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31"/>
  </p:notesMasterIdLst>
  <p:handoutMasterIdLst>
    <p:handoutMasterId r:id="rId32"/>
  </p:handoutMasterIdLst>
  <p:sldIdLst>
    <p:sldId id="323" r:id="rId2"/>
    <p:sldId id="325" r:id="rId3"/>
    <p:sldId id="346" r:id="rId4"/>
    <p:sldId id="374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70" r:id="rId16"/>
    <p:sldId id="375" r:id="rId17"/>
    <p:sldId id="369" r:id="rId18"/>
    <p:sldId id="373" r:id="rId19"/>
    <p:sldId id="372" r:id="rId20"/>
    <p:sldId id="371" r:id="rId21"/>
    <p:sldId id="361" r:id="rId22"/>
    <p:sldId id="363" r:id="rId23"/>
    <p:sldId id="364" r:id="rId24"/>
    <p:sldId id="366" r:id="rId25"/>
    <p:sldId id="367" r:id="rId26"/>
    <p:sldId id="365" r:id="rId27"/>
    <p:sldId id="362" r:id="rId28"/>
    <p:sldId id="368" r:id="rId29"/>
    <p:sldId id="360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58087"/>
    <a:srgbClr val="F0F3F7"/>
    <a:srgbClr val="FDFEFF"/>
    <a:srgbClr val="E3E9EF"/>
    <a:srgbClr val="E8EEF1"/>
    <a:srgbClr val="3E4448"/>
    <a:srgbClr val="171A1D"/>
    <a:srgbClr val="454E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8" autoAdjust="0"/>
    <p:restoredTop sz="86201" autoAdjust="0"/>
  </p:normalViewPr>
  <p:slideViewPr>
    <p:cSldViewPr snapToGrid="0">
      <p:cViewPr varScale="1">
        <p:scale>
          <a:sx n="77" d="100"/>
          <a:sy n="77" d="100"/>
        </p:scale>
        <p:origin x="-2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600" dirty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/>
              <a:t>’</a:t>
            </a:r>
            <a:r>
              <a:rPr lang="en-US" altLang="ja-JP" sz="600" dirty="0"/>
              <a:t>s outlook and is for planning purposes only.</a:t>
            </a:r>
            <a:endParaRPr lang="en-US" sz="600" dirty="0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29C6D0-4DE7-4102-AAA6-BED68E91B8DF}" type="slidenum">
              <a:rPr lang="en-US" sz="120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r>
              <a:rPr lang="en-US" dirty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/>
              <a:t>’</a:t>
            </a:r>
            <a:r>
              <a:rPr lang="en-US" altLang="ja-JP" dirty="0"/>
              <a:t>s outlook and is for planning purposes only.</a:t>
            </a: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E2078E-4B5C-495B-A3E9-6D6009236DA3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F20C5-1E48-42CA-9777-11697D90A51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C4CEFD-D206-4696-88F8-14822153F9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" y="6572250"/>
            <a:ext cx="533400" cy="2857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2EE5-3EC3-4262-B5DF-5A71830EA00C}" type="slidenum">
              <a:rPr/>
              <a:pPr>
                <a:defRPr/>
              </a:pPr>
              <a:t>‹#›</a:t>
            </a:fld>
            <a:endParaRPr sz="1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76962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ACB67-9735-4996-A3E3-708FE28D12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DB6EC"/>
                </a:solidFill>
              </a:defRPr>
            </a:lvl1pPr>
          </a:lstStyle>
          <a:p>
            <a:fld id="{4C73B6DD-502E-4963-99F2-DCC7C5F534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dirty="0">
                <a:solidFill>
                  <a:srgbClr val="A3A3A3"/>
                </a:solidFill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quip.quantum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5" y="3671888"/>
            <a:ext cx="2484438" cy="947737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Ping Hu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8375" y="4525963"/>
            <a:ext cx="2505075" cy="338554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June 19</a:t>
            </a:r>
            <a:r>
              <a:rPr baseline="30000" dirty="0" smtClean="0"/>
              <a:t>th</a:t>
            </a:r>
            <a:r>
              <a:rPr dirty="0" smtClean="0"/>
              <a:t>, 2012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4430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VMPRO </a:t>
            </a:r>
            <a:r>
              <a:rPr lang="en-US" dirty="0" smtClean="0"/>
              <a:t>3.0</a:t>
            </a:r>
          </a:p>
          <a:p>
            <a:pPr>
              <a:defRPr/>
            </a:pPr>
            <a:r>
              <a:rPr lang="en-US" dirty="0" smtClean="0"/>
              <a:t>Service </a:t>
            </a:r>
            <a:r>
              <a:rPr lang="en-US" dirty="0"/>
              <a:t>TOI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(Guadalupe River)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639762"/>
          </a:xfrm>
        </p:spPr>
        <p:txBody>
          <a:bodyPr/>
          <a:lstStyle/>
          <a:p>
            <a:r>
              <a:rPr lang="en-US" dirty="0" smtClean="0"/>
              <a:t>What to order – vmPRO AFCP/ASP 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5697848"/>
              </p:ext>
            </p:extLst>
          </p:nvPr>
        </p:nvGraphicFramePr>
        <p:xfrm>
          <a:off x="381001" y="1219200"/>
          <a:ext cx="8229599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19200"/>
                <a:gridCol w="533400"/>
                <a:gridCol w="2743200"/>
                <a:gridCol w="990600"/>
                <a:gridCol w="1295399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Model #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FCP/ASP Annual List Price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 anchor="ctr"/>
                </a:tc>
              </a:tr>
              <a:tr h="4573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Demo / Trial Customers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en-US" sz="1400" b="1" dirty="0" smtClean="0"/>
                        <a:t>Service</a:t>
                      </a:r>
                      <a:r>
                        <a:rPr lang="en-US" sz="1400" b="1" baseline="0" dirty="0" smtClean="0"/>
                        <a:t> included for period of Demo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20">
                <a:tc rowSpan="3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All other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customers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SVRSP-FLS1-FG10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Quantum </a:t>
                      </a:r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FCP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vmPRO Software for Data Center, per 1TB Capacity of Data to Protect, </a:t>
                      </a:r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Support Plan, annual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$450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Annual Support Pricing</a:t>
                      </a:r>
                    </a:p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Per TB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9C9C9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7-00913-04</a:t>
                      </a:r>
                    </a:p>
                  </a:txBody>
                  <a:tcPr anchor="ctr">
                    <a:solidFill>
                      <a:srgbClr val="FFF0D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 </a:t>
                      </a:r>
                      <a:r>
                        <a:rPr lang="en-US" sz="12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vmPRO Software, per 1TB Capacity of Data to Protect - 7x24 software phone support - annual - all zones</a:t>
                      </a:r>
                    </a:p>
                  </a:txBody>
                  <a:tcPr anchor="ctr">
                    <a:solidFill>
                      <a:srgbClr val="FFF0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$338</a:t>
                      </a:r>
                    </a:p>
                  </a:txBody>
                  <a:tcPr anchor="ctr">
                    <a:solidFill>
                      <a:srgbClr val="FFF0D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7-00913-05</a:t>
                      </a:r>
                    </a:p>
                  </a:txBody>
                  <a:tcPr anchor="ctr">
                    <a:solidFill>
                      <a:srgbClr val="FFD89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 </a:t>
                      </a:r>
                      <a:r>
                        <a:rPr lang="en-US" sz="12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vmPRO Software, per 1TB Capacity of Data to Protect - 5x9 software phone support - annual - all zones</a:t>
                      </a:r>
                    </a:p>
                  </a:txBody>
                  <a:tcPr anchor="ctr">
                    <a:solidFill>
                      <a:srgbClr val="FFD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$254</a:t>
                      </a:r>
                    </a:p>
                  </a:txBody>
                  <a:tcPr anchor="ctr">
                    <a:solidFill>
                      <a:srgbClr val="FFD89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952097" y="5037695"/>
            <a:ext cx="71932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is Mandatory with vmPRO purchase</a:t>
            </a:r>
          </a:p>
          <a:p>
            <a:endParaRPr lang="en-US" sz="1100" dirty="0" smtClean="0"/>
          </a:p>
          <a:p>
            <a:r>
              <a:rPr lang="en-US" dirty="0" smtClean="0"/>
              <a:t>ASP / FCP’s must be VMware certified at an Administrator level or better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</p:spPr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660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Initial </a:t>
            </a:r>
            <a:r>
              <a:rPr lang="en-US" dirty="0"/>
              <a:t>sales (</a:t>
            </a:r>
            <a:r>
              <a:rPr lang="en-US" u="sng" dirty="0"/>
              <a:t>WVRSP-FLS1-</a:t>
            </a:r>
            <a:r>
              <a:rPr lang="en-US" u="sng" dirty="0" smtClean="0"/>
              <a:t>001A</a:t>
            </a:r>
            <a:r>
              <a:rPr lang="en-US" dirty="0" smtClean="0"/>
              <a:t>) per instance</a:t>
            </a:r>
          </a:p>
          <a:p>
            <a:r>
              <a:rPr lang="en-US" dirty="0" smtClean="0"/>
              <a:t>Quantity of Additional Capacity license determines actual capacity sold to the customer</a:t>
            </a:r>
          </a:p>
          <a:p>
            <a:pPr lvl="1"/>
            <a:r>
              <a:rPr lang="en-US" dirty="0" smtClean="0"/>
              <a:t>Qty 5 = 5TB additional data to protect</a:t>
            </a:r>
          </a:p>
          <a:p>
            <a:r>
              <a:rPr lang="en-US" dirty="0" smtClean="0"/>
              <a:t>Indicate which “Additional Capacity, Initial Sales” license applies to which Initial Sales license in the purchase order</a:t>
            </a:r>
          </a:p>
          <a:p>
            <a:pPr lvl="1"/>
            <a:r>
              <a:rPr lang="en-US" u="sng" dirty="0"/>
              <a:t>WVRSP-FLSC-</a:t>
            </a:r>
            <a:r>
              <a:rPr lang="en-US" u="sng" dirty="0" smtClean="0"/>
              <a:t>001A </a:t>
            </a:r>
            <a:r>
              <a:rPr lang="en-US" dirty="0" smtClean="0"/>
              <a:t>ordered ONLY with an Initial license</a:t>
            </a:r>
          </a:p>
          <a:p>
            <a:r>
              <a:rPr lang="en-US" dirty="0" smtClean="0"/>
              <a:t>For field upgrades, customer must supply serial number of existing installed system</a:t>
            </a:r>
          </a:p>
          <a:p>
            <a:pPr lvl="1"/>
            <a:r>
              <a:rPr lang="en-US" dirty="0" smtClean="0"/>
              <a:t>Will be asked for sales order number and serial number at time of license redemption in order to truly assign additional capacity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Additional Capacity, Field Upgrade (</a:t>
            </a:r>
            <a:r>
              <a:rPr lang="en-US" u="sng" dirty="0"/>
              <a:t>WVRSP-ULSC-001A</a:t>
            </a:r>
            <a:r>
              <a:rPr lang="en-US" dirty="0"/>
              <a:t>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0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vmPRO 3.0 Licensing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8339455" cy="5029200"/>
          </a:xfrm>
        </p:spPr>
        <p:txBody>
          <a:bodyPr/>
          <a:lstStyle/>
          <a:p>
            <a:r>
              <a:rPr lang="en-US" dirty="0" smtClean="0"/>
              <a:t>Sold on per 1TB Primary Data to Protect</a:t>
            </a:r>
          </a:p>
          <a:p>
            <a:r>
              <a:rPr lang="en-US" dirty="0" smtClean="0"/>
              <a:t>All 1TB licenses include SmartView, SmartMotion and Progressive Optimization</a:t>
            </a:r>
          </a:p>
          <a:p>
            <a:pPr lvl="1"/>
            <a:r>
              <a:rPr lang="en-US" dirty="0" smtClean="0"/>
              <a:t>How to calculate Data to Protect</a:t>
            </a:r>
          </a:p>
          <a:p>
            <a:pPr lvl="2"/>
            <a:r>
              <a:rPr lang="en-US" dirty="0" smtClean="0"/>
              <a:t>Amount of provisioned (not used) data backed up in a 24hr period </a:t>
            </a:r>
          </a:p>
          <a:p>
            <a:pPr lvl="2"/>
            <a:r>
              <a:rPr lang="en-US" dirty="0" smtClean="0"/>
              <a:t>Includes all VMs being protected by that instance of vmPRO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Single instance (copy) of vmPRO 3.0</a:t>
            </a:r>
          </a:p>
          <a:p>
            <a:pPr lvl="2"/>
            <a:r>
              <a:rPr lang="en-US" dirty="0" smtClean="0"/>
              <a:t>50GB of fully provisioned data per VM</a:t>
            </a:r>
          </a:p>
          <a:p>
            <a:pPr lvl="2"/>
            <a:r>
              <a:rPr lang="en-US" dirty="0" smtClean="0"/>
              <a:t>10 VMs / physical host * 50GB = 500GB per physical host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 physical hosts * 500GB per host = </a:t>
            </a:r>
            <a:r>
              <a:rPr lang="en-US" b="1" dirty="0" smtClean="0"/>
              <a:t>2TB data to protect</a:t>
            </a:r>
          </a:p>
          <a:p>
            <a:pPr lvl="2"/>
            <a:r>
              <a:rPr lang="en-US" dirty="0" smtClean="0"/>
              <a:t>Sell quantity 1 of the 1TB Initial </a:t>
            </a:r>
            <a:r>
              <a:rPr lang="en-US" dirty="0"/>
              <a:t>license (</a:t>
            </a:r>
            <a:r>
              <a:rPr lang="en-US" u="sng" dirty="0"/>
              <a:t>WVRSP-FLS1-001A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dirty="0" smtClean="0"/>
              <a:t>Sell quantity 1 of the 1TB Additional Capacity, Initial </a:t>
            </a:r>
            <a:r>
              <a:rPr lang="en-US" dirty="0"/>
              <a:t>Sale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u="sng" dirty="0"/>
              <a:t>WVRSP-FLSC-001A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dirty="0" smtClean="0"/>
              <a:t>Sell quantity 2 of either Silver Software support or Gold Software support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License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License is enforced per instance of vmPRO</a:t>
            </a:r>
          </a:p>
          <a:p>
            <a:r>
              <a:rPr lang="en-US" dirty="0" smtClean="0"/>
              <a:t>Customer receives warning when reaching 90% of capacity license within a 24 hour period</a:t>
            </a:r>
          </a:p>
          <a:p>
            <a:r>
              <a:rPr lang="en-US" dirty="0" smtClean="0"/>
              <a:t>Customer receives capacity exceed warning when exceeded</a:t>
            </a:r>
          </a:p>
          <a:p>
            <a:r>
              <a:rPr lang="en-US" dirty="0" smtClean="0"/>
              <a:t>Quantum receives capacity allowed and capacity used stats daily to the mosaic.quanutm.com support site</a:t>
            </a:r>
          </a:p>
          <a:p>
            <a:r>
              <a:rPr lang="en-US" dirty="0" smtClean="0"/>
              <a:t>Future work to add link to capacity used percentage in Quantum Salesforce.com for follow-up.</a:t>
            </a:r>
          </a:p>
          <a:p>
            <a:r>
              <a:rPr lang="en-US" b="1" dirty="0" smtClean="0"/>
              <a:t>Fail safe mode </a:t>
            </a:r>
            <a:r>
              <a:rPr lang="en-US" dirty="0" smtClean="0"/>
              <a:t>: backups &amp; alerts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8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to New License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76" y="933995"/>
            <a:ext cx="7543800" cy="5571308"/>
          </a:xfrm>
        </p:spPr>
        <p:txBody>
          <a:bodyPr/>
          <a:lstStyle/>
          <a:p>
            <a:r>
              <a:rPr lang="en-US" dirty="0" smtClean="0"/>
              <a:t>Socket-based licenses </a:t>
            </a:r>
            <a:r>
              <a:rPr lang="en-US" dirty="0" smtClean="0">
                <a:solidFill>
                  <a:schemeClr val="accent5"/>
                </a:solidFill>
              </a:rPr>
              <a:t>supported but cannot be purchased going forward</a:t>
            </a:r>
          </a:p>
          <a:p>
            <a:pPr lvl="0"/>
            <a:r>
              <a:rPr lang="en-US" dirty="0" smtClean="0">
                <a:solidFill>
                  <a:schemeClr val="accent5"/>
                </a:solidFill>
              </a:rPr>
              <a:t>If an existing customer needs additional licenses they will need to convert to capacity based licensing</a:t>
            </a:r>
          </a:p>
          <a:p>
            <a:r>
              <a:rPr lang="en-US" dirty="0" smtClean="0"/>
              <a:t>We assume 4 sockets = 1TB Capacity License</a:t>
            </a:r>
          </a:p>
          <a:p>
            <a:pPr lvl="1"/>
            <a:r>
              <a:rPr lang="en-US" dirty="0" smtClean="0"/>
              <a:t>SmartView and SmartMotion calculated independently</a:t>
            </a:r>
          </a:p>
          <a:p>
            <a:r>
              <a:rPr lang="en-US" dirty="0" smtClean="0"/>
              <a:t>vmPRO 3.0 is a ‘side-by-side’ installation with 2.x</a:t>
            </a:r>
          </a:p>
          <a:p>
            <a:pPr lvl="1"/>
            <a:r>
              <a:rPr lang="en-US" dirty="0" smtClean="0"/>
              <a:t>No accidentally upgrading and not having a license</a:t>
            </a:r>
          </a:p>
          <a:p>
            <a:pPr lvl="1"/>
            <a:r>
              <a:rPr lang="en-US" dirty="0" smtClean="0"/>
              <a:t>Easy to export configuration from vmPRO 2.x to 3.0</a:t>
            </a:r>
          </a:p>
          <a:p>
            <a:pPr lvl="1"/>
            <a:r>
              <a:rPr lang="en-US" dirty="0" smtClean="0"/>
              <a:t>Allows Quantum time to work with customer on proper license</a:t>
            </a:r>
            <a:endParaRPr lang="en-US" dirty="0"/>
          </a:p>
          <a:p>
            <a:r>
              <a:rPr lang="en-US" dirty="0" smtClean="0"/>
              <a:t>vmPRO 4000 is NOT affected by license transition</a:t>
            </a:r>
          </a:p>
          <a:p>
            <a:pPr lvl="1"/>
            <a:r>
              <a:rPr lang="en-US" dirty="0" smtClean="0"/>
              <a:t>Has always included both SmartMotion and SmartView</a:t>
            </a:r>
          </a:p>
          <a:p>
            <a:pPr lvl="1"/>
            <a:r>
              <a:rPr lang="en-US" dirty="0" smtClean="0"/>
              <a:t>Uses a ‘target-based license’ which IS continued with vmPRO 3</a:t>
            </a:r>
          </a:p>
          <a:p>
            <a:pPr lvl="1"/>
            <a:r>
              <a:rPr lang="en-US" dirty="0" smtClean="0"/>
              <a:t>Will transition to vmPRO 3.0 when it is posted to download site – June 20, 2012 (GA)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5" y="3671888"/>
            <a:ext cx="2484438" cy="947737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Ping Hu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8375" y="4525963"/>
            <a:ext cx="2505075" cy="338554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June 19</a:t>
            </a:r>
            <a:r>
              <a:rPr baseline="30000" dirty="0" smtClean="0"/>
              <a:t>th</a:t>
            </a:r>
            <a:r>
              <a:rPr dirty="0" smtClean="0"/>
              <a:t>, 2012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44303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VMPRO 3.0 Service Overview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28600" y="122237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000" i="1" dirty="0">
              <a:solidFill>
                <a:srgbClr val="006AD6"/>
              </a:solidFill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1728" y="217456"/>
            <a:ext cx="8732293" cy="640080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vmPRO Service Strategy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43B15EB-C1D3-4B48-9F26-A787BF617B14}" type="slidenum">
              <a:rPr sz="1000" smtClean="0">
                <a:solidFill>
                  <a:srgbClr val="0DB6EC"/>
                </a:solidFill>
              </a:rPr>
              <a:pPr>
                <a:defRPr/>
              </a:pPr>
              <a:t>16</a:t>
            </a:fld>
            <a:endParaRPr sz="1000" dirty="0">
              <a:solidFill>
                <a:srgbClr val="0DB6EC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301624" y="1086437"/>
            <a:ext cx="8102787" cy="52876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Service Strategy </a:t>
            </a:r>
            <a:r>
              <a:rPr lang="en-US" sz="2000" kern="0" dirty="0" smtClean="0">
                <a:solidFill>
                  <a:srgbClr val="666666"/>
                </a:solidFill>
                <a:ea typeface="ＭＳ Ｐゴシック"/>
              </a:rPr>
              <a:t>for standalone software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Global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Call Handling 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GCH/CDS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): 1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st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Call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lang="en-US" sz="1600" kern="0" dirty="0" smtClean="0">
              <a:solidFill>
                <a:srgbClr val="666666"/>
              </a:solidFill>
              <a:ea typeface="ＭＳ Ｐゴシック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Advance Solution Product Support (</a:t>
            </a:r>
            <a:r>
              <a:rPr lang="en-US" sz="1600" b="1" kern="0" dirty="0" smtClean="0">
                <a:solidFill>
                  <a:srgbClr val="666666"/>
                </a:solidFill>
                <a:ea typeface="ＭＳ Ｐゴシック"/>
              </a:rPr>
              <a:t>ASPS</a:t>
            </a: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): Tech Support</a:t>
            </a: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</a:pPr>
            <a:endParaRPr lang="en-US" sz="1600" kern="0" dirty="0" smtClean="0">
              <a:solidFill>
                <a:srgbClr val="666666"/>
              </a:solidFill>
              <a:ea typeface="ＭＳ Ｐゴシック"/>
            </a:endParaRP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</a:pP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Service Engineering Specialists (</a:t>
            </a:r>
            <a:r>
              <a:rPr lang="en-US" sz="1600" b="1" kern="0" dirty="0" smtClean="0">
                <a:solidFill>
                  <a:srgbClr val="666666"/>
                </a:solidFill>
                <a:ea typeface="ＭＳ Ｐゴシック"/>
              </a:rPr>
              <a:t>SES</a:t>
            </a: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): Sustaining Level One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Data Virtualization 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DV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):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</a:t>
            </a: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Sustaining Level Two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No Field Service for SW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lang="en-US" sz="1600" kern="0" dirty="0" smtClean="0">
              <a:solidFill>
                <a:srgbClr val="666666"/>
              </a:solidFill>
              <a:ea typeface="ＭＳ Ｐゴシック"/>
            </a:endParaRP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Added Service Uplifts (Gold) and Service Extensions (Silver and Gold)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lang="en-US" sz="1600" kern="0" dirty="0" smtClean="0">
              <a:solidFill>
                <a:srgbClr val="666666"/>
              </a:solidFill>
              <a:ea typeface="ＭＳ Ｐゴシック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TBD: A PAID Installation Service is being considered</a:t>
            </a:r>
          </a:p>
          <a:p>
            <a:pPr marL="742950" marR="0" lvl="1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lang="en-US" sz="1600" kern="0" dirty="0" smtClean="0">
              <a:solidFill>
                <a:srgbClr val="666666"/>
              </a:solidFill>
              <a:ea typeface="ＭＳ Ｐゴシック"/>
            </a:endParaRPr>
          </a:p>
          <a:p>
            <a:pPr marL="342900" lvl="0" indent="-34290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66666"/>
                </a:solidFill>
                <a:ea typeface="ＭＳ Ｐゴシック"/>
              </a:rPr>
              <a:t>Best Practices Guide</a:t>
            </a: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endParaRPr lang="en-US" sz="1600" kern="0" dirty="0" smtClean="0">
              <a:solidFill>
                <a:srgbClr val="666666"/>
              </a:solidFill>
              <a:ea typeface="ＭＳ Ｐゴシック"/>
            </a:endParaRP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Almost content complete, will be posted to CSWeb around GA</a:t>
            </a: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endParaRPr lang="en-US" sz="1600" kern="0" dirty="0" smtClean="0">
              <a:solidFill>
                <a:srgbClr val="666666"/>
              </a:solidFill>
              <a:ea typeface="ＭＳ Ｐゴシック"/>
            </a:endParaRPr>
          </a:p>
          <a:p>
            <a:pPr marL="742950" lvl="1" indent="-28575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lang="en-US" sz="1600" kern="0" dirty="0" smtClean="0">
                <a:solidFill>
                  <a:srgbClr val="666666"/>
                </a:solidFill>
                <a:ea typeface="ＭＳ Ｐゴシック"/>
              </a:rPr>
              <a:t>Still reviewing to determine if it is ready for external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5" y="3671888"/>
            <a:ext cx="2484438" cy="947737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Tom Sajbel &amp; Jim Bell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8375" y="4525963"/>
            <a:ext cx="2505075" cy="338554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June 19</a:t>
            </a:r>
            <a:r>
              <a:rPr baseline="30000" dirty="0" smtClean="0"/>
              <a:t>th</a:t>
            </a:r>
            <a:r>
              <a:rPr dirty="0" smtClean="0"/>
              <a:t>, 2012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44303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VMPRO 3.0 educational services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Educational Services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800" dirty="0" smtClean="0">
                <a:latin typeface="Arial" charset="0"/>
                <a:ea typeface="ＭＳ Ｐゴシック"/>
                <a:cs typeface="Arial" charset="0"/>
              </a:rPr>
              <a:t>Training Available in StorageCare Learning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New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Quantum vmPRO 3.0 Service Update (2-3488a Online Self-Paced)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New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Quantum vmPRO 3.0 Pre-Sales Update (3-3788a Online Self-Paced)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Updated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Quantum vmPRO Installation for Service (2-3425 Online Self-Paced)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Updated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Quantum vmPRO Installation for Pre-Sales (3-3729 Online Self-Paced)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800" dirty="0" smtClean="0">
                <a:latin typeface="Arial" charset="0"/>
                <a:ea typeface="ＭＳ Ｐゴシック"/>
                <a:cs typeface="Arial" charset="0"/>
              </a:rPr>
              <a:t>Training Available on Qwikipedia and CSWeb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Updated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Troubleshooting vmPRO Issues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Updated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Quantum vmPRO Service and Support Training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800" dirty="0" smtClean="0">
                <a:latin typeface="Arial" charset="0"/>
                <a:ea typeface="ＭＳ Ｐゴシック"/>
                <a:cs typeface="Arial" charset="0"/>
              </a:rPr>
              <a:t>Resources on mosaic.quantum.com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Videos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Knowledge Base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Documentation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800" dirty="0" smtClean="0">
                <a:latin typeface="Arial" charset="0"/>
                <a:ea typeface="ＭＳ Ｐゴシック"/>
                <a:cs typeface="Arial" charset="0"/>
              </a:rPr>
              <a:t>Resources on quantum.com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Videos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Documentation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800" dirty="0" smtClean="0">
                <a:latin typeface="Arial" charset="0"/>
                <a:ea typeface="ＭＳ Ｐゴシック"/>
                <a:cs typeface="Arial" charset="0"/>
              </a:rPr>
              <a:t>Documents on CSWeb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New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Quantum vmPRO Software At a Glance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b="1" dirty="0" smtClean="0">
                <a:latin typeface="Arial" charset="0"/>
                <a:ea typeface="ＭＳ Ｐゴシック"/>
                <a:cs typeface="Arial" charset="0"/>
              </a:rPr>
              <a:t>Updated</a:t>
            </a: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 – Quantum vmPRO Status and Log Locations</a:t>
            </a:r>
          </a:p>
          <a:p>
            <a:pPr lvl="1" eaLnBrk="1" hangingPunct="1">
              <a:lnSpc>
                <a:spcPct val="90000"/>
              </a:lnSpc>
              <a:spcBef>
                <a:spcPts val="100"/>
              </a:spcBef>
              <a:spcAft>
                <a:spcPts val="300"/>
              </a:spcAft>
            </a:pPr>
            <a:r>
              <a:rPr sz="1400" dirty="0" smtClean="0">
                <a:latin typeface="Arial" charset="0"/>
                <a:ea typeface="ＭＳ Ｐゴシック"/>
                <a:cs typeface="Arial" charset="0"/>
              </a:rPr>
              <a:t>Quantum vmPRO 4000 At a Glance</a:t>
            </a:r>
          </a:p>
          <a:p>
            <a:pPr eaLnBrk="1" hangingPunct="1">
              <a:lnSpc>
                <a:spcPct val="80000"/>
              </a:lnSpc>
            </a:pPr>
            <a:endParaRPr sz="2200" dirty="0" smtClean="0">
              <a:latin typeface="Arial" charset="0"/>
              <a:ea typeface="ＭＳ Ｐゴシック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sz="2200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/>
          <a:lstStyle/>
          <a:p>
            <a:fld id="{9C0BD2F9-34E6-4293-8046-D7FFF7991216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16388" name="Picture 5" descr="ServiceUpd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850" y="2735263"/>
            <a:ext cx="242728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252350" y="228600"/>
            <a:ext cx="7772400" cy="6397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Educational Services</a:t>
            </a:r>
            <a:endParaRPr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eQuip – Global Services Extended Learning Library</a:t>
            </a:r>
          </a:p>
          <a:p>
            <a:pPr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Related courses:</a:t>
            </a:r>
          </a:p>
          <a:p>
            <a:pPr lvl="1"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VMware vSphere 4 training course </a:t>
            </a:r>
          </a:p>
          <a:p>
            <a:pPr lvl="1"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VMware vSphere 5 training course</a:t>
            </a:r>
          </a:p>
          <a:p>
            <a:pPr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Access: </a:t>
            </a:r>
          </a:p>
          <a:p>
            <a:pPr lvl="1"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URL: </a:t>
            </a:r>
            <a:r>
              <a:rPr dirty="0" smtClean="0">
                <a:latin typeface="Arial" charset="0"/>
                <a:ea typeface="ＭＳ Ｐゴシック"/>
                <a:cs typeface="Arial" charset="0"/>
                <a:hlinkClick r:id="rId2"/>
              </a:rPr>
              <a:t>http://equip.quantum.com</a:t>
            </a:r>
            <a:endParaRPr dirty="0" smtClean="0">
              <a:latin typeface="Arial" charset="0"/>
              <a:ea typeface="ＭＳ Ｐゴシック"/>
              <a:cs typeface="Arial" charset="0"/>
            </a:endParaRPr>
          </a:p>
          <a:p>
            <a:pPr lvl="1"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Username: quantum email address</a:t>
            </a:r>
          </a:p>
          <a:p>
            <a:pPr lvl="1" eaLnBrk="1" hangingPunct="1"/>
            <a:r>
              <a:rPr dirty="0" smtClean="0">
                <a:latin typeface="Arial" charset="0"/>
                <a:ea typeface="ＭＳ Ｐゴシック"/>
                <a:cs typeface="Arial" charset="0"/>
              </a:rPr>
              <a:t>Password: welcome1</a:t>
            </a:r>
          </a:p>
        </p:txBody>
      </p:sp>
      <p:pic>
        <p:nvPicPr>
          <p:cNvPr id="17411" name="Picture 4" descr="eQu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738" y="4398963"/>
            <a:ext cx="30734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228600" y="6618288"/>
            <a:ext cx="463550" cy="246062"/>
          </a:xfrm>
          <a:noFill/>
        </p:spPr>
        <p:txBody>
          <a:bodyPr/>
          <a:lstStyle/>
          <a:p>
            <a:fld id="{9C0BD2F9-34E6-4293-8046-D7FFF7991216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/>
          <a:lstStyle/>
          <a:p>
            <a:fld id="{3EAEDF4F-93FE-47FC-B3D2-E7E01D1A438E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896" y="464950"/>
            <a:ext cx="7381067" cy="55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5" y="3671888"/>
            <a:ext cx="2484438" cy="947737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Barry </a:t>
            </a:r>
            <a:r>
              <a:rPr lang="en-US" dirty="0" smtClean="0"/>
              <a:t>Herman &amp;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Tom Newton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8375" y="4525963"/>
            <a:ext cx="2505075" cy="338554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June 19</a:t>
            </a:r>
            <a:r>
              <a:rPr baseline="30000" dirty="0" smtClean="0"/>
              <a:t>th</a:t>
            </a:r>
            <a:r>
              <a:rPr dirty="0" smtClean="0"/>
              <a:t>, 2012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4430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VMPRO 3.0 software development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CentOS Port and Migration from 2.3.3</a:t>
            </a:r>
          </a:p>
          <a:p>
            <a:r>
              <a:rPr lang="en-US" dirty="0" smtClean="0"/>
              <a:t>VDDK V5 support</a:t>
            </a:r>
          </a:p>
          <a:p>
            <a:r>
              <a:rPr lang="en-US" dirty="0" smtClean="0"/>
              <a:t>Performance Enhancements</a:t>
            </a:r>
          </a:p>
          <a:p>
            <a:r>
              <a:rPr lang="en-US" dirty="0" smtClean="0"/>
              <a:t>SmartMotion Enhancements</a:t>
            </a:r>
          </a:p>
          <a:p>
            <a:r>
              <a:rPr lang="en-US" dirty="0" smtClean="0"/>
              <a:t>VSS Enhancements</a:t>
            </a:r>
          </a:p>
          <a:p>
            <a:r>
              <a:rPr lang="en-US" dirty="0" smtClean="0"/>
              <a:t>Capacity-based Licensing</a:t>
            </a:r>
          </a:p>
          <a:p>
            <a:r>
              <a:rPr lang="en-US" dirty="0" smtClean="0"/>
              <a:t>Other 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CentOS Port and Migration from 2.3.3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Appliance ported from Fedora 9 to CentOS 6.2</a:t>
            </a:r>
          </a:p>
          <a:p>
            <a:pPr lvl="1"/>
            <a:r>
              <a:rPr lang="en-US" dirty="0" smtClean="0"/>
              <a:t>Includes port from 32-bit to 64-bit application</a:t>
            </a:r>
          </a:p>
          <a:p>
            <a:pPr lvl="1"/>
            <a:r>
              <a:rPr lang="en-US" dirty="0" smtClean="0"/>
              <a:t>Moves to current versions of components</a:t>
            </a:r>
          </a:p>
          <a:p>
            <a:pPr lvl="1"/>
            <a:r>
              <a:rPr lang="en-US" dirty="0" smtClean="0"/>
              <a:t>Larger internal filesystems</a:t>
            </a:r>
          </a:p>
          <a:p>
            <a:pPr lvl="1"/>
            <a:r>
              <a:rPr lang="en-US" dirty="0" smtClean="0"/>
              <a:t>Includes VMware Tools</a:t>
            </a:r>
          </a:p>
          <a:p>
            <a:r>
              <a:rPr lang="en-US" dirty="0" smtClean="0"/>
              <a:t>Prepares for future features and </a:t>
            </a:r>
            <a:r>
              <a:rPr dirty="0" smtClean="0"/>
              <a:t>OS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Steps to Migrate from previous (pre-3.0) release:</a:t>
            </a:r>
          </a:p>
          <a:p>
            <a:pPr lvl="1"/>
            <a:r>
              <a:rPr lang="en-US" dirty="0" smtClean="0"/>
              <a:t>Upgrade existing appliance to 2.3.3 (an RPM only release); adds an “Export vmPRO Configuration” action in the GUI</a:t>
            </a:r>
          </a:p>
          <a:p>
            <a:pPr lvl="1"/>
            <a:r>
              <a:rPr lang="en-US" dirty="0" smtClean="0"/>
              <a:t>Export the current configuration from 2.3.3 GUI to a file on another host</a:t>
            </a:r>
          </a:p>
          <a:p>
            <a:pPr lvl="1"/>
            <a:r>
              <a:rPr lang="en-US" dirty="0" smtClean="0"/>
              <a:t>Deploy the 3.0 OVF (CentOS-based)</a:t>
            </a:r>
          </a:p>
          <a:p>
            <a:pPr lvl="1"/>
            <a:r>
              <a:rPr lang="en-US" dirty="0" smtClean="0"/>
              <a:t>Log in to the 3.0 GUI, and select the “Import vmPRO Configuration”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VDDK V5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Moved to the current VDDK, 5.0U1</a:t>
            </a:r>
          </a:p>
          <a:p>
            <a:pPr lvl="1"/>
            <a:r>
              <a:rPr lang="en-US" dirty="0" smtClean="0"/>
              <a:t>This SDK is used by datastore_fs to access a disk’s data</a:t>
            </a:r>
          </a:p>
          <a:p>
            <a:r>
              <a:rPr lang="en-US" dirty="0" smtClean="0"/>
              <a:t>We use the new PrepareForAccess and EndAccess functions</a:t>
            </a:r>
          </a:p>
          <a:p>
            <a:pPr lvl="1"/>
            <a:r>
              <a:rPr lang="en-US" dirty="0" smtClean="0"/>
              <a:t>prevents vMotion from moving a VM during our backup</a:t>
            </a:r>
          </a:p>
          <a:p>
            <a:r>
              <a:rPr dirty="0" smtClean="0"/>
              <a:t>Worked around memory leak in lib by restarting datastore_fs</a:t>
            </a:r>
          </a:p>
          <a:p>
            <a:pPr lvl="1"/>
            <a:r>
              <a:rPr dirty="0" smtClean="0"/>
              <a:t>datastore_fs.restart.time = 604800</a:t>
            </a:r>
            <a:endParaRPr lang="en-US" dirty="0" smtClean="0"/>
          </a:p>
          <a:p>
            <a:r>
              <a:rPr lang="en-US" dirty="0" smtClean="0"/>
              <a:t>How the interface is used:</a:t>
            </a:r>
          </a:p>
          <a:p>
            <a:pPr lvl="1"/>
            <a:r>
              <a:rPr lang="en-US" dirty="0" smtClean="0"/>
              <a:t>Call PrepareForAccess</a:t>
            </a:r>
          </a:p>
          <a:p>
            <a:pPr lvl="1"/>
            <a:r>
              <a:rPr lang="en-US" dirty="0" smtClean="0"/>
              <a:t>Create snapshot and perform backup</a:t>
            </a:r>
          </a:p>
          <a:p>
            <a:pPr lvl="1"/>
            <a:r>
              <a:rPr lang="en-US" dirty="0" smtClean="0"/>
              <a:t>Remove snapshot</a:t>
            </a:r>
          </a:p>
          <a:p>
            <a:pPr lvl="1"/>
            <a:r>
              <a:rPr lang="en-US" dirty="0" smtClean="0"/>
              <a:t>Call EndAccess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vm_proxy_fs (/export) now reads directly from /vmfs/volumes</a:t>
            </a:r>
          </a:p>
          <a:p>
            <a:pPr lvl="1"/>
            <a:r>
              <a:rPr lang="en-US" dirty="0" smtClean="0"/>
              <a:t>rather than through device mapper and loop device layers</a:t>
            </a:r>
          </a:p>
          <a:p>
            <a:r>
              <a:rPr lang="en-US" dirty="0" smtClean="0"/>
              <a:t>Additional buffering and read-ahead of disk data</a:t>
            </a:r>
          </a:p>
          <a:p>
            <a:r>
              <a:rPr dirty="0" smtClean="0"/>
              <a:t>Improved datastore_fs stats in log</a:t>
            </a:r>
            <a:endParaRPr lang="en-US" dirty="0" smtClean="0"/>
          </a:p>
          <a:p>
            <a:r>
              <a:rPr lang="en-US" dirty="0" smtClean="0"/>
              <a:t>More efficient thread 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SmartMotion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New multiple policy support for backup operations</a:t>
            </a:r>
          </a:p>
          <a:p>
            <a:pPr lvl="2"/>
            <a:r>
              <a:rPr lang="en-US" dirty="0" smtClean="0"/>
              <a:t>Allows multiple storage targets</a:t>
            </a:r>
          </a:p>
          <a:p>
            <a:pPr lvl="2"/>
            <a:r>
              <a:rPr lang="en-US" dirty="0" smtClean="0"/>
              <a:t>Allows multiple backup schedules</a:t>
            </a:r>
          </a:p>
          <a:p>
            <a:pPr lvl="2"/>
            <a:r>
              <a:rPr lang="en-US" dirty="0" smtClean="0"/>
              <a:t>Allows multiple retention policies</a:t>
            </a:r>
          </a:p>
          <a:p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No additional steps are required, upgrade handles the configuration automatically</a:t>
            </a:r>
          </a:p>
          <a:p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New log file in /var/log/smartmotion (SmartMotion specific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062318"/>
            <a:ext cx="7543800" cy="5029200"/>
          </a:xfrm>
        </p:spPr>
        <p:txBody>
          <a:bodyPr/>
          <a:lstStyle/>
          <a:p>
            <a:r>
              <a:rPr lang="en-US" dirty="0" smtClean="0"/>
              <a:t>Overview: Expanded VSS support</a:t>
            </a:r>
          </a:p>
          <a:p>
            <a:pPr lvl="1"/>
            <a:r>
              <a:rPr lang="en-US" dirty="0" smtClean="0"/>
              <a:t>Operating Systems: Windows Server 2005, 2008 and 2008 R2</a:t>
            </a:r>
          </a:p>
          <a:p>
            <a:pPr lvl="1"/>
            <a:r>
              <a:rPr lang="en-US" dirty="0" smtClean="0"/>
              <a:t>Applications: Exchange 2007, 2010, Sql Server 2008 and Active Directory.</a:t>
            </a:r>
          </a:p>
          <a:p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Online documents in the Knowledge Base to guide a user through the installation. Essentially, for each Windows VM the QuantumVSS agent needs to be installed (32-bit or 64-bit)</a:t>
            </a:r>
          </a:p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Once the agent has been installed, the VM needs to be configured for VSS. This is done through the VM configuration screen within the vmPRO interface.</a:t>
            </a:r>
          </a:p>
          <a:p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For basic troubleshooting, the vmPRO interface will display any errors contacting the agent within the VM. Double check authentication,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Capacity-based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New Capacity-based licensing has replaced the separate SmartMotion/SmartView licensing</a:t>
            </a:r>
          </a:p>
          <a:p>
            <a:pPr lvl="1"/>
            <a:r>
              <a:rPr lang="en-US" dirty="0" smtClean="0"/>
              <a:t>Capacity is defined as the (thick) disk size of VMs being backed up, regardless of actual data read</a:t>
            </a:r>
          </a:p>
          <a:p>
            <a:pPr lvl="1"/>
            <a:r>
              <a:rPr lang="en-US" dirty="0" smtClean="0"/>
              <a:t>Capacity-based licenses are sold with an initial capacity of 1TB, plus 1TB increments</a:t>
            </a:r>
          </a:p>
          <a:p>
            <a:pPr lvl="1"/>
            <a:r>
              <a:rPr lang="en-US" dirty="0" smtClean="0"/>
              <a:t>30-day trials will also be granted based on capacity (1TB)</a:t>
            </a:r>
          </a:p>
          <a:p>
            <a:pPr lvl="1"/>
            <a:r>
              <a:rPr lang="en-US" dirty="0" smtClean="0"/>
              <a:t>When the capacity limit is exceeded, warnings are generated for the customer (not a hard stop) to allow for corrective action</a:t>
            </a:r>
          </a:p>
          <a:p>
            <a:pPr lvl="1"/>
            <a:r>
              <a:rPr lang="en-US" dirty="0" smtClean="0"/>
              <a:t>Licensing an appliance with both capacity and target-based models is not supported, old licenses still supported</a:t>
            </a:r>
          </a:p>
          <a:p>
            <a:r>
              <a:rPr lang="en-US" dirty="0" smtClean="0"/>
              <a:t>Installation: no changes</a:t>
            </a:r>
          </a:p>
          <a:p>
            <a:r>
              <a:rPr lang="en-US" dirty="0" smtClean="0"/>
              <a:t>Troubleshooting: no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</a:t>
            </a:r>
            <a:r>
              <a:rPr lang="en-US" dirty="0" smtClean="0"/>
              <a:t>sysadmin</a:t>
            </a:r>
            <a:r>
              <a:rPr lang="en-US" dirty="0" smtClean="0"/>
              <a:t> default password from “</a:t>
            </a:r>
            <a:r>
              <a:rPr lang="en-US" dirty="0" smtClean="0"/>
              <a:t>pancetera</a:t>
            </a:r>
            <a:r>
              <a:rPr lang="en-US" dirty="0" smtClean="0"/>
              <a:t>” to “</a:t>
            </a:r>
            <a:r>
              <a:rPr lang="en-US" dirty="0" smtClean="0"/>
              <a:t>sysadmin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Integration with Quantum’s Vision product</a:t>
            </a:r>
          </a:p>
          <a:p>
            <a:r>
              <a:rPr lang="en-US" dirty="0" smtClean="0"/>
              <a:t>New TSM restart command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ACB67-9735-4996-A3E3-708FE28D123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§"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000000"/>
                </a:solidFill>
              </a:rPr>
              <a:t>Questions?</a:t>
            </a:r>
          </a:p>
          <a:p>
            <a:pPr>
              <a:lnSpc>
                <a:spcPct val="90000"/>
              </a:lnSpc>
              <a:buNone/>
            </a:pPr>
            <a:endParaRPr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/>
          <a:lstStyle/>
          <a:p>
            <a:fld id="{221EF911-62F3-4EDC-B53C-6BE2E6121F40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Agenda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7" y="1011022"/>
            <a:ext cx="8276095" cy="5366288"/>
          </a:xfrm>
        </p:spPr>
        <p:txBody>
          <a:bodyPr>
            <a:normAutofit/>
          </a:bodyPr>
          <a:lstStyle/>
          <a:p>
            <a:r>
              <a:rPr lang="en-US" sz="1400" u="sng" dirty="0" smtClean="0"/>
              <a:t>Product Management</a:t>
            </a:r>
            <a:r>
              <a:rPr lang="en-US" sz="1400" dirty="0" smtClean="0"/>
              <a:t> (10 minutes): </a:t>
            </a:r>
            <a:r>
              <a:rPr lang="en-US" sz="1400" b="1" dirty="0" smtClean="0"/>
              <a:t>Mark Thacker/John Cramer</a:t>
            </a:r>
          </a:p>
          <a:p>
            <a:pPr lvl="1" fontAlgn="ctr"/>
            <a:r>
              <a:rPr lang="en-US" sz="1200" dirty="0" smtClean="0"/>
              <a:t>Product Overview, Terminology, Functionality</a:t>
            </a:r>
          </a:p>
          <a:p>
            <a:pPr lvl="1" fontAlgn="ctr"/>
            <a:r>
              <a:rPr lang="en-US" sz="1200" dirty="0" smtClean="0"/>
              <a:t>Licensing changes / Conversions</a:t>
            </a:r>
          </a:p>
          <a:p>
            <a:pPr lvl="1" fontAlgn="ctr"/>
            <a:r>
              <a:rPr lang="en-US" sz="1200" dirty="0" smtClean="0"/>
              <a:t>System Serial #’s</a:t>
            </a:r>
          </a:p>
          <a:p>
            <a:endParaRPr lang="en-US" sz="1400" u="sng" dirty="0" smtClean="0"/>
          </a:p>
          <a:p>
            <a:r>
              <a:rPr lang="en-US" sz="1400" u="sng" dirty="0" smtClean="0"/>
              <a:t>Service</a:t>
            </a:r>
            <a:r>
              <a:rPr lang="en-US" sz="1400" dirty="0" smtClean="0"/>
              <a:t> (5 minutes): </a:t>
            </a:r>
            <a:r>
              <a:rPr lang="en-US" sz="1400" b="1" dirty="0" smtClean="0"/>
              <a:t>Ping Hu</a:t>
            </a:r>
            <a:endParaRPr lang="en-US" sz="1400" dirty="0" smtClean="0"/>
          </a:p>
          <a:p>
            <a:pPr lvl="1" fontAlgn="ctr"/>
            <a:r>
              <a:rPr lang="en-US" sz="1200" dirty="0" smtClean="0"/>
              <a:t>High Level Service Strategy</a:t>
            </a:r>
          </a:p>
          <a:p>
            <a:endParaRPr lang="en-US" sz="1400" u="sng" dirty="0" smtClean="0"/>
          </a:p>
          <a:p>
            <a:r>
              <a:rPr lang="en-US" sz="1400" u="sng" dirty="0" smtClean="0"/>
              <a:t>Educational Services</a:t>
            </a:r>
            <a:r>
              <a:rPr lang="en-US" sz="1400" dirty="0" smtClean="0"/>
              <a:t> (5 minutes): </a:t>
            </a:r>
            <a:r>
              <a:rPr lang="en-US" sz="1400" b="1" dirty="0" smtClean="0"/>
              <a:t>Jim Bell/Tom Sajbel</a:t>
            </a:r>
            <a:endParaRPr lang="en-US" sz="1400" dirty="0" smtClean="0"/>
          </a:p>
          <a:p>
            <a:pPr lvl="1" fontAlgn="ctr"/>
            <a:r>
              <a:rPr lang="en-US" sz="1200" dirty="0" smtClean="0"/>
              <a:t>Available training/documents/videos</a:t>
            </a:r>
          </a:p>
          <a:p>
            <a:endParaRPr lang="en-US" sz="1400" u="sng" dirty="0" smtClean="0"/>
          </a:p>
          <a:p>
            <a:r>
              <a:rPr lang="en-US" sz="1400" u="sng" dirty="0" smtClean="0"/>
              <a:t>Software Engineering</a:t>
            </a:r>
            <a:r>
              <a:rPr lang="en-US" sz="1400" dirty="0" smtClean="0"/>
              <a:t> (30 minutes): </a:t>
            </a:r>
            <a:r>
              <a:rPr lang="en-US" sz="1400" b="1" dirty="0" smtClean="0"/>
              <a:t>Barry Herman/Tom Newton</a:t>
            </a:r>
            <a:endParaRPr lang="en-US" sz="1400" dirty="0" smtClean="0"/>
          </a:p>
          <a:p>
            <a:pPr lvl="1" fontAlgn="ctr"/>
            <a:r>
              <a:rPr sz="1200" dirty="0" smtClean="0"/>
              <a:t>CentOS Port and Migration from 2.3.3</a:t>
            </a:r>
          </a:p>
          <a:p>
            <a:pPr lvl="1" fontAlgn="ctr"/>
            <a:r>
              <a:rPr sz="1200" dirty="0" smtClean="0"/>
              <a:t>VDDK V5 support</a:t>
            </a:r>
          </a:p>
          <a:p>
            <a:pPr lvl="1" fontAlgn="ctr"/>
            <a:r>
              <a:rPr sz="1200" dirty="0" smtClean="0"/>
              <a:t>Performance Enhancements</a:t>
            </a:r>
          </a:p>
          <a:p>
            <a:pPr lvl="1" fontAlgn="ctr"/>
            <a:r>
              <a:rPr sz="1200" dirty="0" smtClean="0"/>
              <a:t>SmartMotion Enhancements</a:t>
            </a:r>
          </a:p>
          <a:p>
            <a:pPr lvl="1" fontAlgn="ctr"/>
            <a:r>
              <a:rPr sz="1200" dirty="0" smtClean="0"/>
              <a:t>VSS Enhancements</a:t>
            </a:r>
          </a:p>
          <a:p>
            <a:pPr lvl="1" fontAlgn="ctr"/>
            <a:r>
              <a:rPr sz="1200" dirty="0" smtClean="0"/>
              <a:t>Capacity-based Licensing</a:t>
            </a:r>
          </a:p>
          <a:p>
            <a:pPr lvl="1" fontAlgn="ctr"/>
            <a:r>
              <a:rPr sz="1200" dirty="0" smtClean="0"/>
              <a:t>Other Enhancements</a:t>
            </a:r>
            <a:endParaRPr lang="en-US" sz="800" dirty="0" smtClean="0"/>
          </a:p>
          <a:p>
            <a:pPr fontAlgn="ctr"/>
            <a:endParaRPr lang="en-US" sz="1400" u="sng" dirty="0" smtClean="0"/>
          </a:p>
          <a:p>
            <a:pPr fontAlgn="ctr"/>
            <a:r>
              <a:rPr lang="en-US" sz="1400" u="sng" dirty="0" smtClean="0"/>
              <a:t>Q/A</a:t>
            </a:r>
            <a:r>
              <a:rPr lang="en-US" sz="1400" dirty="0" smtClean="0"/>
              <a:t> (Remaining time): </a:t>
            </a:r>
            <a:r>
              <a:rPr lang="en-US" sz="1400" b="1" dirty="0" smtClean="0"/>
              <a:t>All</a:t>
            </a:r>
          </a:p>
          <a:p>
            <a:pPr>
              <a:buNone/>
            </a:pPr>
            <a:endParaRPr lang="en-US" sz="1400" i="1" dirty="0" smtClean="0"/>
          </a:p>
          <a:p>
            <a:endParaRPr lang="en-US" sz="1400" dirty="0" smtClean="0"/>
          </a:p>
          <a:p>
            <a:pPr>
              <a:lnSpc>
                <a:spcPct val="90000"/>
              </a:lnSpc>
            </a:pPr>
            <a:endParaRPr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ct val="90000"/>
              </a:lnSpc>
            </a:pPr>
            <a:endParaRPr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/>
          <a:lstStyle/>
          <a:p>
            <a:fld id="{221EF911-62F3-4EDC-B53C-6BE2E6121F40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5" y="3671888"/>
            <a:ext cx="2484438" cy="947737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Mark Thacker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8375" y="4525963"/>
            <a:ext cx="2505075" cy="338554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smtClean="0"/>
              <a:t>June 19</a:t>
            </a:r>
            <a:r>
              <a:rPr baseline="30000" dirty="0" smtClean="0"/>
              <a:t>th</a:t>
            </a:r>
            <a:r>
              <a:rPr dirty="0" smtClean="0"/>
              <a:t>, 2012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44303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VMPRO 3.0 Product Overview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vmPRO 3.0 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938456"/>
            <a:ext cx="7543800" cy="5029200"/>
          </a:xfrm>
        </p:spPr>
        <p:txBody>
          <a:bodyPr/>
          <a:lstStyle/>
          <a:p>
            <a:r>
              <a:rPr lang="en-US" dirty="0" smtClean="0"/>
              <a:t>Capacity-based licensing</a:t>
            </a:r>
          </a:p>
          <a:p>
            <a:pPr lvl="1"/>
            <a:r>
              <a:rPr lang="en-US" dirty="0" smtClean="0"/>
              <a:t>SmartMotion and SmartView combined into one offering</a:t>
            </a:r>
          </a:p>
          <a:p>
            <a:pPr lvl="1"/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Silver</a:t>
            </a:r>
            <a:r>
              <a:rPr lang="en-US" dirty="0" smtClean="0"/>
              <a:t> and </a:t>
            </a:r>
            <a:r>
              <a:rPr lang="en-US" sz="24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Gold</a:t>
            </a:r>
            <a:r>
              <a:rPr lang="en-US" dirty="0" smtClean="0"/>
              <a:t> Software support available</a:t>
            </a:r>
          </a:p>
          <a:p>
            <a:r>
              <a:rPr lang="en-US" dirty="0" smtClean="0"/>
              <a:t>Multiple backup policies, retention periods and backup targets</a:t>
            </a:r>
          </a:p>
          <a:p>
            <a:pPr lvl="1"/>
            <a:r>
              <a:rPr lang="en-US" dirty="0" smtClean="0"/>
              <a:t>Group several VMs together to be backed up to a specific DXi</a:t>
            </a:r>
          </a:p>
          <a:p>
            <a:pPr lvl="2"/>
            <a:r>
              <a:rPr lang="en-US" dirty="0" smtClean="0"/>
              <a:t>A different group of VMs to target a totally different DXi</a:t>
            </a:r>
          </a:p>
          <a:p>
            <a:pPr lvl="1"/>
            <a:r>
              <a:rPr lang="en-US" dirty="0" smtClean="0"/>
              <a:t>Have a longer retention period for one group of VMs</a:t>
            </a:r>
          </a:p>
          <a:p>
            <a:pPr lvl="1"/>
            <a:r>
              <a:rPr lang="en-US" dirty="0" smtClean="0"/>
              <a:t>Each backup policy can have a unique time of day to execute</a:t>
            </a:r>
          </a:p>
          <a:p>
            <a:pPr lvl="2"/>
            <a:r>
              <a:rPr lang="en-US" dirty="0" smtClean="0"/>
              <a:t>Still only exactly one backup per day</a:t>
            </a:r>
          </a:p>
          <a:p>
            <a:r>
              <a:rPr lang="en-US" dirty="0" smtClean="0"/>
              <a:t>Snapshots of Microsoft SQL Server &amp; Exchange</a:t>
            </a:r>
          </a:p>
          <a:p>
            <a:pPr lvl="1"/>
            <a:r>
              <a:rPr lang="en-US" dirty="0" smtClean="0"/>
              <a:t>Allows application save consistent backups</a:t>
            </a:r>
          </a:p>
          <a:p>
            <a:r>
              <a:rPr lang="en-US" dirty="0" smtClean="0"/>
              <a:t>Status and reporting through Quantum Vision</a:t>
            </a:r>
          </a:p>
          <a:p>
            <a:r>
              <a:rPr lang="en-US" dirty="0" smtClean="0"/>
              <a:t>Support for Scalar LTFS in future update</a:t>
            </a:r>
          </a:p>
          <a:p>
            <a:pPr lvl="1"/>
            <a:r>
              <a:rPr lang="en-US" dirty="0" smtClean="0"/>
              <a:t>Scalar LTFS presents tapes as a NAS share for vmPRO use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6646333" y="155221"/>
            <a:ext cx="2497668" cy="2017889"/>
          </a:xfrm>
          <a:prstGeom prst="irregularSeal2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Releases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June 22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2012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915401" cy="639763"/>
          </a:xfrm>
        </p:spPr>
        <p:txBody>
          <a:bodyPr/>
          <a:lstStyle/>
          <a:p>
            <a:r>
              <a:rPr lang="en-US" sz="2400" dirty="0" smtClean="0"/>
              <a:t>Backup Policy with Schedule &amp; Target Selection Options</a:t>
            </a:r>
            <a:endParaRPr lang="en-US" sz="2400" dirty="0"/>
          </a:p>
        </p:txBody>
      </p:sp>
      <p:pic>
        <p:nvPicPr>
          <p:cNvPr id="5" name="Content Placeholder 4" descr="backup-policy-confi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804" b="-6804"/>
          <a:stretch>
            <a:fillRect/>
          </a:stretch>
        </p:blipFill>
        <p:spPr>
          <a:xfrm>
            <a:off x="400270" y="747511"/>
            <a:ext cx="8343460" cy="55623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2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79224" cy="639763"/>
          </a:xfrm>
        </p:spPr>
        <p:txBody>
          <a:bodyPr/>
          <a:lstStyle/>
          <a:p>
            <a:r>
              <a:rPr lang="en-US" dirty="0" smtClean="0"/>
              <a:t>Backup Policies Applied to Folders of VMs</a:t>
            </a:r>
            <a:endParaRPr lang="en-US" dirty="0"/>
          </a:p>
        </p:txBody>
      </p:sp>
      <p:pic>
        <p:nvPicPr>
          <p:cNvPr id="5" name="Content Placeholder 4" descr="Folder-policy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804" b="-6804"/>
          <a:stretch>
            <a:fillRect/>
          </a:stretch>
        </p:blipFill>
        <p:spPr>
          <a:xfrm>
            <a:off x="227856" y="741550"/>
            <a:ext cx="8688289" cy="57921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vmPRO 3.0 Model Numbers and Pricing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9777566"/>
              </p:ext>
            </p:extLst>
          </p:nvPr>
        </p:nvGraphicFramePr>
        <p:xfrm>
          <a:off x="99609" y="1143000"/>
          <a:ext cx="8915209" cy="28266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3041"/>
                <a:gridCol w="3645773"/>
                <a:gridCol w="1232690"/>
                <a:gridCol w="1083272"/>
                <a:gridCol w="1170433"/>
              </a:tblGrid>
              <a:tr h="565339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rgbClr val="41A2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Non-QDR</a:t>
                      </a:r>
                      <a:endParaRPr lang="en-US" dirty="0"/>
                    </a:p>
                  </a:txBody>
                  <a:tcPr/>
                </a:tc>
              </a:tr>
              <a:tr h="565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WVRSP-ALSE-001A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vmPRO 30-day trail,</a:t>
                      </a:r>
                      <a:r>
                        <a:rPr lang="en-US" sz="1400" baseline="0" dirty="0" smtClean="0"/>
                        <a:t> 1TB capacity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cost</a:t>
                      </a:r>
                      <a:endParaRPr lang="en-US" sz="1400" dirty="0"/>
                    </a:p>
                  </a:txBody>
                  <a:tcPr/>
                </a:tc>
              </a:tr>
              <a:tr h="565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WVRSP-FLS1-001A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vmPRO Initial License, 1TB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$2,250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$1,238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$1,800</a:t>
                      </a:r>
                      <a:endParaRPr lang="en-US" sz="1400" dirty="0"/>
                    </a:p>
                  </a:txBody>
                  <a:tcPr/>
                </a:tc>
              </a:tr>
              <a:tr h="565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WVRSP-FLSC-001A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vmPRO Additional Capacity,</a:t>
                      </a:r>
                      <a:r>
                        <a:rPr lang="en-US" sz="1400" baseline="0" dirty="0" smtClean="0"/>
                        <a:t> 1TB, at Initial Sales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$2,250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$1,238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$1,800</a:t>
                      </a:r>
                      <a:endParaRPr lang="en-US" sz="1400" dirty="0"/>
                    </a:p>
                  </a:txBody>
                  <a:tcPr/>
                </a:tc>
              </a:tr>
              <a:tr h="565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WVRSP-ULSC-001A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vmPRO Additional Capacity, 1TB, Field</a:t>
                      </a:r>
                      <a:r>
                        <a:rPr lang="en-US" sz="1400" baseline="0" dirty="0" smtClean="0"/>
                        <a:t> Upgrade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$2,250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$1,238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$1,238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006528"/>
            <a:ext cx="8686800" cy="229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Product Warranty: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90 Days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(Material defects/no phone support)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Included Support: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None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(Customer required to purchase support contract)</a:t>
            </a:r>
            <a:endParaRPr kumimoji="0" lang="en-US" sz="2000" b="1" i="1" u="sng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SzPct val="100000"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Standard channel and QDR price: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1371600" marR="0" lvl="5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45% QDR, 20% Non-QDR off product list price</a:t>
            </a:r>
          </a:p>
          <a:p>
            <a:pPr marL="1371600" marR="0" lvl="5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off MSRP for service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SzPct val="100000"/>
              <a:buFont typeface="+mj-lt"/>
              <a:buAutoNum type="arabicPeriod" startAt="4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Annual pricing with no uplift upon renewal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SzPct val="100000"/>
              <a:buFont typeface="+mj-lt"/>
              <a:buAutoNum type="arabicPeriod" startAt="4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ASP/AFCP support options available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0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order – vmPRO QTM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9445023"/>
              </p:ext>
            </p:extLst>
          </p:nvPr>
        </p:nvGraphicFramePr>
        <p:xfrm>
          <a:off x="228600" y="1142806"/>
          <a:ext cx="8229599" cy="438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251"/>
                <a:gridCol w="1564304"/>
                <a:gridCol w="2593750"/>
                <a:gridCol w="1034716"/>
                <a:gridCol w="588354"/>
                <a:gridCol w="115622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 #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Annual List Price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QDR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 anchor="ctr"/>
                </a:tc>
              </a:tr>
              <a:tr h="87071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Demo / Trial Customers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en-US" sz="1400" b="1" dirty="0" smtClean="0"/>
                        <a:t>Service</a:t>
                      </a:r>
                      <a:r>
                        <a:rPr lang="en-US" sz="1400" b="1" baseline="0" dirty="0" smtClean="0"/>
                        <a:t> included for period of Demo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3075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All other customers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SVRSP-FLS1-GL10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Quantum vmPRO Software, per 1TB Capacity of Data to Protect,  </a:t>
                      </a:r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Support Plan, annual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Annual Support Pricing</a:t>
                      </a:r>
                    </a:p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19063" marR="0" lvl="1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Per TB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9C9C9"/>
                    </a:solidFill>
                  </a:tcPr>
                </a:tc>
              </a:tr>
              <a:tr h="1639382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SVRSP-FLS1-SL10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Quantum vmPRO Software, per 1TB Capacity of Data to Protect, </a:t>
                      </a:r>
                      <a:r>
                        <a:rPr lang="en-US" sz="1600" b="1" kern="1200" dirty="0" smtClean="0">
                          <a:solidFill>
                            <a:srgbClr val="6666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Silver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Support Plan, annual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</p:spPr>
        <p:txBody>
          <a:bodyPr/>
          <a:lstStyle/>
          <a:p>
            <a:pPr>
              <a:defRPr/>
            </a:pPr>
            <a:fld id="{D74E4D92-99F5-41B0-8F1C-2E49B0BB81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8987" y="5751095"/>
            <a:ext cx="618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is Mandatory with vmPRO purchase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45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00457A-v01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</Template>
  <TotalTime>446</TotalTime>
  <Words>1893</Words>
  <Application>Microsoft Office PowerPoint</Application>
  <PresentationFormat>On-screen Show (4:3)</PresentationFormat>
  <Paragraphs>337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P00457A-v01</vt:lpstr>
      <vt:lpstr>Slide 1</vt:lpstr>
      <vt:lpstr>Slide 2</vt:lpstr>
      <vt:lpstr>Agenda</vt:lpstr>
      <vt:lpstr>Slide 4</vt:lpstr>
      <vt:lpstr>vmPRO 3.0 Key Features</vt:lpstr>
      <vt:lpstr>Backup Policy with Schedule &amp; Target Selection Options</vt:lpstr>
      <vt:lpstr>Backup Policies Applied to Folders of VMs</vt:lpstr>
      <vt:lpstr>vmPRO 3.0 Model Numbers and Pricing</vt:lpstr>
      <vt:lpstr>What to order – vmPRO QTM Support</vt:lpstr>
      <vt:lpstr>What to order – vmPRO AFCP/ASP  Support</vt:lpstr>
      <vt:lpstr>Rules for Ordering</vt:lpstr>
      <vt:lpstr>vmPRO 3.0 Licensing Example</vt:lpstr>
      <vt:lpstr>Capacity License Enforcement</vt:lpstr>
      <vt:lpstr>Old to New License Transition</vt:lpstr>
      <vt:lpstr>Slide 15</vt:lpstr>
      <vt:lpstr>vmPRO Service Strategy</vt:lpstr>
      <vt:lpstr>Slide 17</vt:lpstr>
      <vt:lpstr>Educational Services</vt:lpstr>
      <vt:lpstr>Educational Services</vt:lpstr>
      <vt:lpstr>Slide 20</vt:lpstr>
      <vt:lpstr>Software Development Outline</vt:lpstr>
      <vt:lpstr>CentOS Port and Migration from 2.3.3</vt:lpstr>
      <vt:lpstr>VDDK V5 Support</vt:lpstr>
      <vt:lpstr>Performance Enhancements</vt:lpstr>
      <vt:lpstr>SmartMotion Enhancements</vt:lpstr>
      <vt:lpstr>VSS Enhancements</vt:lpstr>
      <vt:lpstr>Capacity-based Licensing</vt:lpstr>
      <vt:lpstr>Other Enhancements</vt:lpstr>
      <vt:lpstr>Q/A</vt:lpstr>
    </vt:vector>
  </TitlesOfParts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Master Template</dc:subject>
  <dc:creator>Ping Hu</dc:creator>
  <cp:keywords>Powerpoint, template, Certainty, Certain, Quantum</cp:keywords>
  <dc:description>Any issues or problems please contact Quantum's creative services at: 
isaac.alves@quantum.com
All feedback or comments are welcome.</dc:description>
  <cp:lastModifiedBy>Ping Hu</cp:lastModifiedBy>
  <cp:revision>100</cp:revision>
  <cp:lastPrinted>2012-04-03T01:06:05Z</cp:lastPrinted>
  <dcterms:created xsi:type="dcterms:W3CDTF">2012-06-01T20:59:47Z</dcterms:created>
  <dcterms:modified xsi:type="dcterms:W3CDTF">2012-06-18T18:21:30Z</dcterms:modified>
  <cp:category>Template</cp:category>
  <cp:contentStatus>RELEASED</cp:contentStatus>
</cp:coreProperties>
</file>