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8" r:id="rId1"/>
    <p:sldMasterId id="2147484153" r:id="rId2"/>
    <p:sldMasterId id="2147484177" r:id="rId3"/>
    <p:sldMasterId id="2147484187" r:id="rId4"/>
    <p:sldMasterId id="2147484194" r:id="rId5"/>
  </p:sldMasterIdLst>
  <p:notesMasterIdLst>
    <p:notesMasterId r:id="rId32"/>
  </p:notesMasterIdLst>
  <p:handoutMasterIdLst>
    <p:handoutMasterId r:id="rId33"/>
  </p:handoutMasterIdLst>
  <p:sldIdLst>
    <p:sldId id="662" r:id="rId6"/>
    <p:sldId id="409" r:id="rId7"/>
    <p:sldId id="741" r:id="rId8"/>
    <p:sldId id="972" r:id="rId9"/>
    <p:sldId id="973" r:id="rId10"/>
    <p:sldId id="955" r:id="rId11"/>
    <p:sldId id="956" r:id="rId12"/>
    <p:sldId id="957" r:id="rId13"/>
    <p:sldId id="958" r:id="rId14"/>
    <p:sldId id="959" r:id="rId15"/>
    <p:sldId id="960" r:id="rId16"/>
    <p:sldId id="961" r:id="rId17"/>
    <p:sldId id="962" r:id="rId18"/>
    <p:sldId id="963" r:id="rId19"/>
    <p:sldId id="964" r:id="rId20"/>
    <p:sldId id="965" r:id="rId21"/>
    <p:sldId id="966" r:id="rId22"/>
    <p:sldId id="967" r:id="rId23"/>
    <p:sldId id="968" r:id="rId24"/>
    <p:sldId id="969" r:id="rId25"/>
    <p:sldId id="970" r:id="rId26"/>
    <p:sldId id="971" r:id="rId27"/>
    <p:sldId id="876" r:id="rId28"/>
    <p:sldId id="953" r:id="rId29"/>
    <p:sldId id="935" r:id="rId30"/>
    <p:sldId id="850" r:id="rId31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6AD6"/>
    <a:srgbClr val="92D050"/>
    <a:srgbClr val="96BE66"/>
    <a:srgbClr val="DCEBF5"/>
    <a:srgbClr val="000000"/>
    <a:srgbClr val="F2F2F2"/>
    <a:srgbClr val="D9D9D9"/>
    <a:srgbClr val="F6953C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443" autoAdjust="0"/>
    <p:restoredTop sz="95424" autoAdjust="0"/>
  </p:normalViewPr>
  <p:slideViewPr>
    <p:cSldViewPr snapToGrid="0">
      <p:cViewPr varScale="1">
        <p:scale>
          <a:sx n="145" d="100"/>
          <a:sy n="145" d="100"/>
        </p:scale>
        <p:origin x="-104" y="-1728"/>
      </p:cViewPr>
      <p:guideLst>
        <p:guide orient="horz" pos="611"/>
        <p:guide orient="horz" pos="2159"/>
        <p:guide pos="2880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32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1" y="111365"/>
            <a:ext cx="210312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7894" y="8755724"/>
            <a:ext cx="506306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>
              <a:defRPr/>
            </a:pPr>
            <a:r>
              <a:rPr 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s outlook and is for planning purposes only.</a:t>
            </a:r>
            <a:endParaRPr lang="en-US" sz="6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452535" y="8754110"/>
            <a:ext cx="155624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>
              <a:defRPr/>
            </a:pPr>
            <a:fld id="{3FDB4DEF-1C31-4CDB-AE15-0571721ADE37}" type="slidenum">
              <a:rPr lang="en-US" sz="1300"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3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787" y="4415790"/>
            <a:ext cx="669882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894" y="8754110"/>
            <a:ext cx="506306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52535" y="8754110"/>
            <a:ext cx="155624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1" y="111365"/>
            <a:ext cx="210312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60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5919894" cy="4648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Relationship Id="rId3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Relationship Id="rId3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Relationship Id="rId3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eg"/><Relationship Id="rId3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Relationship Id="rId3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eg"/><Relationship Id="rId3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eg"/><Relationship Id="rId3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2015 </a:t>
            </a: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DA06E-1AE0-4CBD-8BD2-4F96901D9A95}" type="slidenum">
              <a:rPr/>
              <a:pPr>
                <a:defRPr/>
              </a:pPr>
              <a:t>‹#›</a:t>
            </a:fld>
            <a:r>
              <a:rPr dirty="0"/>
              <a:t>    |  Customer NDA Presentation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4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_wPhoto_PPT_imagery_033012" descr="/Volumes/Studio/QUANTUM/846-008_SalesKickOffElements/4. Creative/PowerPoint/images/Title_wPhoto_PPT_imagery_0330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-FP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antum-Q-for-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95438"/>
            <a:ext cx="4765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15EB-C1D3-4B48-9F26-A787BF617B1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4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4" cy="6857995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FD9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43997" cy="685799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FD99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FDD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6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9143996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0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"/>
            <a:ext cx="9143994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2015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2062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18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66294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9405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38138" y="969962"/>
            <a:ext cx="8216220" cy="52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2015 </a:t>
            </a: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0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68" y="990600"/>
            <a:ext cx="8659368" cy="5413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92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9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2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9905777">
            <a:off x="6508556" y="55300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Draft01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0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21" Type="http://schemas.openxmlformats.org/officeDocument/2006/relationships/image" Target="../media/image8.jpe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theme" Target="../theme/theme4.xm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 dirty="0">
              <a:latin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73" r:id="rId13"/>
    <p:sldLayoutId id="2147484174" r:id="rId14"/>
    <p:sldLayoutId id="2147484175" r:id="rId15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0" i="0" u="none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ster_PPT_imagery_033012.jpg" descr="/Volumes/Studio/QUANTUM/846-008_SalesKickOffElements/4. Creative/PowerPoint/images/Master_PPT_imagery_033012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617702"/>
            <a:ext cx="46385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EAFE43-1E2A-4740-80B5-50297DF77E73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040" y="661611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6198" y="6605294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81" r:id="rId2"/>
    <p:sldLayoutId id="2147484183" r:id="rId3"/>
    <p:sldLayoutId id="2147484184" r:id="rId4"/>
    <p:sldLayoutId id="2147484185" r:id="rId5"/>
    <p:sldLayoutId id="2147484186" r:id="rId6"/>
    <p:sldLayoutId id="214748419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DDDDDD"/>
                </a:solidFill>
              </a:rPr>
              <a:t>Template QF00236 Rev </a:t>
            </a:r>
            <a:r>
              <a:rPr lang="en-US" sz="1000" dirty="0" smtClean="0">
                <a:solidFill>
                  <a:srgbClr val="DDDDDD"/>
                </a:solidFill>
              </a:rPr>
              <a:t>H </a:t>
            </a:r>
            <a:endParaRPr lang="en-US" sz="100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s://dev-f12/bugzilla/show_bug.cgi?id=6342" TargetMode="External"/><Relationship Id="rId12" Type="http://schemas.openxmlformats.org/officeDocument/2006/relationships/hyperlink" Target="https://dev-f12/bugzilla/show_bug.cgi?id=6335" TargetMode="External"/><Relationship Id="rId13" Type="http://schemas.openxmlformats.org/officeDocument/2006/relationships/hyperlink" Target="https://dev-f12/bugzilla/show_bug.cgi?id=6355" TargetMode="External"/><Relationship Id="rId14" Type="http://schemas.openxmlformats.org/officeDocument/2006/relationships/hyperlink" Target="https://dev-f12/bugzilla/show_bug.cgi?id=6382" TargetMode="External"/><Relationship Id="rId15" Type="http://schemas.openxmlformats.org/officeDocument/2006/relationships/hyperlink" Target="https://dev-f12/bugzilla/show_bug.cgi?id=6398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s://dev-f12/bugzilla/show_bug.cgi?id=5934" TargetMode="External"/><Relationship Id="rId3" Type="http://schemas.openxmlformats.org/officeDocument/2006/relationships/hyperlink" Target="https://dev-f12/bugzilla/show_bug.cgi?id=5972" TargetMode="External"/><Relationship Id="rId4" Type="http://schemas.openxmlformats.org/officeDocument/2006/relationships/hyperlink" Target="https://dev-f12/bugzilla/show_bug.cgi?id=6084" TargetMode="External"/><Relationship Id="rId5" Type="http://schemas.openxmlformats.org/officeDocument/2006/relationships/hyperlink" Target="https://dev-f12/bugzilla/show_bug.cgi?id=6305" TargetMode="External"/><Relationship Id="rId6" Type="http://schemas.openxmlformats.org/officeDocument/2006/relationships/hyperlink" Target="https://dev-f12/bugzilla/show_bug.cgi?id=6306" TargetMode="External"/><Relationship Id="rId7" Type="http://schemas.openxmlformats.org/officeDocument/2006/relationships/hyperlink" Target="https://dev-f12/bugzilla/show_bug.cgi?id=5148" TargetMode="External"/><Relationship Id="rId8" Type="http://schemas.openxmlformats.org/officeDocument/2006/relationships/hyperlink" Target="https://dev-f12/bugzilla/show_bug.cgi?id=6321" TargetMode="External"/><Relationship Id="rId9" Type="http://schemas.openxmlformats.org/officeDocument/2006/relationships/hyperlink" Target="https://dev-f12/bugzilla/show_bug.cgi?id=6322" TargetMode="External"/><Relationship Id="rId10" Type="http://schemas.openxmlformats.org/officeDocument/2006/relationships/hyperlink" Target="https://dev-f12/bugzilla/show_bug.cgi?id=633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-f12/bugzilla/show_bug.cgi?id=5751" TargetMode="External"/><Relationship Id="rId4" Type="http://schemas.openxmlformats.org/officeDocument/2006/relationships/hyperlink" Target="https://dev-f12/bugzilla/show_bug.cgi?id=6084" TargetMode="External"/><Relationship Id="rId5" Type="http://schemas.openxmlformats.org/officeDocument/2006/relationships/hyperlink" Target="https://dev-f12/bugzilla/show_bug.cgi?id=6138" TargetMode="External"/><Relationship Id="rId6" Type="http://schemas.openxmlformats.org/officeDocument/2006/relationships/hyperlink" Target="https://dev-f12/bugzilla/show_bug.cgi?id=6186" TargetMode="External"/><Relationship Id="rId7" Type="http://schemas.openxmlformats.org/officeDocument/2006/relationships/hyperlink" Target="https://dev-f12/bugzilla/show_bug.cgi?id=6315" TargetMode="External"/><Relationship Id="rId8" Type="http://schemas.openxmlformats.org/officeDocument/2006/relationships/hyperlink" Target="https://dev-f12/bugzilla/show_bug.cgi?id=6325" TargetMode="External"/><Relationship Id="rId9" Type="http://schemas.openxmlformats.org/officeDocument/2006/relationships/hyperlink" Target="https://dev-f12/bugzilla/show_bug.cgi?id=6326" TargetMode="External"/><Relationship Id="rId10" Type="http://schemas.openxmlformats.org/officeDocument/2006/relationships/hyperlink" Target="https://dev-f12/bugzilla/show_bug.cgi?id=6327" TargetMode="External"/><Relationship Id="rId11" Type="http://schemas.openxmlformats.org/officeDocument/2006/relationships/hyperlink" Target="https://dev-f12/bugzilla/show_bug.cgi?id=6358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s://dev-f12/bugzilla/show_bug.cgi?id=450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-f12/bugzilla/show_bug.cgi?id=6368" TargetMode="External"/><Relationship Id="rId4" Type="http://schemas.openxmlformats.org/officeDocument/2006/relationships/hyperlink" Target="https://dev-f12/bugzilla/show_bug.cgi?id=6371" TargetMode="External"/><Relationship Id="rId5" Type="http://schemas.openxmlformats.org/officeDocument/2006/relationships/hyperlink" Target="https://dev-f12/bugzilla/show_bug.cgi?id=6373" TargetMode="External"/><Relationship Id="rId6" Type="http://schemas.openxmlformats.org/officeDocument/2006/relationships/hyperlink" Target="https://dev-f12/bugzilla/show_bug.cgi?id=6381" TargetMode="External"/><Relationship Id="rId7" Type="http://schemas.openxmlformats.org/officeDocument/2006/relationships/hyperlink" Target="https://dev-f12/bugzilla/show_bug.cgi?id=6404" TargetMode="External"/><Relationship Id="rId8" Type="http://schemas.openxmlformats.org/officeDocument/2006/relationships/hyperlink" Target="https://dev-f12/bugzilla/show_bug.cgi?id=6421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s://dev-f12/bugzilla/show_bug.cgi?id=636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-f12/bugzilla/show_bug.cgi?id=6390" TargetMode="External"/><Relationship Id="rId4" Type="http://schemas.openxmlformats.org/officeDocument/2006/relationships/hyperlink" Target="https://dev-f12/bugzilla/show_bug.cgi?id=6366" TargetMode="External"/><Relationship Id="rId5" Type="http://schemas.openxmlformats.org/officeDocument/2006/relationships/hyperlink" Target="https://dev-f12/bugzilla/show_bug.cgi?id=6418" TargetMode="External"/><Relationship Id="rId6" Type="http://schemas.openxmlformats.org/officeDocument/2006/relationships/hyperlink" Target="https://dev-f12/bugzilla/show_bug.cgi?id=6441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s://dev-f12/bugzilla/show_bug.cgi?id=6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files/pdf/products/vsan/VMware_Virtual_SAN_Datasheet.pdf" TargetMode="External"/><Relationship Id="rId4" Type="http://schemas.openxmlformats.org/officeDocument/2006/relationships/hyperlink" Target="http://kb.vmware.com/selfservice/microsites/search.do?language=en_US&amp;cmd=displayKC&amp;externalId=2058424" TargetMode="External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-f12/bugzilla/show_bug.cgi?id=6138" TargetMode="External"/><Relationship Id="rId4" Type="http://schemas.openxmlformats.org/officeDocument/2006/relationships/hyperlink" Target="https://dev-f12/bugzilla/show_bug.cgi?id=6390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://panwiki.quantum.com/index.php/VSAN_Fea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31474" y="2106993"/>
            <a:ext cx="4112525" cy="1312349"/>
          </a:xfrm>
        </p:spPr>
        <p:txBody>
          <a:bodyPr/>
          <a:lstStyle/>
          <a:p>
            <a:r>
              <a:rPr lang="en-US" sz="2400" dirty="0" err="1" smtClean="0"/>
              <a:t>vmPRO</a:t>
            </a:r>
            <a:r>
              <a:rPr lang="en-US" sz="2400" dirty="0" smtClean="0"/>
              <a:t> 3.3 </a:t>
            </a:r>
          </a:p>
          <a:p>
            <a:r>
              <a:rPr lang="en-US" sz="2400" dirty="0" smtClean="0"/>
              <a:t>TOI for Global Service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 12, 2015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VSAN &amp; vmPRO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 err="1" smtClean="0"/>
              <a:t>Datastore_fs</a:t>
            </a:r>
            <a:r>
              <a:rPr sz="2000" dirty="0" smtClean="0"/>
              <a:t> creates object for data file </a:t>
            </a:r>
            <a:r>
              <a:rPr sz="1200" dirty="0" smtClean="0"/>
              <a:t>(disk extent) </a:t>
            </a:r>
            <a:r>
              <a:rPr sz="2000" dirty="0" smtClean="0"/>
              <a:t>in /</a:t>
            </a:r>
            <a:r>
              <a:rPr sz="2000" dirty="0" err="1" smtClean="0"/>
              <a:t>vmfs</a:t>
            </a:r>
            <a:r>
              <a:rPr sz="2000" dirty="0" smtClean="0"/>
              <a:t>/volumes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 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</a:t>
            </a:r>
            <a:r>
              <a:rPr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:&lt;UUID&gt;/&lt;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-folder-UUID&gt;/</a:t>
            </a:r>
            <a:r>
              <a:rPr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&lt;disk-UUID&gt;</a:t>
            </a:r>
          </a:p>
          <a:p>
            <a:pPr lvl="1">
              <a:buNone/>
            </a:pPr>
            <a:r>
              <a:rPr sz="1200" dirty="0" smtClean="0"/>
              <a:t>Where &lt;disk-UUID&gt; is the disk's extent UUID in its descriptor file</a:t>
            </a:r>
            <a:r>
              <a:rPr sz="1200" smtClean="0"/>
              <a:t>, vdisk.vmdk</a:t>
            </a:r>
            <a:endParaRPr sz="1200" dirty="0" smtClean="0"/>
          </a:p>
          <a:p>
            <a:r>
              <a:rPr sz="2000" dirty="0" smtClean="0"/>
              <a:t>The /export namespace maps to these files in /</a:t>
            </a:r>
            <a:r>
              <a:rPr sz="2000" dirty="0" err="1" smtClean="0"/>
              <a:t>vmfs</a:t>
            </a:r>
            <a:r>
              <a:rPr sz="2000" dirty="0" smtClean="0"/>
              <a:t>/volumes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sz="1200" smtClean="0"/>
              <a:t>For </a:t>
            </a:r>
            <a:r>
              <a:rPr sz="1200" dirty="0" smtClean="0"/>
              <a:t>VMs in a </a:t>
            </a:r>
            <a:r>
              <a:rPr sz="1200" dirty="0" smtClean="0">
                <a:solidFill>
                  <a:srgbClr val="FF0000"/>
                </a:solidFill>
              </a:rPr>
              <a:t>conventional</a:t>
            </a:r>
            <a:r>
              <a:rPr sz="1200" dirty="0" smtClean="0"/>
              <a:t> </a:t>
            </a:r>
            <a:r>
              <a:rPr sz="1200" dirty="0" err="1" smtClean="0"/>
              <a:t>Datastore</a:t>
            </a:r>
            <a:r>
              <a:rPr sz="1200" dirty="0" smtClean="0"/>
              <a:t>: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/export/.../vm.vmx         -&gt;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-folder&gt;/VM.vmx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          vdisk.vmdk     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-&gt; 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-folder&gt;/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vdisk.vmdk</a:t>
            </a:r>
            <a:endParaRPr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vdisk-flat.vmdk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-&gt; 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&gt;/vdisk-flat.vmdk</a:t>
            </a:r>
            <a:endParaRPr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200" smtClean="0"/>
              <a:t>      For </a:t>
            </a:r>
            <a:r>
              <a:rPr sz="1200" dirty="0" smtClean="0"/>
              <a:t>VMs in </a:t>
            </a:r>
            <a:r>
              <a:rPr sz="1200" dirty="0" smtClean="0">
                <a:solidFill>
                  <a:srgbClr val="FF0000"/>
                </a:solidFill>
              </a:rPr>
              <a:t>VSAN</a:t>
            </a:r>
            <a:r>
              <a:rPr sz="1200" dirty="0" smtClean="0"/>
              <a:t> </a:t>
            </a:r>
            <a:r>
              <a:rPr sz="1200" dirty="0" err="1" smtClean="0"/>
              <a:t>Datastore</a:t>
            </a:r>
            <a:r>
              <a:rPr sz="1200" dirty="0" smtClean="0"/>
              <a:t>: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/export/.../vm.vmx         -&gt;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</a:t>
            </a:r>
            <a:r>
              <a:rPr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:&lt;UUID&gt;/&lt;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-folder-UUID&gt;/VM.vmx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          vdisk.vmdk     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-&gt; 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</a:t>
            </a:r>
            <a:r>
              <a:rPr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:&lt;UUID&gt;/&lt;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-folder-UUID&gt;/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vdisk.vmdk</a:t>
            </a:r>
            <a:endParaRPr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vdisk-flat.vmdk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vmfs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/volumes/</a:t>
            </a:r>
            <a:r>
              <a:rPr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:&lt;UUID&gt;/&lt;</a:t>
            </a:r>
            <a:r>
              <a:rPr sz="12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sz="1200" dirty="0" smtClean="0">
                <a:latin typeface="Courier New" pitchFamily="49" charset="0"/>
                <a:cs typeface="Courier New" pitchFamily="49" charset="0"/>
              </a:rPr>
              <a:t>-folder-UUID&gt;/</a:t>
            </a:r>
            <a:r>
              <a:rPr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disk-UUID&gt;</a:t>
            </a:r>
            <a:endParaRPr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sz="2000" dirty="0" err="1" smtClean="0"/>
              <a:t>Datastore_fs</a:t>
            </a:r>
            <a:r>
              <a:rPr sz="2000" dirty="0" smtClean="0"/>
              <a:t> redirects I/O for files to VDDK &amp; Perl SDK interfaces</a:t>
            </a:r>
          </a:p>
          <a:p>
            <a:pPr lvl="1"/>
            <a:r>
              <a:rPr sz="1400" smtClean="0"/>
              <a:t>No changes to other vmPRO components</a:t>
            </a:r>
          </a:p>
          <a:p>
            <a:r>
              <a:rPr lang="en-US" sz="2000" dirty="0" smtClean="0"/>
              <a:t>L</a:t>
            </a:r>
            <a:r>
              <a:rPr sz="2000" smtClean="0"/>
              <a:t>og messages: Folder name is replaced with its VSAN uuid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... vm_proxy_open_vmdk_flat: opening /vmfs/volumes/543fa91b-c0f7f7a0-171d-a4badb39a148/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TestVM-in-non-VSAN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/TestVM-in-non-VSAN.vmdk ...         (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conventional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... vm_proxy_open_vmdk_flat: opening /vmfs/volumes/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:5274f65f9db41a4a-27dd1a3e39e797eb/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78ea4c55-eb6a-7d78-8851-a4badb3d2a73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/TestVM-in-VSAN.vmdk...(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Online Help - Launch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35" y="1131646"/>
            <a:ext cx="8218773" cy="49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786254" y="1941589"/>
            <a:ext cx="766618" cy="175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028873" y="1064131"/>
            <a:ext cx="969818" cy="7850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Online Help - Content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0" y="1145819"/>
            <a:ext cx="8327583" cy="50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Online Help - 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14" y="1216404"/>
            <a:ext cx="8489659" cy="462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947355" y="1824143"/>
            <a:ext cx="766618" cy="175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07421" y="887965"/>
            <a:ext cx="969818" cy="7850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Bug Fixes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Barry Herman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and Enhancement Metrics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458132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All fixes have been verified by QA </a:t>
            </a:r>
          </a:p>
          <a:p>
            <a:r>
              <a:rPr lang="en-US" dirty="0" smtClean="0"/>
              <a:t>101 Bugs and Enhancements Resolved-Fixed</a:t>
            </a:r>
          </a:p>
          <a:p>
            <a:pPr lvl="2"/>
            <a:r>
              <a:rPr smtClean="0"/>
              <a:t>64 Bugs</a:t>
            </a:r>
          </a:p>
          <a:p>
            <a:pPr lvl="2"/>
            <a:r>
              <a:rPr lang="en-US" dirty="0" smtClean="0"/>
              <a:t>37 Enhancements</a:t>
            </a:r>
          </a:p>
          <a:p>
            <a:pPr lvl="1"/>
            <a:r>
              <a:rPr lang="en-US" dirty="0" smtClean="0"/>
              <a:t>17 Customer bugs resolved</a:t>
            </a:r>
          </a:p>
          <a:p>
            <a:pPr lvl="1"/>
            <a:r>
              <a:rPr lang="en-US" dirty="0" smtClean="0"/>
              <a:t>Severity </a:t>
            </a:r>
            <a:r>
              <a:rPr smtClean="0"/>
              <a:t>distribution </a:t>
            </a:r>
            <a:r>
              <a:rPr lang="en-US" dirty="0" smtClean="0"/>
              <a:t>for the 64 bugs:</a:t>
            </a:r>
          </a:p>
          <a:p>
            <a:pPr lvl="2"/>
            <a:r>
              <a:rPr smtClean="0"/>
              <a:t>Blocker:	  1</a:t>
            </a:r>
          </a:p>
          <a:p>
            <a:pPr lvl="2"/>
            <a:r>
              <a:rPr smtClean="0"/>
              <a:t>Critical:		  3</a:t>
            </a:r>
          </a:p>
          <a:p>
            <a:pPr lvl="2"/>
            <a:r>
              <a:rPr smtClean="0"/>
              <a:t>Major:		15</a:t>
            </a:r>
          </a:p>
          <a:p>
            <a:pPr lvl="2"/>
            <a:r>
              <a:rPr smtClean="0"/>
              <a:t>Normal:	35</a:t>
            </a:r>
          </a:p>
          <a:p>
            <a:pPr lvl="2"/>
            <a:r>
              <a:rPr smtClean="0"/>
              <a:t>Minor:		10</a:t>
            </a:r>
            <a:endParaRPr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Fixes for Serviceability &amp;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8" y="1062322"/>
            <a:ext cx="8216220" cy="5297833"/>
          </a:xfrm>
        </p:spPr>
        <p:txBody>
          <a:bodyPr>
            <a:normAutofit lnSpcReduction="10000"/>
          </a:bodyPr>
          <a:lstStyle/>
          <a:p>
            <a:r>
              <a:rPr smtClean="0"/>
              <a:t>Serviceability </a:t>
            </a:r>
            <a:r>
              <a:rPr dirty="0" smtClean="0"/>
              <a:t>Improvements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2"/>
              </a:rPr>
              <a:t>Bug 5934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RFE: Include </a:t>
            </a:r>
            <a:r>
              <a:rPr sz="1400" dirty="0" err="1" smtClean="0"/>
              <a:t>tracebacks</a:t>
            </a:r>
            <a:r>
              <a:rPr sz="1400" dirty="0" smtClean="0"/>
              <a:t> for all python threads/processes in support bundle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3"/>
              </a:rPr>
              <a:t>Bug 5972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"</a:t>
            </a:r>
            <a:r>
              <a:rPr sz="1400" dirty="0" err="1" smtClean="0"/>
              <a:t>SmartMotion</a:t>
            </a:r>
            <a:r>
              <a:rPr sz="1400" dirty="0" smtClean="0"/>
              <a:t> failed" alerts should specify policy name 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  <a:hlinkClick r:id="rId4"/>
              </a:rPr>
              <a:t>Bug 6084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Customer UMass, SR1644912: Reduce frequency of db reconnect attempts to avoid log spam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5"/>
              </a:rPr>
              <a:t>Bug 6305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Add link to appliance in Alert Email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6"/>
              </a:rPr>
              <a:t>Bug 6306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Add link with IP address to </a:t>
            </a:r>
            <a:r>
              <a:rPr sz="1400" dirty="0" err="1" smtClean="0"/>
              <a:t>SmartMotion</a:t>
            </a:r>
            <a:r>
              <a:rPr sz="1400" dirty="0" smtClean="0"/>
              <a:t> backup report</a:t>
            </a:r>
          </a:p>
          <a:p>
            <a:r>
              <a:rPr dirty="0" smtClean="0"/>
              <a:t>Security Changes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7"/>
              </a:rPr>
              <a:t>Bug 5148</a:t>
            </a:r>
            <a:r>
              <a:rPr sz="1400" dirty="0" smtClean="0"/>
              <a:t> - </a:t>
            </a:r>
            <a:r>
              <a:rPr sz="1400" dirty="0" err="1" smtClean="0"/>
              <a:t>Nexpose</a:t>
            </a:r>
            <a:r>
              <a:rPr sz="1400" dirty="0" smtClean="0"/>
              <a:t>: DOM-based Cross Site Scripting Vulnerability historyFrame.html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8"/>
              </a:rPr>
              <a:t>Bug </a:t>
            </a:r>
            <a:r>
              <a:rPr sz="1400" b="1" smtClean="0">
                <a:solidFill>
                  <a:srgbClr val="FF0000"/>
                </a:solidFill>
                <a:hlinkClick r:id="rId8"/>
              </a:rPr>
              <a:t>6321</a:t>
            </a:r>
            <a:r>
              <a:rPr sz="1400" smtClean="0"/>
              <a:t> </a:t>
            </a:r>
            <a:r>
              <a:rPr sz="1400" dirty="0" smtClean="0"/>
              <a:t>-</a:t>
            </a:r>
            <a:r>
              <a:rPr sz="1400" smtClean="0"/>
              <a:t> Nexpose: </a:t>
            </a:r>
            <a:r>
              <a:rPr sz="1400" dirty="0" smtClean="0"/>
              <a:t>Severe Click Jacking (http-generic-click-jacking) vulnerability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9"/>
              </a:rPr>
              <a:t>Bug 6322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</a:t>
            </a:r>
            <a:r>
              <a:rPr sz="1400" dirty="0" err="1" smtClean="0"/>
              <a:t>Nexpose</a:t>
            </a:r>
            <a:r>
              <a:rPr sz="1400" dirty="0" smtClean="0"/>
              <a:t>: CVE-2014-7186 bash possible out-of-bounds </a:t>
            </a:r>
            <a:r>
              <a:rPr sz="1400" dirty="0" err="1" smtClean="0"/>
              <a:t>mem</a:t>
            </a:r>
            <a:r>
              <a:rPr sz="1400" dirty="0" smtClean="0"/>
              <a:t> &amp; CVE-2014-7187 off-by-one error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10"/>
              </a:rPr>
              <a:t>Bug 6330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</a:t>
            </a:r>
            <a:r>
              <a:rPr sz="1400" dirty="0" err="1" smtClean="0"/>
              <a:t>OpenSSL</a:t>
            </a:r>
            <a:r>
              <a:rPr sz="1400" dirty="0" smtClean="0"/>
              <a:t> TA14-290A: SSL 3.0 Protocol Vulnerability and POODLE Attack</a:t>
            </a:r>
            <a:endParaRPr sz="1400" dirty="0" smtClean="0">
              <a:hlinkClick r:id="rId11"/>
            </a:endParaRP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12"/>
              </a:rPr>
              <a:t>Bug 6335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Upgrade </a:t>
            </a:r>
            <a:r>
              <a:rPr sz="1400" dirty="0" err="1" smtClean="0"/>
              <a:t>OpenSSL</a:t>
            </a:r>
            <a:r>
              <a:rPr sz="1400" dirty="0" smtClean="0"/>
              <a:t> RPM to address vulnerabilities CVE-2014-3513 and CVE-2014-3567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  <a:hlinkClick r:id="rId11"/>
              </a:rPr>
              <a:t>Bug 6342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Upgrade the VDDK to 5.5.3, to fix recent </a:t>
            </a:r>
            <a:r>
              <a:rPr sz="1400" dirty="0" err="1" smtClean="0"/>
              <a:t>OpenSSL</a:t>
            </a:r>
            <a:r>
              <a:rPr sz="1400" dirty="0" smtClean="0"/>
              <a:t> vulnerabilities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13"/>
              </a:rPr>
              <a:t>Bug 6355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Upgrade the </a:t>
            </a:r>
            <a:r>
              <a:rPr sz="1400" dirty="0" err="1" smtClean="0"/>
              <a:t>ntp</a:t>
            </a:r>
            <a:r>
              <a:rPr sz="1400" dirty="0" smtClean="0"/>
              <a:t> RPMs to address security vulnerabilities</a:t>
            </a:r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14"/>
              </a:rPr>
              <a:t>Bug 6382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CVE-2015-0235: Linux </a:t>
            </a:r>
            <a:r>
              <a:rPr sz="1400" dirty="0" err="1" smtClean="0"/>
              <a:t>glibc</a:t>
            </a:r>
            <a:r>
              <a:rPr sz="1400" dirty="0" smtClean="0"/>
              <a:t> "Ghost" Remote Code Execution Vulnerability via </a:t>
            </a:r>
            <a:r>
              <a:rPr sz="1400" dirty="0" err="1" smtClean="0"/>
              <a:t>gethostbyname</a:t>
            </a:r>
            <a:endParaRPr sz="1400" dirty="0" smtClean="0"/>
          </a:p>
          <a:p>
            <a:pPr lvl="1"/>
            <a:r>
              <a:rPr sz="1400" b="1" dirty="0" smtClean="0">
                <a:solidFill>
                  <a:srgbClr val="FF0000"/>
                </a:solidFill>
                <a:hlinkClick r:id="rId15"/>
              </a:rPr>
              <a:t>Bug 6398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- Update Samba RPMs to fix vulnerability CVE-2015-0240, Remote Code Execution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8982" y="6317671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* Covered on later slides.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Bug Fixes, </a:t>
            </a:r>
            <a:r>
              <a:rPr lang="en-US" sz="2400" dirty="0" smtClean="0"/>
              <a:t>1 of 2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2608" y="969963"/>
          <a:ext cx="8357616" cy="48099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0664"/>
                <a:gridCol w="7616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Bug 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Summary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 action="ppaction://hlinkfile"/>
                        </a:rPr>
                        <a:t>4500</a:t>
                      </a:r>
                      <a:endParaRPr lang="en-US" sz="1400" dirty="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UMass Dartmouth, SR 3440286: Unable to initialize </a:t>
                      </a:r>
                      <a:r>
                        <a:rPr lang="en-US" sz="1400" dirty="0" err="1"/>
                        <a:t>SmartMotion</a:t>
                      </a:r>
                      <a:r>
                        <a:rPr lang="en-US" sz="1400" dirty="0"/>
                        <a:t> database on storage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 action="ppaction://hlinkfile"/>
                        </a:rPr>
                        <a:t>5751</a:t>
                      </a:r>
                      <a:endParaRPr lang="en-US" sz="1400" dirty="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City of Calgary, </a:t>
                      </a:r>
                      <a:r>
                        <a:rPr lang="en-US" sz="1400" dirty="0" err="1"/>
                        <a:t>Hipskind</a:t>
                      </a:r>
                      <a:r>
                        <a:rPr lang="en-US" sz="1400" dirty="0"/>
                        <a:t> SR 3456434: Unable to connect to </a:t>
                      </a:r>
                      <a:r>
                        <a:rPr lang="en-US" sz="1400" dirty="0" err="1"/>
                        <a:t>vCenter</a:t>
                      </a:r>
                      <a:r>
                        <a:rPr lang="en-US" sz="1400" dirty="0"/>
                        <a:t> error during recovery, when selecting vSphere Folder within wizard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 action="ppaction://hlinkfile"/>
                        </a:rPr>
                        <a:t>6084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smtClean="0"/>
                        <a:t>UMass Dartmouth, </a:t>
                      </a:r>
                      <a:r>
                        <a:rPr lang="en-US" sz="1400" dirty="0"/>
                        <a:t>SR1644912: Reduce frequency of database reconnection attempts to avoid log spam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 action="ppaction://hlinkfile"/>
                        </a:rPr>
                        <a:t>6138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URS, SR 3464052: Support backup and recovery of VMs on VSAN </a:t>
                      </a:r>
                      <a:r>
                        <a:rPr lang="en-US" sz="1400" dirty="0" err="1"/>
                        <a:t>datastores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 action="ppaction://hlinkfile"/>
                        </a:rPr>
                        <a:t>6186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Hospice of Kitsap County: </a:t>
                      </a:r>
                      <a:r>
                        <a:rPr lang="en-US" sz="1400" dirty="0" err="1"/>
                        <a:t>SmartMotion</a:t>
                      </a:r>
                      <a:r>
                        <a:rPr lang="en-US" sz="1400" dirty="0"/>
                        <a:t> failed with Error in copying </a:t>
                      </a:r>
                      <a:r>
                        <a:rPr lang="en-US" sz="1400" dirty="0" err="1"/>
                        <a:t>vm</a:t>
                      </a:r>
                      <a:r>
                        <a:rPr lang="en-US" sz="1400" dirty="0"/>
                        <a:t> '&lt;/export/.../...</a:t>
                      </a:r>
                      <a:r>
                        <a:rPr lang="en-US" sz="1400" dirty="0" err="1"/>
                        <a:t>vm</a:t>
                      </a:r>
                      <a:r>
                        <a:rPr lang="en-US" sz="1400" dirty="0"/>
                        <a:t>&gt;'... Cannot concatenate '</a:t>
                      </a:r>
                      <a:r>
                        <a:rPr lang="en-US" sz="1400" dirty="0" err="1"/>
                        <a:t>str</a:t>
                      </a:r>
                      <a:r>
                        <a:rPr lang="en-US" sz="1400" dirty="0"/>
                        <a:t>' and '</a:t>
                      </a:r>
                      <a:r>
                        <a:rPr lang="en-US" sz="1400" dirty="0" err="1"/>
                        <a:t>tuple</a:t>
                      </a:r>
                      <a:r>
                        <a:rPr lang="en-US" sz="1400" dirty="0"/>
                        <a:t>' objects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 action="ppaction://hlinkfile"/>
                        </a:rPr>
                        <a:t>6315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Grassland Dairy, SR 3436550: No RPMs displayed in GUI, after displaying "Software updates are available..."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 action="ppaction://hlinkfile"/>
                        </a:rPr>
                        <a:t>6325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err="1"/>
                        <a:t>Aleris</a:t>
                      </a:r>
                      <a:r>
                        <a:rPr lang="en-US" sz="1400" dirty="0"/>
                        <a:t> International, SR 3445822 - </a:t>
                      </a:r>
                      <a:r>
                        <a:rPr lang="en-US" sz="1400" dirty="0" err="1"/>
                        <a:t>ls_bitmap_fs</a:t>
                      </a:r>
                      <a:r>
                        <a:rPr lang="en-US" sz="1400" dirty="0"/>
                        <a:t> core dumps in </a:t>
                      </a:r>
                      <a:r>
                        <a:rPr lang="en-US" sz="1400" dirty="0" err="1"/>
                        <a:t>pan_partition_type</a:t>
                      </a:r>
                      <a:r>
                        <a:rPr lang="en-US" sz="1400" dirty="0"/>
                        <a:t> at pandev_io.c:44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 action="ppaction://hlinkfile"/>
                        </a:rPr>
                        <a:t>6326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err="1"/>
                        <a:t>Earthlink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vm_proxy_fs</a:t>
                      </a:r>
                      <a:r>
                        <a:rPr lang="en-US" sz="1400" dirty="0"/>
                        <a:t> core dump in </a:t>
                      </a:r>
                      <a:r>
                        <a:rPr lang="en-US" sz="1400" dirty="0" err="1"/>
                        <a:t>is_zero_size_thin_disk</a:t>
                      </a:r>
                      <a:r>
                        <a:rPr lang="en-US" sz="1400" dirty="0"/>
                        <a:t> from inconsistent disk info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0" action="ppaction://hlinkfile"/>
                        </a:rPr>
                        <a:t>6327</a:t>
                      </a:r>
                      <a:endParaRPr lang="en-US" sz="1400" dirty="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err="1"/>
                        <a:t>Earthlink</a:t>
                      </a:r>
                      <a:r>
                        <a:rPr lang="en-US" sz="1400" dirty="0"/>
                        <a:t>: Empty directories in /export for </a:t>
                      </a:r>
                      <a:r>
                        <a:rPr lang="en-US" sz="1400" dirty="0" err="1"/>
                        <a:t>vCenter</a:t>
                      </a:r>
                      <a:r>
                        <a:rPr lang="en-US" sz="1400" dirty="0"/>
                        <a:t> with an unavailable host (</a:t>
                      </a:r>
                      <a:r>
                        <a:rPr lang="en-US" sz="1400" dirty="0" err="1"/>
                        <a:t>SmartMotion</a:t>
                      </a:r>
                      <a:r>
                        <a:rPr lang="en-US" sz="1400" dirty="0"/>
                        <a:t> error "VM was not found in /export")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1" action="ppaction://hlinkfile"/>
                        </a:rPr>
                        <a:t>6358</a:t>
                      </a:r>
                      <a:endParaRPr lang="en-US" sz="1400" dirty="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err="1"/>
                        <a:t>Hipskind</a:t>
                      </a:r>
                      <a:r>
                        <a:rPr lang="en-US" sz="1400" dirty="0"/>
                        <a:t>/Salvation Army, SR 3449262: Unexpected full backups after retention </a:t>
                      </a:r>
                    </a:p>
                  </a:txBody>
                  <a:tcPr marL="32951" marR="32951" marT="32951" marB="32951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Bug Fixes, </a:t>
            </a:r>
            <a:r>
              <a:rPr lang="en-US" sz="2400" dirty="0" smtClean="0"/>
              <a:t>2 of 2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2608" y="969963"/>
          <a:ext cx="8357616" cy="3453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0664"/>
                <a:gridCol w="7616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Bug 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Summary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 action="ppaction://hlinkfile"/>
                        </a:rPr>
                        <a:t>6360</a:t>
                      </a:r>
                      <a:endParaRPr lang="en-US" sz="1400" dirty="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Customer UMass Dartmouth, SR SR3482476: DXI Stale Data requiring manual deletion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 action="ppaction://hlinkfile"/>
                        </a:rPr>
                        <a:t>6368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Agnico-Eagle Mines Limited : </a:t>
                      </a:r>
                      <a:r>
                        <a:rPr lang="en-US" sz="1400" dirty="0" err="1"/>
                        <a:t>datastore_fs</a:t>
                      </a:r>
                      <a:r>
                        <a:rPr lang="en-US" sz="1400" dirty="0"/>
                        <a:t> core dump in </a:t>
                      </a:r>
                      <a:r>
                        <a:rPr lang="en-US" sz="1400" dirty="0" err="1"/>
                        <a:t>jdr_ds_config</a:t>
                      </a:r>
                      <a:r>
                        <a:rPr lang="en-US" sz="1400" dirty="0"/>
                        <a:t>() because of </a:t>
                      </a:r>
                      <a:r>
                        <a:rPr lang="en-US" sz="1400" dirty="0" err="1"/>
                        <a:t>tc_ds_config_t.dc</a:t>
                      </a:r>
                      <a:r>
                        <a:rPr lang="en-US" sz="1400" dirty="0"/>
                        <a:t> == 0x0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 action="ppaction://hlinkfile"/>
                        </a:rPr>
                        <a:t>6371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Valley Presbyterian Hospital: </a:t>
                      </a:r>
                      <a:r>
                        <a:rPr lang="en-US" sz="1400" dirty="0" err="1"/>
                        <a:t>vm_proxy_fs</a:t>
                      </a:r>
                      <a:r>
                        <a:rPr lang="en-US" sz="1400" dirty="0"/>
                        <a:t> core in _</a:t>
                      </a:r>
                      <a:r>
                        <a:rPr lang="en-US" sz="1400" dirty="0" err="1"/>
                        <a:t>errdesc_set_extended_err</a:t>
                      </a:r>
                      <a:r>
                        <a:rPr lang="en-US" sz="1400" dirty="0"/>
                        <a:t> while handling EIO when </a:t>
                      </a:r>
                      <a:r>
                        <a:rPr lang="en-US" sz="1400" dirty="0" err="1"/>
                        <a:t>vmPRO</a:t>
                      </a:r>
                      <a:r>
                        <a:rPr lang="en-US" sz="1400" dirty="0"/>
                        <a:t> hit the connection glitch with </a:t>
                      </a:r>
                      <a:r>
                        <a:rPr lang="en-US" sz="1400" dirty="0" err="1"/>
                        <a:t>vCenter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 action="ppaction://hlinkfile"/>
                        </a:rPr>
                        <a:t>6373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Affiliated Monitoring, SR 3467304: Documentation: Retention policies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 action="ppaction://hlinkfile"/>
                        </a:rPr>
                        <a:t>6381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Black Country PNHSFT, SR 3491408: Limit for the maximum number of semaphores reached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 action="ppaction://hlinkfile"/>
                        </a:rPr>
                        <a:t>6404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University Hospital Of South Manchester NHS Foundation Trust: backup fails with "Cannot find which virtual machine the disk &lt;disk name&gt; belongs to: ..." after changed disk(s) to independent </a:t>
                      </a:r>
                    </a:p>
                  </a:txBody>
                  <a:tcPr marL="32951" marR="32951" marT="32951" marB="3295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 action="ppaction://hlinkfile"/>
                        </a:rPr>
                        <a:t>6421</a:t>
                      </a:r>
                      <a:endParaRPr lang="en-US" sz="1400"/>
                    </a:p>
                  </a:txBody>
                  <a:tcPr marL="32951" marR="32951" marT="32951" marB="3295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</a:t>
                      </a:r>
                      <a:r>
                        <a:rPr lang="en-US" sz="1400" dirty="0" err="1"/>
                        <a:t>Greywolf</a:t>
                      </a:r>
                      <a:r>
                        <a:rPr lang="en-US" sz="1400" dirty="0"/>
                        <a:t> Capital, SR 3521920: backups fail when </a:t>
                      </a:r>
                      <a:r>
                        <a:rPr lang="en-US" sz="1400" dirty="0" err="1"/>
                        <a:t>recovery_fs</a:t>
                      </a:r>
                      <a:r>
                        <a:rPr lang="en-US" sz="1400" dirty="0"/>
                        <a:t> restarts repeatedly when </a:t>
                      </a:r>
                      <a:r>
                        <a:rPr lang="en-US" sz="1400" dirty="0" err="1"/>
                        <a:t>iSCSI</a:t>
                      </a:r>
                      <a:r>
                        <a:rPr lang="en-US" sz="1400" dirty="0"/>
                        <a:t> write area is not mounted</a:t>
                      </a:r>
                    </a:p>
                  </a:txBody>
                  <a:tcPr marL="32951" marR="32951" marT="32951" marB="32951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Training and Documentation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Tabar Smith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17" y="1137391"/>
            <a:ext cx="8216220" cy="52978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Program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Software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Bug Fixes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Training and Documentation Updates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Service Updates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6AD6"/>
                </a:solidFill>
              </a:rPr>
              <a:t>Notes: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6AD6"/>
                </a:solidFill>
              </a:rPr>
              <a:t>Please mute your line unless asking a question.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6AD6"/>
                </a:solidFill>
              </a:rPr>
              <a:t>Ask questions as we go.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6AD6"/>
                </a:solidFill>
              </a:rPr>
              <a:t>We are recording the session and will post online.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Documentation Updates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282535"/>
            <a:ext cx="8216220" cy="49757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Technical Documentation </a:t>
            </a:r>
            <a:br>
              <a:rPr lang="en-US" b="1" u="sng" dirty="0" smtClean="0"/>
            </a:br>
            <a:r>
              <a:rPr lang="en-US" sz="1800" dirty="0" smtClean="0"/>
              <a:t>(All are available from Quantum.com, Mosaic Website, and CSWeb)</a:t>
            </a:r>
          </a:p>
          <a:p>
            <a:pPr lvl="1"/>
            <a:r>
              <a:rPr lang="en-US" b="1" dirty="0" smtClean="0"/>
              <a:t>New: </a:t>
            </a:r>
            <a:r>
              <a:rPr lang="en-US" dirty="0" smtClean="0"/>
              <a:t>Embedded Help System in the vmPRO 3.3 GUI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Same content as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vmPRO</a:t>
            </a:r>
            <a:r>
              <a:rPr lang="en-US" dirty="0">
                <a:solidFill>
                  <a:srgbClr val="FF0000"/>
                </a:solidFill>
              </a:rPr>
              <a:t> 3.3 User's Guide and Upgrade Guide in an easy-to-navigate format</a:t>
            </a:r>
            <a:r>
              <a:rPr lang="en-US" dirty="0" smtClean="0">
                <a:solidFill>
                  <a:srgbClr val="FF0000"/>
                </a:solidFill>
              </a:rPr>
              <a:t>.*</a:t>
            </a:r>
          </a:p>
          <a:p>
            <a:pPr lvl="1"/>
            <a:r>
              <a:rPr lang="en-US" b="1" dirty="0" smtClean="0"/>
              <a:t>Updated:</a:t>
            </a:r>
            <a:r>
              <a:rPr lang="en-US" dirty="0" smtClean="0"/>
              <a:t> </a:t>
            </a:r>
            <a:r>
              <a:rPr lang="en-US" i="1" dirty="0" smtClean="0"/>
              <a:t>Quantum vmPRO 3.3 Release Notes</a:t>
            </a:r>
            <a:endParaRPr lang="en-US" dirty="0" smtClean="0"/>
          </a:p>
          <a:p>
            <a:pPr lvl="1"/>
            <a:r>
              <a:rPr lang="en-US" b="1" dirty="0" smtClean="0"/>
              <a:t>Updated:</a:t>
            </a:r>
            <a:r>
              <a:rPr lang="en-US" dirty="0" smtClean="0"/>
              <a:t> </a:t>
            </a:r>
            <a:r>
              <a:rPr lang="en-US" i="1" dirty="0" smtClean="0"/>
              <a:t>Quantum </a:t>
            </a:r>
            <a:r>
              <a:rPr lang="en-US" i="1" dirty="0" err="1" smtClean="0"/>
              <a:t>vmPRO</a:t>
            </a:r>
            <a:r>
              <a:rPr lang="en-US" i="1" dirty="0" smtClean="0"/>
              <a:t> User’s Guide</a:t>
            </a:r>
            <a:endParaRPr lang="en-US" dirty="0" smtClean="0"/>
          </a:p>
          <a:p>
            <a:pPr lvl="1"/>
            <a:r>
              <a:rPr lang="en-US" b="1" dirty="0" smtClean="0"/>
              <a:t>Updated:</a:t>
            </a:r>
            <a:r>
              <a:rPr lang="en-US" i="1" dirty="0" smtClean="0"/>
              <a:t> Quantum vmPRO 3.3 Open Source Licenses</a:t>
            </a:r>
          </a:p>
          <a:p>
            <a:pPr lvl="1"/>
            <a:r>
              <a:rPr lang="en-US" b="1" dirty="0" smtClean="0"/>
              <a:t>Updated: </a:t>
            </a:r>
            <a:r>
              <a:rPr lang="en-US" i="1" dirty="0" err="1" smtClean="0"/>
              <a:t>vmPRO</a:t>
            </a:r>
            <a:r>
              <a:rPr lang="en-US" i="1" dirty="0" smtClean="0"/>
              <a:t> Installation Guides (Mosaic)</a:t>
            </a:r>
          </a:p>
          <a:p>
            <a:pPr lvl="1"/>
            <a:r>
              <a:rPr lang="en-US" b="1" dirty="0" smtClean="0"/>
              <a:t>Updated: </a:t>
            </a:r>
            <a:r>
              <a:rPr lang="en-US" i="1" dirty="0" err="1" smtClean="0"/>
              <a:t>vmPRO</a:t>
            </a:r>
            <a:r>
              <a:rPr lang="en-US" i="1" dirty="0" smtClean="0"/>
              <a:t> Upgrade Guide (Mosaic)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*Discussed in more detail in following slides</a:t>
            </a:r>
          </a:p>
          <a:p>
            <a:r>
              <a:rPr lang="en-US" b="1" u="sng" dirty="0" smtClean="0"/>
              <a:t>Training Courses and Job Aids</a:t>
            </a:r>
            <a:endParaRPr lang="en-US" dirty="0" smtClean="0"/>
          </a:p>
          <a:p>
            <a:pPr lvl="1"/>
            <a:r>
              <a:rPr lang="en-US" b="1" dirty="0" smtClean="0"/>
              <a:t>New: </a:t>
            </a:r>
            <a:r>
              <a:rPr lang="en-US" i="1" dirty="0" smtClean="0"/>
              <a:t>Quantum vmPRO 3.3 Service Update (2-3488d Online Self-paced)</a:t>
            </a:r>
            <a:r>
              <a:rPr lang="en-US" dirty="0" smtClean="0"/>
              <a:t> course (StorageCare Learning)</a:t>
            </a:r>
          </a:p>
          <a:p>
            <a:pPr lvl="1"/>
            <a:r>
              <a:rPr lang="en-US" b="1" dirty="0" smtClean="0"/>
              <a:t>Updated:</a:t>
            </a:r>
            <a:r>
              <a:rPr lang="en-US" dirty="0" smtClean="0"/>
              <a:t> </a:t>
            </a:r>
            <a:r>
              <a:rPr lang="en-US" i="1" dirty="0" smtClean="0"/>
              <a:t>Quantum vmPRO Installation (2-3425 Online Self-Paced)</a:t>
            </a:r>
            <a:r>
              <a:rPr lang="en-US" dirty="0" smtClean="0"/>
              <a:t> </a:t>
            </a:r>
            <a:r>
              <a:rPr lang="en-US" dirty="0"/>
              <a:t>course </a:t>
            </a:r>
            <a:r>
              <a:rPr lang="en-US" dirty="0" smtClean="0"/>
              <a:t>(StorageCare </a:t>
            </a:r>
            <a:r>
              <a:rPr lang="en-US" dirty="0"/>
              <a:t>Learning)</a:t>
            </a:r>
            <a:endParaRPr lang="en-US" dirty="0" smtClean="0"/>
          </a:p>
          <a:p>
            <a:pPr lvl="1"/>
            <a:r>
              <a:rPr lang="en-US" b="1" dirty="0" smtClean="0"/>
              <a:t>Updated:</a:t>
            </a:r>
            <a:r>
              <a:rPr lang="en-US" dirty="0" smtClean="0"/>
              <a:t> </a:t>
            </a:r>
            <a:r>
              <a:rPr lang="en-US" i="1" dirty="0" smtClean="0"/>
              <a:t>DXi-Series Status and Log Locations </a:t>
            </a:r>
            <a:r>
              <a:rPr lang="en-US" dirty="0"/>
              <a:t>document </a:t>
            </a:r>
            <a:r>
              <a:rPr lang="en-US" dirty="0" smtClean="0"/>
              <a:t>(CSWeb)</a:t>
            </a:r>
          </a:p>
          <a:p>
            <a:pPr lvl="1"/>
            <a:r>
              <a:rPr lang="en-US" b="1" dirty="0" smtClean="0"/>
              <a:t>Updated: </a:t>
            </a:r>
            <a:r>
              <a:rPr lang="en-US" i="1" dirty="0" smtClean="0"/>
              <a:t>Quantum vmPRO Software At A Glance </a:t>
            </a:r>
            <a:r>
              <a:rPr lang="en-US" dirty="0"/>
              <a:t>document </a:t>
            </a:r>
            <a:r>
              <a:rPr lang="en-US" dirty="0" smtClean="0"/>
              <a:t>(</a:t>
            </a:r>
            <a:r>
              <a:rPr lang="en-US" dirty="0" err="1" smtClean="0"/>
              <a:t>CSWeb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Searchable Format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273466"/>
            <a:ext cx="8216900" cy="4690480"/>
          </a:xfrm>
        </p:spPr>
      </p:pic>
      <p:sp>
        <p:nvSpPr>
          <p:cNvPr id="5" name="Oval 4"/>
          <p:cNvSpPr/>
          <p:nvPr/>
        </p:nvSpPr>
        <p:spPr>
          <a:xfrm>
            <a:off x="339634" y="1489166"/>
            <a:ext cx="444137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Format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78" y="868006"/>
            <a:ext cx="5165679" cy="261542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8" y="3610330"/>
            <a:ext cx="3254142" cy="2806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17" y="3627400"/>
            <a:ext cx="3245463" cy="279909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15581" y="1776546"/>
            <a:ext cx="1994263" cy="653142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Service Updates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Jim Hibbard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458132" cy="54569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No changes to existing Service Model</a:t>
            </a:r>
          </a:p>
          <a:p>
            <a:r>
              <a:rPr lang="en-US" sz="2000" dirty="0" smtClean="0"/>
              <a:t>Service Model Summary</a:t>
            </a:r>
          </a:p>
          <a:p>
            <a:pPr lvl="1"/>
            <a:r>
              <a:rPr lang="en-US" sz="1600" dirty="0" smtClean="0"/>
              <a:t>Case Management: Global Service Center (GSC), CDS, Kuala Lumpur</a:t>
            </a:r>
          </a:p>
          <a:p>
            <a:pPr lvl="1"/>
            <a:r>
              <a:rPr lang="en-US" sz="1600" dirty="0" smtClean="0"/>
              <a:t>Technical Support: Advanced Solutions Product Support (ASPS)</a:t>
            </a:r>
          </a:p>
          <a:p>
            <a:pPr lvl="1"/>
            <a:r>
              <a:rPr lang="en-US" sz="1600" dirty="0" smtClean="0"/>
              <a:t>Field Support: No SW Field Support.</a:t>
            </a:r>
          </a:p>
          <a:p>
            <a:pPr lvl="1"/>
            <a:r>
              <a:rPr lang="en-US" sz="1600" dirty="0" smtClean="0"/>
              <a:t>Escalation Support: Service Engineering Specialists (SES), Data Virtualization Team</a:t>
            </a:r>
          </a:p>
          <a:p>
            <a:r>
              <a:rPr lang="en-US" sz="2000" dirty="0" smtClean="0"/>
              <a:t>Service Offerings</a:t>
            </a:r>
          </a:p>
          <a:p>
            <a:pPr lvl="1"/>
            <a:r>
              <a:rPr lang="en-US" sz="1600" dirty="0" smtClean="0"/>
              <a:t>Standard Warranty: </a:t>
            </a:r>
          </a:p>
          <a:p>
            <a:pPr lvl="2"/>
            <a:r>
              <a:rPr lang="en-US" sz="1400" dirty="0" smtClean="0"/>
              <a:t>None. Enterprise customers must purchase Silver Software Support.  Standard Edition customers have no support contract and get support from </a:t>
            </a:r>
            <a:r>
              <a:rPr lang="en-US" sz="1400" dirty="0" err="1" smtClean="0"/>
              <a:t>ForumV</a:t>
            </a:r>
            <a:r>
              <a:rPr lang="en-US" sz="1400" dirty="0" smtClean="0"/>
              <a:t>.</a:t>
            </a:r>
          </a:p>
          <a:p>
            <a:pPr lvl="2"/>
            <a:r>
              <a:rPr lang="en-US" sz="1400" dirty="0" smtClean="0"/>
              <a:t>30 Day Free Trial version includes 90 days Silver Software Support.</a:t>
            </a:r>
            <a:endParaRPr lang="en-US" sz="1800" dirty="0" smtClean="0"/>
          </a:p>
          <a:p>
            <a:pPr lvl="1"/>
            <a:r>
              <a:rPr lang="en-US" sz="1600" dirty="0" smtClean="0"/>
              <a:t>Support Contracts</a:t>
            </a:r>
          </a:p>
          <a:p>
            <a:pPr lvl="2"/>
            <a:r>
              <a:rPr lang="en-US" sz="1400" dirty="0" smtClean="0"/>
              <a:t>SILVER Software Support Plan: 5x9 telephone support Monday through Friday (5 days a week), </a:t>
            </a:r>
          </a:p>
          <a:p>
            <a:pPr lvl="2"/>
            <a:r>
              <a:rPr lang="en-US" sz="1400" dirty="0" smtClean="0"/>
              <a:t>GOLD Software Support Plan: 24x7 phone support (7 days a week)</a:t>
            </a:r>
          </a:p>
          <a:p>
            <a:pPr lvl="1"/>
            <a:r>
              <a:rPr lang="en-US" sz="1600" dirty="0" smtClean="0"/>
              <a:t>Warranty uplifts</a:t>
            </a:r>
          </a:p>
          <a:p>
            <a:pPr lvl="2"/>
            <a:r>
              <a:rPr lang="en-US" sz="1400" dirty="0" smtClean="0"/>
              <a:t>Gold uplifts and extensions for Enterprise Edition only</a:t>
            </a:r>
            <a:endParaRPr lang="en-US" sz="1800" dirty="0" smtClean="0"/>
          </a:p>
          <a:p>
            <a:pPr lvl="1"/>
            <a:r>
              <a:rPr lang="en-US" sz="1600" dirty="0" smtClean="0"/>
              <a:t>Warranty renewals</a:t>
            </a:r>
            <a:endParaRPr lang="en-US" sz="1100" dirty="0" smtClean="0"/>
          </a:p>
          <a:p>
            <a:pPr lvl="2"/>
            <a:r>
              <a:rPr lang="en-US" sz="1400" dirty="0" smtClean="0"/>
              <a:t>Gold and Silver annual renewals for Enterprise Edition only</a:t>
            </a:r>
            <a:endParaRPr lang="en-US" sz="1800" dirty="0" smtClean="0"/>
          </a:p>
          <a:p>
            <a:pPr lvl="1"/>
            <a:r>
              <a:rPr lang="en-US" sz="1600" dirty="0" smtClean="0"/>
              <a:t>Installation and Integration Services</a:t>
            </a:r>
            <a:endParaRPr lang="en-US" sz="1100" dirty="0" smtClean="0"/>
          </a:p>
          <a:p>
            <a:pPr lvl="2"/>
            <a:r>
              <a:rPr lang="en-US" sz="1400" dirty="0" err="1" smtClean="0"/>
              <a:t>vmPRO</a:t>
            </a:r>
            <a:r>
              <a:rPr lang="en-US" sz="1400" dirty="0" smtClean="0"/>
              <a:t> software is customer installable and no installation services are available.</a:t>
            </a:r>
          </a:p>
          <a:p>
            <a:pPr lvl="1"/>
            <a:endParaRPr lang="en-US" sz="1500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Service Plan Updates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458132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Clarify escalation resources and process</a:t>
            </a:r>
          </a:p>
          <a:p>
            <a:pPr lvl="1"/>
            <a:r>
              <a:rPr lang="en-US" dirty="0" smtClean="0"/>
              <a:t>ASPS can escalate to SES</a:t>
            </a:r>
          </a:p>
          <a:p>
            <a:pPr lvl="1"/>
            <a:r>
              <a:rPr lang="en-US" dirty="0" smtClean="0"/>
              <a:t>SES can further escalate to DV (Data Virtualization) team </a:t>
            </a:r>
          </a:p>
          <a:p>
            <a:pPr lvl="2"/>
            <a:r>
              <a:rPr lang="en-US" dirty="0" smtClean="0"/>
              <a:t>Barry Herman’s team</a:t>
            </a:r>
          </a:p>
          <a:p>
            <a:pPr lvl="1"/>
            <a:r>
              <a:rPr lang="en-US" dirty="0" smtClean="0"/>
              <a:t>Details are documented in the Service Plan update</a:t>
            </a:r>
          </a:p>
          <a:p>
            <a:pPr lvl="0"/>
            <a:r>
              <a:rPr lang="en-US" dirty="0" smtClean="0"/>
              <a:t>License Troubleshooting</a:t>
            </a:r>
          </a:p>
          <a:p>
            <a:pPr lvl="1"/>
            <a:r>
              <a:rPr lang="en-US" dirty="0" smtClean="0"/>
              <a:t>Licenses created on mosaic.quantum.com</a:t>
            </a:r>
          </a:p>
          <a:p>
            <a:pPr lvl="1"/>
            <a:r>
              <a:rPr lang="en-US" dirty="0" smtClean="0"/>
              <a:t>Licenses associated with customer account and SN</a:t>
            </a:r>
          </a:p>
          <a:p>
            <a:pPr lvl="1"/>
            <a:r>
              <a:rPr lang="en-US" dirty="0" smtClean="0"/>
              <a:t>GSC and ASPS can look-up, modify, or re-issue licenses if required</a:t>
            </a:r>
          </a:p>
          <a:p>
            <a:endParaRPr lang="en-US" dirty="0" smtClean="0"/>
          </a:p>
          <a:p>
            <a:r>
              <a:rPr lang="en-US" dirty="0" smtClean="0"/>
              <a:t>Docs and Software are posted on </a:t>
            </a:r>
            <a:r>
              <a:rPr lang="en-US" dirty="0" err="1" smtClean="0"/>
              <a:t>CSWeb</a:t>
            </a:r>
            <a:r>
              <a:rPr lang="en-US" dirty="0" smtClean="0"/>
              <a:t>, Quantum.com, and Mosaic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Program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Mark Thacker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 – </a:t>
            </a:r>
            <a:r>
              <a:rPr lang="en-US" dirty="0" err="1" smtClean="0"/>
              <a:t>vmPRO</a:t>
            </a:r>
            <a:r>
              <a:rPr lang="en-US" dirty="0" smtClean="0"/>
              <a:t> 3.3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Features:</a:t>
            </a:r>
          </a:p>
          <a:p>
            <a:pPr lvl="1"/>
            <a:r>
              <a:rPr lang="en-US" dirty="0"/>
              <a:t>VSAN Datastore Backup and Recovery</a:t>
            </a:r>
          </a:p>
          <a:p>
            <a:pPr lvl="1"/>
            <a:r>
              <a:rPr lang="en-US" dirty="0"/>
              <a:t>vSphere V6 Support</a:t>
            </a:r>
          </a:p>
          <a:p>
            <a:pPr lvl="1"/>
            <a:r>
              <a:rPr lang="en-US" dirty="0"/>
              <a:t>New Online </a:t>
            </a:r>
            <a:r>
              <a:rPr lang="en-US" dirty="0" smtClean="0"/>
              <a:t>User Guide &amp; Online </a:t>
            </a:r>
            <a:r>
              <a:rPr lang="en-US" dirty="0"/>
              <a:t>Help</a:t>
            </a:r>
          </a:p>
          <a:p>
            <a:pPr lvl="2"/>
            <a:r>
              <a:rPr lang="en-US" dirty="0"/>
              <a:t>Converting to a new authoring tool, Madcap Flare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Various bug fixes and smaller enhancements</a:t>
            </a:r>
          </a:p>
          <a:p>
            <a:pPr lvl="1"/>
            <a:r>
              <a:rPr lang="en-US" dirty="0" smtClean="0"/>
              <a:t>Customer </a:t>
            </a:r>
            <a:r>
              <a:rPr lang="en-US" dirty="0"/>
              <a:t>SR Fixes </a:t>
            </a:r>
          </a:p>
          <a:p>
            <a:pPr lvl="1"/>
            <a:r>
              <a:rPr lang="en-US" dirty="0"/>
              <a:t>Additional Bug Fixes</a:t>
            </a:r>
          </a:p>
          <a:p>
            <a:pPr lvl="2"/>
            <a:r>
              <a:rPr lang="en-US" dirty="0"/>
              <a:t>Including security updates, for example, Open SSL Poodle &amp; Ghost GLibC</a:t>
            </a:r>
          </a:p>
          <a:p>
            <a:pPr lvl="1"/>
            <a:r>
              <a:rPr lang="en-US" dirty="0" smtClean="0"/>
              <a:t>Enhancements</a:t>
            </a:r>
          </a:p>
          <a:p>
            <a:endParaRPr lang="en-US" dirty="0"/>
          </a:p>
          <a:p>
            <a:r>
              <a:rPr lang="en-US" dirty="0" smtClean="0"/>
              <a:t>Upgrades : Customers connected to Internet will receive notification of upgraded software when it’s released</a:t>
            </a:r>
          </a:p>
          <a:p>
            <a:pPr lvl="1"/>
            <a:r>
              <a:rPr lang="en-US" dirty="0" smtClean="0"/>
              <a:t>Manual upgrade packages available for download at same time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Revised GA date of May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vmPRO</a:t>
            </a:r>
            <a:r>
              <a:rPr lang="en-US" dirty="0" smtClean="0"/>
              <a:t> Licensing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939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vmPRO</a:t>
            </a:r>
            <a:r>
              <a:rPr lang="en-US" dirty="0" smtClean="0"/>
              <a:t> 3.3 supports same licensing as 3.2:</a:t>
            </a:r>
          </a:p>
          <a:p>
            <a:pPr lvl="1"/>
            <a:r>
              <a:rPr lang="en-US" dirty="0" smtClean="0"/>
              <a:t>Capacity-based : licensed on </a:t>
            </a:r>
            <a:r>
              <a:rPr lang="en-US" i="1" dirty="0" smtClean="0"/>
              <a:t>allocated</a:t>
            </a:r>
            <a:r>
              <a:rPr lang="en-US" dirty="0" smtClean="0"/>
              <a:t> capacity of customer’s VMs</a:t>
            </a:r>
          </a:p>
          <a:p>
            <a:pPr lvl="1"/>
            <a:r>
              <a:rPr lang="en-US" dirty="0" smtClean="0"/>
              <a:t>Target-based : unlimited capacity, single target IP address</a:t>
            </a:r>
          </a:p>
          <a:p>
            <a:pPr lvl="2"/>
            <a:r>
              <a:rPr lang="en-US" dirty="0" smtClean="0"/>
              <a:t>Used by Service Providers and by older </a:t>
            </a:r>
            <a:r>
              <a:rPr lang="en-US" dirty="0" err="1" smtClean="0"/>
              <a:t>vmPRO</a:t>
            </a:r>
            <a:r>
              <a:rPr lang="en-US" dirty="0" smtClean="0"/>
              <a:t> 4000 bundles</a:t>
            </a:r>
          </a:p>
          <a:p>
            <a:pPr lvl="1"/>
            <a:r>
              <a:rPr lang="en-US" dirty="0" smtClean="0"/>
              <a:t>Socket-based : </a:t>
            </a:r>
            <a:r>
              <a:rPr lang="en-US" dirty="0" err="1" smtClean="0"/>
              <a:t>SmartMotion</a:t>
            </a:r>
            <a:r>
              <a:rPr lang="en-US" dirty="0" smtClean="0"/>
              <a:t> &amp; </a:t>
            </a:r>
            <a:r>
              <a:rPr lang="en-US" dirty="0" err="1" smtClean="0"/>
              <a:t>SmartView</a:t>
            </a:r>
            <a:r>
              <a:rPr lang="en-US" dirty="0" smtClean="0"/>
              <a:t> sockets per deployment</a:t>
            </a:r>
          </a:p>
          <a:p>
            <a:pPr lvl="2"/>
            <a:r>
              <a:rPr lang="en-US" dirty="0" smtClean="0"/>
              <a:t>Not in price book, no new licenses issued without Mark Thacker approval</a:t>
            </a:r>
          </a:p>
          <a:p>
            <a:pPr lvl="1"/>
            <a:r>
              <a:rPr lang="en-US" dirty="0" smtClean="0"/>
              <a:t>Socket-based to Capacity Conversions</a:t>
            </a:r>
          </a:p>
          <a:p>
            <a:pPr lvl="2"/>
            <a:r>
              <a:rPr lang="en-US" dirty="0" smtClean="0"/>
              <a:t>Used when customer wants more sockets</a:t>
            </a:r>
          </a:p>
          <a:p>
            <a:pPr lvl="2"/>
            <a:r>
              <a:rPr lang="en-US" dirty="0" smtClean="0"/>
              <a:t>Switch them to capacity at 1 socket : 1 TB Capacity basis</a:t>
            </a:r>
          </a:p>
          <a:p>
            <a:pPr lvl="3"/>
            <a:r>
              <a:rPr lang="en-US" dirty="0" smtClean="0"/>
              <a:t>Ex : 20 </a:t>
            </a:r>
            <a:r>
              <a:rPr lang="en-US" dirty="0" err="1" smtClean="0"/>
              <a:t>SmartMotion</a:t>
            </a:r>
            <a:r>
              <a:rPr lang="en-US" dirty="0" smtClean="0"/>
              <a:t> + 20 </a:t>
            </a:r>
            <a:r>
              <a:rPr lang="en-US" dirty="0" err="1" smtClean="0"/>
              <a:t>SmartView</a:t>
            </a:r>
            <a:r>
              <a:rPr lang="en-US" dirty="0" smtClean="0"/>
              <a:t> = 40TB Capacity license</a:t>
            </a:r>
          </a:p>
          <a:p>
            <a:pPr lvl="2"/>
            <a:r>
              <a:rPr lang="en-US" dirty="0" smtClean="0"/>
              <a:t>Work with Mark Thacker on these conversions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License Expiration Types</a:t>
            </a:r>
          </a:p>
          <a:p>
            <a:pPr lvl="1"/>
            <a:r>
              <a:rPr lang="en-US" dirty="0" smtClean="0"/>
              <a:t>Standard Edition : free perpetual; 1TB capacity ( same as DXi-V1000)</a:t>
            </a:r>
          </a:p>
          <a:p>
            <a:pPr lvl="2"/>
            <a:r>
              <a:rPr lang="en-US" dirty="0" smtClean="0"/>
              <a:t>Community only support</a:t>
            </a:r>
          </a:p>
          <a:p>
            <a:pPr lvl="2"/>
            <a:r>
              <a:rPr lang="en-US" dirty="0" smtClean="0"/>
              <a:t>Support optional purchase</a:t>
            </a:r>
          </a:p>
          <a:p>
            <a:pPr lvl="2"/>
            <a:r>
              <a:rPr lang="en-US" dirty="0" smtClean="0"/>
              <a:t>Upgradable to Enterprise Edition</a:t>
            </a:r>
          </a:p>
          <a:p>
            <a:pPr lvl="1"/>
            <a:r>
              <a:rPr lang="en-US" dirty="0" smtClean="0"/>
              <a:t>Enterprise Edition : perpetual at least 1TB capacity</a:t>
            </a:r>
          </a:p>
          <a:p>
            <a:pPr lvl="2"/>
            <a:r>
              <a:rPr lang="en-US" dirty="0" smtClean="0"/>
              <a:t>support is a required purchase</a:t>
            </a:r>
          </a:p>
          <a:p>
            <a:pPr lvl="1"/>
            <a:r>
              <a:rPr lang="en-US" dirty="0" smtClean="0"/>
              <a:t>30-day Trial : 1TB Capacity; includes 90-days support</a:t>
            </a:r>
          </a:p>
          <a:p>
            <a:pPr lvl="1"/>
            <a:r>
              <a:rPr lang="en-US" dirty="0" smtClean="0"/>
              <a:t>Subscription based : capacity for a given time</a:t>
            </a:r>
          </a:p>
          <a:p>
            <a:pPr lvl="2"/>
            <a:r>
              <a:rPr lang="en-US" dirty="0" smtClean="0"/>
              <a:t>Used by Service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Software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Barry Herman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vmPRO 3.3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8" y="1062322"/>
            <a:ext cx="8216220" cy="5297833"/>
          </a:xfrm>
        </p:spPr>
        <p:txBody>
          <a:bodyPr>
            <a:normAutofit/>
          </a:bodyPr>
          <a:lstStyle/>
          <a:p>
            <a:r>
              <a:rPr dirty="0" smtClean="0"/>
              <a:t>VSAN </a:t>
            </a:r>
            <a:r>
              <a:rPr dirty="0" err="1" smtClean="0"/>
              <a:t>Datastore</a:t>
            </a:r>
            <a:r>
              <a:rPr dirty="0" smtClean="0"/>
              <a:t> Backup and Recovery *</a:t>
            </a:r>
          </a:p>
          <a:p>
            <a:pPr lvl="1"/>
            <a:r>
              <a:rPr sz="1400" b="1" dirty="0" smtClean="0">
                <a:hlinkClick r:id="rId2"/>
              </a:rPr>
              <a:t>Bug 6138</a:t>
            </a:r>
            <a:r>
              <a:rPr sz="1400" dirty="0" smtClean="0"/>
              <a:t> - Customer URS, SR 3464052: Support </a:t>
            </a:r>
            <a:r>
              <a:rPr sz="1400" smtClean="0"/>
              <a:t>backup &amp; recovery of </a:t>
            </a:r>
            <a:r>
              <a:rPr sz="1400" dirty="0" smtClean="0"/>
              <a:t>VMs on VSAN </a:t>
            </a:r>
            <a:r>
              <a:rPr sz="1400" dirty="0" err="1" smtClean="0"/>
              <a:t>datastores</a:t>
            </a:r>
            <a:endParaRPr sz="1400" dirty="0" smtClean="0"/>
          </a:p>
          <a:p>
            <a:pPr lvl="1"/>
            <a:r>
              <a:rPr sz="1400" b="1" dirty="0" smtClean="0">
                <a:hlinkClick r:id="rId3"/>
              </a:rPr>
              <a:t>Bug 6390</a:t>
            </a:r>
            <a:r>
              <a:rPr sz="1400" dirty="0" smtClean="0"/>
              <a:t> - Support </a:t>
            </a:r>
            <a:r>
              <a:rPr sz="1400" smtClean="0"/>
              <a:t>VSAN of </a:t>
            </a:r>
            <a:r>
              <a:rPr sz="1400" dirty="0" smtClean="0"/>
              <a:t>VMware </a:t>
            </a:r>
            <a:r>
              <a:rPr sz="1400" dirty="0" err="1" smtClean="0"/>
              <a:t>vSphere</a:t>
            </a:r>
            <a:r>
              <a:rPr sz="1400" dirty="0" smtClean="0"/>
              <a:t> 6</a:t>
            </a:r>
          </a:p>
          <a:p>
            <a:r>
              <a:rPr dirty="0" smtClean="0"/>
              <a:t>Online Help *</a:t>
            </a:r>
          </a:p>
          <a:p>
            <a:pPr lvl="1"/>
            <a:r>
              <a:rPr sz="1400" b="1" dirty="0" smtClean="0">
                <a:hlinkClick r:id="rId4"/>
              </a:rPr>
              <a:t>Bug 6366</a:t>
            </a:r>
            <a:r>
              <a:rPr sz="1400" dirty="0" smtClean="0"/>
              <a:t> - RFE: On-board html documentation and integration with GUI</a:t>
            </a:r>
          </a:p>
          <a:p>
            <a:r>
              <a:rPr lang="en-US" dirty="0" smtClean="0"/>
              <a:t>vSphere 6.0</a:t>
            </a:r>
          </a:p>
          <a:p>
            <a:pPr lvl="1"/>
            <a:r>
              <a:rPr sz="1400" b="1" smtClean="0">
                <a:hlinkClick r:id="rId3"/>
              </a:rPr>
              <a:t>Bug 6390</a:t>
            </a:r>
            <a:r>
              <a:rPr sz="1400" smtClean="0"/>
              <a:t> - Support VSAN of VMware vSphere 6 (as above)</a:t>
            </a:r>
            <a:endParaRPr lang="en-US" sz="1400" b="1" dirty="0" smtClean="0">
              <a:hlinkClick r:id="rId5"/>
            </a:endParaRPr>
          </a:p>
          <a:p>
            <a:pPr lvl="1"/>
            <a:r>
              <a:rPr lang="en-US" sz="1400" b="1" dirty="0" smtClean="0">
                <a:hlinkClick r:id="rId5"/>
              </a:rPr>
              <a:t>Bug 6418</a:t>
            </a:r>
            <a:r>
              <a:rPr lang="en-US" sz="1400" dirty="0" smtClean="0"/>
              <a:t> - Upgrade VDDK to 5.5.4 for vSphere 6.0 support</a:t>
            </a:r>
          </a:p>
          <a:p>
            <a:pPr lvl="1"/>
            <a:r>
              <a:rPr sz="1400" b="1" smtClean="0">
                <a:hlinkClick r:id="rId6"/>
              </a:rPr>
              <a:t>Bug 6441</a:t>
            </a:r>
            <a:r>
              <a:rPr sz="1400" smtClean="0"/>
              <a:t> - Recovery fails for a VM with 2TB+ disk on vSphere 6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8886" y="5942767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* Covered on later slides.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86" y="1154544"/>
            <a:ext cx="5394642" cy="45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VSAN </a:t>
            </a:r>
            <a:r>
              <a:rPr lang="en-US" dirty="0" smtClean="0"/>
              <a:t>–</a:t>
            </a:r>
            <a:r>
              <a:rPr smtClean="0"/>
              <a:t> The VMware Feature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4250" y="1210098"/>
            <a:ext cx="4015142" cy="4534911"/>
          </a:xfrm>
        </p:spPr>
        <p:txBody>
          <a:bodyPr>
            <a:normAutofit/>
          </a:bodyPr>
          <a:lstStyle/>
          <a:p>
            <a:r>
              <a:rPr sz="1800" smtClean="0"/>
              <a:t>Virtual SAN, SW-defined storage</a:t>
            </a:r>
          </a:p>
          <a:p>
            <a:r>
              <a:rPr sz="1800" smtClean="0"/>
              <a:t>Added in 5.5.x, enhanced in 6.0</a:t>
            </a:r>
            <a:endParaRPr sz="1800" dirty="0" smtClean="0"/>
          </a:p>
          <a:p>
            <a:r>
              <a:rPr sz="1800" smtClean="0"/>
              <a:t>Simplifies provisioning and mgmt</a:t>
            </a:r>
            <a:endParaRPr sz="1800" dirty="0" smtClean="0"/>
          </a:p>
          <a:p>
            <a:r>
              <a:rPr sz="1800" smtClean="0"/>
              <a:t>VM-centric policy-based mgmt</a:t>
            </a:r>
            <a:endParaRPr sz="1800" dirty="0" smtClean="0"/>
          </a:p>
          <a:p>
            <a:r>
              <a:rPr sz="1800" smtClean="0"/>
              <a:t>Hardware independent</a:t>
            </a:r>
          </a:p>
          <a:p>
            <a:r>
              <a:rPr sz="1800" smtClean="0"/>
              <a:t>Host requirements</a:t>
            </a:r>
          </a:p>
          <a:p>
            <a:pPr lvl="1"/>
            <a:r>
              <a:rPr sz="1200" smtClean="0"/>
              <a:t>3 ESXi hosts</a:t>
            </a:r>
          </a:p>
          <a:p>
            <a:pPr lvl="1"/>
            <a:r>
              <a:rPr sz="1200" smtClean="0"/>
              <a:t>Each contributes local disks (SSD and HDD)</a:t>
            </a:r>
          </a:p>
          <a:p>
            <a:pPr lvl="1"/>
            <a:r>
              <a:rPr sz="1200" smtClean="0"/>
              <a:t>Must have 1Gb Ethernet for interconnect</a:t>
            </a:r>
          </a:p>
          <a:p>
            <a:pPr lvl="1"/>
            <a:r>
              <a:rPr sz="1200" smtClean="0"/>
              <a:t>Must be managed by vCenter</a:t>
            </a:r>
          </a:p>
          <a:p>
            <a:pPr lvl="1"/>
            <a:endParaRPr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8572" y="5679081"/>
            <a:ext cx="819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http://www.vmware.com/files/pdf/products/vsan/VMware_Virtual_SAN_Datasheet.pdf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and </a:t>
            </a:r>
            <a:r>
              <a:rPr lang="en-US" sz="1200" dirty="0" smtClean="0">
                <a:hlinkClick r:id="rId4"/>
              </a:rPr>
              <a:t>http://kb.vmware.com/selfservice/microsites/search.do?language=en_US&amp;cmd=displayKC&amp;externalId=2058424</a:t>
            </a:r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VSAN Datastore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smtClean="0"/>
              <a:t>vmPRO must manage at the vCenter level, not  ESXi direct</a:t>
            </a:r>
          </a:p>
          <a:p>
            <a:pPr lvl="1"/>
            <a:r>
              <a:rPr sz="1400" smtClean="0"/>
              <a:t>The VSAN datastores are a cluster-wide resource, across a cluster of ESXi servers</a:t>
            </a:r>
          </a:p>
          <a:p>
            <a:r>
              <a:rPr sz="2000" smtClean="0"/>
              <a:t>Supports backing up from one type and recovering to either</a:t>
            </a:r>
          </a:p>
          <a:p>
            <a:pPr lvl="1"/>
            <a:r>
              <a:rPr sz="1400" smtClean="0"/>
              <a:t>Backup from VSAN or non-VSAN, recover to VSAN or non-VSAN datastores</a:t>
            </a:r>
            <a:endParaRPr sz="1400" b="1" smtClean="0"/>
          </a:p>
          <a:p>
            <a:r>
              <a:rPr sz="2000" smtClean="0"/>
              <a:t>More at </a:t>
            </a:r>
            <a:r>
              <a:rPr sz="1800" smtClean="0">
                <a:hlinkClick r:id="rId2"/>
              </a:rPr>
              <a:t>http://panwiki.quantum.com/index.php/VSAN_Feature</a:t>
            </a:r>
            <a:endParaRPr sz="1800" smtClean="0">
              <a:hlinkClick r:id="rId3"/>
            </a:endParaRPr>
          </a:p>
          <a:p>
            <a:r>
              <a:rPr sz="2000" smtClean="0"/>
              <a:t>Feature done in these RFEs</a:t>
            </a:r>
            <a:endParaRPr sz="2000" smtClean="0">
              <a:hlinkClick r:id="rId3"/>
            </a:endParaRPr>
          </a:p>
          <a:p>
            <a:pPr lvl="1"/>
            <a:r>
              <a:rPr sz="1400" b="1" smtClean="0">
                <a:hlinkClick r:id="rId3"/>
              </a:rPr>
              <a:t>Bug 6138</a:t>
            </a:r>
            <a:r>
              <a:rPr sz="1400" smtClean="0"/>
              <a:t> - Customer URS, SR 3464052: Backup &amp; recovery of VMs on VSAN datastores</a:t>
            </a:r>
          </a:p>
          <a:p>
            <a:pPr lvl="1"/>
            <a:r>
              <a:rPr sz="1400" b="1" smtClean="0">
                <a:hlinkClick r:id="rId4"/>
              </a:rPr>
              <a:t>Bug 6390</a:t>
            </a:r>
            <a:r>
              <a:rPr sz="1400" smtClean="0"/>
              <a:t> - Support VSAN of VMware vSphere 6</a:t>
            </a:r>
          </a:p>
          <a:p>
            <a:r>
              <a:rPr sz="2000" smtClean="0"/>
              <a:t>Conventional vs VSAN Datastore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[datastore]     --&gt; ds:///vmfs/volumes/&lt;UUID&gt;/      -- local or remote (NFS)</a:t>
            </a:r>
          </a:p>
          <a:p>
            <a:pPr>
              <a:buNone/>
            </a:pPr>
            <a:r>
              <a:rPr sz="120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Datastore] --&gt; ds:///vmfs/volumes/</a:t>
            </a:r>
            <a:r>
              <a:rPr sz="12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vsan</a:t>
            </a:r>
            <a:r>
              <a:rPr sz="1200" smtClean="0">
                <a:latin typeface="Courier New" pitchFamily="49" charset="0"/>
                <a:cs typeface="Courier New" pitchFamily="49" charset="0"/>
              </a:rPr>
              <a:t>:&lt;UUID&gt;/ -- clustered storage (VSAN)</a:t>
            </a:r>
          </a:p>
          <a:p>
            <a:pPr>
              <a:buNone/>
            </a:pPr>
            <a:endParaRPr sz="120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sz="1400" smtClean="0"/>
              <a:t>Disk data (flat.vmdk or delta.vmdk) in VSAN DS is a VSAN object</a:t>
            </a:r>
          </a:p>
          <a:p>
            <a:pPr lvl="1"/>
            <a:r>
              <a:rPr sz="1400" smtClean="0"/>
              <a:t>Not visible in VMFS namespace, vSphere Web interface, or MOB (managed object browser)</a:t>
            </a:r>
          </a:p>
          <a:p>
            <a:pPr lvl="1"/>
            <a:r>
              <a:rPr sz="1400" smtClean="0"/>
              <a:t>It is accessible through VDDK and vSphere Perl SDK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895&quot;&gt;&lt;property id=&quot;20148&quot; value=&quot;5&quot;/&gt;&lt;property id=&quot;20300&quot; value=&quot;Slide 1&quot;/&gt;&lt;property id=&quot;20307&quot; value=&quot;662&quot;/&gt;&lt;/object&gt;&lt;object type=&quot;3&quot; unique_id=&quot;10896&quot;&gt;&lt;property id=&quot;20148&quot; value=&quot;5&quot;/&gt;&lt;property id=&quot;20300&quot; value=&quot;Slide 2 - &amp;quot;Before we begin…&amp;quot;&quot;/&gt;&lt;property id=&quot;20307&quot; value=&quot;752&quot;/&gt;&lt;/object&gt;&lt;object type=&quot;3&quot; unique_id=&quot;10897&quot;&gt;&lt;property id=&quot;20148&quot; value=&quot;5&quot;/&gt;&lt;property id=&quot;20300&quot; value=&quot;Slide 3 - &amp;quot;Agenda&amp;quot;&quot;/&gt;&lt;property id=&quot;20307&quot; value=&quot;409&quot;/&gt;&lt;/object&gt;&lt;object type=&quot;3&quot; unique_id=&quot;10898&quot;&gt;&lt;property id=&quot;20148&quot; value=&quot;5&quot;/&gt;&lt;property id=&quot;20300&quot; value=&quot;Slide 4 - &amp;quot;Product Overview&amp;quot;&quot;/&gt;&lt;property id=&quot;20307&quot; value=&quot;741&quot;/&gt;&lt;/object&gt;&lt;object type=&quot;3&quot; unique_id=&quot;10899&quot;&gt;&lt;property id=&quot;20148&quot; value=&quot;5&quot;/&gt;&lt;property id=&quot;20300&quot; value=&quot;Slide 10 - &amp;quot;StorNext Pro Foundation Overview&amp;quot;&quot;/&gt;&lt;property id=&quot;20307&quot; value=&quot;753&quot;/&gt;&lt;/object&gt;&lt;object type=&quot;3&quot; unique_id=&quot;10902&quot;&gt;&lt;property id=&quot;20148&quot; value=&quot;5&quot;/&gt;&lt;property id=&quot;20300&quot; value=&quot;Slide 6 - &amp;quot;StorNext M220 Initial Release via Express &amp;quot;&quot;/&gt;&lt;property id=&quot;20307&quot; value=&quot;754&quot;/&gt;&lt;/object&gt;&lt;object type=&quot;3&quot; unique_id=&quot;10903&quot;&gt;&lt;property id=&quot;20148&quot; value=&quot;5&quot;/&gt;&lt;property id=&quot;20300&quot; value=&quot;Slide 9 - &amp;quot;M220, etc.&amp;quot;&quot;/&gt;&lt;property id=&quot;20307&quot; value=&quot;758&quot;/&gt;&lt;/object&gt;&lt;object type=&quot;3&quot; unique_id=&quot;10904&quot;&gt;&lt;property id=&quot;20148&quot; value=&quot;5&quot;/&gt;&lt;property id=&quot;20300&quot; value=&quot;Slide 8 - &amp;quot;Compare/contrast Pro Solutions&amp;quot;&quot;/&gt;&lt;property id=&quot;20307&quot; value=&quot;791&quot;/&gt;&lt;/object&gt;&lt;object type=&quot;3&quot; unique_id=&quot;10905&quot;&gt;&lt;property id=&quot;20148&quot; value=&quot;5&quot;/&gt;&lt;property id=&quot;20300&quot; value=&quot;Slide 21 - &amp;quot;Documentation and Training&amp;quot;&quot;/&gt;&lt;property id=&quot;20307&quot; value=&quot;797&quot;/&gt;&lt;/object&gt;&lt;object type=&quot;3&quot; unique_id=&quot;10907&quot;&gt;&lt;property id=&quot;20148&quot; value=&quot;5&quot;/&gt;&lt;property id=&quot;20300&quot; value=&quot;Slide 13 - &amp;quot;M220 Platform&amp;quot;&quot;/&gt;&lt;property id=&quot;20307&quot; value=&quot;774&quot;/&gt;&lt;/object&gt;&lt;object type=&quot;3&quot; unique_id=&quot;10908&quot;&gt;&lt;property id=&quot;20148&quot; value=&quot;5&quot;/&gt;&lt;property id=&quot;20300&quot; value=&quot;Slide 17 - &amp;quot;M220 Storage&amp;quot;&quot;/&gt;&lt;property id=&quot;20307&quot; value=&quot;775&quot;/&gt;&lt;/object&gt;&lt;object type=&quot;3&quot; unique_id=&quot;10909&quot;&gt;&lt;property id=&quot;20148&quot; value=&quot;5&quot;/&gt;&lt;property id=&quot;20300&quot; value=&quot;Slide 18 - &amp;quot;Pro Foundation LUN Layout&amp;quot;&quot;/&gt;&lt;property id=&quot;20307&quot; value=&quot;776&quot;/&gt;&lt;/object&gt;&lt;object type=&quot;3&quot; unique_id=&quot;10910&quot;&gt;&lt;property id=&quot;20148&quot; value=&quot;5&quot;/&gt;&lt;property id=&quot;20300&quot; value=&quot;Slide 19 - &amp;quot;One Enclosure – 1 file system &amp;quot;&quot;/&gt;&lt;property id=&quot;20307&quot; value=&quot;777&quot;/&gt;&lt;/object&gt;&lt;object type=&quot;3&quot; unique_id=&quot;10911&quot;&gt;&lt;property id=&quot;20148&quot; value=&quot;5&quot;/&gt;&lt;property id=&quot;20300&quot; value=&quot;Slide 20 - &amp;quot;Two Enclosures – 1-2 file systems &amp;quot;&quot;/&gt;&lt;property id=&quot;20307&quot; value=&quot;778&quot;/&gt;&lt;/object&gt;&lt;object type=&quot;3&quot; unique_id=&quot;10912&quot;&gt;&lt;property id=&quot;20148&quot; value=&quot;5&quot;/&gt;&lt;property id=&quot;20300&quot; value=&quot;Slide 25 - &amp;quot;QXS One-Button Config Updates?&amp;quot;&quot;/&gt;&lt;property id=&quot;20307&quot; value=&quot;779&quot;/&gt;&lt;/object&gt;&lt;object type=&quot;3&quot; unique_id=&quot;10913&quot;&gt;&lt;property id=&quot;20148&quot; value=&quot;5&quot;/&gt;&lt;property id=&quot;20300&quot; value=&quot;Slide 26 - &amp;quot;QXS One-Button Config Updates?&amp;quot;&quot;/&gt;&lt;property id=&quot;20307&quot; value=&quot;780&quot;/&gt;&lt;/object&gt;&lt;object type=&quot;3&quot; unique_id=&quot;10914&quot;&gt;&lt;property id=&quot;20148&quot; value=&quot;5&quot;/&gt;&lt;property id=&quot;20300&quot; value=&quot;Slide 27 - &amp;quot;QXS One-Button Config (cont.)&amp;quot;&quot;/&gt;&lt;property id=&quot;20307&quot; value=&quot;781&quot;/&gt;&lt;/object&gt;&lt;object type=&quot;3&quot; unique_id=&quot;10915&quot;&gt;&lt;property id=&quot;20148&quot; value=&quot;5&quot;/&gt;&lt;property id=&quot;20300&quot; value=&quot;Slide 14 - &amp;quot;M220 Server&amp;quot;&quot;/&gt;&lt;property id=&quot;20307&quot; value=&quot;782&quot;/&gt;&lt;/object&gt;&lt;object type=&quot;3&quot; unique_id=&quot;10916&quot;&gt;&lt;property id=&quot;20148&quot; value=&quot;5&quot;/&gt;&lt;property id=&quot;20300&quot; value=&quot;Slide 12 - &amp;quot;M220 Server&amp;quot;&quot;/&gt;&lt;property id=&quot;20307&quot; value=&quot;783&quot;/&gt;&lt;/object&gt;&lt;object type=&quot;3&quot; unique_id=&quot;10918&quot;&gt;&lt;property id=&quot;20148&quot; value=&quot;5&quot;/&gt;&lt;property id=&quot;20300&quot; value=&quot;Slide 30 - &amp;quot;M220 Service Menu Changes (vs. M440)&amp;quot;&quot;/&gt;&lt;property id=&quot;20307&quot; value=&quot;785&quot;/&gt;&lt;/object&gt;&lt;object type=&quot;3&quot; unique_id=&quot;10919&quot;&gt;&lt;property id=&quot;20148&quot; value=&quot;5&quot;/&gt;&lt;property id=&quot;20300&quot; value=&quot;Slide 31 - &amp;quot;StorNext GUI&amp;quot;&quot;/&gt;&lt;property id=&quot;20307&quot; value=&quot;786&quot;/&gt;&lt;/object&gt;&lt;object type=&quot;3&quot; unique_id=&quot;10920&quot;&gt;&lt;property id=&quot;20148&quot; value=&quot;5&quot;/&gt;&lt;property id=&quot;20300&quot; value=&quot;Slide 7 - &amp;quot;Licensing&amp;quot;&quot;/&gt;&lt;property id=&quot;20307&quot; value=&quot;787&quot;/&gt;&lt;/object&gt;&lt;object type=&quot;3&quot; unique_id=&quot;10921&quot;&gt;&lt;property id=&quot;20148&quot; value=&quot;5&quot;/&gt;&lt;property id=&quot;20300&quot; value=&quot;Slide 24 - &amp;quot;Software Installation&amp;quot;&quot;/&gt;&lt;property id=&quot;20307&quot; value=&quot;788&quot;/&gt;&lt;/object&gt;&lt;object type=&quot;3&quot; unique_id=&quot;10922&quot;&gt;&lt;property id=&quot;20148&quot; value=&quot;5&quot;/&gt;&lt;property id=&quot;20300&quot; value=&quot;Slide 22 - &amp;quot;Installation  Overview&amp;quot;&quot;/&gt;&lt;property id=&quot;20307&quot; value=&quot;794&quot;/&gt;&lt;/object&gt;&lt;object type=&quot;3&quot; unique_id=&quot;10924&quot;&gt;&lt;property id=&quot;20148&quot; value=&quot;5&quot;/&gt;&lt;property id=&quot;20300&quot; value=&quot;Slide 28 - &amp;quot;Service and Support&amp;quot;&quot;/&gt;&lt;property id=&quot;20307&quot; value=&quot;427&quot;/&gt;&lt;/object&gt;&lt;object type=&quot;3&quot; unique_id=&quot;10925&quot;&gt;&lt;property id=&quot;20148&quot; value=&quot;5&quot;/&gt;&lt;property id=&quot;20300&quot; value=&quot;Slide 32 - &amp;quot;Service Model&amp;quot;&quot;/&gt;&lt;property id=&quot;20307&quot; value=&quot;595&quot;/&gt;&lt;/object&gt;&lt;object type=&quot;3&quot; unique_id=&quot;10926&quot;&gt;&lt;property id=&quot;20148&quot; value=&quot;5&quot;/&gt;&lt;property id=&quot;20300&quot; value=&quot;Slide 33 - &amp;quot;Service Model (cont.)&amp;quot;&quot;/&gt;&lt;property id=&quot;20307&quot; value=&quot;767&quot;/&gt;&lt;/object&gt;&lt;object type=&quot;3&quot; unique_id=&quot;10927&quot;&gt;&lt;property id=&quot;20148&quot; value=&quot;5&quot;/&gt;&lt;property id=&quot;20300&quot; value=&quot;Slide 34 - &amp;quot;Part Numbers&amp;quot;&quot;/&gt;&lt;property id=&quot;20307&quot; value=&quot;769&quot;/&gt;&lt;/object&gt;&lt;object type=&quot;3&quot; unique_id=&quot;10928&quot;&gt;&lt;property id=&quot;20148&quot; value=&quot;5&quot;/&gt;&lt;property id=&quot;20300&quot; value=&quot;Slide 35 - &amp;quot;FRU/CRU Model&amp;quot;&quot;/&gt;&lt;property id=&quot;20307&quot; value=&quot;768&quot;/&gt;&lt;/object&gt;&lt;object type=&quot;3&quot; unique_id=&quot;10930&quot;&gt;&lt;property id=&quot;20148&quot; value=&quot;5&quot;/&gt;&lt;property id=&quot;20300&quot; value=&quot;Slide 36 - &amp;quot;Online Postings&amp;quot;&quot;/&gt;&lt;property id=&quot;20307&quot; value=&quot;789&quot;/&gt;&lt;/object&gt;&lt;object type=&quot;3&quot; unique_id=&quot;10932&quot;&gt;&lt;property id=&quot;20148&quot; value=&quot;5&quot;/&gt;&lt;property id=&quot;20300&quot; value=&quot;Slide 37&quot;/&gt;&lt;property id=&quot;20307&quot; value=&quot;420&quot;/&gt;&lt;/object&gt;&lt;object type=&quot;3&quot; unique_id=&quot;11593&quot;&gt;&lt;property id=&quot;20148&quot; value=&quot;5&quot;/&gt;&lt;property id=&quot;20300&quot; value=&quot;Slide 5 - &amp;quot;Pro Foundation Product Overview&amp;quot;&quot;/&gt;&lt;property id=&quot;20307&quot; value=&quot;800&quot;/&gt;&lt;/object&gt;&lt;object type=&quot;3&quot; unique_id=&quot;11594&quot;&gt;&lt;property id=&quot;20148&quot; value=&quot;5&quot;/&gt;&lt;property id=&quot;20300&quot; value=&quot;Slide 11 - &amp;quot;Metadata Controller Nodes&amp;quot;&quot;/&gt;&lt;property id=&quot;20307&quot; value=&quot;802&quot;/&gt;&lt;/object&gt;&lt;object type=&quot;3&quot; unique_id=&quot;11595&quot;&gt;&lt;property id=&quot;20148&quot; value=&quot;5&quot;/&gt;&lt;property id=&quot;20300&quot; value=&quot;Slide 15 - &amp;quot;Storage Controller Enclosure&amp;quot;&quot;/&gt;&lt;property id=&quot;20307&quot; value=&quot;803&quot;/&gt;&lt;/object&gt;&lt;object type=&quot;3&quot; unique_id=&quot;11596&quot;&gt;&lt;property id=&quot;20148&quot; value=&quot;5&quot;/&gt;&lt;property id=&quot;20300&quot; value=&quot;Slide 16 - &amp;quot;Storage Expansion Enclosure&amp;quot;&quot;/&gt;&lt;property id=&quot;20307&quot; value=&quot;804&quot;/&gt;&lt;/object&gt;&lt;object type=&quot;3&quot; unique_id=&quot;11597&quot;&gt;&lt;property id=&quot;20148&quot; value=&quot;5&quot;/&gt;&lt;property id=&quot;20300&quot; value=&quot;Slide 23 - &amp;quot;Installation Process Overview&amp;quot;&quot;/&gt;&lt;property id=&quot;20307&quot; value=&quot;798&quot;/&gt;&lt;/object&gt;&lt;object type=&quot;3&quot; unique_id=&quot;11598&quot;&gt;&lt;property id=&quot;20148&quot; value=&quot;5&quot;/&gt;&lt;property id=&quot;20300&quot; value=&quot;Slide 29 - &amp;quot;Service and Support Topics&amp;quot;&quot;/&gt;&lt;property id=&quot;20307&quot; value=&quot;8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ortfolio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uantum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 (2)</Template>
  <TotalTime>20710</TotalTime>
  <Words>1546</Words>
  <Application>Microsoft Macintosh PowerPoint</Application>
  <PresentationFormat>On-screen Show (4:3)</PresentationFormat>
  <Paragraphs>248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Quantum Portfolio</vt:lpstr>
      <vt:lpstr>Quantum Template</vt:lpstr>
      <vt:lpstr>BeCertain-NewTemplate-2013-Standard-Condensed-v2</vt:lpstr>
      <vt:lpstr>Content Slide</vt:lpstr>
      <vt:lpstr>1_BeCertain-NewTemplate-2013-Standard-Condensed-v2</vt:lpstr>
      <vt:lpstr>PowerPoint Presentation</vt:lpstr>
      <vt:lpstr>Agenda</vt:lpstr>
      <vt:lpstr>Program Overview</vt:lpstr>
      <vt:lpstr>Program Overview – vmPRO 3.3</vt:lpstr>
      <vt:lpstr>vmPRO Licensing Reminder</vt:lpstr>
      <vt:lpstr>Software Overview</vt:lpstr>
      <vt:lpstr>vmPRO 3.3 Features</vt:lpstr>
      <vt:lpstr>VSAN – The VMware Feature</vt:lpstr>
      <vt:lpstr>VSAN Datastore</vt:lpstr>
      <vt:lpstr>VSAN &amp; vmPRO</vt:lpstr>
      <vt:lpstr>Online Help - Launch</vt:lpstr>
      <vt:lpstr>Online Help - Content</vt:lpstr>
      <vt:lpstr>Online Help - Search</vt:lpstr>
      <vt:lpstr>Bug Fixes</vt:lpstr>
      <vt:lpstr>Bug and Enhancement Metrics</vt:lpstr>
      <vt:lpstr>Fixes for Serviceability &amp; Security</vt:lpstr>
      <vt:lpstr>Customer Bug Fixes, 1 of 2</vt:lpstr>
      <vt:lpstr>Customer Bug Fixes, 2 of 2</vt:lpstr>
      <vt:lpstr>Training and Documentation </vt:lpstr>
      <vt:lpstr>Training and Documentation Updates</vt:lpstr>
      <vt:lpstr>Searchable Format</vt:lpstr>
      <vt:lpstr>Interactive Format</vt:lpstr>
      <vt:lpstr>Service Updates</vt:lpstr>
      <vt:lpstr>Service Model</vt:lpstr>
      <vt:lpstr>Service Plan Updates</vt:lpstr>
      <vt:lpstr>PowerPoint Presentation</vt:lpstr>
    </vt:vector>
  </TitlesOfParts>
  <Company>Quantum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vmPRO TOI</dc:title>
  <dc:creator>Jim  Hibbard</dc:creator>
  <dc:description>Copyright 2012, Quantum, Inc._x000d_** Confidential / Internal Use Only **</dc:description>
  <cp:lastModifiedBy>David Mason</cp:lastModifiedBy>
  <cp:revision>970</cp:revision>
  <cp:lastPrinted>2012-04-03T01:06:05Z</cp:lastPrinted>
  <dcterms:created xsi:type="dcterms:W3CDTF">2012-04-26T00:37:40Z</dcterms:created>
  <dcterms:modified xsi:type="dcterms:W3CDTF">2015-05-13T14:28:51Z</dcterms:modified>
</cp:coreProperties>
</file>