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153" r:id="rId2"/>
  </p:sldMasterIdLst>
  <p:notesMasterIdLst>
    <p:notesMasterId r:id="rId57"/>
  </p:notesMasterIdLst>
  <p:handoutMasterIdLst>
    <p:handoutMasterId r:id="rId58"/>
  </p:handoutMasterIdLst>
  <p:sldIdLst>
    <p:sldId id="401" r:id="rId3"/>
    <p:sldId id="408" r:id="rId4"/>
    <p:sldId id="409" r:id="rId5"/>
    <p:sldId id="410" r:id="rId6"/>
    <p:sldId id="437" r:id="rId7"/>
    <p:sldId id="438" r:id="rId8"/>
    <p:sldId id="406" r:id="rId9"/>
    <p:sldId id="404" r:id="rId10"/>
    <p:sldId id="402" r:id="rId11"/>
    <p:sldId id="439" r:id="rId12"/>
    <p:sldId id="480" r:id="rId13"/>
    <p:sldId id="441" r:id="rId14"/>
    <p:sldId id="411" r:id="rId15"/>
    <p:sldId id="447" r:id="rId16"/>
    <p:sldId id="446" r:id="rId17"/>
    <p:sldId id="448" r:id="rId18"/>
    <p:sldId id="449" r:id="rId19"/>
    <p:sldId id="450" r:id="rId20"/>
    <p:sldId id="478" r:id="rId21"/>
    <p:sldId id="451" r:id="rId22"/>
    <p:sldId id="452" r:id="rId23"/>
    <p:sldId id="453" r:id="rId24"/>
    <p:sldId id="454" r:id="rId25"/>
    <p:sldId id="456" r:id="rId26"/>
    <p:sldId id="457" r:id="rId27"/>
    <p:sldId id="458" r:id="rId28"/>
    <p:sldId id="455" r:id="rId29"/>
    <p:sldId id="477" r:id="rId30"/>
    <p:sldId id="459" r:id="rId31"/>
    <p:sldId id="472" r:id="rId32"/>
    <p:sldId id="460" r:id="rId33"/>
    <p:sldId id="461" r:id="rId34"/>
    <p:sldId id="463" r:id="rId35"/>
    <p:sldId id="464" r:id="rId36"/>
    <p:sldId id="465" r:id="rId37"/>
    <p:sldId id="476" r:id="rId38"/>
    <p:sldId id="479" r:id="rId39"/>
    <p:sldId id="462" r:id="rId40"/>
    <p:sldId id="467" r:id="rId41"/>
    <p:sldId id="469" r:id="rId42"/>
    <p:sldId id="470" r:id="rId43"/>
    <p:sldId id="473" r:id="rId44"/>
    <p:sldId id="468" r:id="rId45"/>
    <p:sldId id="413" r:id="rId46"/>
    <p:sldId id="471" r:id="rId47"/>
    <p:sldId id="429" r:id="rId48"/>
    <p:sldId id="442" r:id="rId49"/>
    <p:sldId id="443" r:id="rId50"/>
    <p:sldId id="444" r:id="rId51"/>
    <p:sldId id="445" r:id="rId52"/>
    <p:sldId id="427" r:id="rId53"/>
    <p:sldId id="481" r:id="rId54"/>
    <p:sldId id="419" r:id="rId55"/>
    <p:sldId id="420" r:id="rId56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DCEBF5"/>
    <a:srgbClr val="006AD6"/>
    <a:srgbClr val="000000"/>
    <a:srgbClr val="F2F2F2"/>
    <a:srgbClr val="D9D9D9"/>
    <a:srgbClr val="F6953C"/>
    <a:srgbClr val="B889DB"/>
    <a:srgbClr val="96BE66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484" autoAdjust="0"/>
  </p:normalViewPr>
  <p:slideViewPr>
    <p:cSldViewPr snapToGrid="0">
      <p:cViewPr varScale="1">
        <p:scale>
          <a:sx n="75" d="100"/>
          <a:sy n="75" d="100"/>
        </p:scale>
        <p:origin x="-1062" y="-96"/>
      </p:cViewPr>
      <p:guideLst>
        <p:guide orient="horz" pos="142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95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" y="115015"/>
            <a:ext cx="2194560" cy="3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81280" y="9042797"/>
            <a:ext cx="5283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>
              <a:defRPr/>
            </a:pPr>
            <a:r>
              <a:rPr 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s outlook and is for planning purposes only.</a:t>
            </a:r>
            <a:endParaRPr lang="en-US" sz="6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689601" y="9041130"/>
            <a:ext cx="162390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3FDB4DEF-1C31-4CDB-AE15-0571721ADE37}" type="slidenum">
              <a:rPr lang="en-US" sz="1300"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3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77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2560" y="4560570"/>
            <a:ext cx="69900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1280" y="9041130"/>
            <a:ext cx="5283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89601" y="9041130"/>
            <a:ext cx="162390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" y="115015"/>
            <a:ext cx="2194560" cy="36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3660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997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44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_wPhoto_PPT_imagery_033012" descr="/Volumes/Studio/QUANTUM/846-008_SalesKickOffElements/4. Creative/PowerPoint/images/Title_wPhoto_PPT_imagery_0330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-FP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antum-Q-for-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95438"/>
            <a:ext cx="4765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9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15EB-C1D3-4B48-9F26-A787BF617B1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9441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03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1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7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7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50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99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919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4" cy="6857995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FD9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8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2"/>
            <a:ext cx="9143997" cy="685799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FD99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7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FDD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087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"/>
            <a:ext cx="9143996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30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4"/>
            <a:ext cx="9143996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0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0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" y="4"/>
            <a:ext cx="9143994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4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22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2012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220626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185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73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ster_PPT_imagery_033012.jpg" descr="/Volumes/Studio/QUANTUM/846-008_SalesKickOffElements/4. Creative/PowerPoint/images/Master_PPT_imagery_033012.jp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617702"/>
            <a:ext cx="46385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EAFE43-1E2A-4740-80B5-50297DF77E73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76040" y="661611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56198" y="6605294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12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dev-f12/bugzilla/show_bug.cgi?id=2003" TargetMode="External"/><Relationship Id="rId13" Type="http://schemas.openxmlformats.org/officeDocument/2006/relationships/hyperlink" Target="https://dev-f12/bugzilla/show_bug.cgi?id=2880" TargetMode="External"/><Relationship Id="rId3" Type="http://schemas.openxmlformats.org/officeDocument/2006/relationships/hyperlink" Target="https://dev-f12/bugzilla/show_bug.cgi?id=4518" TargetMode="External"/><Relationship Id="rId7" Type="http://schemas.openxmlformats.org/officeDocument/2006/relationships/hyperlink" Target="https://dev-f12/bugzilla/show_bug.cgi?id=1440" TargetMode="External"/><Relationship Id="rId12" Type="http://schemas.openxmlformats.org/officeDocument/2006/relationships/hyperlink" Target="https://dev-f12/bugzilla/show_bug.cgi?id=2852" TargetMode="External"/><Relationship Id="rId17" Type="http://schemas.openxmlformats.org/officeDocument/2006/relationships/hyperlink" Target="https://dev-f12/bugzilla/show_bug.cgi?id=4978" TargetMode="External"/><Relationship Id="rId2" Type="http://schemas.openxmlformats.org/officeDocument/2006/relationships/hyperlink" Target="https://dev-f12/bugzilla/show_bug.cgi?id=2528" TargetMode="External"/><Relationship Id="rId16" Type="http://schemas.openxmlformats.org/officeDocument/2006/relationships/hyperlink" Target="https://dev-f12/bugzilla/show_bug.cgi?id=451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-f12/bugzilla/show_bug.cgi?id=81" TargetMode="External"/><Relationship Id="rId11" Type="http://schemas.openxmlformats.org/officeDocument/2006/relationships/hyperlink" Target="https://dev-f12/bugzilla/show_bug.cgi?id=2828" TargetMode="External"/><Relationship Id="rId5" Type="http://schemas.openxmlformats.org/officeDocument/2006/relationships/hyperlink" Target="https://dev-f12/bugzilla/show_bug.cgi?id=4895" TargetMode="External"/><Relationship Id="rId15" Type="http://schemas.openxmlformats.org/officeDocument/2006/relationships/hyperlink" Target="https://dev-f12/bugzilla/show_bug.cgi?id=4003" TargetMode="External"/><Relationship Id="rId10" Type="http://schemas.openxmlformats.org/officeDocument/2006/relationships/hyperlink" Target="https://dev-f12/bugzilla/show_bug.cgi?id=2617" TargetMode="External"/><Relationship Id="rId4" Type="http://schemas.openxmlformats.org/officeDocument/2006/relationships/hyperlink" Target="https://dev-f12/bugzilla/show_bug.cgi?id=4629" TargetMode="External"/><Relationship Id="rId9" Type="http://schemas.openxmlformats.org/officeDocument/2006/relationships/hyperlink" Target="https://dev-f12/bugzilla/show_bug.cgi?id=2052" TargetMode="External"/><Relationship Id="rId14" Type="http://schemas.openxmlformats.org/officeDocument/2006/relationships/hyperlink" Target="https://dev-f12/bugzilla/show_bug.cgi?id=2897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TOI for Global Service</a:t>
            </a:r>
          </a:p>
          <a:p>
            <a:r>
              <a:rPr lang="en-US" dirty="0" smtClean="0"/>
              <a:t>23APR13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Quantum  Confidential / Internal Use Only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789872" cy="2530475"/>
          </a:xfrm>
        </p:spPr>
        <p:txBody>
          <a:bodyPr/>
          <a:lstStyle/>
          <a:p>
            <a:r>
              <a:rPr lang="en-US" dirty="0" smtClean="0"/>
              <a:t>vmPRO 3.1 </a:t>
            </a:r>
          </a:p>
          <a:p>
            <a:r>
              <a:rPr lang="en-US" sz="2000" dirty="0" smtClean="0"/>
              <a:t>(Santa Maria Program)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6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Enhancements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Service-provider style subscription license</a:t>
            </a:r>
          </a:p>
          <a:p>
            <a:pPr lvl="1"/>
            <a:r>
              <a:rPr lang="en-US" dirty="0" smtClean="0"/>
              <a:t>Good until canceled capacity licenses</a:t>
            </a:r>
          </a:p>
          <a:p>
            <a:pPr lvl="1"/>
            <a:r>
              <a:rPr lang="en-US" dirty="0" smtClean="0"/>
              <a:t>Centrally administrated by service provider using license server</a:t>
            </a:r>
          </a:p>
          <a:p>
            <a:pPr lvl="1"/>
            <a:r>
              <a:rPr lang="en-US" dirty="0" smtClean="0"/>
              <a:t>Reporting and monitoring of license use through server</a:t>
            </a:r>
          </a:p>
          <a:p>
            <a:pPr lvl="1"/>
            <a:r>
              <a:rPr lang="en-US" dirty="0" smtClean="0"/>
              <a:t>Daily contact with license server</a:t>
            </a:r>
          </a:p>
          <a:p>
            <a:pPr lvl="1"/>
            <a:r>
              <a:rPr lang="en-US" dirty="0" smtClean="0"/>
              <a:t>Upon expiration : </a:t>
            </a:r>
          </a:p>
          <a:p>
            <a:pPr lvl="2"/>
            <a:r>
              <a:rPr lang="en-US" dirty="0" smtClean="0"/>
              <a:t>30 day grace period</a:t>
            </a:r>
          </a:p>
          <a:p>
            <a:pPr lvl="2"/>
            <a:r>
              <a:rPr lang="en-US" dirty="0" err="1" smtClean="0"/>
              <a:t>SmartMotion</a:t>
            </a:r>
            <a:r>
              <a:rPr lang="en-US" dirty="0" smtClean="0"/>
              <a:t> backup policies cease to run</a:t>
            </a:r>
          </a:p>
          <a:p>
            <a:pPr lvl="2"/>
            <a:r>
              <a:rPr lang="en-US" dirty="0" smtClean="0"/>
              <a:t>Data still available to read / restore</a:t>
            </a:r>
          </a:p>
          <a:p>
            <a:r>
              <a:rPr lang="en-US" dirty="0" smtClean="0"/>
              <a:t>License type reporting included in Vision</a:t>
            </a:r>
          </a:p>
          <a:p>
            <a:r>
              <a:rPr lang="en-US" dirty="0" smtClean="0"/>
              <a:t>Customer-settable capacity warning threshold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ISV Support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Independent Software Vendors (ISV)</a:t>
            </a:r>
          </a:p>
          <a:p>
            <a:pPr lvl="1" eaLnBrk="1" hangingPunct="1"/>
            <a:r>
              <a:rPr lang="en-US" dirty="0" smtClean="0"/>
              <a:t>VMware Ready Certification completion planned for end of May</a:t>
            </a:r>
          </a:p>
          <a:p>
            <a:pPr lvl="1" eaLnBrk="1" hangingPunct="1"/>
            <a:r>
              <a:rPr lang="en-US" dirty="0" smtClean="0"/>
              <a:t>ISV certification for Tier 1 ISVs</a:t>
            </a:r>
          </a:p>
          <a:p>
            <a:pPr lvl="2" eaLnBrk="1" hangingPunct="1"/>
            <a:r>
              <a:rPr lang="en-US" dirty="0" smtClean="0"/>
              <a:t>Symantec </a:t>
            </a:r>
            <a:r>
              <a:rPr lang="en-US" dirty="0" err="1" smtClean="0"/>
              <a:t>NetBackup</a:t>
            </a:r>
            <a:r>
              <a:rPr lang="en-US" dirty="0" smtClean="0"/>
              <a:t> &amp; </a:t>
            </a:r>
            <a:r>
              <a:rPr lang="en-US" dirty="0" err="1" smtClean="0"/>
              <a:t>BackupExec</a:t>
            </a:r>
            <a:endParaRPr lang="en-US" dirty="0" smtClean="0"/>
          </a:p>
          <a:p>
            <a:pPr lvl="2" eaLnBrk="1" hangingPunct="1"/>
            <a:r>
              <a:rPr lang="en-US" dirty="0" smtClean="0"/>
              <a:t>IBM TSM</a:t>
            </a:r>
          </a:p>
          <a:p>
            <a:pPr lvl="2" eaLnBrk="1" hangingPunct="1"/>
            <a:r>
              <a:rPr lang="en-US" dirty="0" err="1" smtClean="0"/>
              <a:t>CommVault</a:t>
            </a:r>
            <a:r>
              <a:rPr lang="en-US" dirty="0" smtClean="0"/>
              <a:t> </a:t>
            </a:r>
            <a:r>
              <a:rPr lang="en-US" dirty="0" err="1" smtClean="0"/>
              <a:t>Simpana</a:t>
            </a:r>
            <a:endParaRPr lang="en-US" dirty="0" smtClean="0"/>
          </a:p>
          <a:p>
            <a:pPr lvl="2" eaLnBrk="1" hangingPunct="1"/>
            <a:r>
              <a:rPr lang="en-US" dirty="0" smtClean="0"/>
              <a:t>EMC Networker</a:t>
            </a:r>
          </a:p>
          <a:p>
            <a:pPr lvl="2" eaLnBrk="1" hangingPunct="1"/>
            <a:r>
              <a:rPr lang="en-US" dirty="0" smtClean="0"/>
              <a:t>HP Data Protector</a:t>
            </a:r>
          </a:p>
          <a:p>
            <a:pPr eaLnBrk="1" hangingPunct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ORT lab performing Beta test</a:t>
            </a:r>
          </a:p>
        </p:txBody>
      </p:sp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Edition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capabilities as in prior releases</a:t>
            </a:r>
          </a:p>
          <a:p>
            <a:r>
              <a:rPr lang="en-US" dirty="0" smtClean="0"/>
              <a:t>Support available through </a:t>
            </a:r>
            <a:r>
              <a:rPr lang="en-US" dirty="0" err="1" smtClean="0"/>
              <a:t>ForumV</a:t>
            </a:r>
            <a:endParaRPr lang="en-US" dirty="0" smtClean="0"/>
          </a:p>
          <a:p>
            <a:r>
              <a:rPr lang="en-US" dirty="0" smtClean="0"/>
              <a:t>1TB perpetual capacity license</a:t>
            </a:r>
          </a:p>
          <a:p>
            <a:r>
              <a:rPr lang="en-US" dirty="0" smtClean="0"/>
              <a:t>Notification &amp; installation of vmPRO updates</a:t>
            </a:r>
          </a:p>
          <a:p>
            <a:r>
              <a:rPr lang="en-US" dirty="0" smtClean="0"/>
              <a:t>Nightly phone-home of customer data to Mosaic</a:t>
            </a:r>
          </a:p>
          <a:p>
            <a:pPr lvl="1"/>
            <a:r>
              <a:rPr lang="en-US" dirty="0" smtClean="0"/>
              <a:t>Customer has no Mosaic account and no access to this data</a:t>
            </a:r>
          </a:p>
          <a:p>
            <a:pPr lvl="1"/>
            <a:r>
              <a:rPr lang="en-US" dirty="0" smtClean="0"/>
              <a:t>Data shows up as ‘orphaned’ within Mosaic</a:t>
            </a:r>
          </a:p>
          <a:p>
            <a:pPr lvl="1"/>
            <a:r>
              <a:rPr lang="en-US" dirty="0" smtClean="0"/>
              <a:t>Historical data could be associated with a customer when/if they purchase a support contract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SW Engineering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Barry Herman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vmPRO</a:t>
            </a:r>
            <a:r>
              <a:rPr dirty="0" smtClean="0"/>
              <a:t> 3.1 Dev and Test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01" y="1142999"/>
            <a:ext cx="3339791" cy="4741434"/>
          </a:xfrm>
        </p:spPr>
        <p:txBody>
          <a:bodyPr/>
          <a:lstStyle/>
          <a:p>
            <a:pPr>
              <a:buNone/>
            </a:pPr>
            <a:r>
              <a:rPr dirty="0" smtClean="0"/>
              <a:t>	 Development</a:t>
            </a:r>
          </a:p>
          <a:p>
            <a:pPr lvl="1"/>
            <a:r>
              <a:rPr dirty="0" smtClean="0"/>
              <a:t>Andrew Clark</a:t>
            </a:r>
          </a:p>
          <a:p>
            <a:pPr lvl="1"/>
            <a:r>
              <a:rPr lang="en-US" dirty="0" smtClean="0"/>
              <a:t>Barry Herman</a:t>
            </a:r>
            <a:endParaRPr dirty="0" smtClean="0"/>
          </a:p>
          <a:p>
            <a:pPr lvl="1"/>
            <a:r>
              <a:rPr dirty="0" smtClean="0"/>
              <a:t>Gary Faith</a:t>
            </a:r>
          </a:p>
          <a:p>
            <a:pPr lvl="1"/>
            <a:r>
              <a:rPr dirty="0" smtClean="0"/>
              <a:t>HY Chen</a:t>
            </a:r>
          </a:p>
          <a:p>
            <a:pPr lvl="1"/>
            <a:r>
              <a:rPr dirty="0" smtClean="0"/>
              <a:t>Jerry Simon</a:t>
            </a:r>
          </a:p>
          <a:p>
            <a:pPr lvl="1"/>
            <a:r>
              <a:rPr dirty="0" smtClean="0"/>
              <a:t>Ryhwei Yeh</a:t>
            </a:r>
          </a:p>
          <a:p>
            <a:pPr lvl="1"/>
            <a:r>
              <a:rPr dirty="0" smtClean="0"/>
              <a:t>Vikrant Potnis</a:t>
            </a:r>
          </a:p>
          <a:p>
            <a:pPr lvl="1">
              <a:buNone/>
            </a:pPr>
            <a:r>
              <a:rPr lang="en-US" sz="2400" dirty="0" smtClean="0"/>
              <a:t>QA / DVT</a:t>
            </a:r>
            <a:endParaRPr sz="2400" dirty="0" smtClean="0"/>
          </a:p>
          <a:p>
            <a:pPr lvl="1">
              <a:defRPr/>
            </a:pPr>
            <a:r>
              <a:rPr lang="en-US" dirty="0" smtClean="0"/>
              <a:t>Caroline Burns</a:t>
            </a:r>
          </a:p>
          <a:p>
            <a:pPr lvl="1">
              <a:defRPr/>
            </a:pPr>
            <a:r>
              <a:rPr lang="en-US" dirty="0" smtClean="0"/>
              <a:t>Fereydoun Babaei</a:t>
            </a:r>
          </a:p>
          <a:p>
            <a:pPr lvl="1">
              <a:defRPr/>
            </a:pPr>
            <a:r>
              <a:rPr lang="en-US" dirty="0" smtClean="0"/>
              <a:t>Kathy Murtha</a:t>
            </a:r>
          </a:p>
          <a:p>
            <a:pPr lvl="1">
              <a:defRPr/>
            </a:pPr>
            <a:r>
              <a:rPr lang="en-US" dirty="0" smtClean="0"/>
              <a:t>Tony daSilva</a:t>
            </a:r>
          </a:p>
          <a:p>
            <a:pPr lvl="1"/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62269" y="1154112"/>
            <a:ext cx="3339791" cy="41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	 </a:t>
            </a:r>
            <a:r>
              <a:rPr lang="en-US" sz="2400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Performance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Jimmy Lee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Kip Davidson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Mike Bravdica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tabLst/>
              <a:defRPr/>
            </a:pPr>
            <a:r>
              <a:rPr lang="en-US" sz="2400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SVT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David Allen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Ivan </a:t>
            </a:r>
            <a:r>
              <a:rPr lang="en-US" kern="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Tuma</a:t>
            </a:r>
            <a:endParaRPr lang="en-US" kern="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Jim Peters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Font typeface="Arial" charset="0"/>
              <a:buChar char="–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Justin Reynolds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Vincent Horn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lang="en-US" kern="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vmPRO</a:t>
            </a:r>
            <a:r>
              <a:rPr dirty="0" smtClean="0"/>
              <a:t> 3.1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SmartMotion</a:t>
            </a:r>
            <a:r>
              <a:rPr dirty="0" smtClean="0"/>
              <a:t> Enhancements</a:t>
            </a:r>
          </a:p>
          <a:p>
            <a:r>
              <a:rPr dirty="0" smtClean="0"/>
              <a:t>Application Support via MS Windows VSS</a:t>
            </a:r>
          </a:p>
          <a:p>
            <a:r>
              <a:rPr lang="en-US" dirty="0" smtClean="0"/>
              <a:t>Scalar LTFS</a:t>
            </a:r>
            <a:endParaRPr dirty="0" smtClean="0"/>
          </a:p>
          <a:p>
            <a:r>
              <a:rPr dirty="0" smtClean="0"/>
              <a:t>Performance Improvements</a:t>
            </a:r>
          </a:p>
          <a:p>
            <a:pPr lvl="1"/>
            <a:r>
              <a:rPr dirty="0" smtClean="0"/>
              <a:t>Sparse Write to CIFS, NFS </a:t>
            </a:r>
            <a:r>
              <a:rPr dirty="0" err="1" smtClean="0"/>
              <a:t>Async</a:t>
            </a:r>
            <a:r>
              <a:rPr dirty="0" smtClean="0"/>
              <a:t>, </a:t>
            </a:r>
            <a:r>
              <a:rPr dirty="0" err="1" smtClean="0"/>
              <a:t>HotAdd</a:t>
            </a:r>
            <a:r>
              <a:rPr dirty="0" smtClean="0"/>
              <a:t>, Skip </a:t>
            </a:r>
            <a:r>
              <a:rPr dirty="0" err="1" smtClean="0"/>
              <a:t>Pagefiles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and Swap Partitions, </a:t>
            </a:r>
            <a:r>
              <a:rPr dirty="0" err="1" smtClean="0"/>
              <a:t>Smartcp</a:t>
            </a:r>
            <a:endParaRPr dirty="0" smtClean="0"/>
          </a:p>
          <a:p>
            <a:r>
              <a:rPr lang="en-US" dirty="0" err="1" smtClean="0"/>
              <a:t>Filesystem</a:t>
            </a:r>
            <a:r>
              <a:rPr lang="en-US" dirty="0" smtClean="0"/>
              <a:t> Integrity Check</a:t>
            </a:r>
            <a:endParaRPr dirty="0" smtClean="0"/>
          </a:p>
          <a:p>
            <a:r>
              <a:rPr dirty="0" smtClean="0"/>
              <a:t>Subscription-based Licensing</a:t>
            </a:r>
          </a:p>
          <a:p>
            <a:r>
              <a:rPr dirty="0" smtClean="0"/>
              <a:t>Password Reset Feature</a:t>
            </a:r>
          </a:p>
          <a:p>
            <a:r>
              <a:rPr dirty="0" smtClean="0"/>
              <a:t>OS, Samba, </a:t>
            </a:r>
            <a:r>
              <a:rPr dirty="0" err="1" smtClean="0"/>
              <a:t>PostgreSQL</a:t>
            </a:r>
            <a:r>
              <a:rPr dirty="0" smtClean="0"/>
              <a:t> Changes</a:t>
            </a:r>
          </a:p>
          <a:p>
            <a:r>
              <a:rPr dirty="0" smtClean="0"/>
              <a:t>Software update via </a:t>
            </a:r>
            <a:r>
              <a:rPr dirty="0" err="1" smtClean="0"/>
              <a:t>vmPRO</a:t>
            </a:r>
            <a:r>
              <a:rPr dirty="0" smtClean="0"/>
              <a:t> UI and Vision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SmartMotion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Extended scheduling &amp; retention management</a:t>
            </a:r>
          </a:p>
          <a:p>
            <a:r>
              <a:rPr dirty="0" smtClean="0"/>
              <a:t>Added support for multiple concurrent </a:t>
            </a:r>
            <a:r>
              <a:rPr smtClean="0"/>
              <a:t>backup policies</a:t>
            </a:r>
            <a:endParaRPr dirty="0" smtClean="0"/>
          </a:p>
          <a:p>
            <a:r>
              <a:rPr smtClean="0"/>
              <a:t>Improved </a:t>
            </a:r>
            <a:r>
              <a:rPr dirty="0" smtClean="0"/>
              <a:t>UI status display </a:t>
            </a:r>
            <a:r>
              <a:rPr smtClean="0"/>
              <a:t>and reporting</a:t>
            </a:r>
          </a:p>
          <a:p>
            <a:r>
              <a:rPr smtClean="0"/>
              <a:t>Enhanced Recovery Selection</a:t>
            </a:r>
          </a:p>
          <a:p>
            <a:r>
              <a:rPr smtClean="0"/>
              <a:t>Backup of appliance’s own configuration</a:t>
            </a:r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Extended Scheduling and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5540" name="Picture 4" descr="\\nas1.quantum.com\home\TOI\multiple_policy\slide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234" y="935358"/>
            <a:ext cx="6567595" cy="57420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Extended Scheduling and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0773" y="111433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3402" y="948290"/>
            <a:ext cx="306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Folder Assignment</a:t>
            </a:r>
            <a:endParaRPr lang="en-US" sz="2400" dirty="0"/>
          </a:p>
        </p:txBody>
      </p:sp>
      <p:pic>
        <p:nvPicPr>
          <p:cNvPr id="1026" name="Picture 2" descr="C:\Users\bherman\ofc\docs\vmpro_santa_maria_v31\configure_folder_assignment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218" y="1345595"/>
            <a:ext cx="6890328" cy="534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Extended Scheduling and Retention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0773" y="111433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3402" y="948290"/>
            <a:ext cx="306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Daily Schedule</a:t>
            </a:r>
            <a:endParaRPr lang="en-US" sz="2400" dirty="0"/>
          </a:p>
        </p:txBody>
      </p:sp>
      <p:pic>
        <p:nvPicPr>
          <p:cNvPr id="12290" name="Picture 2" descr="\\nas1.quantum.com\home\TOI\backup-retention-schedule\policy-to-da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11" y="1547941"/>
            <a:ext cx="8513681" cy="509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nowledgeTransfer_Main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87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0898" name="Picture 2" descr="\\nas1.quantum.com\home\TOI\backup-retention-schedule\weekly\weekly_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8" y="1933996"/>
            <a:ext cx="9041288" cy="37590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8070" y="99740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Weekly Schedule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</p:spPr>
        <p:txBody>
          <a:bodyPr/>
          <a:lstStyle/>
          <a:p>
            <a:r>
              <a:rPr smtClean="0"/>
              <a:t>Extended Scheduling and Retention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22" name="Picture 2" descr="\\nas1.quantum.com\home\TOI\backup-retention-schedule\monthly_schedu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84" y="1537487"/>
            <a:ext cx="4265529" cy="3694616"/>
          </a:xfrm>
          <a:prstGeom prst="rect">
            <a:avLst/>
          </a:prstGeom>
          <a:noFill/>
        </p:spPr>
      </p:pic>
      <p:pic>
        <p:nvPicPr>
          <p:cNvPr id="81923" name="Picture 3" descr="\\nas1.quantum.com\home\TOI\backup-retention-schedule\yearly_sched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288" y="1879558"/>
            <a:ext cx="4256411" cy="36948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96384" y="96872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Monthly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56769" y="1289012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</a:t>
            </a: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</p:spPr>
        <p:txBody>
          <a:bodyPr/>
          <a:lstStyle/>
          <a:p>
            <a:r>
              <a:rPr smtClean="0"/>
              <a:t>Extended Scheduling and Retention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54266" y="2314324"/>
            <a:ext cx="744467" cy="24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02326" y="2667927"/>
            <a:ext cx="744467" cy="24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Backup &amp; Improved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6564" name="Picture 4" descr="\\nas1.quantum.com\home\TOI\task slide\task_example_multiple_concur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6" y="1168900"/>
            <a:ext cx="8998762" cy="3581424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8506" y="5008228"/>
            <a:ext cx="2919369" cy="1627464"/>
          </a:xfrm>
        </p:spPr>
        <p:txBody>
          <a:bodyPr/>
          <a:lstStyle/>
          <a:p>
            <a:r>
              <a:rPr sz="1800" smtClean="0"/>
              <a:t>Policy Tree View</a:t>
            </a:r>
          </a:p>
          <a:p>
            <a:r>
              <a:rPr sz="1800" smtClean="0"/>
              <a:t>Progress bar</a:t>
            </a:r>
          </a:p>
          <a:p>
            <a:r>
              <a:rPr sz="1800" smtClean="0"/>
              <a:t>Merged node status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73775" y="5001237"/>
            <a:ext cx="2919369" cy="16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Direct view of VMs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Savings %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File size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Previous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4" descr="\\nas1.quantum.com\home\TOI\task slide\task_example_multiple_concur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48" y="1027528"/>
            <a:ext cx="8027717" cy="3194957"/>
          </a:xfrm>
          <a:prstGeom prst="rect">
            <a:avLst/>
          </a:prstGeom>
          <a:noFill/>
        </p:spPr>
      </p:pic>
      <p:pic>
        <p:nvPicPr>
          <p:cNvPr id="70658" name="Picture 2" descr="C:\Users\bherman\ofc\docs\vmpro_santa_maria_v31\30-smartmotionTask-2memb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652" y="3640873"/>
            <a:ext cx="7954471" cy="26018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433365">
            <a:off x="7865739" y="388994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Previous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Version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433365">
            <a:off x="7919412" y="1323430"/>
            <a:ext cx="104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Version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SmartMotion</a:t>
            </a:r>
            <a:r>
              <a:rPr lang="en-US" dirty="0" smtClean="0"/>
              <a:t> Report – </a:t>
            </a:r>
            <a:r>
              <a:rPr lang="en-US" sz="2800" dirty="0" smtClean="0"/>
              <a:t>CSV &amp; HTML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8850" name="Picture 2" descr="\\nas1.quantum.com\home\TOI\new_report\email_re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1" y="2559152"/>
            <a:ext cx="7714476" cy="388777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981" y="1022339"/>
            <a:ext cx="4684116" cy="30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3695700" y="3212537"/>
            <a:ext cx="1057865" cy="749863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31853" y="2369534"/>
            <a:ext cx="1221896" cy="242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Recovery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9875" name="Picture 3" descr="\\nas1.quantum.com\home\TOI\recovery\recov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27" y="1171967"/>
            <a:ext cx="8221663" cy="4791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Compared to Previous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2706" name="Picture 2" descr="C:\Users\bherman\ofc\docs\vmpro_santa_maria_v31\30-recovery-sel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599" y="2621819"/>
            <a:ext cx="3507723" cy="3594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9433365">
            <a:off x="5750746" y="935011"/>
            <a:ext cx="1040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Version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433365">
            <a:off x="6569926" y="1706948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Previous Version &amp;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from “Manually” button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9875" name="Picture 3" descr="\\nas1.quantum.com\home\TOI\recovery\recove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2" y="1171967"/>
            <a:ext cx="5585090" cy="325464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4810125" y="4171950"/>
            <a:ext cx="828675" cy="685800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SmartMotion </a:t>
            </a:r>
            <a:r>
              <a:rPr lang="en-US" dirty="0" smtClean="0"/>
              <a:t>–</a:t>
            </a:r>
            <a:r>
              <a:rPr smtClean="0"/>
              <a:t> Appliance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Backs up the appliance’s </a:t>
            </a:r>
            <a:r>
              <a:rPr smtClean="0"/>
              <a:t>own configuration</a:t>
            </a:r>
          </a:p>
          <a:p>
            <a:pPr lvl="1"/>
            <a:r>
              <a:rPr smtClean="0"/>
              <a:t>Named db-package.tar.bz2.enc</a:t>
            </a:r>
          </a:p>
          <a:p>
            <a:pPr lvl="1"/>
            <a:r>
              <a:rPr smtClean="0"/>
              <a:t>Written to target storage, at base on that policy's backup</a:t>
            </a:r>
          </a:p>
          <a:p>
            <a:r>
              <a:rPr smtClean="0"/>
              <a:t>Runs </a:t>
            </a:r>
            <a:r>
              <a:rPr dirty="0" smtClean="0"/>
              <a:t>at the end of the Policy</a:t>
            </a:r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149" y="2841228"/>
            <a:ext cx="4414831" cy="37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3036591" y="3792270"/>
            <a:ext cx="1707419" cy="258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SmartMotion </a:t>
            </a:r>
            <a:r>
              <a:rPr lang="en-US" dirty="0" smtClean="0"/>
              <a:t>–</a:t>
            </a:r>
            <a:r>
              <a:rPr smtClean="0"/>
              <a:t> Appliance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79" y="958442"/>
            <a:ext cx="7543800" cy="5029200"/>
          </a:xfrm>
        </p:spPr>
        <p:txBody>
          <a:bodyPr/>
          <a:lstStyle/>
          <a:p>
            <a:r>
              <a:rPr sz="2000" smtClean="0"/>
              <a:t>In order to use the backed up configuration</a:t>
            </a:r>
          </a:p>
          <a:p>
            <a:pPr lvl="1"/>
            <a:r>
              <a:rPr sz="1600" smtClean="0"/>
              <a:t>Mount target storage on another host where the vmPRO UI is running</a:t>
            </a:r>
          </a:p>
          <a:p>
            <a:pPr lvl="1"/>
            <a:r>
              <a:rPr sz="1600" smtClean="0"/>
              <a:t>From vmPRO UI, select Operations &gt; Import vmPRO Configuration</a:t>
            </a:r>
            <a:r>
              <a:rPr lang="en-US" sz="1600" dirty="0" smtClean="0"/>
              <a:t>…</a:t>
            </a:r>
            <a:endParaRPr sz="1600" smtClean="0"/>
          </a:p>
          <a:p>
            <a:pPr lvl="1"/>
            <a:r>
              <a:rPr sz="1600" smtClean="0"/>
              <a:t>Use Browse button to locate appropriate db-package.tar.bz2.enc</a:t>
            </a:r>
          </a:p>
          <a:p>
            <a:pPr lvl="1"/>
            <a:r>
              <a:rPr sz="1600" smtClean="0"/>
              <a:t>For example: </a:t>
            </a:r>
            <a:r>
              <a:rPr sz="1400" smtClean="0"/>
              <a:t>..\10.20.12.13\2013-04\2013-04-18-092309</a:t>
            </a:r>
            <a:endParaRPr sz="1400" dirty="0" smtClean="0"/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798" y="2241264"/>
            <a:ext cx="2790924" cy="162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017" y="2617365"/>
            <a:ext cx="6011792" cy="40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6912531" y="3447875"/>
            <a:ext cx="662729" cy="335560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75866" y="5260343"/>
            <a:ext cx="713288" cy="258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Application Support via MS Windows VSS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10241" name="Picture 1" descr="\\nas1.quantum.com\home\TOI\V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632" y="962025"/>
            <a:ext cx="4660211" cy="536714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5425" y="1143000"/>
            <a:ext cx="3327400" cy="5029200"/>
          </a:xfrm>
        </p:spPr>
        <p:txBody>
          <a:bodyPr/>
          <a:lstStyle/>
          <a:p>
            <a:r>
              <a:rPr sz="2000" dirty="0" smtClean="0"/>
              <a:t>Added Support of</a:t>
            </a:r>
          </a:p>
          <a:p>
            <a:pPr lvl="1"/>
            <a:r>
              <a:rPr dirty="0" smtClean="0"/>
              <a:t>Windows Server 2012</a:t>
            </a:r>
          </a:p>
          <a:p>
            <a:pPr lvl="1"/>
            <a:r>
              <a:rPr lang="en-US" dirty="0" smtClean="0"/>
              <a:t>SQL Server 2012</a:t>
            </a:r>
            <a:endParaRPr dirty="0" smtClean="0"/>
          </a:p>
          <a:p>
            <a:pPr lvl="1"/>
            <a:r>
              <a:rPr lang="en-US" dirty="0" smtClean="0"/>
              <a:t>Exchange 2013</a:t>
            </a:r>
            <a:endParaRPr dirty="0" smtClean="0"/>
          </a:p>
          <a:p>
            <a:r>
              <a:rPr lang="en-US" sz="2000" dirty="0" smtClean="0"/>
              <a:t>Install VSS Agent from </a:t>
            </a:r>
            <a:r>
              <a:rPr lang="en-US" sz="2000" dirty="0" err="1" smtClean="0"/>
              <a:t>vmPRO</a:t>
            </a:r>
            <a:r>
              <a:rPr lang="en-US" sz="2000" dirty="0" smtClean="0"/>
              <a:t> UI</a:t>
            </a:r>
            <a:endParaRPr sz="2000" dirty="0" smtClean="0"/>
          </a:p>
          <a:p>
            <a:endParaRPr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4574" y="4471210"/>
            <a:ext cx="828675" cy="685800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16088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Marketing Overview – Mark Thacker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SW Engineering Update – Barry Herman, Andrew Clark, Gary Faith</a:t>
            </a:r>
          </a:p>
          <a:p>
            <a:r>
              <a:rPr lang="en-US" sz="2000" dirty="0" smtClean="0"/>
              <a:t>Bug Fixes/Known Issues – Barry Herman</a:t>
            </a:r>
          </a:p>
          <a:p>
            <a:r>
              <a:rPr lang="en-US" sz="2000" dirty="0" smtClean="0"/>
              <a:t>Documentation and Training Updates – Mike Pavalus/Jim Bell</a:t>
            </a:r>
          </a:p>
          <a:p>
            <a:r>
              <a:rPr lang="en-US" sz="2000" dirty="0" smtClean="0"/>
              <a:t>Service Strategy Update – Jim Hibbard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Note: Ask questions as we go.  Q&amp;A also at the end.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54C75B-A179-42A1-8192-6F39BEF3B589}" type="slidenum">
              <a:rPr lang="en-US" smtClean="0"/>
              <a:pPr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vmPRO</a:t>
            </a:r>
            <a:r>
              <a:rPr dirty="0" smtClean="0"/>
              <a:t> 3.1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SmartMotion</a:t>
            </a:r>
            <a:r>
              <a:rPr dirty="0" smtClean="0"/>
              <a:t> Enhancements</a:t>
            </a:r>
          </a:p>
          <a:p>
            <a:r>
              <a:rPr dirty="0" smtClean="0"/>
              <a:t>Application Support via MS Windows VSS</a:t>
            </a:r>
          </a:p>
          <a:p>
            <a:r>
              <a:rPr lang="en-US" dirty="0" smtClean="0"/>
              <a:t>Scalar LTFS</a:t>
            </a:r>
            <a:endParaRPr dirty="0" smtClean="0"/>
          </a:p>
          <a:p>
            <a:r>
              <a:rPr dirty="0" smtClean="0"/>
              <a:t>Performance Improvements</a:t>
            </a:r>
          </a:p>
          <a:p>
            <a:pPr lvl="1"/>
            <a:r>
              <a:rPr dirty="0" smtClean="0"/>
              <a:t>Sparse Write to CIFS, NFS </a:t>
            </a:r>
            <a:r>
              <a:rPr dirty="0" err="1" smtClean="0"/>
              <a:t>Async</a:t>
            </a:r>
            <a:r>
              <a:rPr dirty="0" smtClean="0"/>
              <a:t>, </a:t>
            </a:r>
            <a:r>
              <a:rPr dirty="0" err="1" smtClean="0"/>
              <a:t>HotAdd</a:t>
            </a:r>
            <a:r>
              <a:rPr dirty="0" smtClean="0"/>
              <a:t>, Skip </a:t>
            </a:r>
            <a:r>
              <a:rPr dirty="0" err="1" smtClean="0"/>
              <a:t>Pagefiles</a:t>
            </a:r>
            <a:r>
              <a:rPr dirty="0" smtClean="0"/>
              <a:t>, </a:t>
            </a:r>
            <a:r>
              <a:rPr dirty="0" err="1" smtClean="0"/>
              <a:t>Smartcp</a:t>
            </a:r>
            <a:endParaRPr dirty="0" smtClean="0"/>
          </a:p>
          <a:p>
            <a:r>
              <a:rPr lang="en-US" dirty="0" err="1" smtClean="0"/>
              <a:t>Filesystem</a:t>
            </a:r>
            <a:r>
              <a:rPr lang="en-US" dirty="0" smtClean="0"/>
              <a:t> Integrity Check</a:t>
            </a:r>
            <a:endParaRPr dirty="0" smtClean="0"/>
          </a:p>
          <a:p>
            <a:r>
              <a:rPr smtClean="0"/>
              <a:t>Subscription-based Licensing</a:t>
            </a:r>
          </a:p>
          <a:p>
            <a:r>
              <a:rPr smtClean="0"/>
              <a:t>Password Reset Feature</a:t>
            </a:r>
            <a:endParaRPr dirty="0" smtClean="0"/>
          </a:p>
          <a:p>
            <a:r>
              <a:rPr smtClean="0"/>
              <a:t>OS, Samba, PostgreSQL Changes</a:t>
            </a:r>
          </a:p>
          <a:p>
            <a:r>
              <a:rPr smtClean="0"/>
              <a:t>Software update via vmPRO UI and Vision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56" y="1946249"/>
            <a:ext cx="394284" cy="285222"/>
          </a:xfrm>
          <a:prstGeom prst="straightConnector1">
            <a:avLst/>
          </a:prstGeom>
          <a:ln w="381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Scalar LTFS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Made changes to accommodate device behavior</a:t>
            </a:r>
          </a:p>
          <a:p>
            <a:pPr lvl="1"/>
            <a:r>
              <a:rPr lang="en-US" dirty="0" smtClean="0"/>
              <a:t>Share the same mount across policies</a:t>
            </a:r>
          </a:p>
          <a:p>
            <a:pPr lvl="1"/>
            <a:r>
              <a:rPr lang="en-US" dirty="0" smtClean="0"/>
              <a:t>Increased timeouts to deal with longer mounts</a:t>
            </a:r>
          </a:p>
          <a:p>
            <a:pPr lvl="1"/>
            <a:r>
              <a:rPr lang="en-US" dirty="0" smtClean="0"/>
              <a:t>Allow CIFS mount without user and password</a:t>
            </a:r>
            <a:endParaRPr dirty="0" smtClean="0"/>
          </a:p>
          <a:p>
            <a:r>
              <a:rPr sz="2000" dirty="0" smtClean="0"/>
              <a:t>Bug 5094: Character limitations of Scalar LTFS that can result in </a:t>
            </a:r>
            <a:r>
              <a:rPr sz="2000" dirty="0" err="1" smtClean="0"/>
              <a:t>SmartMotion</a:t>
            </a:r>
            <a:r>
              <a:rPr sz="2000" dirty="0" smtClean="0"/>
              <a:t> error: No such file or directory.</a:t>
            </a:r>
          </a:p>
          <a:p>
            <a:pPr lvl="1"/>
            <a:r>
              <a:rPr dirty="0" smtClean="0"/>
              <a:t>Workaround: When using Scalar LTFS for storage, do not use a colon (“:”) in any file names.</a:t>
            </a:r>
          </a:p>
          <a:p>
            <a:endParaRPr dirty="0" smtClean="0"/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Performance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971" y="2099558"/>
            <a:ext cx="5467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6463070" cy="4436706"/>
          </a:xfrm>
        </p:spPr>
        <p:txBody>
          <a:bodyPr/>
          <a:lstStyle/>
          <a:p>
            <a:r>
              <a:rPr lang="en-US" dirty="0" smtClean="0"/>
              <a:t>Sparse Writing to </a:t>
            </a:r>
            <a:r>
              <a:rPr lang="en-US" dirty="0" err="1" smtClean="0"/>
              <a:t>DXi</a:t>
            </a:r>
            <a:r>
              <a:rPr lang="en-US" dirty="0" smtClean="0"/>
              <a:t> CIFS Shares</a:t>
            </a:r>
          </a:p>
          <a:p>
            <a:r>
              <a:rPr lang="en-US" dirty="0" smtClean="0"/>
              <a:t>NFS Asynchronous Support</a:t>
            </a:r>
          </a:p>
          <a:p>
            <a:r>
              <a:rPr lang="en-US" dirty="0" err="1" smtClean="0"/>
              <a:t>HotAdd</a:t>
            </a:r>
            <a:r>
              <a:rPr lang="en-US" dirty="0" smtClean="0"/>
              <a:t> Transport</a:t>
            </a:r>
          </a:p>
          <a:p>
            <a:r>
              <a:rPr lang="en-US" dirty="0" smtClean="0"/>
              <a:t>Skip pagefile.sys</a:t>
            </a:r>
            <a:br>
              <a:rPr lang="en-US" dirty="0" smtClean="0"/>
            </a:br>
            <a:r>
              <a:rPr lang="en-US" dirty="0" smtClean="0"/>
              <a:t>and swap partition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datamover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smartcp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07094" y="2444620"/>
            <a:ext cx="567284" cy="491527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96206" y="3120705"/>
            <a:ext cx="436227" cy="142612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HotAdd Transport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6424" y="1079500"/>
            <a:ext cx="79279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Offloads ESX Server and Network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Standard NBD (Network Block Device) uses network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HotAdd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attaches another VM’s disk to the appliance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 always faster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Only applies to a shared storage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config</a:t>
            </a:r>
            <a:endParaRPr lang="en-US" sz="240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Falls back to NBD Transport, if not applicable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Disabled by default; enable in Advanced Settings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See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datastore_fs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log if actually used: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“Obtained (and using) Transport Mode: </a:t>
            </a: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hotadd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”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Cross ESX Server requires them to be managed by same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vCenter</a:t>
            </a:r>
            <a:endParaRPr lang="en-US" sz="240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HotAdd Transport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1025" y="10541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Warning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HotAdd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devices left attached to appliance, can be deleted by mistake by user.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Can happen if appliance goes down during backup and its VM is removed before restarting.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This is a VMware limitation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User receives warning when enabling feature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677" y="3621423"/>
            <a:ext cx="68294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1216403" y="4626173"/>
            <a:ext cx="1853966" cy="306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20704" y="4622334"/>
            <a:ext cx="755010" cy="142616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HotAdd Transport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407" y="1034239"/>
            <a:ext cx="5098160" cy="361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43081" y="5826037"/>
            <a:ext cx="354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3-2 from “Virtual Disk Programming</a:t>
            </a:r>
            <a:br>
              <a:rPr lang="en-US" sz="1400" dirty="0" smtClean="0"/>
            </a:br>
            <a:r>
              <a:rPr lang="en-US" sz="1400" dirty="0" smtClean="0"/>
              <a:t>Guide, V5.1” from VMware.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6691" y="1698706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VM on another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host to backup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74405" y="2006082"/>
            <a:ext cx="556498" cy="279921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01039" y="253991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VM on same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host to backup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183464" y="3026742"/>
            <a:ext cx="716447" cy="246810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3831" y="906434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vmPRO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Appliance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7147448" y="1673726"/>
            <a:ext cx="740664" cy="228600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8" y="4522738"/>
            <a:ext cx="4030826" cy="1934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13756" y="4216749"/>
            <a:ext cx="3219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Licensing for VMware </a:t>
            </a:r>
            <a:r>
              <a:rPr lang="en-US" sz="1400" dirty="0" err="1" smtClean="0"/>
              <a:t>HotAdd</a:t>
            </a:r>
            <a:r>
              <a:rPr lang="en-US" sz="1400" dirty="0" smtClean="0"/>
              <a:t> Feature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4591" y="3134468"/>
            <a:ext cx="1282046" cy="9226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Live </a:t>
            </a:r>
            <a:r>
              <a:rPr dirty="0" smtClean="0"/>
              <a:t>Block Aware Data Mover (</a:t>
            </a:r>
            <a:r>
              <a:rPr dirty="0" err="1" smtClean="0"/>
              <a:t>smartcp</a:t>
            </a:r>
            <a:r>
              <a:rPr dirty="0" smtClean="0"/>
              <a:t>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</p:spPr>
        <p:txBody>
          <a:bodyPr/>
          <a:lstStyle/>
          <a:p>
            <a:fld id="{221EF911-62F3-4EDC-B53C-6BE2E6121F40}" type="slidenum">
              <a:rPr lang="en-US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4047" y="2643409"/>
            <a:ext cx="482338" cy="363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4714" y="194800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/export on</a:t>
            </a:r>
          </a:p>
          <a:p>
            <a:r>
              <a:rPr lang="en-US" dirty="0" smtClean="0"/>
              <a:t>appliance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693" y="194911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Datastore</a:t>
            </a:r>
            <a:r>
              <a:rPr lang="en-US" dirty="0" smtClean="0"/>
              <a:t> on</a:t>
            </a:r>
            <a:br>
              <a:rPr lang="en-US" dirty="0" smtClean="0"/>
            </a:br>
            <a:r>
              <a:rPr lang="en-US" dirty="0" smtClean="0"/>
              <a:t>ESX Server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44018" y="3010590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46802" y="3773922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46802" y="3391570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0958" y="4156274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2891269" y="4389495"/>
            <a:ext cx="82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293710" y="2646174"/>
            <a:ext cx="482338" cy="363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93681" y="3013355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6465" y="3776687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6465" y="3394335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00621" y="4159039"/>
            <a:ext cx="4807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1240932" y="4374031"/>
            <a:ext cx="82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52881" y="262811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live</a:t>
            </a:r>
            <a:br>
              <a:rPr lang="en-US" sz="1000" dirty="0" smtClean="0"/>
            </a:br>
            <a:r>
              <a:rPr lang="en-US" sz="1000" dirty="0" smtClean="0"/>
              <a:t>block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9804" y="338736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live</a:t>
            </a:r>
            <a:br>
              <a:rPr lang="en-US" sz="1000" dirty="0" smtClean="0"/>
            </a:br>
            <a:r>
              <a:rPr lang="en-US" sz="1000" dirty="0" smtClean="0"/>
              <a:t>block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3961" y="299665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zero</a:t>
            </a:r>
            <a:br>
              <a:rPr lang="en-US" sz="1000" dirty="0" smtClean="0"/>
            </a:br>
            <a:r>
              <a:rPr lang="en-US" sz="1000" dirty="0" smtClean="0"/>
              <a:t>filled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1853968" y="2862693"/>
            <a:ext cx="994479" cy="31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42113" y="2824324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 from</a:t>
            </a:r>
            <a:br>
              <a:rPr lang="en-US" sz="1000" dirty="0" smtClean="0"/>
            </a:br>
            <a:r>
              <a:rPr lang="en-US" sz="1000" dirty="0" err="1" smtClean="0"/>
              <a:t>datastore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1862356" y="3601088"/>
            <a:ext cx="993030" cy="303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49053" y="356272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read from</a:t>
            </a:r>
          </a:p>
          <a:p>
            <a:r>
              <a:rPr lang="en-US" sz="1000" dirty="0" err="1" smtClean="0"/>
              <a:t>datastore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58431" y="3764138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zero</a:t>
            </a:r>
            <a:br>
              <a:rPr lang="en-US" sz="1000" dirty="0" smtClean="0"/>
            </a:br>
            <a:r>
              <a:rPr lang="en-US" sz="1000" dirty="0" smtClean="0"/>
              <a:t>filled</a:t>
            </a:r>
            <a:endParaRPr lang="en-US" sz="10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41874" y="3243395"/>
            <a:ext cx="416475" cy="219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6966" y="3767724"/>
            <a:ext cx="341049" cy="197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0116" y="3422832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Skipped by</a:t>
            </a:r>
            <a:br>
              <a:rPr lang="en-US" sz="1000" dirty="0" smtClean="0"/>
            </a:br>
            <a:r>
              <a:rPr lang="en-US" sz="1000" dirty="0" smtClean="0"/>
              <a:t>SmartRead</a:t>
            </a:r>
            <a:endParaRPr lang="en-US" sz="1000" dirty="0"/>
          </a:p>
        </p:txBody>
      </p:sp>
      <p:sp>
        <p:nvSpPr>
          <p:cNvPr id="51" name="Left Brace 50"/>
          <p:cNvSpPr/>
          <p:nvPr/>
        </p:nvSpPr>
        <p:spPr>
          <a:xfrm rot="10800000">
            <a:off x="3762318" y="2669663"/>
            <a:ext cx="374073" cy="3591098"/>
          </a:xfrm>
          <a:prstGeom prst="leftBrace">
            <a:avLst>
              <a:gd name="adj1" fmla="val 8333"/>
              <a:gd name="adj2" fmla="val 8044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216153" y="3044271"/>
            <a:ext cx="2193036" cy="64839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Old ‘cp’ reads entire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file from /export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486889" y="3964550"/>
            <a:ext cx="2148803" cy="648393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New ‘</a:t>
            </a:r>
            <a:r>
              <a:rPr lang="en-US" dirty="0" err="1" smtClean="0">
                <a:solidFill>
                  <a:schemeClr val="tx2"/>
                </a:solidFill>
              </a:rPr>
              <a:t>smartcp</a:t>
            </a:r>
            <a:r>
              <a:rPr lang="en-US" dirty="0" smtClean="0">
                <a:solidFill>
                  <a:schemeClr val="tx2"/>
                </a:solidFill>
              </a:rPr>
              <a:t>’ reads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only live blocks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16200000" flipH="1">
            <a:off x="3376568" y="3029475"/>
            <a:ext cx="1157682" cy="9144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95414" y="4175181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read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481430" y="3612511"/>
            <a:ext cx="914401" cy="62917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649651" y="3285340"/>
            <a:ext cx="598437" cy="7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87361" y="4266852"/>
            <a:ext cx="198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Old and new methods do sparse writes to target storage</a:t>
            </a:r>
            <a:endParaRPr lang="en-US" sz="1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6803472" y="3797068"/>
            <a:ext cx="494950" cy="1510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925146" y="1084494"/>
            <a:ext cx="3840147" cy="148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feature shown in </a:t>
            </a: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blue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Skips reading zero extents</a:t>
            </a:r>
            <a:b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of disk file from /export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Provides progress info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Test Results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447800"/>
          </a:xfrm>
        </p:spPr>
        <p:txBody>
          <a:bodyPr/>
          <a:lstStyle/>
          <a:p>
            <a:pPr eaLnBrk="1" hangingPunct="1"/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1577" y="918722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Performance and Regression testing complete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Regression tests exceed requirements (3.1 </a:t>
            </a:r>
            <a:r>
              <a:rPr lang="en-US" kern="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vs</a:t>
            </a: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3.0, in green below)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6 Streams over 3</a:t>
            </a:r>
            <a:b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kern="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vmPRO</a:t>
            </a: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Instances in</a:t>
            </a:r>
            <a:b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Group Mode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8762" y="5940968"/>
            <a:ext cx="1190445" cy="66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5508" y="1694046"/>
          <a:ext cx="7590340" cy="4921792"/>
        </p:xfrm>
        <a:graphic>
          <a:graphicData uri="http://schemas.openxmlformats.org/drawingml/2006/table">
            <a:tbl>
              <a:tblPr/>
              <a:tblGrid>
                <a:gridCol w="814782"/>
                <a:gridCol w="786192"/>
                <a:gridCol w="929137"/>
                <a:gridCol w="1000610"/>
                <a:gridCol w="1000610"/>
                <a:gridCol w="1000610"/>
                <a:gridCol w="71473"/>
                <a:gridCol w="1000610"/>
                <a:gridCol w="986316"/>
              </a:tblGrid>
              <a:tr h="45536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PRD0345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PRD0365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PRD0300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PRD0305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464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PRD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Requirement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vmPro 3.1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NBD Regression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vmPro 3.1 vs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vmPro 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vmPro 3.1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HotAdd Baseline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vmPro 3.1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CBT Baseline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(10% change)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6913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58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(MB/sec)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(MB/sec)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Diff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(MB/sec)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(MB/sec)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837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 Eth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CIFS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6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NFS-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Async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10Gb Eth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CIFS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NFS-Async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3818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58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7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Large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Reference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 Eth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CIFS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6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NFS-Async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10Gb Eth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CIFS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8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9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NFS-Async</a:t>
                      </a:r>
                    </a:p>
                  </a:txBody>
                  <a:tcPr marL="826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26913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measurements in effective rate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H="1">
            <a:off x="5123737" y="1755796"/>
            <a:ext cx="491708" cy="163904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Filesystem Integrity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6425" y="1139998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Ensures that backed up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filesystems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are consistent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Occurs when disk file is opened, at start of backup</a:t>
            </a:r>
          </a:p>
          <a:p>
            <a:pPr marL="342900" marR="0" lvl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Supports same filesystem types as SmartRead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FAT, FAT32, NTFS, EXT2, 3, 4</a:t>
            </a:r>
          </a:p>
          <a:p>
            <a:pPr marL="342900" lvl="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Mounts each partition of the virtual disk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Runs “</a:t>
            </a: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fsck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” on supported partitions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Posts alert for </a:t>
            </a: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filesystems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that are not correctable</a:t>
            </a:r>
          </a:p>
          <a:p>
            <a:pPr marL="342900" marR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Does not change backed up data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243" y="4640000"/>
            <a:ext cx="4724316" cy="18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725100" y="5051834"/>
            <a:ext cx="2971336" cy="277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Subscription-based 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5121" name="Picture 1" descr="\\nas1.quantum.com\home\TOI\subscri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0" y="4396295"/>
            <a:ext cx="8821574" cy="123939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6425" y="14478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Previous license types continue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vmPRO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4000, Socket, Capacity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Vision Reporting of Capacity Used and Expiration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License Type Reporting in GUI and CLI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lang="en-US" sz="2400" kern="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Support Site View:</a:t>
            </a:r>
          </a:p>
        </p:txBody>
      </p:sp>
      <p:sp>
        <p:nvSpPr>
          <p:cNvPr id="9" name="Oval 8"/>
          <p:cNvSpPr/>
          <p:nvPr/>
        </p:nvSpPr>
        <p:spPr>
          <a:xfrm>
            <a:off x="3601613" y="4924100"/>
            <a:ext cx="1169629" cy="459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Marketing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Mark Thacker</a:t>
            </a:r>
          </a:p>
        </p:txBody>
      </p:sp>
    </p:spTree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Password Reset Feature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999283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Emails verification code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to admin user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User needs to have been entered in</a:t>
            </a:r>
            <a:b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“From Address” of </a:t>
            </a:r>
            <a:r>
              <a:rPr lang="en-US" kern="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Config</a:t>
            </a: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Email dialog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Verification code expires when password</a:t>
            </a:r>
            <a:b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is changed or wrong</a:t>
            </a:r>
            <a:b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code is entered.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825" y="2456329"/>
            <a:ext cx="5847924" cy="41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026156" y="4957482"/>
            <a:ext cx="1219473" cy="200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302" y="1384182"/>
            <a:ext cx="3555920" cy="273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885078" y="4221381"/>
            <a:ext cx="978834" cy="472059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OS, Samba, PostgreSQL Changes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 smtClean="0"/>
          </a:p>
          <a:p>
            <a:pPr>
              <a:buNone/>
            </a:pPr>
            <a:endParaRPr dirty="0" smtClean="0"/>
          </a:p>
          <a:p>
            <a:endParaRPr dirty="0" smtClean="0"/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6424" y="1016000"/>
            <a:ext cx="7813675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Updated from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CentOS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6.2 to 6.3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installs will already be at this version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Upgrade process from pre-3.1 will include OS RPMs, in addition to </a:t>
            </a: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vmPRO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RPMs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Updated Samba RPMs to 3.6.9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Addressed Security Scan issues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Used shared code with </a:t>
            </a:r>
            <a:r>
              <a:rPr lang="en-US" sz="20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</a:t>
            </a: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2.3</a:t>
            </a: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Added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netperf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RPM, to facilitate tests with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DXi</a:t>
            </a:r>
            <a:endParaRPr lang="en-US" sz="240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Converted internal DB from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MySQL</a:t>
            </a:r>
            <a:r>
              <a:rPr lang="en-US" sz="24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to </a:t>
            </a:r>
            <a:r>
              <a:rPr lang="en-US" sz="2400" dirty="0" err="1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PostgreSQL</a:t>
            </a:r>
            <a:endParaRPr lang="en-US" sz="240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New installs will have the new DB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DB6EC"/>
              </a:buClr>
              <a:buSzPct val="75000"/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Updated appliances will be converted</a:t>
            </a:r>
          </a:p>
          <a:p>
            <a:pPr marL="1143000" lvl="2" indent="-2286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Should follow best practice of exporting configuration first</a:t>
            </a:r>
          </a:p>
          <a:p>
            <a:pPr marL="1143000" lvl="2" indent="-2286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Could use snapshot of appliance as temp backup before update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endParaRPr lang="en-US" kern="0" noProof="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800100" lvl="1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0070C0"/>
                </a:solidFill>
              </a:rPr>
              <a:t>Upgrade from 3.0.x Appliance</a:t>
            </a:r>
            <a:endParaRPr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 smtClean="0"/>
          </a:p>
          <a:p>
            <a:pPr>
              <a:buNone/>
            </a:pPr>
            <a:endParaRPr dirty="0" smtClean="0"/>
          </a:p>
          <a:p>
            <a:endParaRPr dirty="0" smtClean="0"/>
          </a:p>
          <a:p>
            <a:endParaRPr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025" y="12954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Existing 3.0.x appliances will display “Software updates…”</a:t>
            </a:r>
            <a:r>
              <a:rPr lang="en-US" kern="0" dirty="0" smtClean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message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Tx/>
              <a:buFont typeface="Arial" charset="0"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6425" y="14478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endParaRPr lang="en-US" kern="0" noProof="0" dirty="0" smtClean="0">
              <a:solidFill>
                <a:srgbClr val="666666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800100" lvl="1" indent="-342900" defTabSz="457200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00" y="1895912"/>
            <a:ext cx="7435808" cy="43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036088" y="4133096"/>
            <a:ext cx="1151570" cy="547961"/>
          </a:xfrm>
          <a:prstGeom prst="straightConnector1">
            <a:avLst/>
          </a:prstGeom>
          <a:ln w="25400" cap="flat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21211" y="449649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Next</a:t>
            </a:r>
          </a:p>
          <a:p>
            <a:r>
              <a:rPr lang="en-US" sz="1200" dirty="0" smtClean="0"/>
              <a:t>Slide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534626" y="2465951"/>
            <a:ext cx="1219473" cy="200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Software Update via vmPRO UI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smtClean="0"/>
          </a:p>
          <a:p>
            <a:pPr>
              <a:buNone/>
            </a:pPr>
            <a:endParaRPr smtClean="0"/>
          </a:p>
          <a:p>
            <a:endParaRPr smtClean="0"/>
          </a:p>
          <a:p>
            <a:endParaRPr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4097" name="Picture 1" descr="\\nas1.quantum.com\home\TOI\GUI-upgrade\upgrade_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46" y="1146584"/>
            <a:ext cx="8405478" cy="4550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Bug Fixes/Known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Barry Herman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Bug Fixes and Enhancements in </a:t>
            </a:r>
            <a:r>
              <a:rPr dirty="0" smtClean="0"/>
              <a:t>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09000" cy="50292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351 Bug fixes and 151 </a:t>
            </a:r>
            <a:r>
              <a:rPr lang="en-US" kern="1200" dirty="0" err="1" smtClean="0"/>
              <a:t>Enhancments</a:t>
            </a:r>
            <a:endParaRPr lang="en-US" kern="1200" dirty="0" smtClean="0"/>
          </a:p>
          <a:p>
            <a:pPr>
              <a:defRPr/>
            </a:pPr>
            <a:r>
              <a:rPr lang="en-US" kern="1200" dirty="0" smtClean="0"/>
              <a:t>16 Direct Customer bugs and Enhancements addressed:</a:t>
            </a:r>
          </a:p>
          <a:p>
            <a:endParaRPr sz="1200" dirty="0" smtClean="0"/>
          </a:p>
          <a:p>
            <a:pPr>
              <a:buNone/>
            </a:pPr>
            <a:r>
              <a:rPr sz="1100" dirty="0" smtClean="0">
                <a:hlinkClick r:id="rId2" action="ppaction://hlinkfile"/>
              </a:rPr>
              <a:t>2528</a:t>
            </a:r>
            <a:r>
              <a:rPr sz="1100" dirty="0" smtClean="0"/>
              <a:t> </a:t>
            </a:r>
            <a:r>
              <a:rPr sz="1100" dirty="0" err="1" smtClean="0"/>
              <a:t>maj</a:t>
            </a:r>
            <a:r>
              <a:rPr sz="1100" dirty="0" smtClean="0"/>
              <a:t> Customer Rex, Riverbed: Need to show VM size in GB in main grid </a:t>
            </a:r>
          </a:p>
          <a:p>
            <a:pPr>
              <a:buNone/>
            </a:pPr>
            <a:r>
              <a:rPr sz="1100" dirty="0" smtClean="0">
                <a:hlinkClick r:id="rId3" action="ppaction://hlinkfile"/>
              </a:rPr>
              <a:t>4518</a:t>
            </a:r>
            <a:r>
              <a:rPr sz="1100" dirty="0" smtClean="0"/>
              <a:t> nor Customer UOP, SR #1447640 - </a:t>
            </a:r>
            <a:r>
              <a:rPr sz="1100" dirty="0" err="1" smtClean="0"/>
              <a:t>vmPro</a:t>
            </a:r>
            <a:r>
              <a:rPr sz="1100" dirty="0" smtClean="0"/>
              <a:t> licensing window in GUI showing incorrect email address and expired licenses</a:t>
            </a:r>
          </a:p>
          <a:p>
            <a:pPr>
              <a:buNone/>
            </a:pPr>
            <a:r>
              <a:rPr sz="1100" dirty="0" smtClean="0">
                <a:hlinkClick r:id="rId4" action="ppaction://hlinkfile"/>
              </a:rPr>
              <a:t>4629</a:t>
            </a:r>
            <a:r>
              <a:rPr sz="1100" dirty="0" smtClean="0"/>
              <a:t> </a:t>
            </a:r>
            <a:r>
              <a:rPr sz="1100" dirty="0" err="1" smtClean="0"/>
              <a:t>maj</a:t>
            </a:r>
            <a:r>
              <a:rPr sz="1100" dirty="0" smtClean="0"/>
              <a:t> Customer Quantum IT, SR 1492150: Add option to prevent starting a new </a:t>
            </a:r>
            <a:r>
              <a:rPr sz="1100" dirty="0" err="1" smtClean="0"/>
              <a:t>SmartMotion</a:t>
            </a:r>
            <a:r>
              <a:rPr sz="1100" dirty="0" smtClean="0"/>
              <a:t> policy on long running policy </a:t>
            </a:r>
          </a:p>
          <a:p>
            <a:pPr>
              <a:buNone/>
            </a:pPr>
            <a:r>
              <a:rPr sz="1100" dirty="0" smtClean="0">
                <a:hlinkClick r:id="rId5" action="ppaction://hlinkfile"/>
              </a:rPr>
              <a:t>4895</a:t>
            </a:r>
            <a:r>
              <a:rPr sz="1100" dirty="0" smtClean="0"/>
              <a:t> nor Customer Southeast Alabama Medical Center: </a:t>
            </a:r>
            <a:r>
              <a:rPr sz="1100" dirty="0" err="1" smtClean="0"/>
              <a:t>files_fs</a:t>
            </a:r>
            <a:r>
              <a:rPr sz="1100" dirty="0" smtClean="0"/>
              <a:t> core dump in </a:t>
            </a:r>
            <a:r>
              <a:rPr sz="1100" dirty="0" err="1" smtClean="0"/>
              <a:t>json</a:t>
            </a:r>
            <a:r>
              <a:rPr sz="1100" dirty="0" smtClean="0"/>
              <a:t>-c library </a:t>
            </a:r>
          </a:p>
          <a:p>
            <a:pPr>
              <a:buNone/>
            </a:pPr>
            <a:endParaRPr sz="1100" dirty="0" smtClean="0">
              <a:solidFill>
                <a:schemeClr val="tx1"/>
              </a:solidFill>
              <a:hlinkClick r:id="rId6" action="ppaction://hlinkfile"/>
            </a:endParaRPr>
          </a:p>
          <a:p>
            <a:pPr>
              <a:buNone/>
            </a:pPr>
            <a:r>
              <a:rPr sz="1100" dirty="0" smtClean="0">
                <a:solidFill>
                  <a:schemeClr val="tx1"/>
                </a:solidFill>
                <a:hlinkClick r:id="rId6" action="ppaction://hlinkfile"/>
              </a:rPr>
              <a:t>81</a:t>
            </a:r>
            <a:r>
              <a:rPr sz="1100" dirty="0" smtClean="0"/>
              <a:t>     </a:t>
            </a:r>
            <a:r>
              <a:rPr sz="1100" dirty="0" err="1" smtClean="0"/>
              <a:t>enh</a:t>
            </a:r>
            <a:r>
              <a:rPr sz="1100" dirty="0" smtClean="0"/>
              <a:t> Customer B-Hive, Clemson: MR0440: need ability to start upgrade from GUI</a:t>
            </a:r>
          </a:p>
          <a:p>
            <a:pPr>
              <a:buNone/>
            </a:pPr>
            <a:r>
              <a:rPr sz="1100" dirty="0" smtClean="0">
                <a:hlinkClick r:id="rId7" action="ppaction://hlinkfile"/>
              </a:rPr>
              <a:t>1440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Becton Dickinson: NFSv4 support for export directory mount required </a:t>
            </a:r>
          </a:p>
          <a:p>
            <a:pPr>
              <a:buNone/>
            </a:pPr>
            <a:r>
              <a:rPr sz="1100" dirty="0" smtClean="0">
                <a:hlinkClick r:id="rId8" action="ppaction://hlinkfile"/>
              </a:rPr>
              <a:t>2003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IBM, IMS Health, </a:t>
            </a:r>
            <a:r>
              <a:rPr sz="1100" dirty="0" err="1" smtClean="0"/>
              <a:t>Drobo</a:t>
            </a:r>
            <a:r>
              <a:rPr sz="1100" dirty="0" smtClean="0"/>
              <a:t>: problem in performance stats reporting </a:t>
            </a:r>
          </a:p>
          <a:p>
            <a:pPr>
              <a:buNone/>
            </a:pPr>
            <a:r>
              <a:rPr sz="1100" dirty="0" smtClean="0">
                <a:hlinkClick r:id="rId9" action="ppaction://hlinkfile"/>
              </a:rPr>
              <a:t>2052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Rex Healthcare: Rename '</a:t>
            </a:r>
            <a:r>
              <a:rPr sz="1100" dirty="0" err="1" smtClean="0"/>
              <a:t>pancetera</a:t>
            </a:r>
            <a:r>
              <a:rPr sz="1100" dirty="0" smtClean="0"/>
              <a:t>-upgrade' to 'upgrade' </a:t>
            </a:r>
          </a:p>
          <a:p>
            <a:pPr>
              <a:buNone/>
            </a:pPr>
            <a:r>
              <a:rPr sz="1100" dirty="0" smtClean="0">
                <a:hlinkClick r:id="rId10" action="ppaction://hlinkfile"/>
              </a:rPr>
              <a:t>2617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Clemson: Run software upgrade from console UI and GUI </a:t>
            </a:r>
          </a:p>
          <a:p>
            <a:pPr>
              <a:buNone/>
            </a:pPr>
            <a:r>
              <a:rPr sz="1100" dirty="0" smtClean="0">
                <a:hlinkClick r:id="rId11" action="ppaction://hlinkfile"/>
              </a:rPr>
              <a:t>2828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LAHD: Request no scrubbing of </a:t>
            </a:r>
            <a:r>
              <a:rPr sz="1100" dirty="0" err="1" smtClean="0"/>
              <a:t>SmartMotion</a:t>
            </a:r>
            <a:r>
              <a:rPr sz="1100" dirty="0" smtClean="0"/>
              <a:t> log events for at least one month (independent of 1000 events)</a:t>
            </a:r>
          </a:p>
          <a:p>
            <a:pPr>
              <a:buNone/>
            </a:pPr>
            <a:r>
              <a:rPr sz="1100" dirty="0" smtClean="0">
                <a:hlinkClick r:id="rId12" action="ppaction://hlinkfile"/>
              </a:rPr>
              <a:t>2852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</a:t>
            </a:r>
            <a:r>
              <a:rPr sz="1100" dirty="0" err="1" smtClean="0"/>
              <a:t>Pancetera</a:t>
            </a:r>
            <a:r>
              <a:rPr sz="1100" dirty="0" smtClean="0"/>
              <a:t>: Upgrade bogus failure when </a:t>
            </a:r>
            <a:r>
              <a:rPr sz="1100" dirty="0" err="1" smtClean="0"/>
              <a:t>sysadmin</a:t>
            </a:r>
            <a:r>
              <a:rPr sz="1100" dirty="0" smtClean="0"/>
              <a:t> is not root </a:t>
            </a:r>
          </a:p>
          <a:p>
            <a:pPr>
              <a:buNone/>
            </a:pPr>
            <a:r>
              <a:rPr sz="1100" dirty="0" smtClean="0">
                <a:hlinkClick r:id="rId13" action="ppaction://hlinkfile"/>
              </a:rPr>
              <a:t>2880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MR0320: Customer UOP: Wants </a:t>
            </a:r>
            <a:r>
              <a:rPr sz="1100" dirty="0" err="1" smtClean="0"/>
              <a:t>SmartRead</a:t>
            </a:r>
            <a:r>
              <a:rPr sz="1100" dirty="0" smtClean="0"/>
              <a:t> 2.5, skip reading pagefile.sys and swap partitions </a:t>
            </a:r>
          </a:p>
          <a:p>
            <a:pPr>
              <a:buNone/>
            </a:pPr>
            <a:r>
              <a:rPr sz="1100" dirty="0" smtClean="0">
                <a:hlinkClick r:id="rId14" action="ppaction://hlinkfile"/>
              </a:rPr>
              <a:t>2897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Clemson: Controller slow to come up, but console looks ready </a:t>
            </a:r>
          </a:p>
          <a:p>
            <a:pPr>
              <a:buNone/>
            </a:pPr>
            <a:r>
              <a:rPr sz="1100" dirty="0" smtClean="0">
                <a:hlinkClick r:id="rId15" action="ppaction://hlinkfile"/>
              </a:rPr>
              <a:t>4003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MR0360: Customer </a:t>
            </a:r>
            <a:r>
              <a:rPr sz="1100" dirty="0" err="1" smtClean="0"/>
              <a:t>UMassDartmouth</a:t>
            </a:r>
            <a:r>
              <a:rPr sz="1100" dirty="0" smtClean="0"/>
              <a:t>, SR #1412998: Needs ASYNC NFS support with </a:t>
            </a:r>
            <a:r>
              <a:rPr sz="1100" dirty="0" err="1" smtClean="0"/>
              <a:t>DXi</a:t>
            </a:r>
            <a:r>
              <a:rPr sz="1100" dirty="0" smtClean="0"/>
              <a:t> for </a:t>
            </a:r>
            <a:r>
              <a:rPr sz="1100" dirty="0" err="1" smtClean="0"/>
              <a:t>SmartMotion</a:t>
            </a:r>
            <a:r>
              <a:rPr sz="1100" dirty="0" smtClean="0"/>
              <a:t> </a:t>
            </a:r>
          </a:p>
          <a:p>
            <a:pPr>
              <a:buNone/>
            </a:pPr>
            <a:r>
              <a:rPr sz="1100" dirty="0" smtClean="0">
                <a:hlinkClick r:id="rId16" action="ppaction://hlinkfile"/>
              </a:rPr>
              <a:t>4519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Quantum IT: MR0450 generalize retention policy to support legal compliance requirements </a:t>
            </a:r>
          </a:p>
          <a:p>
            <a:pPr>
              <a:buNone/>
            </a:pPr>
            <a:r>
              <a:rPr sz="1100" dirty="0" smtClean="0">
                <a:hlinkClick r:id="rId17" action="ppaction://hlinkfile"/>
              </a:rPr>
              <a:t>4978</a:t>
            </a:r>
            <a:r>
              <a:rPr sz="1100" dirty="0" smtClean="0"/>
              <a:t> </a:t>
            </a:r>
            <a:r>
              <a:rPr sz="1100" dirty="0" err="1" smtClean="0"/>
              <a:t>enh</a:t>
            </a:r>
            <a:r>
              <a:rPr sz="1100" dirty="0" smtClean="0"/>
              <a:t> Customer </a:t>
            </a:r>
            <a:r>
              <a:rPr sz="1100" dirty="0" err="1" smtClean="0"/>
              <a:t>SouthEast</a:t>
            </a:r>
            <a:r>
              <a:rPr sz="1100" dirty="0" smtClean="0"/>
              <a:t> Alabama, SR #1502532: Enhance </a:t>
            </a:r>
            <a:r>
              <a:rPr sz="1100" dirty="0" err="1" smtClean="0"/>
              <a:t>SmartMotion</a:t>
            </a:r>
            <a:r>
              <a:rPr sz="1100" dirty="0" smtClean="0"/>
              <a:t> email report</a:t>
            </a:r>
          </a:p>
          <a:p>
            <a:pPr>
              <a:buNone/>
            </a:pPr>
            <a:endParaRPr sz="1100" dirty="0" smtClean="0"/>
          </a:p>
          <a:p>
            <a:pPr>
              <a:buNone/>
            </a:pPr>
            <a:endParaRPr sz="1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09000" cy="5029200"/>
          </a:xfrm>
        </p:spPr>
        <p:txBody>
          <a:bodyPr/>
          <a:lstStyle/>
          <a:p>
            <a:endParaRPr lang="en-US" dirty="0" smtClean="0"/>
          </a:p>
          <a:p>
            <a:r>
              <a:rPr dirty="0" err="1" smtClean="0"/>
              <a:t>HotAdd</a:t>
            </a:r>
            <a:r>
              <a:rPr dirty="0" smtClean="0"/>
              <a:t> Transport</a:t>
            </a:r>
            <a:endParaRPr lang="en-US" dirty="0" smtClean="0"/>
          </a:p>
          <a:p>
            <a:pPr lvl="1"/>
            <a:r>
              <a:rPr lang="en-US" dirty="0" smtClean="0"/>
              <a:t>Deleting </a:t>
            </a:r>
            <a:r>
              <a:rPr lang="en-US" dirty="0" err="1" smtClean="0"/>
              <a:t>vmPRO</a:t>
            </a:r>
            <a:r>
              <a:rPr lang="en-US" dirty="0" smtClean="0"/>
              <a:t> VM will delete disks that were attached to VM by </a:t>
            </a:r>
            <a:r>
              <a:rPr lang="en-US" dirty="0" err="1" smtClean="0"/>
              <a:t>hotadd</a:t>
            </a:r>
            <a:endParaRPr lang="en-US" dirty="0" smtClean="0"/>
          </a:p>
          <a:p>
            <a:pPr lvl="1"/>
            <a:r>
              <a:rPr lang="en-US" dirty="0" err="1" smtClean="0"/>
              <a:t>vmPRO</a:t>
            </a:r>
            <a:r>
              <a:rPr lang="en-US" dirty="0" smtClean="0"/>
              <a:t> appliance unable to boot after a VM that was backed up with </a:t>
            </a:r>
            <a:r>
              <a:rPr lang="en-US" dirty="0" err="1" smtClean="0"/>
              <a:t>hotadd</a:t>
            </a:r>
            <a:r>
              <a:rPr lang="en-US" dirty="0" smtClean="0"/>
              <a:t> is deleted, when </a:t>
            </a:r>
            <a:r>
              <a:rPr lang="en-US" dirty="0" err="1" smtClean="0"/>
              <a:t>hotadd</a:t>
            </a:r>
            <a:r>
              <a:rPr lang="en-US" dirty="0" smtClean="0"/>
              <a:t> disks are still attached to appliance</a:t>
            </a:r>
          </a:p>
          <a:p>
            <a:pPr lvl="1"/>
            <a:r>
              <a:rPr lang="en-US" dirty="0" smtClean="0"/>
              <a:t>VMware limitation</a:t>
            </a:r>
          </a:p>
          <a:p>
            <a:r>
              <a:rPr dirty="0" err="1" smtClean="0"/>
              <a:t>SmartMotion</a:t>
            </a:r>
            <a:endParaRPr lang="en-US" dirty="0" smtClean="0"/>
          </a:p>
          <a:p>
            <a:pPr lvl="1"/>
            <a:r>
              <a:rPr lang="en-US" dirty="0" smtClean="0"/>
              <a:t>The pass/fail summary in the new backup report is missing</a:t>
            </a:r>
          </a:p>
          <a:p>
            <a:pPr lvl="1"/>
            <a:r>
              <a:rPr lang="en-US" dirty="0" smtClean="0"/>
              <a:t>Watch for overloaded </a:t>
            </a:r>
            <a:r>
              <a:rPr lang="en-US" dirty="0" err="1" smtClean="0"/>
              <a:t>configs</a:t>
            </a:r>
            <a:r>
              <a:rPr lang="en-US" dirty="0" smtClean="0"/>
              <a:t>, especially with overlapping backup policies</a:t>
            </a:r>
          </a:p>
          <a:p>
            <a:pPr lvl="2"/>
            <a:r>
              <a:rPr lang="en-US" dirty="0" smtClean="0"/>
              <a:t>Symptoms such as high CPU, </a:t>
            </a:r>
            <a:r>
              <a:rPr lang="en-US" dirty="0" err="1" smtClean="0"/>
              <a:t>slo</a:t>
            </a:r>
            <a:r>
              <a:rPr smtClean="0"/>
              <a:t>wer backups, and timeouts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dirty="0" smtClean="0"/>
              <a:t>After license expires and a new one is added, appliance needs to be rebooted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6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1050" y="1358492"/>
            <a:ext cx="4381500" cy="1591491"/>
          </a:xfrm>
        </p:spPr>
        <p:txBody>
          <a:bodyPr/>
          <a:lstStyle/>
          <a:p>
            <a:pPr algn="ctr"/>
            <a:r>
              <a:rPr lang="en-US" dirty="0" smtClean="0"/>
              <a:t>Documentation and Training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Mike Pavalus/Jim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Bell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97873" y="2171984"/>
            <a:ext cx="5004748" cy="3084846"/>
            <a:chOff x="1737348" y="996549"/>
            <a:chExt cx="5109172" cy="2965409"/>
          </a:xfrm>
        </p:grpSpPr>
        <p:pic>
          <p:nvPicPr>
            <p:cNvPr id="6" name="Picture 5" descr="U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305313">
              <a:off x="4438590" y="996549"/>
              <a:ext cx="2407930" cy="2965409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48" y="1885950"/>
              <a:ext cx="3082302" cy="200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047750"/>
            <a:ext cx="5470525" cy="5029200"/>
          </a:xfrm>
        </p:spPr>
        <p:txBody>
          <a:bodyPr/>
          <a:lstStyle/>
          <a:p>
            <a:r>
              <a:rPr lang="en-US" dirty="0" smtClean="0"/>
              <a:t>User’s Guide – 6-67535-04</a:t>
            </a:r>
          </a:p>
          <a:p>
            <a:r>
              <a:rPr lang="en-US" dirty="0" smtClean="0"/>
              <a:t>Release Notes – 6-67534-07</a:t>
            </a:r>
          </a:p>
          <a:p>
            <a:r>
              <a:rPr lang="en-US" dirty="0" smtClean="0"/>
              <a:t>Open Source Licenses (if necessary) </a:t>
            </a:r>
          </a:p>
          <a:p>
            <a:r>
              <a:rPr lang="en-US" dirty="0" smtClean="0"/>
              <a:t>Online Installation Guides</a:t>
            </a:r>
          </a:p>
          <a:p>
            <a:pPr lvl="1">
              <a:buNone/>
            </a:pPr>
            <a:r>
              <a:rPr lang="en-US" dirty="0" smtClean="0"/>
              <a:t>Internet access and non-Internet access</a:t>
            </a:r>
          </a:p>
          <a:p>
            <a:r>
              <a:rPr lang="en-US" dirty="0" smtClean="0"/>
              <a:t>Mosaic Web Site </a:t>
            </a:r>
            <a:br>
              <a:rPr lang="en-US" dirty="0" smtClean="0"/>
            </a:br>
            <a:r>
              <a:rPr lang="en-US" dirty="0" smtClean="0"/>
              <a:t>(Knowledge Base Articles)</a:t>
            </a:r>
          </a:p>
          <a:p>
            <a:r>
              <a:rPr lang="en-US" dirty="0" err="1" smtClean="0"/>
              <a:t>ForumV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7CA25-9962-456F-B1E2-E811D1FA500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 descr="mosa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35" y="3533774"/>
            <a:ext cx="2930151" cy="233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313" y="981074"/>
            <a:ext cx="2235230" cy="2752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49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09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For vmPRO 3.1, the following course is new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Quantum vmPRO 3.1 Service Update (2-3488b Online Self-Paced)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7376" y="2548761"/>
            <a:ext cx="6223642" cy="3460890"/>
            <a:chOff x="1087376" y="2548761"/>
            <a:chExt cx="6223642" cy="346089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84263">
              <a:off x="4636694" y="2548761"/>
              <a:ext cx="2674324" cy="34608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88900" dist="63500" dir="2700000" algn="ctr" rotWithShape="0">
                <a:schemeClr val="tx1">
                  <a:alpha val="4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376" y="3124201"/>
              <a:ext cx="3775011" cy="2451502"/>
            </a:xfrm>
            <a:prstGeom prst="rect">
              <a:avLst/>
            </a:prstGeom>
            <a:noFill/>
            <a:ln>
              <a:noFill/>
            </a:ln>
            <a:effectLst>
              <a:outerShdw blurRad="88900" dist="50800" dir="2700000" algn="ctr" rotWithShape="0">
                <a:schemeClr val="tx1">
                  <a:alpha val="5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0638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vmPRO 3.1 (Santa Maria)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Performance improvements </a:t>
            </a:r>
          </a:p>
          <a:p>
            <a:pPr lvl="1"/>
            <a:r>
              <a:rPr lang="en-US" dirty="0" err="1" smtClean="0"/>
              <a:t>SmartRead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Skipping of paging &amp; virtual memory files</a:t>
            </a:r>
          </a:p>
          <a:p>
            <a:pPr lvl="1"/>
            <a:r>
              <a:rPr lang="en-US" dirty="0" smtClean="0"/>
              <a:t>VMware </a:t>
            </a:r>
            <a:r>
              <a:rPr lang="en-US" dirty="0" err="1" smtClean="0"/>
              <a:t>HotAdd</a:t>
            </a:r>
            <a:r>
              <a:rPr lang="en-US" dirty="0" smtClean="0"/>
              <a:t> disk backups</a:t>
            </a:r>
          </a:p>
          <a:p>
            <a:pPr lvl="0"/>
            <a:r>
              <a:rPr lang="en-US" dirty="0" smtClean="0"/>
              <a:t>Additional support for the latest Windows operating systems</a:t>
            </a:r>
          </a:p>
          <a:p>
            <a:pPr lvl="0"/>
            <a:r>
              <a:rPr lang="en-US" dirty="0" smtClean="0"/>
              <a:t>Integration of on-demand software upgrades through Vision technology</a:t>
            </a:r>
          </a:p>
          <a:p>
            <a:r>
              <a:rPr lang="en-US" dirty="0" smtClean="0"/>
              <a:t>Ability to send second copies of backups to tape via Scalar LTFS</a:t>
            </a:r>
          </a:p>
          <a:p>
            <a:r>
              <a:rPr lang="en-US" dirty="0" smtClean="0"/>
              <a:t>Subscription-based licensing</a:t>
            </a:r>
          </a:p>
          <a:p>
            <a:pPr lvl="0"/>
            <a:r>
              <a:rPr lang="en-US" dirty="0" smtClean="0"/>
              <a:t>Scheduled release date of April 26, 2013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755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990600"/>
            <a:ext cx="8509000" cy="50292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For vmPRO 3.1, the following courses and materials are updated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Quantum vmPRO Installation</a:t>
            </a:r>
            <a:br>
              <a:rPr lang="en-US" dirty="0" smtClean="0"/>
            </a:br>
            <a:r>
              <a:rPr lang="en-US" dirty="0" smtClean="0"/>
              <a:t>(2-3425 Online Self-Paced)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Quantum vmPRO At a Glance</a:t>
            </a:r>
            <a:br>
              <a:rPr lang="en-US" dirty="0" smtClean="0"/>
            </a:br>
            <a:r>
              <a:rPr lang="en-US" dirty="0" smtClean="0"/>
              <a:t>Job Aid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Quantum vmPRO Status and</a:t>
            </a:r>
            <a:br>
              <a:rPr lang="en-US" dirty="0" smtClean="0"/>
            </a:br>
            <a:r>
              <a:rPr lang="en-US" dirty="0" smtClean="0"/>
              <a:t>Log Locations Job Aid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Qwikipedia troubleshooting</a:t>
            </a:r>
            <a:br>
              <a:rPr lang="en-US" dirty="0" smtClean="0"/>
            </a:br>
            <a:r>
              <a:rPr lang="en-US" dirty="0" smtClean="0"/>
              <a:t>topics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29337" y="1590675"/>
            <a:ext cx="3881288" cy="4520687"/>
            <a:chOff x="4929337" y="1590675"/>
            <a:chExt cx="3881288" cy="45206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119" y="1590675"/>
              <a:ext cx="2051506" cy="2647950"/>
            </a:xfrm>
            <a:prstGeom prst="rect">
              <a:avLst/>
            </a:prstGeom>
            <a:noFill/>
            <a:ln>
              <a:noFill/>
            </a:ln>
            <a:effectLst>
              <a:outerShdw blurRad="88900" dist="50800" dir="2700000" algn="ctr" rotWithShape="0">
                <a:schemeClr val="tx1">
                  <a:alpha val="4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319992">
              <a:off x="4957033" y="1844734"/>
              <a:ext cx="2023810" cy="2613143"/>
            </a:xfrm>
            <a:prstGeom prst="rect">
              <a:avLst/>
            </a:prstGeom>
            <a:noFill/>
            <a:ln>
              <a:noFill/>
            </a:ln>
            <a:effectLst>
              <a:outerShdw blurRad="88900" dist="50800" dir="2700000" algn="ctr" rotWithShape="0">
                <a:schemeClr val="tx1">
                  <a:alpha val="4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337" y="3962400"/>
              <a:ext cx="3659564" cy="2148962"/>
            </a:xfrm>
            <a:prstGeom prst="rect">
              <a:avLst/>
            </a:prstGeom>
            <a:noFill/>
            <a:ln>
              <a:noFill/>
            </a:ln>
            <a:effectLst>
              <a:outerShdw blurRad="88900" dist="50800" dir="2700000" algn="ctr" rotWithShape="0">
                <a:schemeClr val="tx1">
                  <a:alpha val="4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767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Service Strategy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Jim Hibbard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09000" cy="5029200"/>
          </a:xfrm>
        </p:spPr>
        <p:txBody>
          <a:bodyPr/>
          <a:lstStyle/>
          <a:p>
            <a:r>
              <a:rPr lang="en-US" dirty="0" smtClean="0"/>
              <a:t>No change to current </a:t>
            </a:r>
            <a:r>
              <a:rPr lang="en-US" dirty="0" err="1" smtClean="0"/>
              <a:t>vmPRO</a:t>
            </a:r>
            <a:r>
              <a:rPr lang="en-US" dirty="0" smtClean="0"/>
              <a:t> Service Model</a:t>
            </a:r>
          </a:p>
          <a:p>
            <a:r>
              <a:rPr lang="en-US" dirty="0" smtClean="0"/>
              <a:t>Service Model Summary</a:t>
            </a:r>
          </a:p>
          <a:p>
            <a:pPr lvl="1"/>
            <a:r>
              <a:rPr lang="en-US" dirty="0" smtClean="0"/>
              <a:t>Case Management: Global Call Handling (GCH), CDS</a:t>
            </a:r>
          </a:p>
          <a:p>
            <a:pPr lvl="1"/>
            <a:r>
              <a:rPr lang="en-US" dirty="0" smtClean="0"/>
              <a:t>Technical Support: Advanced Solutions Product Support (ASPS)</a:t>
            </a:r>
          </a:p>
          <a:p>
            <a:pPr lvl="1"/>
            <a:r>
              <a:rPr lang="en-US" dirty="0" smtClean="0"/>
              <a:t>Field Support: No SW Field Support.</a:t>
            </a:r>
          </a:p>
          <a:p>
            <a:pPr lvl="1"/>
            <a:r>
              <a:rPr lang="en-US" dirty="0" smtClean="0"/>
              <a:t>Escalation Support: Service Engineering Specialists (SES), Data Virtualization (DV), Regional Technical Specialists (RTS)</a:t>
            </a:r>
          </a:p>
          <a:p>
            <a:pPr lvl="0"/>
            <a:r>
              <a:rPr lang="en-US" dirty="0" smtClean="0"/>
              <a:t>Licensing Troubleshooting</a:t>
            </a:r>
          </a:p>
          <a:p>
            <a:pPr lvl="1"/>
            <a:r>
              <a:rPr lang="en-US" dirty="0" smtClean="0"/>
              <a:t>Licenses created on mosaic.quantum.com</a:t>
            </a:r>
          </a:p>
          <a:p>
            <a:pPr lvl="1"/>
            <a:r>
              <a:rPr lang="en-US" dirty="0" smtClean="0"/>
              <a:t>Licenses associated with customer account and SN</a:t>
            </a:r>
          </a:p>
          <a:p>
            <a:pPr lvl="1"/>
            <a:r>
              <a:rPr lang="en-US" dirty="0" smtClean="0"/>
              <a:t>GCH can look-up, modify, or re-issue licenses if required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383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797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18288"/>
            <a:ext cx="463550" cy="246062"/>
          </a:xfrm>
        </p:spPr>
        <p:txBody>
          <a:bodyPr/>
          <a:lstStyle/>
          <a:p>
            <a:fld id="{B927B1C4-A5E0-4B20-AFB9-DCB4017CC31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configuration protection</a:t>
            </a:r>
          </a:p>
          <a:p>
            <a:pPr lvl="1"/>
            <a:r>
              <a:rPr lang="en-US" dirty="0" smtClean="0"/>
              <a:t>Exports vmPRO configuration to a file and backs up that file to the target system for easier restoration or DR.</a:t>
            </a:r>
          </a:p>
          <a:p>
            <a:r>
              <a:rPr lang="en-US" dirty="0" smtClean="0"/>
              <a:t>Detailed progress reporting of jobs</a:t>
            </a:r>
          </a:p>
          <a:p>
            <a:pPr lvl="1"/>
            <a:r>
              <a:rPr lang="en-US" dirty="0" smtClean="0"/>
              <a:t>What VM is being backed up, progress, time remaining</a:t>
            </a:r>
          </a:p>
          <a:p>
            <a:pPr lvl="1"/>
            <a:r>
              <a:rPr lang="en-US" dirty="0" smtClean="0"/>
              <a:t>Group member stats displayed on master node</a:t>
            </a:r>
          </a:p>
          <a:p>
            <a:r>
              <a:rPr lang="en-US" dirty="0" smtClean="0"/>
              <a:t>Vision initiated software updates</a:t>
            </a:r>
          </a:p>
          <a:p>
            <a:pPr lvl="1"/>
            <a:r>
              <a:rPr lang="en-US" dirty="0" smtClean="0"/>
              <a:t>Vision customer can request vmPRO to do an update [requires future Vision update]</a:t>
            </a:r>
          </a:p>
          <a:p>
            <a:pPr lvl="1"/>
            <a:r>
              <a:rPr lang="en-US" dirty="0" smtClean="0"/>
              <a:t>Each vmPRO appliance will contact Quantum update site</a:t>
            </a:r>
          </a:p>
          <a:p>
            <a:r>
              <a:rPr lang="en-US" dirty="0" smtClean="0"/>
              <a:t>Improved performance meter</a:t>
            </a:r>
          </a:p>
          <a:p>
            <a:pPr lvl="1"/>
            <a:r>
              <a:rPr lang="en-US" dirty="0" smtClean="0"/>
              <a:t>Showing output performance rather than input and output</a:t>
            </a:r>
          </a:p>
          <a:p>
            <a:r>
              <a:rPr lang="en-US" dirty="0" smtClean="0"/>
              <a:t>Integrity check of guest VM</a:t>
            </a:r>
          </a:p>
          <a:p>
            <a:pPr lvl="1"/>
            <a:r>
              <a:rPr lang="en-US" dirty="0" smtClean="0"/>
              <a:t>Performed before backup of guest VM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0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&amp; Retention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refined backup periods</a:t>
            </a:r>
          </a:p>
          <a:p>
            <a:pPr lvl="1"/>
            <a:r>
              <a:rPr lang="en-US" dirty="0" smtClean="0"/>
              <a:t>Daily, weekly, monthly, yearly backups</a:t>
            </a:r>
          </a:p>
          <a:p>
            <a:pPr lvl="1"/>
            <a:r>
              <a:rPr lang="en-US" dirty="0" smtClean="0"/>
              <a:t>Each policy with it’s own number of retention copies and target</a:t>
            </a:r>
          </a:p>
          <a:p>
            <a:r>
              <a:rPr lang="en-US" dirty="0" smtClean="0"/>
              <a:t>Multiple backup policies per virtual machine</a:t>
            </a:r>
          </a:p>
          <a:p>
            <a:pPr lvl="1"/>
            <a:r>
              <a:rPr lang="en-US" dirty="0" smtClean="0"/>
              <a:t>Eliminates the one policy per VM rule today</a:t>
            </a:r>
          </a:p>
          <a:p>
            <a:pPr lvl="1"/>
            <a:r>
              <a:rPr lang="en-US" dirty="0" smtClean="0"/>
              <a:t>Ideal to leverage with the refined backup periods</a:t>
            </a:r>
          </a:p>
          <a:p>
            <a:pPr lvl="1"/>
            <a:r>
              <a:rPr lang="en-US" dirty="0" smtClean="0"/>
              <a:t>Each policy with it’s own backup target</a:t>
            </a:r>
          </a:p>
          <a:p>
            <a:pPr lvl="1"/>
            <a:r>
              <a:rPr lang="en-US" dirty="0" smtClean="0"/>
              <a:t>Use case : daily backups to DXi, weekly </a:t>
            </a:r>
            <a:r>
              <a:rPr lang="en-US" dirty="0" err="1" smtClean="0"/>
              <a:t>fulls</a:t>
            </a:r>
            <a:r>
              <a:rPr lang="en-US" dirty="0" smtClean="0"/>
              <a:t> to tape via Scalar LTFS appliance (to present tape libraries as a NAS share)</a:t>
            </a:r>
          </a:p>
          <a:p>
            <a:r>
              <a:rPr lang="en-US" dirty="0" smtClean="0"/>
              <a:t>Parallel execution of up to 4 policies</a:t>
            </a:r>
          </a:p>
          <a:p>
            <a:pPr lvl="1"/>
            <a:r>
              <a:rPr lang="en-US" dirty="0" smtClean="0"/>
              <a:t>Allows execution of four different policies per vmPRO appliance</a:t>
            </a:r>
          </a:p>
          <a:p>
            <a:pPr lvl="1"/>
            <a:r>
              <a:rPr lang="en-US" dirty="0" smtClean="0"/>
              <a:t>Today’s vmPRO is one policy executing, up to four VM’s</a:t>
            </a:r>
          </a:p>
          <a:p>
            <a:r>
              <a:rPr lang="en-US" dirty="0" smtClean="0"/>
              <a:t>Testing with Scalar LTFS appliance</a:t>
            </a:r>
          </a:p>
          <a:p>
            <a:pPr lvl="1"/>
            <a:r>
              <a:rPr lang="en-US" dirty="0" smtClean="0"/>
              <a:t>Backup / restore to tape through NAS presentation</a:t>
            </a:r>
          </a:p>
          <a:p>
            <a:pPr lvl="1"/>
            <a:r>
              <a:rPr lang="en-US" dirty="0" smtClean="0"/>
              <a:t>Specifically to be used with the refined backup periods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6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performance backups using </a:t>
            </a:r>
            <a:r>
              <a:rPr lang="en-US" dirty="0" err="1" smtClean="0"/>
              <a:t>HotAdd</a:t>
            </a:r>
            <a:endParaRPr lang="en-US" dirty="0" smtClean="0"/>
          </a:p>
          <a:p>
            <a:pPr lvl="1"/>
            <a:r>
              <a:rPr lang="en-US" dirty="0" smtClean="0"/>
              <a:t>Allows direct access to the VM’s data store</a:t>
            </a:r>
          </a:p>
          <a:p>
            <a:pPr lvl="1"/>
            <a:r>
              <a:rPr lang="en-US" dirty="0" smtClean="0"/>
              <a:t>Results in faster backup performance, eliminating network bottleneck</a:t>
            </a:r>
          </a:p>
          <a:p>
            <a:pPr lvl="1"/>
            <a:r>
              <a:rPr lang="en-US" dirty="0" smtClean="0"/>
              <a:t>Only applicable for VM’s with SCSI VMDKs, not IDEs</a:t>
            </a:r>
          </a:p>
          <a:p>
            <a:r>
              <a:rPr lang="en-US" dirty="0" err="1" smtClean="0"/>
              <a:t>SmartRead</a:t>
            </a:r>
            <a:r>
              <a:rPr lang="en-US" dirty="0" smtClean="0"/>
              <a:t> file inspection</a:t>
            </a:r>
          </a:p>
          <a:p>
            <a:pPr lvl="1"/>
            <a:r>
              <a:rPr lang="en-US" dirty="0" smtClean="0"/>
              <a:t>Skips “noisy” files such as virtual memory page files</a:t>
            </a:r>
          </a:p>
          <a:p>
            <a:r>
              <a:rPr lang="en-US" dirty="0" smtClean="0"/>
              <a:t>More efficient data movement</a:t>
            </a:r>
          </a:p>
          <a:p>
            <a:pPr lvl="1"/>
            <a:r>
              <a:rPr lang="en-US" dirty="0" smtClean="0"/>
              <a:t>SmartMotion only looks at live blocks, beyond what CBT offers</a:t>
            </a:r>
          </a:p>
          <a:p>
            <a:pPr lvl="1"/>
            <a:r>
              <a:rPr lang="en-US" dirty="0" smtClean="0"/>
              <a:t>Use of sparse write on CIFS shares to skip writing blank data</a:t>
            </a:r>
          </a:p>
          <a:p>
            <a:pPr lvl="2"/>
            <a:r>
              <a:rPr lang="en-US" dirty="0" smtClean="0"/>
              <a:t>In addition to sparse write support on NFS today</a:t>
            </a:r>
          </a:p>
          <a:p>
            <a:pPr lvl="1"/>
            <a:r>
              <a:rPr lang="en-US" dirty="0" smtClean="0"/>
              <a:t>Testing of NFS Asynchronous mode on DXi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166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Platform and Application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Server 2012 and Windows 8</a:t>
            </a:r>
          </a:p>
          <a:p>
            <a:pPr lvl="1"/>
            <a:r>
              <a:rPr lang="en-US" dirty="0" smtClean="0"/>
              <a:t>Guest support only, Hyper-V support is a separate project</a:t>
            </a:r>
          </a:p>
          <a:p>
            <a:r>
              <a:rPr lang="en-US" dirty="0" err="1" smtClean="0"/>
              <a:t>vSphere</a:t>
            </a:r>
            <a:r>
              <a:rPr lang="en-US" dirty="0" smtClean="0"/>
              <a:t> 5.1 added to 4.0U2 and 5.0</a:t>
            </a:r>
          </a:p>
          <a:p>
            <a:pPr lvl="1"/>
            <a:r>
              <a:rPr lang="en-US" dirty="0" smtClean="0"/>
              <a:t>Full certification for ESX 5.1</a:t>
            </a:r>
          </a:p>
          <a:p>
            <a:pPr lvl="1"/>
            <a:r>
              <a:rPr lang="en-US" dirty="0" smtClean="0"/>
              <a:t>vmPRO 3.0.1 has been tested &amp; works on </a:t>
            </a:r>
            <a:r>
              <a:rPr lang="en-US" dirty="0" err="1" smtClean="0"/>
              <a:t>vSphere</a:t>
            </a:r>
            <a:r>
              <a:rPr lang="en-US" dirty="0" smtClean="0"/>
              <a:t> 5.1</a:t>
            </a:r>
          </a:p>
          <a:p>
            <a:r>
              <a:rPr lang="en-US" dirty="0" smtClean="0"/>
              <a:t>Exchange 2013, SQL Server &amp; Active Directory</a:t>
            </a:r>
          </a:p>
          <a:p>
            <a:pPr lvl="1"/>
            <a:r>
              <a:rPr lang="en-US" dirty="0" smtClean="0"/>
              <a:t>Latest versions</a:t>
            </a:r>
          </a:p>
          <a:p>
            <a:r>
              <a:rPr lang="en-US" dirty="0" smtClean="0"/>
              <a:t>Linux LVM2 single-disk volumes</a:t>
            </a:r>
          </a:p>
          <a:p>
            <a:pPr lvl="1"/>
            <a:r>
              <a:rPr lang="en-US" dirty="0" smtClean="0"/>
              <a:t>Previously a configured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</p:spPr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71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ortfolio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uantum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 (2)</Template>
  <TotalTime>5347</TotalTime>
  <Words>2250</Words>
  <Application>Microsoft Office PowerPoint</Application>
  <PresentationFormat>On-screen Show (4:3)</PresentationFormat>
  <Paragraphs>544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Quantum Portfolio</vt:lpstr>
      <vt:lpstr>Quantum Template</vt:lpstr>
      <vt:lpstr>Slide 1</vt:lpstr>
      <vt:lpstr>Slide 2</vt:lpstr>
      <vt:lpstr>Agenda</vt:lpstr>
      <vt:lpstr>Marketing Overview</vt:lpstr>
      <vt:lpstr>vmPRO 3.1 (Santa Maria) Overview</vt:lpstr>
      <vt:lpstr>Management Enhancements</vt:lpstr>
      <vt:lpstr>Policy &amp; Retention Enhancements</vt:lpstr>
      <vt:lpstr>Performance Enhancements</vt:lpstr>
      <vt:lpstr>New Platform and Application Support</vt:lpstr>
      <vt:lpstr>License Enhancements </vt:lpstr>
      <vt:lpstr>ISV Support</vt:lpstr>
      <vt:lpstr>Standard Edition Notes</vt:lpstr>
      <vt:lpstr>SW Engineering Update</vt:lpstr>
      <vt:lpstr>vmPRO 3.1 Dev and Test Team</vt:lpstr>
      <vt:lpstr>vmPRO 3.1 Features</vt:lpstr>
      <vt:lpstr>SmartMotion Enhancements</vt:lpstr>
      <vt:lpstr>Extended Scheduling and Retention</vt:lpstr>
      <vt:lpstr>Extended Scheduling and Retention</vt:lpstr>
      <vt:lpstr>Extended Scheduling and Retention</vt:lpstr>
      <vt:lpstr>Extended Scheduling and Retention</vt:lpstr>
      <vt:lpstr>Extended Scheduling and Retention</vt:lpstr>
      <vt:lpstr>Concurrent Backup &amp; Improved Status</vt:lpstr>
      <vt:lpstr>Compared to Previous Release</vt:lpstr>
      <vt:lpstr>SmartMotion Report – CSV &amp; HTML</vt:lpstr>
      <vt:lpstr>Enhanced Recovery Selection</vt:lpstr>
      <vt:lpstr>Compared to Previous Release</vt:lpstr>
      <vt:lpstr>SmartMotion – Appliance DR</vt:lpstr>
      <vt:lpstr>SmartMotion – Appliance DR</vt:lpstr>
      <vt:lpstr>Application Support via MS Windows VSS</vt:lpstr>
      <vt:lpstr>vmPRO 3.1 Features</vt:lpstr>
      <vt:lpstr>Scalar LTFS Support</vt:lpstr>
      <vt:lpstr>Performance Improvements</vt:lpstr>
      <vt:lpstr>HotAdd Transport Support</vt:lpstr>
      <vt:lpstr>HotAdd Transport Support</vt:lpstr>
      <vt:lpstr>HotAdd Transport Support</vt:lpstr>
      <vt:lpstr>Live Block Aware Data Mover (smartcp)</vt:lpstr>
      <vt:lpstr>Performance Test Results</vt:lpstr>
      <vt:lpstr>Filesystem Integrity Check</vt:lpstr>
      <vt:lpstr>Subscription-based Licensing</vt:lpstr>
      <vt:lpstr>Password Reset Feature</vt:lpstr>
      <vt:lpstr>OS, Samba, PostgreSQL Changes</vt:lpstr>
      <vt:lpstr>Upgrade from 3.0.x Appliance</vt:lpstr>
      <vt:lpstr>Software Update via vmPRO UI</vt:lpstr>
      <vt:lpstr>Bug Fixes/Known Issues</vt:lpstr>
      <vt:lpstr>Bug Fixes and Enhancements in 3.1</vt:lpstr>
      <vt:lpstr>Known Issues</vt:lpstr>
      <vt:lpstr>Documentation and Training Update</vt:lpstr>
      <vt:lpstr>Documentation</vt:lpstr>
      <vt:lpstr>New Training</vt:lpstr>
      <vt:lpstr>Updated Training</vt:lpstr>
      <vt:lpstr>Service Strategy Update</vt:lpstr>
      <vt:lpstr>Service Strategy</vt:lpstr>
      <vt:lpstr>Q&amp;A</vt:lpstr>
      <vt:lpstr>Slide 54</vt:lpstr>
    </vt:vector>
  </TitlesOfParts>
  <Manager/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vmPRO 3.1 (Santa Maria) Overivew</dc:title>
  <dc:subject>vmPRO next release features</dc:subject>
  <dc:creator>Mark Thacker</dc:creator>
  <cp:keywords>vmpro, virtualization, vmware, scalar ltfs</cp:keywords>
  <dc:description>Copyright 2012, Quantum, Inc._x000d_** Confidential / Internal Use Only **</dc:description>
  <cp:lastModifiedBy>Jim Hibbard</cp:lastModifiedBy>
  <cp:revision>558</cp:revision>
  <cp:lastPrinted>2012-04-03T01:06:05Z</cp:lastPrinted>
  <dcterms:created xsi:type="dcterms:W3CDTF">2012-04-26T00:37:40Z</dcterms:created>
  <dcterms:modified xsi:type="dcterms:W3CDTF">2013-04-22T16:15:26Z</dcterms:modified>
  <cp:category/>
  <cp:contentStatus>RELEASED</cp:contentStatus>
</cp:coreProperties>
</file>