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20"/>
  </p:notesMasterIdLst>
  <p:handoutMasterIdLst>
    <p:handoutMasterId r:id="rId21"/>
  </p:handoutMasterIdLst>
  <p:sldIdLst>
    <p:sldId id="568" r:id="rId2"/>
    <p:sldId id="560" r:id="rId3"/>
    <p:sldId id="619" r:id="rId4"/>
    <p:sldId id="580" r:id="rId5"/>
    <p:sldId id="606" r:id="rId6"/>
    <p:sldId id="607" r:id="rId7"/>
    <p:sldId id="608" r:id="rId8"/>
    <p:sldId id="609" r:id="rId9"/>
    <p:sldId id="610" r:id="rId10"/>
    <p:sldId id="612" r:id="rId11"/>
    <p:sldId id="620" r:id="rId12"/>
    <p:sldId id="613" r:id="rId13"/>
    <p:sldId id="614" r:id="rId14"/>
    <p:sldId id="615" r:id="rId15"/>
    <p:sldId id="616" r:id="rId16"/>
    <p:sldId id="617" r:id="rId17"/>
    <p:sldId id="618" r:id="rId18"/>
    <p:sldId id="566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3">
          <p15:clr>
            <a:srgbClr val="A4A3A4"/>
          </p15:clr>
        </p15:guide>
        <p15:guide id="2" orient="horz" pos="743">
          <p15:clr>
            <a:srgbClr val="A4A3A4"/>
          </p15:clr>
        </p15:guide>
        <p15:guide id="3" orient="horz" pos="893">
          <p15:clr>
            <a:srgbClr val="A4A3A4"/>
          </p15:clr>
        </p15:guide>
        <p15:guide id="4" orient="horz" pos="384">
          <p15:clr>
            <a:srgbClr val="A4A3A4"/>
          </p15:clr>
        </p15:guide>
        <p15:guide id="5" orient="horz" pos="1671">
          <p15:clr>
            <a:srgbClr val="A4A3A4"/>
          </p15:clr>
        </p15:guide>
        <p15:guide id="6" orient="horz" pos="2236">
          <p15:clr>
            <a:srgbClr val="A4A3A4"/>
          </p15:clr>
        </p15:guide>
        <p15:guide id="7" orient="horz" pos="146">
          <p15:clr>
            <a:srgbClr val="A4A3A4"/>
          </p15:clr>
        </p15:guide>
        <p15:guide id="8" orient="horz" pos="2443">
          <p15:clr>
            <a:srgbClr val="A4A3A4"/>
          </p15:clr>
        </p15:guide>
        <p15:guide id="9" pos="1794">
          <p15:clr>
            <a:srgbClr val="A4A3A4"/>
          </p15:clr>
        </p15:guide>
        <p15:guide id="10" pos="2736">
          <p15:clr>
            <a:srgbClr val="A4A3A4"/>
          </p15:clr>
        </p15:guide>
        <p15:guide id="11" pos="202">
          <p15:clr>
            <a:srgbClr val="A4A3A4"/>
          </p15:clr>
        </p15:guide>
        <p15:guide id="12" pos="5322">
          <p15:clr>
            <a:srgbClr val="A4A3A4"/>
          </p15:clr>
        </p15:guide>
        <p15:guide id="13" pos="5625">
          <p15:clr>
            <a:srgbClr val="A4A3A4"/>
          </p15:clr>
        </p15:guide>
        <p15:guide id="14" pos="2878">
          <p15:clr>
            <a:srgbClr val="A4A3A4"/>
          </p15:clr>
        </p15:guide>
        <p15:guide id="15" pos="3555">
          <p15:clr>
            <a:srgbClr val="A4A3A4"/>
          </p15:clr>
        </p15:guide>
        <p15:guide id="16" pos="1965">
          <p15:clr>
            <a:srgbClr val="A4A3A4"/>
          </p15:clr>
        </p15:guide>
        <p15:guide id="17" pos="37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05332"/>
    <a:srgbClr val="000000"/>
    <a:srgbClr val="B9B8BB"/>
    <a:srgbClr val="E5E8E8"/>
    <a:srgbClr val="822980"/>
    <a:srgbClr val="B9B9BB"/>
    <a:srgbClr val="B6B8BB"/>
    <a:srgbClr val="87898B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6" autoAdjust="0"/>
    <p:restoredTop sz="85802" autoAdjust="0"/>
  </p:normalViewPr>
  <p:slideViewPr>
    <p:cSldViewPr snapToGrid="0">
      <p:cViewPr varScale="1">
        <p:scale>
          <a:sx n="98" d="100"/>
          <a:sy n="98" d="100"/>
        </p:scale>
        <p:origin x="498" y="84"/>
      </p:cViewPr>
      <p:guideLst>
        <p:guide orient="horz" pos="3083"/>
        <p:guide orient="horz" pos="743"/>
        <p:guide orient="horz" pos="893"/>
        <p:guide orient="horz" pos="384"/>
        <p:guide orient="horz" pos="1671"/>
        <p:guide orient="horz" pos="2236"/>
        <p:guide orient="horz" pos="146"/>
        <p:guide orient="horz" pos="2443"/>
        <p:guide pos="1794"/>
        <p:guide pos="2736"/>
        <p:guide pos="202"/>
        <p:guide pos="5322"/>
        <p:guide pos="5625"/>
        <p:guide pos="2878"/>
        <p:guide pos="3555"/>
        <p:guide pos="1965"/>
        <p:guide pos="3723"/>
      </p:guideLst>
    </p:cSldViewPr>
  </p:slideViewPr>
  <p:outlineViewPr>
    <p:cViewPr>
      <p:scale>
        <a:sx n="33" d="100"/>
        <a:sy n="33" d="100"/>
      </p:scale>
      <p:origin x="0" y="19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-402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8B55-319B-2D4F-AE49-6C1B6E1A4DDA}" type="datetimeFigureOut">
              <a:rPr lang="en-US" smtClean="0">
                <a:latin typeface="HP Simplified"/>
                <a:cs typeface="HP Simplified"/>
              </a:rPr>
              <a:pPr/>
              <a:t>7/21/2013</a:t>
            </a:fld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27340-60F0-7D46-BC5B-91B08A318A82}" type="slidenum">
              <a:rPr lang="en-GB" smtClean="0">
                <a:latin typeface="HP Simplified"/>
                <a:cs typeface="HP Simplified"/>
              </a:rPr>
              <a:pPr/>
              <a:t>‹#›</a:t>
            </a:fld>
            <a:endParaRPr lang="en-GB" dirty="0"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4932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D9CAF8C-0805-8440-B43D-DCCAAA4D80CE}" type="datetimeFigureOut">
              <a:rPr lang="en-US" smtClean="0"/>
              <a:pPr/>
              <a:t>7/21/2013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2A853E8-D85F-5D49-95D2-E1D96ABFE2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07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5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88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80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Blu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000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8720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8720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ue 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 marL="171450" indent="-171450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900" indent="-171450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63" indent="-169863">
              <a:defRPr sz="1400">
                <a:solidFill>
                  <a:srgbClr val="000000"/>
                </a:solidFill>
              </a:defRPr>
            </a:lvl3pPr>
            <a:lvl4pPr marL="690563" indent="-180975">
              <a:defRPr sz="1400">
                <a:solidFill>
                  <a:srgbClr val="000000"/>
                </a:solidFill>
              </a:defRPr>
            </a:lvl4pPr>
            <a:lvl5pPr marL="833438" indent="-150813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8720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2013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30" r:id="rId2"/>
    <p:sldLayoutId id="2147483819" r:id="rId3"/>
    <p:sldLayoutId id="2147483834" r:id="rId4"/>
    <p:sldLayoutId id="2147483833" r:id="rId5"/>
    <p:sldLayoutId id="2147483837" r:id="rId6"/>
    <p:sldLayoutId id="2147483809" r:id="rId7"/>
    <p:sldLayoutId id="2147483839" r:id="rId8"/>
    <p:sldLayoutId id="2147483823" r:id="rId9"/>
    <p:sldLayoutId id="2147483824" r:id="rId10"/>
    <p:sldLayoutId id="214748382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izsupport2.austin.hp.com/bc/docs/support/SupportManual/c01914672/c01914672.pdf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LTO Advanced Path Failover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HP-UX and Linux Drivers</a:t>
            </a:r>
          </a:p>
          <a:p>
            <a:r>
              <a:rPr lang="en-US" b="0" dirty="0" smtClean="0"/>
              <a:t>Curtis Ballard / July,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HP-UX </a:t>
            </a:r>
            <a:r>
              <a:rPr lang="en-US" dirty="0" smtClean="0"/>
              <a:t>Driver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HP-UX Driver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894945"/>
            <a:ext cx="8119872" cy="3522751"/>
          </a:xfrm>
        </p:spPr>
        <p:txBody>
          <a:bodyPr/>
          <a:lstStyle/>
          <a:p>
            <a:r>
              <a:rPr lang="en-US" sz="1800" dirty="0" smtClean="0"/>
              <a:t>Not a separate installation -- No </a:t>
            </a:r>
            <a:r>
              <a:rPr lang="en-US" sz="1800" dirty="0"/>
              <a:t>special download</a:t>
            </a:r>
          </a:p>
          <a:p>
            <a:r>
              <a:rPr lang="en-US" sz="1800" dirty="0" smtClean="0"/>
              <a:t>Initially distributed in a ‘Hardware Enablement Pack’</a:t>
            </a:r>
          </a:p>
          <a:p>
            <a:r>
              <a:rPr lang="en-US" sz="1800" dirty="0" smtClean="0"/>
              <a:t>Built into the standard HP-UX distribution after that</a:t>
            </a:r>
          </a:p>
          <a:p>
            <a:r>
              <a:rPr lang="en-US" sz="1800" dirty="0" smtClean="0"/>
              <a:t>Three different drivers</a:t>
            </a:r>
          </a:p>
          <a:p>
            <a:pPr lvl="1"/>
            <a:r>
              <a:rPr lang="en-US" sz="1800" dirty="0" err="1" smtClean="0"/>
              <a:t>estape</a:t>
            </a:r>
            <a:r>
              <a:rPr lang="en-US" sz="1800" dirty="0" smtClean="0"/>
              <a:t>: The enhanced (multipath) SCSI tape driver</a:t>
            </a:r>
          </a:p>
          <a:p>
            <a:pPr lvl="1"/>
            <a:r>
              <a:rPr lang="en-US" sz="1800" dirty="0" err="1"/>
              <a:t>s</a:t>
            </a:r>
            <a:r>
              <a:rPr lang="en-US" sz="1800" dirty="0" err="1" smtClean="0"/>
              <a:t>chgr</a:t>
            </a:r>
            <a:r>
              <a:rPr lang="en-US" sz="1800" dirty="0" smtClean="0"/>
              <a:t>: The SCSI changer driver</a:t>
            </a:r>
          </a:p>
          <a:p>
            <a:pPr lvl="1"/>
            <a:r>
              <a:rPr lang="en-US" sz="1800" dirty="0" err="1"/>
              <a:t>s</a:t>
            </a:r>
            <a:r>
              <a:rPr lang="en-US" sz="1800" dirty="0" err="1" smtClean="0"/>
              <a:t>pt</a:t>
            </a:r>
            <a:r>
              <a:rPr lang="en-US" sz="1800" dirty="0" smtClean="0"/>
              <a:t>: The SCSI pass-through driver</a:t>
            </a:r>
          </a:p>
          <a:p>
            <a:r>
              <a:rPr lang="en-US" sz="1800" dirty="0" smtClean="0"/>
              <a:t>Each driver has the failover functionality built in</a:t>
            </a:r>
          </a:p>
          <a:p>
            <a:r>
              <a:rPr lang="en-US" sz="1800" dirty="0" smtClean="0"/>
              <a:t>Detects whether device has APF enabled at discover</a:t>
            </a:r>
          </a:p>
          <a:p>
            <a:pPr lvl="1"/>
            <a:r>
              <a:rPr lang="en-US" sz="1800" dirty="0" smtClean="0"/>
              <a:t>If APF enabled – automatically use APF</a:t>
            </a:r>
          </a:p>
          <a:p>
            <a:pPr lvl="1"/>
            <a:r>
              <a:rPr lang="en-US" sz="1800" dirty="0" smtClean="0"/>
              <a:t>If APF not enabled – use legacy mode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6680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HP-UX Driver: </a:t>
            </a:r>
            <a:r>
              <a:rPr lang="en-GB" smtClean="0"/>
              <a:t>Status Reporting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HP-UX drivers already support multiple path resolution and path selection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Tools for reporting are built into HP-UX today, extensions may be created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Most functionality in the ‘</a:t>
            </a:r>
            <a:r>
              <a:rPr lang="en-US" dirty="0" err="1" smtClean="0"/>
              <a:t>scsimgr</a:t>
            </a:r>
            <a:r>
              <a:rPr lang="en-US" dirty="0" smtClean="0"/>
              <a:t>’ tool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Lots of functionality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Full documentation available with ‘man </a:t>
            </a:r>
            <a:r>
              <a:rPr lang="en-US" dirty="0" err="1" smtClean="0"/>
              <a:t>scsimgr</a:t>
            </a:r>
            <a:r>
              <a:rPr lang="en-US" dirty="0" smtClean="0"/>
              <a:t>’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Available online: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bizsupport2.austin.hp.com/bc/docs/support/SupportManual/c01914672/c01914672.pdf</a:t>
            </a:r>
            <a:endParaRPr lang="en-US" dirty="0" smtClean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scsimgr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SCSI management and diagnostic utility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SYNOPSIS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usr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sbin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scsimgr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[-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fpv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command [-d driver] [identifier] [keyword]... [argument]...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usr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sbin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scsimgr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[-h] [-d driver] [command]</a:t>
            </a:r>
            <a:endParaRPr lang="en-US" dirty="0" smtClean="0"/>
          </a:p>
          <a:p>
            <a:pPr lvl="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8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csimgr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665951"/>
            <a:ext cx="8119872" cy="3751745"/>
          </a:xfrm>
        </p:spPr>
        <p:txBody>
          <a:bodyPr/>
          <a:lstStyle/>
          <a:p>
            <a:r>
              <a:rPr lang="en-US" dirty="0" smtClean="0"/>
              <a:t>Activate </a:t>
            </a:r>
            <a:r>
              <a:rPr lang="en-US" dirty="0"/>
              <a:t>standby or active non-optimized LUN paths for asymmetric devices.</a:t>
            </a:r>
          </a:p>
          <a:p>
            <a:r>
              <a:rPr lang="en-US" dirty="0" smtClean="0"/>
              <a:t>Display </a:t>
            </a:r>
            <a:r>
              <a:rPr lang="en-US" dirty="0"/>
              <a:t>and clear global statistics or statistics for SCSI objects.</a:t>
            </a:r>
          </a:p>
          <a:p>
            <a:r>
              <a:rPr lang="en-US" dirty="0" smtClean="0"/>
              <a:t>Clear </a:t>
            </a:r>
            <a:r>
              <a:rPr lang="en-US" dirty="0"/>
              <a:t>kernel metric data for SCSI objects.</a:t>
            </a:r>
          </a:p>
          <a:p>
            <a:r>
              <a:rPr lang="en-US" dirty="0" smtClean="0"/>
              <a:t>Display </a:t>
            </a:r>
            <a:r>
              <a:rPr lang="en-US" dirty="0"/>
              <a:t>status and other information for SCSI objects.</a:t>
            </a:r>
          </a:p>
          <a:p>
            <a:r>
              <a:rPr lang="en-US" dirty="0" smtClean="0"/>
              <a:t>Display </a:t>
            </a:r>
            <a:r>
              <a:rPr lang="en-US" dirty="0"/>
              <a:t>information for all the LUN paths to a LUN.</a:t>
            </a:r>
          </a:p>
          <a:p>
            <a:r>
              <a:rPr lang="en-US" dirty="0" smtClean="0"/>
              <a:t>Get</a:t>
            </a:r>
            <a:r>
              <a:rPr lang="en-US" dirty="0"/>
              <a:t>, set and save attributes for SCSI objects.</a:t>
            </a:r>
          </a:p>
          <a:p>
            <a:r>
              <a:rPr lang="en-US" dirty="0" smtClean="0"/>
              <a:t>Add</a:t>
            </a:r>
            <a:r>
              <a:rPr lang="en-US" dirty="0"/>
              <a:t>, remove and list settable attribute scopes for drivers</a:t>
            </a:r>
          </a:p>
          <a:p>
            <a:r>
              <a:rPr lang="en-US" dirty="0" smtClean="0"/>
              <a:t>Validate </a:t>
            </a:r>
            <a:r>
              <a:rPr lang="en-US" dirty="0"/>
              <a:t>the change of LUN associated to a LUN path (replace WWID).</a:t>
            </a:r>
          </a:p>
          <a:p>
            <a:r>
              <a:rPr lang="en-US" dirty="0" smtClean="0"/>
              <a:t>Validate </a:t>
            </a:r>
            <a:r>
              <a:rPr lang="en-US" dirty="0"/>
              <a:t>the change of LUN associated to a legacy DSF (replace a legacy DSF).</a:t>
            </a:r>
          </a:p>
          <a:p>
            <a:r>
              <a:rPr lang="en-US" dirty="0" smtClean="0"/>
              <a:t>Disable </a:t>
            </a:r>
            <a:r>
              <a:rPr lang="en-US" dirty="0"/>
              <a:t>or enable SCSI objects.</a:t>
            </a:r>
          </a:p>
          <a:p>
            <a:r>
              <a:rPr lang="en-US" dirty="0" smtClean="0"/>
              <a:t>Perform </a:t>
            </a:r>
            <a:r>
              <a:rPr lang="en-US" dirty="0"/>
              <a:t>SCSI task management functions such as LUN reset, cold target reset, warm target reset.</a:t>
            </a:r>
          </a:p>
          <a:p>
            <a:r>
              <a:rPr lang="en-US" dirty="0" smtClean="0"/>
              <a:t>Set </a:t>
            </a:r>
            <a:r>
              <a:rPr lang="en-US" dirty="0"/>
              <a:t>or get the user friendly character string identifying a LUN (helpful when the LUN is relocated).</a:t>
            </a:r>
          </a:p>
          <a:p>
            <a:r>
              <a:rPr lang="en-US" dirty="0" smtClean="0"/>
              <a:t>Synchronize </a:t>
            </a:r>
            <a:r>
              <a:rPr lang="en-US" dirty="0"/>
              <a:t>cache for block devices.</a:t>
            </a:r>
          </a:p>
          <a:p>
            <a:r>
              <a:rPr lang="en-US" dirty="0" smtClean="0"/>
              <a:t>Erase </a:t>
            </a:r>
            <a:r>
              <a:rPr lang="en-US" dirty="0"/>
              <a:t>blocks of optical memory devices.</a:t>
            </a:r>
          </a:p>
          <a:p>
            <a:r>
              <a:rPr lang="en-US" dirty="0" smtClean="0"/>
              <a:t>Inquire </a:t>
            </a:r>
            <a:r>
              <a:rPr lang="en-US" dirty="0"/>
              <a:t>SCSI devices for its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1978463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HP-UX </a:t>
            </a:r>
            <a:r>
              <a:rPr lang="en-US" dirty="0" err="1" smtClean="0"/>
              <a:t>scsimgr</a:t>
            </a:r>
            <a:r>
              <a:rPr lang="en-US" dirty="0" smtClean="0"/>
              <a:t> useful examples for APF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665951"/>
            <a:ext cx="8119872" cy="4179426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solidFill>
                  <a:prstClr val="black"/>
                </a:solidFill>
              </a:rPr>
              <a:t>List hardware paths to the devices: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800" dirty="0">
              <a:solidFill>
                <a:prstClr val="black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scsimgr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lun_map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-D 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rchgr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/autoch11</a:t>
            </a:r>
          </a:p>
          <a:p>
            <a:pPr marL="0" indent="0">
              <a:spcAft>
                <a:spcPts val="0"/>
              </a:spcAft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LUN PATH INFORMATION FOR LUN : 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rchgr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/autoch11</a:t>
            </a:r>
          </a:p>
          <a:p>
            <a:pPr marL="0" indent="0">
              <a:spcAft>
                <a:spcPts val="0"/>
              </a:spcAft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Total number of LUN paths     = 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World Wide Identifier(WWID)    = 0x50014380023567f0</a:t>
            </a:r>
          </a:p>
          <a:p>
            <a:pPr marL="0" indent="0">
              <a:spcAft>
                <a:spcPts val="0"/>
              </a:spcAft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LUN path : lunpath102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Class                        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Instance                      = 102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Hardware path                 = 0/4/0/0/0/0.0x50014380023560ce.0x1000000000000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SCSI transport protocol      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fibre_channel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State                         = UNOPEN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Last Open or Close state      = ACTIVE</a:t>
            </a:r>
          </a:p>
          <a:p>
            <a:pPr marL="0" indent="0">
              <a:spcAft>
                <a:spcPts val="0"/>
              </a:spcAft>
              <a:buNone/>
            </a:pP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LUN path : lunpath174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Class                        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Instance                      = 174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Hardware path                 = 0/4/0/0/0/0.0x50014380023560d4.0x1000000000000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SCSI transport protocol      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fibre_channel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State                         = UNOPEN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Last Open or Close state      = ACTIVE</a:t>
            </a:r>
          </a:p>
        </p:txBody>
      </p:sp>
    </p:spTree>
    <p:extLst>
      <p:ext uri="{BB962C8B-B14F-4D97-AF65-F5344CB8AC3E}">
        <p14:creationId xmlns:p14="http://schemas.microsoft.com/office/powerpoint/2010/main" val="4164894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HP-UX </a:t>
            </a:r>
            <a:r>
              <a:rPr lang="en-US" dirty="0" err="1" smtClean="0"/>
              <a:t>scsimgr</a:t>
            </a:r>
            <a:r>
              <a:rPr lang="en-US" dirty="0" smtClean="0"/>
              <a:t> useful examples for APF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665951"/>
            <a:ext cx="8119872" cy="4179426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smtClean="0">
                <a:solidFill>
                  <a:prstClr val="black"/>
                </a:solidFill>
              </a:rPr>
              <a:t>Show if a device is locked to a single path: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scsimgr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get_attr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-a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lpt_to_lockdown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-a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lpt_lockdown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-D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rchg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Aft>
                <a:spcPts val="0"/>
              </a:spcAft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SCSI ATTRIBUTES FOR LUN : 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rchgr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/autoch11</a:t>
            </a:r>
          </a:p>
          <a:p>
            <a:pPr marL="0" indent="0">
              <a:spcAft>
                <a:spcPts val="0"/>
              </a:spcAft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lpt_to_lockdown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=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default =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saved =</a:t>
            </a:r>
          </a:p>
          <a:p>
            <a:pPr marL="0" indent="0">
              <a:spcAft>
                <a:spcPts val="0"/>
              </a:spcAft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lpt_lockdown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= 0/4/0/0/0/0.0x50014380023560ce.0x1000000000000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default =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saved =</a:t>
            </a:r>
          </a:p>
        </p:txBody>
      </p:sp>
    </p:spTree>
    <p:extLst>
      <p:ext uri="{BB962C8B-B14F-4D97-AF65-F5344CB8AC3E}">
        <p14:creationId xmlns:p14="http://schemas.microsoft.com/office/powerpoint/2010/main" val="876143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oscan</a:t>
            </a:r>
            <a:r>
              <a:rPr lang="en-US" dirty="0" smtClean="0"/>
              <a:t> example to list all hardware paths to devices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Ioscan</a:t>
            </a:r>
            <a:r>
              <a:rPr lang="en-US" dirty="0" smtClean="0"/>
              <a:t> – also supports multipath devices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ioscan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kfNClunpath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Class     I  H/W Path  Driver S/W State   H/W Type     Description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==================================================================</a:t>
            </a:r>
          </a:p>
          <a:p>
            <a:pPr marL="0" indent="0">
              <a:buNone/>
            </a:pP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  0/2/0/0/0/0.0x0.0x4000000000000000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disk2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2  0/2/0/0/0/0.0x0.0x4000000000000001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disk3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36  0/4/0/0/0/0.0x50014380023560ce.0x0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tape337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102  0/4/0/0/0/0.0x50014380023560ce.0x1000000000000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autoch11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40  0/4/0/0/0/0.0x50014380023560d4.0x0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tape341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174  0/4/0/0/0/0.0x50014380023560d4.0x1000000000000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CLAIMED     LUN_PATH     LUN path for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autoch11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72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ioscan</a:t>
            </a:r>
            <a:r>
              <a:rPr lang="en-US" dirty="0" smtClean="0"/>
              <a:t> to show mapping </a:t>
            </a:r>
            <a:r>
              <a:rPr lang="en-US" smtClean="0"/>
              <a:t>from hardware paths to ‘cooked’ paths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oscan</a:t>
            </a:r>
            <a:r>
              <a:rPr lang="en-US" dirty="0" smtClean="0"/>
              <a:t> – example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ioscan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-m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hwpath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H/W Path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Lunpath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H/W Path                 Legacy H/W Path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====================================================================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64000/0xfa00/0x1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0/2/0/0/0/0.0x0.0x4000000000000000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64000/0xfa00/0x2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0/2/0/0/0/0.0x0.0x4000000000000001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64000/0xfa00/0x1e4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0/4/0/0/0/0.0x50014380023560ce.0x0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64000/0xfa00/0x1e9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0/4/0/0/0/0.0x50014380023560d4.0x0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64000/0xfa00/0x232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0/4/0/0/0/0.0x50014380023560ce.0x1000000000000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0/4/0/0/0/0.0x50014380023560d4.0x1000000000000</a:t>
            </a:r>
          </a:p>
        </p:txBody>
      </p:sp>
    </p:spTree>
    <p:extLst>
      <p:ext uri="{BB962C8B-B14F-4D97-AF65-F5344CB8AC3E}">
        <p14:creationId xmlns:p14="http://schemas.microsoft.com/office/powerpoint/2010/main" val="10195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9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Driver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71" y="651753"/>
            <a:ext cx="5170731" cy="449174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198833"/>
            <a:ext cx="7222352" cy="2006703"/>
          </a:xfrm>
        </p:spPr>
        <p:txBody>
          <a:bodyPr/>
          <a:lstStyle/>
          <a:p>
            <a:r>
              <a:rPr lang="en-US" dirty="0" smtClean="0"/>
              <a:t>Linux Driver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5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b="1" dirty="0" err="1"/>
              <a:t>active_drive</a:t>
            </a:r>
            <a:r>
              <a:rPr lang="en-US" dirty="0"/>
              <a:t> = A path to an auto-changer via an APFO active drive.</a:t>
            </a:r>
          </a:p>
          <a:p>
            <a:pPr lvl="0">
              <a:spcBef>
                <a:spcPts val="600"/>
              </a:spcBef>
            </a:pPr>
            <a:r>
              <a:rPr lang="en-US" b="1" dirty="0"/>
              <a:t>down</a:t>
            </a:r>
            <a:r>
              <a:rPr lang="en-US" dirty="0"/>
              <a:t> = The driver is aware of this path, but if the driver attempted to use this path now, it would fail.</a:t>
            </a:r>
          </a:p>
          <a:p>
            <a:pPr lvl="0">
              <a:spcBef>
                <a:spcPts val="600"/>
              </a:spcBef>
            </a:pPr>
            <a:r>
              <a:rPr lang="en-US" b="1" dirty="0"/>
              <a:t>last</a:t>
            </a:r>
            <a:r>
              <a:rPr lang="en-US" dirty="0"/>
              <a:t> = The path that the driver was most recently able to successfully perform a SCSI command on.  This is probably the path that will be used next.  There are no /</a:t>
            </a:r>
            <a:r>
              <a:rPr lang="en-US" dirty="0" err="1"/>
              <a:t>dev</a:t>
            </a:r>
            <a:r>
              <a:rPr lang="en-US" dirty="0"/>
              <a:t> files open to this device.</a:t>
            </a:r>
          </a:p>
          <a:p>
            <a:pPr lvl="0">
              <a:spcBef>
                <a:spcPts val="600"/>
              </a:spcBef>
            </a:pPr>
            <a:r>
              <a:rPr lang="en-US" b="1" dirty="0"/>
              <a:t>open</a:t>
            </a:r>
            <a:r>
              <a:rPr lang="en-US" dirty="0"/>
              <a:t> = The path that the driver was most recently able to successfully perform a SCSI command on.  This is probably the path that will be used next.  There is at least one /</a:t>
            </a:r>
            <a:r>
              <a:rPr lang="en-US" dirty="0" err="1"/>
              <a:t>dev</a:t>
            </a:r>
            <a:r>
              <a:rPr lang="en-US" dirty="0"/>
              <a:t> file open to this device.</a:t>
            </a:r>
          </a:p>
          <a:p>
            <a:pPr lvl="0">
              <a:spcBef>
                <a:spcPts val="600"/>
              </a:spcBef>
            </a:pPr>
            <a:r>
              <a:rPr lang="en-US" b="1" dirty="0"/>
              <a:t>prefer</a:t>
            </a:r>
            <a:r>
              <a:rPr lang="en-US" dirty="0"/>
              <a:t> = The driver will attempt to send the next command on this path after the next device file open() call.  This path will be override last.</a:t>
            </a:r>
          </a:p>
          <a:p>
            <a:pPr lvl="0">
              <a:spcBef>
                <a:spcPts val="600"/>
              </a:spcBef>
            </a:pPr>
            <a:r>
              <a:rPr lang="en-US" b="1" dirty="0" err="1"/>
              <a:t>session_key</a:t>
            </a:r>
            <a:r>
              <a:rPr lang="en-US" dirty="0"/>
              <a:t> = The identifier number of the open session, in hexadecimal.</a:t>
            </a:r>
          </a:p>
          <a:p>
            <a:pPr lvl="0">
              <a:spcBef>
                <a:spcPts val="600"/>
              </a:spcBef>
            </a:pPr>
            <a:r>
              <a:rPr lang="en-US" b="1" dirty="0" err="1"/>
              <a:t>wwnn</a:t>
            </a:r>
            <a:r>
              <a:rPr lang="en-US" dirty="0"/>
              <a:t> = World-wide node name of the device</a:t>
            </a:r>
          </a:p>
        </p:txBody>
      </p:sp>
    </p:spTree>
    <p:extLst>
      <p:ext uri="{BB962C8B-B14F-4D97-AF65-F5344CB8AC3E}">
        <p14:creationId xmlns:p14="http://schemas.microsoft.com/office/powerpoint/2010/main" val="11134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User Interface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en-US" dirty="0" smtClean="0"/>
              <a:t>Built into the driver – no special tools</a:t>
            </a:r>
          </a:p>
          <a:p>
            <a:pPr lvl="0">
              <a:spcBef>
                <a:spcPts val="600"/>
              </a:spcBef>
            </a:pPr>
            <a:r>
              <a:rPr lang="en-US" dirty="0" smtClean="0"/>
              <a:t>Uses standard Linux mechanisms for reporting </a:t>
            </a:r>
          </a:p>
          <a:p>
            <a:pPr lvl="0">
              <a:spcBef>
                <a:spcPts val="600"/>
              </a:spcBef>
            </a:pPr>
            <a:r>
              <a:rPr lang="en-US" dirty="0" smtClean="0"/>
              <a:t>Information is available in the ‘/sys’ directory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Similar to the more familiar ‘/</a:t>
            </a:r>
            <a:r>
              <a:rPr lang="en-US" dirty="0" err="1" smtClean="0"/>
              <a:t>proc</a:t>
            </a:r>
            <a:r>
              <a:rPr lang="en-US" dirty="0" smtClean="0"/>
              <a:t>’ but for system information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APFO driver uses the ‘</a:t>
            </a:r>
            <a:r>
              <a:rPr lang="en-US" dirty="0" err="1" smtClean="0"/>
              <a:t>pfo</a:t>
            </a:r>
            <a:r>
              <a:rPr lang="en-US" dirty="0" smtClean="0"/>
              <a:t>’ class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APFO devices are numbered within the </a:t>
            </a:r>
            <a:r>
              <a:rPr lang="en-US" dirty="0" err="1" smtClean="0"/>
              <a:t>pfo</a:t>
            </a:r>
            <a:r>
              <a:rPr lang="en-US" dirty="0" smtClean="0"/>
              <a:t> class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/sys/class/</a:t>
            </a:r>
            <a:r>
              <a:rPr lang="en-US" dirty="0" err="1" smtClean="0"/>
              <a:t>pfo</a:t>
            </a:r>
            <a:r>
              <a:rPr lang="en-US" dirty="0" smtClean="0"/>
              <a:t>/</a:t>
            </a:r>
            <a:r>
              <a:rPr lang="en-US" dirty="0" err="1" smtClean="0"/>
              <a:t>pfo</a:t>
            </a:r>
            <a:r>
              <a:rPr lang="en-US" dirty="0" smtClean="0"/>
              <a:t># contains all information about the driver and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Status Reporting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cat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/pfo5/paths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sg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/sg5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/st1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wwnn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=50014382c6c2f007 type=tape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session_key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=99e90717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9:0:1:0  up   open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9:0:2:0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8:0:1:0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8:0:2:0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en-US" dirty="0" smtClean="0"/>
          </a:p>
          <a:p>
            <a:pPr lvl="0">
              <a:spcBef>
                <a:spcPts val="600"/>
              </a:spcBef>
            </a:pPr>
            <a:r>
              <a:rPr lang="en-US" dirty="0" smtClean="0"/>
              <a:t>In this example – </a:t>
            </a:r>
            <a:r>
              <a:rPr lang="en-US" dirty="0" err="1" smtClean="0"/>
              <a:t>pfo</a:t>
            </a:r>
            <a:r>
              <a:rPr lang="en-US" dirty="0" smtClean="0"/>
              <a:t> device number 5 is a tape drive</a:t>
            </a:r>
          </a:p>
          <a:p>
            <a:pPr lvl="0">
              <a:spcBef>
                <a:spcPts val="600"/>
              </a:spcBef>
            </a:pPr>
            <a:r>
              <a:rPr lang="en-US" dirty="0" smtClean="0"/>
              <a:t>First line – device information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SG path, ST path, WWNN, device type, and the failover session key (if one exists)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Following lines list available paths with status information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 this example hardware path 9:0:1:0 is the currently selected path to try first for future commands and an application has opened the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Status Reporting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cat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/pfo4/paths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sg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/sg4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=none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wwnn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=50014382c6c2f800 type=changer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9:0:0:1  up   last -     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active_drive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9:0:1:1  up   -    -  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9:0:2:1  down -    -  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9:0:3:1  up   -    -     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active_drive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8:0:0:1  up   -    -     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active_drive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8:0:1:1  up   -    -  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8:0:2:1  up   -    -  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8:0:3:1  up   -    -     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active_drive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/>
              <a:t>In this example – </a:t>
            </a:r>
            <a:r>
              <a:rPr lang="en-US" dirty="0" err="1" smtClean="0"/>
              <a:t>pfo</a:t>
            </a:r>
            <a:r>
              <a:rPr lang="en-US" dirty="0" smtClean="0"/>
              <a:t> device number 5 is a medium changer </a:t>
            </a:r>
          </a:p>
          <a:p>
            <a:pPr lvl="0"/>
            <a:r>
              <a:rPr lang="en-US" dirty="0" smtClean="0"/>
              <a:t>First line – device information</a:t>
            </a:r>
          </a:p>
          <a:p>
            <a:pPr lvl="1"/>
            <a:r>
              <a:rPr lang="en-US" dirty="0" smtClean="0"/>
              <a:t>SG path, ST path </a:t>
            </a:r>
            <a:r>
              <a:rPr lang="en-US" dirty="0" smtClean="0">
                <a:solidFill>
                  <a:srgbClr val="0000FF"/>
                </a:solidFill>
              </a:rPr>
              <a:t>&lt;none&gt;</a:t>
            </a:r>
            <a:r>
              <a:rPr lang="en-US" dirty="0" smtClean="0"/>
              <a:t>, WWNN, device type, and the failover session key (if one exists)</a:t>
            </a:r>
            <a:endParaRPr lang="en-US" dirty="0"/>
          </a:p>
          <a:p>
            <a:r>
              <a:rPr lang="en-US" dirty="0" smtClean="0"/>
              <a:t>Following lines list available paths with status information</a:t>
            </a:r>
          </a:p>
          <a:p>
            <a:pPr lvl="1"/>
            <a:r>
              <a:rPr lang="en-US" dirty="0" smtClean="0"/>
              <a:t>In this example hardware path 9:0:0:1 is ‘last used’ path and will be the first one tried for future commands but no application has opened the device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Control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Control is similar to reporting commands are sent to: /sys/class/</a:t>
            </a:r>
            <a:r>
              <a:rPr lang="en-US" dirty="0" err="1" smtClean="0"/>
              <a:t>pfo</a:t>
            </a:r>
            <a:r>
              <a:rPr lang="en-US" dirty="0" smtClean="0"/>
              <a:t>/</a:t>
            </a:r>
            <a:r>
              <a:rPr lang="en-US" dirty="0" err="1" smtClean="0"/>
              <a:t>pfo</a:t>
            </a:r>
            <a:r>
              <a:rPr lang="en-US" dirty="0" smtClean="0"/>
              <a:t>#/ctrl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Can select a ‘preferred’ path</a:t>
            </a:r>
            <a:endParaRPr lang="en-US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US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echo prefer=8:0:3:0 &gt;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/pfo3/ctrl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cat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/pfo3/paths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sg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/sg3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/st0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wwnn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=50014382c6c2f001 type=tape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9:0:0:0  up   last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9:0:3:0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8:0:0:0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8:0:3:0  up   -    prefer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/>
              <a:t>Same status report as previous example</a:t>
            </a:r>
          </a:p>
          <a:p>
            <a:pPr lvl="0"/>
            <a:r>
              <a:rPr lang="en-US" dirty="0" smtClean="0"/>
              <a:t>Hardware path 9:0:0:0 is still the ‘last used’ path</a:t>
            </a:r>
          </a:p>
          <a:p>
            <a:pPr lvl="0"/>
            <a:r>
              <a:rPr lang="en-US" dirty="0" smtClean="0"/>
              <a:t>Hardware path 8:0:3:0 is no the ‘preferred’ path and will be tried first for future commands</a:t>
            </a:r>
          </a:p>
          <a:p>
            <a:pPr lvl="0">
              <a:spcBef>
                <a:spcPts val="600"/>
              </a:spcBef>
            </a:pPr>
            <a:endParaRPr lang="en-US" dirty="0" smtClean="0"/>
          </a:p>
          <a:p>
            <a:pPr lvl="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7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Driver: Control, </a:t>
            </a:r>
            <a:r>
              <a:rPr lang="en-GB" dirty="0" err="1" smtClean="0"/>
              <a:t>cont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29184" y="801279"/>
            <a:ext cx="8119872" cy="361641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/>
              <a:t>Preference can be cleared by setting an empty preference</a:t>
            </a:r>
            <a:endParaRPr lang="en-US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US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echo prefer= &gt;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/pfo3/ctrl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cat /sys/class/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pfo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/pfo3/paths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sg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/sg3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=/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/st0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wwnn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=50014382c6c2f001 type=tape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9:0:0:0  up   last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9:0:3:0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8:0:0:0  up   -    -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8:0:3:0  up   -    </a:t>
            </a:r>
            <a:r>
              <a:rPr lang="en-US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/>
              <a:t>Hardware path 9:0:0:0 is still the ‘last used’ path</a:t>
            </a:r>
          </a:p>
          <a:p>
            <a:pPr lvl="0"/>
            <a:r>
              <a:rPr lang="en-US" dirty="0" smtClean="0"/>
              <a:t>Hardware path 8:0:3:0 is no longer the ‘preferred’ path</a:t>
            </a:r>
          </a:p>
          <a:p>
            <a:pPr lvl="0">
              <a:spcBef>
                <a:spcPts val="600"/>
              </a:spcBef>
            </a:pPr>
            <a:endParaRPr lang="en-US" dirty="0" smtClean="0"/>
          </a:p>
          <a:p>
            <a:pPr lvl="0">
              <a:spcBef>
                <a:spcPts val="600"/>
              </a:spcBef>
            </a:pPr>
            <a:r>
              <a:rPr lang="en-US" sz="1600" b="1" dirty="0" smtClean="0"/>
              <a:t>Further control commands are still TBD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113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P Theme color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96D6"/>
      </a:accent1>
      <a:accent2>
        <a:srgbClr val="F05332"/>
      </a:accent2>
      <a:accent3>
        <a:srgbClr val="B7CA34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12103</TotalTime>
  <Words>1204</Words>
  <Application>Microsoft Office PowerPoint</Application>
  <PresentationFormat>On-screen Show (16:9)</PresentationFormat>
  <Paragraphs>194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HP Simplified</vt:lpstr>
      <vt:lpstr>Lucida Grande</vt:lpstr>
      <vt:lpstr>Times New Roman</vt:lpstr>
      <vt:lpstr>Blank</vt:lpstr>
      <vt:lpstr>LTO Advanced Path Failover</vt:lpstr>
      <vt:lpstr>Linux Driver Interface</vt:lpstr>
      <vt:lpstr>Linux Driver Architecture</vt:lpstr>
      <vt:lpstr>Linux Driver: Definitions</vt:lpstr>
      <vt:lpstr>Linux Driver: User Interface Overview</vt:lpstr>
      <vt:lpstr>Linux Driver: Status Reporting Example</vt:lpstr>
      <vt:lpstr>Linux Driver: Status Reporting Example</vt:lpstr>
      <vt:lpstr>Linux Driver: Control </vt:lpstr>
      <vt:lpstr>Linux Driver: Control, cont </vt:lpstr>
      <vt:lpstr>HP-UX Driver</vt:lpstr>
      <vt:lpstr>HP-UX Driver Overview</vt:lpstr>
      <vt:lpstr>HP-UX Driver: Status Reporting </vt:lpstr>
      <vt:lpstr>scsimgr operations</vt:lpstr>
      <vt:lpstr>HP-UX scsimgr useful examples for APF</vt:lpstr>
      <vt:lpstr>HP-UX scsimgr useful examples for APF</vt:lpstr>
      <vt:lpstr>Ioscan – also supports multipath devices</vt:lpstr>
      <vt:lpstr>ioscan – example 2</vt:lpstr>
      <vt:lpstr>PowerPoint Presentation</vt:lpstr>
    </vt:vector>
  </TitlesOfParts>
  <Company>HP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</dc:title>
  <dc:creator>Curtis C. Ballard</dc:creator>
  <cp:lastModifiedBy>Ballard, Curtis C (HP Storage)</cp:lastModifiedBy>
  <cp:revision>47</cp:revision>
  <cp:lastPrinted>2012-04-13T15:38:33Z</cp:lastPrinted>
  <dcterms:created xsi:type="dcterms:W3CDTF">2013-07-02T16:29:28Z</dcterms:created>
  <dcterms:modified xsi:type="dcterms:W3CDTF">2013-07-22T03:27:28Z</dcterms:modified>
</cp:coreProperties>
</file>