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59"/>
  </p:notesMasterIdLst>
  <p:handoutMasterIdLst>
    <p:handoutMasterId r:id="rId60"/>
  </p:handoutMasterIdLst>
  <p:sldIdLst>
    <p:sldId id="1103" r:id="rId2"/>
    <p:sldId id="1179" r:id="rId3"/>
    <p:sldId id="1107" r:id="rId4"/>
    <p:sldId id="1168" r:id="rId5"/>
    <p:sldId id="1121" r:id="rId6"/>
    <p:sldId id="1140" r:id="rId7"/>
    <p:sldId id="1104" r:id="rId8"/>
    <p:sldId id="1126" r:id="rId9"/>
    <p:sldId id="1105" r:id="rId10"/>
    <p:sldId id="1169" r:id="rId11"/>
    <p:sldId id="1170" r:id="rId12"/>
    <p:sldId id="1128" r:id="rId13"/>
    <p:sldId id="1141" r:id="rId14"/>
    <p:sldId id="1129" r:id="rId15"/>
    <p:sldId id="1137" r:id="rId16"/>
    <p:sldId id="1114" r:id="rId17"/>
    <p:sldId id="1166" r:id="rId18"/>
    <p:sldId id="1178" r:id="rId19"/>
    <p:sldId id="1167" r:id="rId20"/>
    <p:sldId id="1116" r:id="rId21"/>
    <p:sldId id="1144" r:id="rId22"/>
    <p:sldId id="1158" r:id="rId23"/>
    <p:sldId id="1163" r:id="rId24"/>
    <p:sldId id="1164" r:id="rId25"/>
    <p:sldId id="1159" r:id="rId26"/>
    <p:sldId id="1160" r:id="rId27"/>
    <p:sldId id="1161" r:id="rId28"/>
    <p:sldId id="1115" r:id="rId29"/>
    <p:sldId id="1131" r:id="rId30"/>
    <p:sldId id="1117" r:id="rId31"/>
    <p:sldId id="1132" r:id="rId32"/>
    <p:sldId id="1113" r:id="rId33"/>
    <p:sldId id="1134" r:id="rId34"/>
    <p:sldId id="1156" r:id="rId35"/>
    <p:sldId id="1112" r:id="rId36"/>
    <p:sldId id="1146" r:id="rId37"/>
    <p:sldId id="1147" r:id="rId38"/>
    <p:sldId id="1148" r:id="rId39"/>
    <p:sldId id="1149" r:id="rId40"/>
    <p:sldId id="1152" r:id="rId41"/>
    <p:sldId id="1153" r:id="rId42"/>
    <p:sldId id="1154" r:id="rId43"/>
    <p:sldId id="1155" r:id="rId44"/>
    <p:sldId id="1142" r:id="rId45"/>
    <p:sldId id="1120" r:id="rId46"/>
    <p:sldId id="1133" r:id="rId47"/>
    <p:sldId id="1136" r:id="rId48"/>
    <p:sldId id="1171" r:id="rId49"/>
    <p:sldId id="1172" r:id="rId50"/>
    <p:sldId id="1174" r:id="rId51"/>
    <p:sldId id="1173" r:id="rId52"/>
    <p:sldId id="1175" r:id="rId53"/>
    <p:sldId id="1176" r:id="rId54"/>
    <p:sldId id="1177" r:id="rId55"/>
    <p:sldId id="1119" r:id="rId56"/>
    <p:sldId id="1143" r:id="rId57"/>
    <p:sldId id="1106" r:id="rId58"/>
  </p:sldIdLst>
  <p:sldSz cx="9144000" cy="6858000" type="screen4x3"/>
  <p:notesSz cx="7315200" cy="9601200"/>
  <p:custShowLst>
    <p:custShow name="What's new" id="0">
      <p:sldLst/>
    </p:custShow>
    <p:custShow name="Setting up the template" id="1">
      <p:sldLst/>
    </p:custShow>
    <p:custShow name="New Layouts" id="2">
      <p:sldLst/>
    </p:custShow>
    <p:custShow name="Using the HP template" id="3">
      <p:sldLst/>
    </p:custShow>
    <p:custShow name="Creating visuals" id="4">
      <p:sldLst/>
    </p:custShow>
    <p:custShow name="File Formatting" id="5">
      <p:sldLst/>
    </p:custShow>
    <p:custShow name="Additional information" id="6">
      <p:sldLst/>
    </p:custShow>
  </p:custShow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Futura B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B84"/>
    <a:srgbClr val="000000"/>
    <a:srgbClr val="194331"/>
    <a:srgbClr val="E0FE4C"/>
    <a:srgbClr val="CC0000"/>
    <a:srgbClr val="AC7B00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5382" autoAdjust="0"/>
  </p:normalViewPr>
  <p:slideViewPr>
    <p:cSldViewPr snapToGrid="0">
      <p:cViewPr varScale="1">
        <p:scale>
          <a:sx n="67" d="100"/>
          <a:sy n="67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686" y="-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1417" y="45907"/>
            <a:ext cx="487510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0">
                <a:latin typeface="Futura Hv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725" y="9001127"/>
            <a:ext cx="592666" cy="452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220134" y="9299524"/>
            <a:ext cx="413174" cy="2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5" tIns="47828" rIns="95655" bIns="47828" anchor="b"/>
          <a:lstStyle/>
          <a:p>
            <a:pPr eaLnBrk="0" hangingPunct="0">
              <a:spcBef>
                <a:spcPct val="0"/>
              </a:spcBef>
            </a:pPr>
            <a:fld id="{09B82BD1-BE14-463E-A52D-94E42B648007}" type="slidenum">
              <a:rPr lang="en-US" sz="900" i="0">
                <a:solidFill>
                  <a:schemeClr val="bg2"/>
                </a:solidFill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900" i="0" dirty="0">
              <a:solidFill>
                <a:schemeClr val="bg2"/>
              </a:solidFill>
            </a:endParaRPr>
          </a:p>
        </p:txBody>
      </p:sp>
      <p:sp>
        <p:nvSpPr>
          <p:cNvPr id="9221" name="Rectangle 16"/>
          <p:cNvSpPr>
            <a:spLocks noChangeArrowheads="1"/>
          </p:cNvSpPr>
          <p:nvPr/>
        </p:nvSpPr>
        <p:spPr bwMode="auto">
          <a:xfrm>
            <a:off x="645162" y="9299524"/>
            <a:ext cx="1188720" cy="2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5" tIns="47828" rIns="95655" bIns="47828" anchor="b"/>
          <a:lstStyle/>
          <a:p>
            <a:pPr eaLnBrk="0" hangingPunct="0">
              <a:spcBef>
                <a:spcPct val="0"/>
              </a:spcBef>
            </a:pPr>
            <a:r>
              <a:rPr lang="en-US" sz="900" i="0" dirty="0">
                <a:solidFill>
                  <a:schemeClr val="bg2"/>
                </a:solidFill>
              </a:rPr>
              <a:t>October 2003</a:t>
            </a:r>
          </a:p>
        </p:txBody>
      </p:sp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1882991" y="9224104"/>
            <a:ext cx="4091093" cy="3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5" tIns="47828" rIns="95655" bIns="47828" anchor="b"/>
          <a:lstStyle/>
          <a:p>
            <a:pPr eaLnBrk="0" hangingPunct="0">
              <a:spcBef>
                <a:spcPct val="0"/>
              </a:spcBef>
            </a:pPr>
            <a:r>
              <a:rPr lang="en-US" sz="900" i="0" dirty="0">
                <a:solidFill>
                  <a:schemeClr val="bg2"/>
                </a:solidFill>
              </a:rPr>
              <a:t>Copyright © 2006 HP corporate presentation.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608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0550" y="238125"/>
            <a:ext cx="3824288" cy="2868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7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3109" y="237734"/>
            <a:ext cx="2704253" cy="32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0">
                <a:latin typeface="Futura Hv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7551" y="3361081"/>
            <a:ext cx="6712373" cy="55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pic>
        <p:nvPicPr>
          <p:cNvPr id="717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725" y="9001127"/>
            <a:ext cx="592666" cy="452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220134" y="9299524"/>
            <a:ext cx="413174" cy="2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5" tIns="47828" rIns="95655" bIns="47828" anchor="b"/>
          <a:lstStyle/>
          <a:p>
            <a:pPr eaLnBrk="0" hangingPunct="0">
              <a:spcBef>
                <a:spcPct val="0"/>
              </a:spcBef>
            </a:pPr>
            <a:fld id="{20FB9D5C-2A65-4E03-9107-3D8CB9848EC3}" type="slidenum">
              <a:rPr lang="en-US" sz="900" i="0">
                <a:solidFill>
                  <a:schemeClr val="bg2"/>
                </a:solidFill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900" i="0" dirty="0">
              <a:solidFill>
                <a:schemeClr val="bg2"/>
              </a:solidFill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645162" y="9299524"/>
            <a:ext cx="1188720" cy="2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5" tIns="47828" rIns="95655" bIns="47828" anchor="b"/>
          <a:lstStyle/>
          <a:p>
            <a:pPr eaLnBrk="0" hangingPunct="0">
              <a:spcBef>
                <a:spcPct val="0"/>
              </a:spcBef>
            </a:pPr>
            <a:r>
              <a:rPr lang="en-US" sz="900" i="0" dirty="0">
                <a:solidFill>
                  <a:schemeClr val="bg2"/>
                </a:solidFill>
              </a:rPr>
              <a:t>October 2003</a:t>
            </a:r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1882991" y="9224104"/>
            <a:ext cx="4091093" cy="3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5" tIns="47828" rIns="95655" bIns="47828" anchor="b"/>
          <a:lstStyle/>
          <a:p>
            <a:pPr eaLnBrk="0" hangingPunct="0">
              <a:spcBef>
                <a:spcPct val="0"/>
              </a:spcBef>
            </a:pPr>
            <a:r>
              <a:rPr lang="en-US" sz="900" i="0" dirty="0">
                <a:solidFill>
                  <a:schemeClr val="bg2"/>
                </a:solidFill>
              </a:rPr>
              <a:t>Copyright © 2006 HP corporate presentation.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652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9063" indent="-1190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Char char="•"/>
      <a:defRPr sz="1200" kern="1200">
        <a:solidFill>
          <a:schemeClr val="tx1"/>
        </a:solidFill>
        <a:latin typeface="Futura Bk" charset="0"/>
        <a:ea typeface="+mn-ea"/>
        <a:cs typeface="+mn-cs"/>
      </a:defRPr>
    </a:lvl1pPr>
    <a:lvl2pPr marL="344488" indent="-111125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Font typeface="Futura Bk" pitchFamily="34" charset="0"/>
      <a:buChar char="–"/>
      <a:defRPr sz="1000" kern="1200">
        <a:solidFill>
          <a:schemeClr val="tx1"/>
        </a:solidFill>
        <a:latin typeface="Futura Bk" charset="0"/>
        <a:ea typeface="+mn-ea"/>
        <a:cs typeface="+mn-cs"/>
      </a:defRPr>
    </a:lvl2pPr>
    <a:lvl3pPr marL="569913" indent="-1063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Char char="•"/>
      <a:defRPr sz="900" kern="1200">
        <a:solidFill>
          <a:schemeClr val="tx1"/>
        </a:solidFill>
        <a:latin typeface="Futura Bk" charset="0"/>
        <a:ea typeface="+mn-ea"/>
        <a:cs typeface="+mn-cs"/>
      </a:defRPr>
    </a:lvl3pPr>
    <a:lvl4pPr marL="795338" indent="-1063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Font typeface="Futura Bk" pitchFamily="34" charset="0"/>
      <a:buChar char="–"/>
      <a:defRPr sz="900" kern="1200">
        <a:solidFill>
          <a:schemeClr val="tx1"/>
        </a:solidFill>
        <a:latin typeface="Futura Bk" charset="0"/>
        <a:ea typeface="+mn-ea"/>
        <a:cs typeface="+mn-cs"/>
      </a:defRPr>
    </a:lvl4pPr>
    <a:lvl5pPr marL="1033463" indent="-1190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Char char="•"/>
      <a:defRPr sz="900" kern="1200">
        <a:solidFill>
          <a:schemeClr val="tx1"/>
        </a:solidFill>
        <a:latin typeface="Futura Bk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6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Selected ports will be available to all hosts selected at this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Quantum presentation only</a:t>
            </a:r>
          </a:p>
          <a:p>
            <a:r>
              <a:rPr lang="en-US" dirty="0" smtClean="0"/>
              <a:t>Win 2012 x64 only, hence name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Put in test mode first, else attempt to boot will enter recovery mode</a:t>
            </a:r>
          </a:p>
          <a:p>
            <a:pPr marL="119063" marR="0" indent="-119063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Futura Bk" charset="0"/>
                <a:ea typeface="+mn-ea"/>
                <a:cs typeface="+mn-cs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Futura Bk" charset="0"/>
                <a:ea typeface="+mn-ea"/>
                <a:cs typeface="+mn-cs"/>
              </a:rPr>
              <a:t>bcdedit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Futura Bk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Futura Bk" charset="0"/>
                <a:ea typeface="+mn-ea"/>
                <a:cs typeface="+mn-cs"/>
              </a:rPr>
              <a:t>testsigning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Futura Bk" charset="0"/>
                <a:ea typeface="+mn-ea"/>
                <a:cs typeface="+mn-cs"/>
              </a:rPr>
              <a:t> on” and reboot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8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This will help explain the Device Manager view which will have sixteen instances of “AdvFO Tape Multi-Path Intermediate Class Driver SCSI FDO.”</a:t>
            </a:r>
          </a:p>
        </p:txBody>
      </p:sp>
    </p:spTree>
    <p:extLst>
      <p:ext uri="{BB962C8B-B14F-4D97-AF65-F5344CB8AC3E}">
        <p14:creationId xmlns:p14="http://schemas.microsoft.com/office/powerpoint/2010/main" val="256884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instances of the library or of each drive indicate that APFO is not enabled in the library.</a:t>
            </a:r>
          </a:p>
          <a:p>
            <a:r>
              <a:rPr lang="en-US" dirty="0" smtClean="0"/>
              <a:t>Eight changer, eight drives</a:t>
            </a:r>
          </a:p>
          <a:p>
            <a:r>
              <a:rPr lang="en-US" dirty="0" smtClean="0"/>
              <a:t>Replace this with screen shot from Louie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0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5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service people how much of this should be given to customer and how much to give only to field service</a:t>
            </a:r>
          </a:p>
          <a:p>
            <a:r>
              <a:rPr lang="en-US" dirty="0" smtClean="0"/>
              <a:t>Debug</a:t>
            </a:r>
            <a:r>
              <a:rPr lang="en-US" baseline="0" dirty="0" smtClean="0"/>
              <a:t> drivers will be 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7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r>
              <a:rPr lang="en-US" baseline="0" dirty="0" smtClean="0"/>
              <a:t> of failed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34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AdvFoDgn to see which drive is missing a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2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Quantum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4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64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Bottom pane is driver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13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go into AdvFoDgn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8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 &amp; 3rd</a:t>
            </a:r>
            <a:r>
              <a:rPr lang="en-US" dirty="0" smtClean="0"/>
              <a:t> bullet items are modified from what was shown in </a:t>
            </a:r>
            <a:r>
              <a:rPr lang="en-US" smtClean="0"/>
              <a:t>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CDO provides an API for the diagnostic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6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enable library then boot host w/o drivers, half</a:t>
            </a:r>
            <a:r>
              <a:rPr lang="en-US" baseline="0" dirty="0" smtClean="0"/>
              <a:t> of the changers will not load a changer miniclass driver.  Caused by reservation conflict in passive control path drives.  Exclamation points in device manager display.  Solution is to install APFO drivers and reboot.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5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 both drive ports</a:t>
            </a:r>
            <a:r>
              <a:rPr lang="en-US" baseline="0" dirty="0" smtClean="0"/>
              <a:t> in Security Manager.</a:t>
            </a:r>
          </a:p>
          <a:p>
            <a:r>
              <a:rPr lang="en-US" baseline="0" dirty="0" smtClean="0"/>
              <a:t>Yellow is active CP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 both drive ports</a:t>
            </a:r>
            <a:r>
              <a:rPr lang="en-US" baseline="0" dirty="0" smtClean="0"/>
              <a:t> in Security Manager.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 both drive ports</a:t>
            </a:r>
            <a:r>
              <a:rPr lang="en-US" baseline="0" dirty="0" smtClean="0"/>
              <a:t> in Security Manager.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9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invGray">
          <a:xfrm>
            <a:off x="220663" y="6292850"/>
            <a:ext cx="3776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i="0" dirty="0" smtClean="0">
                <a:solidFill>
                  <a:srgbClr val="FFFFFF"/>
                </a:solidFill>
              </a:rPr>
              <a:t>© 2013Hewlett-Packard Development Company, L.P.</a:t>
            </a:r>
            <a:br>
              <a:rPr lang="en-US" sz="900" i="0" dirty="0" smtClean="0">
                <a:solidFill>
                  <a:srgbClr val="FFFFFF"/>
                </a:solidFill>
              </a:rPr>
            </a:br>
            <a:r>
              <a:rPr lang="en-US" sz="900" i="0" dirty="0" smtClean="0">
                <a:solidFill>
                  <a:srgbClr val="FFFFFF"/>
                </a:solidFill>
              </a:rPr>
              <a:t>The information contained herein is subject to change without notice </a:t>
            </a: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0" y="4838700"/>
            <a:ext cx="9144000" cy="800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invGray">
          <a:xfrm>
            <a:off x="5141913" y="6224588"/>
            <a:ext cx="37766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i="0" dirty="0" smtClean="0">
                <a:solidFill>
                  <a:schemeClr val="bg1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 </a:t>
            </a:r>
          </a:p>
        </p:txBody>
      </p:sp>
      <p:pic>
        <p:nvPicPr>
          <p:cNvPr id="7" name="Picture 29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84750"/>
            <a:ext cx="1778000" cy="401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744788" y="5121275"/>
            <a:ext cx="3595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i="0" smtClean="0"/>
              <a:t>Joint Development                            Agreement</a:t>
            </a:r>
          </a:p>
        </p:txBody>
      </p:sp>
      <p:pic>
        <p:nvPicPr>
          <p:cNvPr id="9" name="Picture 31" descr="MCj02865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563" y="4841875"/>
            <a:ext cx="8890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 descr="LTO_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663" y="280988"/>
            <a:ext cx="40735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914" name="Rectangle 18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33388" y="3741738"/>
            <a:ext cx="4570412" cy="914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Futura Hv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2915" name="Rectangle 19"/>
          <p:cNvSpPr>
            <a:spLocks noGrp="1" noChangeArrowheads="1"/>
          </p:cNvSpPr>
          <p:nvPr>
            <p:ph type="ctrTitle"/>
          </p:nvPr>
        </p:nvSpPr>
        <p:spPr bwMode="invGray">
          <a:xfrm>
            <a:off x="441325" y="274638"/>
            <a:ext cx="4551363" cy="305911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Futura L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0185-9193-48CE-82CF-2DFF0B67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91C7-19A8-4363-B899-F8CCE306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DEE4-7C6B-4160-A8C1-61EBF8DD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0C4E-A952-48B3-B5CC-83454BD6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93B2-72B8-46F2-BD57-D0ED338A3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7C92-A372-482F-841E-1248A8225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ADD3-ADA7-4062-B353-E87ADEC61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5EC5-AFEB-44B9-B8C1-C1242E404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0251-B6F9-4D76-B248-6BA606E90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DDC1-7FCF-42E6-B736-91A9E430D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i="0">
                <a:solidFill>
                  <a:srgbClr val="848589"/>
                </a:solidFill>
                <a:latin typeface="Futura Bk" charset="0"/>
              </a:defRPr>
            </a:lvl1pPr>
          </a:lstStyle>
          <a:p>
            <a:pPr>
              <a:defRPr/>
            </a:pPr>
            <a:fld id="{BE5ACFF3-D7EC-4A40-A298-1993C7774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318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i="0">
                <a:solidFill>
                  <a:srgbClr val="848589"/>
                </a:solidFill>
                <a:latin typeface="Futura Bk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18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97075" y="6550025"/>
            <a:ext cx="15525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i="0">
                <a:solidFill>
                  <a:srgbClr val="848589"/>
                </a:solidFill>
                <a:latin typeface="Futura Bk" charset="0"/>
              </a:defRPr>
            </a:lvl1pPr>
          </a:lstStyle>
          <a:p>
            <a:pPr>
              <a:defRPr/>
            </a:pPr>
            <a:r>
              <a:rPr lang="en-US"/>
              <a:t>HP Quantum CONFIDENTIAL Class 2</a:t>
            </a:r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81450" y="6273800"/>
            <a:ext cx="5556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5957888" y="396875"/>
            <a:ext cx="28527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defRPr/>
            </a:pPr>
            <a:r>
              <a:rPr lang="en-US" sz="900" b="1" i="0" smtClean="0"/>
              <a:t>Joint Development                    Agreement</a:t>
            </a:r>
          </a:p>
        </p:txBody>
      </p:sp>
      <p:pic>
        <p:nvPicPr>
          <p:cNvPr id="1035" name="Picture 22" descr="MCj0286542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67550" y="209550"/>
            <a:ext cx="604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24"/>
          <p:cNvSpPr>
            <a:spLocks noChangeArrowheads="1"/>
          </p:cNvSpPr>
          <p:nvPr/>
        </p:nvSpPr>
        <p:spPr bwMode="auto">
          <a:xfrm>
            <a:off x="6318250" y="6146800"/>
            <a:ext cx="2700338" cy="7032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0" dirty="0">
                <a:solidFill>
                  <a:schemeClr val="tx2"/>
                </a:solidFill>
              </a:rPr>
              <a:t>© </a:t>
            </a:r>
            <a:r>
              <a:rPr lang="en-US" sz="800" i="0" dirty="0" smtClean="0">
                <a:solidFill>
                  <a:schemeClr val="tx2"/>
                </a:solidFill>
              </a:rPr>
              <a:t>2013 </a:t>
            </a:r>
            <a:r>
              <a:rPr lang="en-US" sz="800" i="0" dirty="0">
                <a:solidFill>
                  <a:schemeClr val="tx2"/>
                </a:solidFill>
              </a:rPr>
              <a:t>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pic>
        <p:nvPicPr>
          <p:cNvPr id="1037" name="Picture 25"/>
          <p:cNvPicPr preferRelativeResize="0"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6950" y="6269038"/>
            <a:ext cx="1454150" cy="328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5pPr>
      <a:lvl6pPr marL="4572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6pPr>
      <a:lvl7pPr marL="9144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7pPr>
      <a:lvl8pPr marL="13716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8pPr>
      <a:lvl9pPr marL="18288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SzPct val="8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22 July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325" y="1182254"/>
            <a:ext cx="6772275" cy="2151495"/>
          </a:xfrm>
        </p:spPr>
        <p:txBody>
          <a:bodyPr/>
          <a:lstStyle/>
          <a:p>
            <a:r>
              <a:rPr lang="en-US" dirty="0" smtClean="0"/>
              <a:t>Advanced Path Failover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apeusbf filter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Attaches to all storage port drivers</a:t>
            </a:r>
          </a:p>
          <a:p>
            <a:r>
              <a:rPr lang="en-US" dirty="0" smtClean="0"/>
              <a:t>During discovery recognizes devices </a:t>
            </a:r>
            <a:r>
              <a:rPr lang="en-US" dirty="0" smtClean="0"/>
              <a:t>which may have APFO capability</a:t>
            </a:r>
            <a:endParaRPr lang="en-US" dirty="0" smtClean="0"/>
          </a:p>
          <a:p>
            <a:r>
              <a:rPr lang="en-US" dirty="0" smtClean="0"/>
              <a:t>Presents a FFDO and FPDO for each </a:t>
            </a:r>
            <a:r>
              <a:rPr lang="en-US" b="1" dirty="0" smtClean="0"/>
              <a:t>path</a:t>
            </a:r>
            <a:r>
              <a:rPr lang="en-US" dirty="0" smtClean="0"/>
              <a:t> to each </a:t>
            </a:r>
            <a:r>
              <a:rPr lang="en-US" dirty="0" smtClean="0"/>
              <a:t>device</a:t>
            </a:r>
            <a:endParaRPr lang="en-US" dirty="0" smtClean="0"/>
          </a:p>
          <a:p>
            <a:r>
              <a:rPr lang="en-US" dirty="0" smtClean="0"/>
              <a:t>FFDO and FPDO identifiers are recognized by tapempic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tapempic intermediate class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Attaches to devices presented by tapeusbf</a:t>
            </a:r>
          </a:p>
          <a:p>
            <a:r>
              <a:rPr lang="en-US" dirty="0" smtClean="0"/>
              <a:t>Presents a FDO and PDO for each enabled </a:t>
            </a:r>
            <a:r>
              <a:rPr lang="en-US" b="1" dirty="0" smtClean="0"/>
              <a:t>device</a:t>
            </a:r>
            <a:r>
              <a:rPr lang="en-US" dirty="0" smtClean="0"/>
              <a:t> to the tape and media changer miniclass drivers above</a:t>
            </a:r>
          </a:p>
          <a:p>
            <a:r>
              <a:rPr lang="en-US" dirty="0" smtClean="0"/>
              <a:t>Performs the APFO functionality:</a:t>
            </a:r>
          </a:p>
          <a:p>
            <a:pPr lvl="1"/>
            <a:r>
              <a:rPr lang="en-US" dirty="0" smtClean="0"/>
              <a:t>Manages failover sequence counters (FSCs)</a:t>
            </a:r>
          </a:p>
          <a:p>
            <a:pPr lvl="1"/>
            <a:r>
              <a:rPr lang="en-US" dirty="0"/>
              <a:t>Manages failover session keys</a:t>
            </a:r>
          </a:p>
          <a:p>
            <a:pPr lvl="1"/>
            <a:r>
              <a:rPr lang="en-US" dirty="0" smtClean="0"/>
              <a:t>Passes commands to devices, modified as required</a:t>
            </a:r>
          </a:p>
          <a:p>
            <a:pPr lvl="1"/>
            <a:r>
              <a:rPr lang="en-US" dirty="0" smtClean="0"/>
              <a:t>Changes path when a failure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47800"/>
            <a:ext cx="4255077" cy="4632325"/>
          </a:xfrm>
        </p:spPr>
        <p:txBody>
          <a:bodyPr/>
          <a:lstStyle/>
          <a:p>
            <a:r>
              <a:rPr lang="en-US" sz="2400" dirty="0" smtClean="0"/>
              <a:t>Windows manages devices using …</a:t>
            </a:r>
          </a:p>
          <a:p>
            <a:pPr lvl="1"/>
            <a:r>
              <a:rPr lang="en-US" sz="2000" dirty="0" smtClean="0"/>
              <a:t>Physical Device Objects (PDO)</a:t>
            </a:r>
          </a:p>
          <a:p>
            <a:pPr lvl="1"/>
            <a:r>
              <a:rPr lang="en-US" sz="2000" dirty="0" smtClean="0"/>
              <a:t>Functional Device Objects (FDO)</a:t>
            </a:r>
          </a:p>
          <a:p>
            <a:r>
              <a:rPr lang="en-US" sz="2400" dirty="0" smtClean="0"/>
              <a:t>Filter drivers add FPDOs and FFDOs </a:t>
            </a:r>
          </a:p>
          <a:p>
            <a:r>
              <a:rPr lang="en-US" sz="2400" dirty="0" smtClean="0"/>
              <a:t>tapempic selects active path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11216"/>
              </p:ext>
            </p:extLst>
          </p:nvPr>
        </p:nvGraphicFramePr>
        <p:xfrm>
          <a:off x="4793674" y="807898"/>
          <a:ext cx="3906982" cy="54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Visio" r:id="rId4" imgW="5828423" imgH="8059013" progId="Visio.Drawing.11">
                  <p:embed/>
                </p:oleObj>
              </mc:Choice>
              <mc:Fallback>
                <p:oleObj name="Visio" r:id="rId4" imgW="5828423" imgH="805901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674" y="807898"/>
                        <a:ext cx="3906982" cy="5403555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3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Windows driver architecture</a:t>
            </a:r>
          </a:p>
          <a:p>
            <a:r>
              <a:rPr lang="en-US" dirty="0" smtClean="0"/>
              <a:t>Demonstrations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Documentation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7164" y="2531407"/>
            <a:ext cx="8285018" cy="4525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library</a:t>
            </a:r>
          </a:p>
          <a:p>
            <a:r>
              <a:rPr lang="en-US" dirty="0" smtClean="0"/>
              <a:t>Install drivers on host</a:t>
            </a:r>
          </a:p>
          <a:p>
            <a:r>
              <a:rPr lang="en-US" dirty="0"/>
              <a:t>Fail switch port to trigger failover</a:t>
            </a:r>
          </a:p>
          <a:p>
            <a:r>
              <a:rPr lang="en-US" dirty="0"/>
              <a:t>Fail </a:t>
            </a:r>
            <a:r>
              <a:rPr lang="en-US" dirty="0" smtClean="0"/>
              <a:t>drive to </a:t>
            </a:r>
            <a:r>
              <a:rPr lang="en-US" dirty="0"/>
              <a:t>trigger failover</a:t>
            </a:r>
          </a:p>
          <a:p>
            <a:r>
              <a:rPr lang="en-US" dirty="0" smtClean="0"/>
              <a:t>Utilities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APFO in library first</a:t>
            </a:r>
          </a:p>
          <a:p>
            <a:r>
              <a:rPr lang="en-US" dirty="0" smtClean="0"/>
              <a:t>Install APFO drivers in hosts second</a:t>
            </a:r>
          </a:p>
          <a:p>
            <a:pPr lvl="1"/>
            <a:r>
              <a:rPr lang="en-US" dirty="0" smtClean="0"/>
              <a:t>When updating from pre-release to release drivers, manually uninstall pre-release drivers first.</a:t>
            </a:r>
          </a:p>
          <a:p>
            <a:r>
              <a:rPr lang="en-US" dirty="0" smtClean="0"/>
              <a:t>Cannot mix basic and advanced failover within a partition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storage networking (SNW) license</a:t>
            </a:r>
          </a:p>
          <a:p>
            <a:r>
              <a:rPr lang="en-US" dirty="0" smtClean="0"/>
              <a:t>Set up partitions</a:t>
            </a:r>
          </a:p>
          <a:p>
            <a:r>
              <a:rPr lang="en-US" dirty="0"/>
              <a:t>Select control path drives</a:t>
            </a:r>
          </a:p>
          <a:p>
            <a:r>
              <a:rPr lang="en-US" dirty="0"/>
              <a:t>Select </a:t>
            </a:r>
            <a:r>
              <a:rPr lang="en-US" dirty="0" smtClean="0"/>
              <a:t>data path drives</a:t>
            </a:r>
          </a:p>
          <a:p>
            <a:r>
              <a:rPr lang="en-US" dirty="0" smtClean="0"/>
              <a:t>Verify host access</a:t>
            </a:r>
            <a:endParaRPr lang="en-US" dirty="0"/>
          </a:p>
          <a:p>
            <a:r>
              <a:rPr lang="en-US" dirty="0" smtClean="0"/>
              <a:t>See </a:t>
            </a:r>
            <a:r>
              <a:rPr lang="en-US" i="1" dirty="0" smtClean="0"/>
              <a:t>User’s Guide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SNW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4" y="728662"/>
            <a:ext cx="3990974" cy="54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92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3074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74" y="1252544"/>
            <a:ext cx="672645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7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 – configure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1447800"/>
            <a:ext cx="2719070" cy="4632325"/>
          </a:xfrm>
        </p:spPr>
        <p:txBody>
          <a:bodyPr/>
          <a:lstStyle/>
          <a:p>
            <a:r>
              <a:rPr lang="en-US" dirty="0" smtClean="0"/>
              <a:t>Setup</a:t>
            </a:r>
            <a:br>
              <a:rPr lang="en-US" dirty="0" smtClean="0"/>
            </a:br>
            <a:r>
              <a:rPr lang="en-US" dirty="0" smtClean="0"/>
              <a:t>  &gt;&gt; Partitions</a:t>
            </a:r>
            <a:br>
              <a:rPr lang="en-US" dirty="0" smtClean="0"/>
            </a:br>
            <a:r>
              <a:rPr lang="en-US" dirty="0" smtClean="0"/>
              <a:t>  &gt;&gt; Configure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85" y="1285875"/>
            <a:ext cx="5238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3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dial-in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1-866-692-4541</a:t>
            </a:r>
          </a:p>
          <a:p>
            <a:r>
              <a:rPr lang="en-US" dirty="0" smtClean="0"/>
              <a:t>Participant code: 8586201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control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447800"/>
            <a:ext cx="3682423" cy="4632325"/>
          </a:xfrm>
        </p:spPr>
        <p:txBody>
          <a:bodyPr>
            <a:normAutofit/>
          </a:bodyPr>
          <a:lstStyle/>
          <a:p>
            <a:r>
              <a:rPr lang="en-US" dirty="0" smtClean="0"/>
              <a:t>Setup</a:t>
            </a:r>
            <a:br>
              <a:rPr lang="en-US" dirty="0" smtClean="0"/>
            </a:br>
            <a:r>
              <a:rPr lang="en-US" dirty="0" smtClean="0"/>
              <a:t>  &gt;&gt; Partition</a:t>
            </a:r>
            <a:br>
              <a:rPr lang="en-US" dirty="0" smtClean="0"/>
            </a:br>
            <a:r>
              <a:rPr lang="en-US" dirty="0" smtClean="0"/>
              <a:t>  &gt;&gt; Control Path</a:t>
            </a:r>
          </a:p>
          <a:p>
            <a:pPr lvl="1"/>
            <a:r>
              <a:rPr lang="en-US" dirty="0" smtClean="0"/>
              <a:t>Select CP Drive</a:t>
            </a:r>
          </a:p>
          <a:p>
            <a:pPr lvl="1"/>
            <a:r>
              <a:rPr lang="en-US" dirty="0" smtClean="0"/>
              <a:t>Select CFP Mode: Advanced</a:t>
            </a:r>
          </a:p>
          <a:p>
            <a:pPr lvl="1"/>
            <a:r>
              <a:rPr lang="en-US" dirty="0" smtClean="0"/>
              <a:t>Select Passive CP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459345"/>
            <a:ext cx="5239256" cy="43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06" y="1270820"/>
            <a:ext cx="5439785" cy="476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data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82" y="1447800"/>
            <a:ext cx="3617763" cy="46323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Setup</a:t>
            </a:r>
            <a:br>
              <a:rPr lang="en-US" sz="2400" dirty="0" smtClean="0"/>
            </a:br>
            <a:r>
              <a:rPr lang="en-US" sz="2400" dirty="0" smtClean="0"/>
              <a:t>  &gt;&gt; Drives</a:t>
            </a:r>
            <a:br>
              <a:rPr lang="en-US" sz="2400" dirty="0" smtClean="0"/>
            </a:br>
            <a:r>
              <a:rPr lang="en-US" sz="2400" dirty="0" smtClean="0"/>
              <a:t>  &gt;&gt; Data Path Failover</a:t>
            </a:r>
          </a:p>
          <a:p>
            <a:pPr lvl="1"/>
            <a:r>
              <a:rPr lang="en-US" dirty="0" smtClean="0"/>
              <a:t>Select Partition</a:t>
            </a:r>
          </a:p>
          <a:p>
            <a:pPr lvl="1"/>
            <a:r>
              <a:rPr lang="en-US" dirty="0" smtClean="0"/>
              <a:t>Select Drives and enable ADPF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host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Setup &gt;&gt; Drives  &gt;&gt; Access &gt;&gt; SNW Wizard</a:t>
            </a:r>
          </a:p>
          <a:p>
            <a:pPr lvl="1"/>
            <a:r>
              <a:rPr lang="en-US" dirty="0" smtClean="0"/>
              <a:t>Host Access</a:t>
            </a:r>
          </a:p>
          <a:p>
            <a:pPr lvl="2"/>
            <a:r>
              <a:rPr lang="en-US" dirty="0" smtClean="0"/>
              <a:t>Host Access Group configuration</a:t>
            </a:r>
          </a:p>
          <a:p>
            <a:pPr lvl="2"/>
            <a:r>
              <a:rPr lang="en-US" dirty="0" smtClean="0"/>
              <a:t>Host Access Configuration</a:t>
            </a:r>
          </a:p>
          <a:p>
            <a:pPr lvl="1"/>
            <a:r>
              <a:rPr lang="en-US" dirty="0" smtClean="0"/>
              <a:t>All drives in a partition must use either basic or advanced failover; no mixing.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SNW Wizard – host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76375"/>
            <a:ext cx="5238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7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SNW Wizard – host access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76375"/>
            <a:ext cx="5238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7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SNW Wizard –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339318"/>
            <a:ext cx="5906722" cy="47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SNW Wizard – drive access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58" y="1477817"/>
            <a:ext cx="5802973" cy="464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52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SNW Wizard – host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947863"/>
            <a:ext cx="5457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3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Limited distribution; not on Quantum web site</a:t>
            </a:r>
          </a:p>
          <a:p>
            <a:r>
              <a:rPr lang="en-US" dirty="0"/>
              <a:t>Pre-release drivers must be uninstalled manually before upgrading to newer drivers</a:t>
            </a:r>
          </a:p>
          <a:p>
            <a:r>
              <a:rPr lang="en-US" dirty="0" smtClean="0"/>
              <a:t>Single installer application for both drivers</a:t>
            </a:r>
          </a:p>
          <a:p>
            <a:pPr lvl="1"/>
            <a:r>
              <a:rPr lang="en-US" dirty="0" smtClean="0"/>
              <a:t>Windows 2012 Server</a:t>
            </a:r>
          </a:p>
          <a:p>
            <a:pPr lvl="2"/>
            <a:r>
              <a:rPr lang="en-US" b="1" dirty="0" smtClean="0"/>
              <a:t>advfo2K12.exe</a:t>
            </a:r>
          </a:p>
          <a:p>
            <a:pPr lvl="1"/>
            <a:r>
              <a:rPr lang="en-US" dirty="0" smtClean="0"/>
              <a:t>Windows 2008 Server x64 and 2008 R2 Server </a:t>
            </a:r>
          </a:p>
          <a:p>
            <a:pPr lvl="2"/>
            <a:r>
              <a:rPr lang="en-US" b="1" dirty="0" smtClean="0"/>
              <a:t>advfox64.exe</a:t>
            </a:r>
          </a:p>
          <a:p>
            <a:pPr lvl="2"/>
            <a:r>
              <a:rPr lang="en-US" dirty="0" smtClean="0"/>
              <a:t>32-bit (x86) Windows 2008 is not supported</a:t>
            </a:r>
          </a:p>
          <a:p>
            <a:r>
              <a:rPr lang="en-US" dirty="0"/>
              <a:t>C:\Program </a:t>
            </a:r>
            <a:r>
              <a:rPr lang="en-US" dirty="0" smtClean="0"/>
              <a:t>Files\Quantum\Failover\</a:t>
            </a:r>
          </a:p>
          <a:p>
            <a:r>
              <a:rPr lang="en-US" dirty="0" smtClean="0"/>
              <a:t>Driver signatures</a:t>
            </a:r>
            <a:endParaRPr lang="en-US" dirty="0"/>
          </a:p>
          <a:p>
            <a:pPr lvl="1"/>
            <a:r>
              <a:rPr lang="en-US" dirty="0"/>
              <a:t>Released drivers will be signed by Microsoft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a test signed </a:t>
            </a:r>
            <a:r>
              <a:rPr lang="en-US" dirty="0"/>
              <a:t>driver requires putting Windows in test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787" y="4300537"/>
            <a:ext cx="7392202" cy="1779587"/>
          </a:xfrm>
        </p:spPr>
        <p:txBody>
          <a:bodyPr/>
          <a:lstStyle/>
          <a:p>
            <a:r>
              <a:rPr lang="en-US" sz="1800" dirty="0" smtClean="0"/>
              <a:t>One server with two HBAs</a:t>
            </a:r>
          </a:p>
          <a:p>
            <a:r>
              <a:rPr lang="en-US" sz="1800" dirty="0" smtClean="0"/>
              <a:t>One switch with two zones</a:t>
            </a:r>
          </a:p>
          <a:p>
            <a:r>
              <a:rPr lang="en-US" sz="1800" dirty="0" smtClean="0"/>
              <a:t>One library with a partition containing two drives</a:t>
            </a:r>
          </a:p>
          <a:p>
            <a:r>
              <a:rPr lang="en-US" sz="1800" dirty="0" smtClean="0"/>
              <a:t>Each drive has two ports and is configured for bridging</a:t>
            </a:r>
          </a:p>
          <a:p>
            <a:r>
              <a:rPr lang="en-US" sz="1800" dirty="0" smtClean="0"/>
              <a:t>Each drive contains an SSC and an SMC device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676375"/>
            <a:ext cx="60864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Windows driver architecture</a:t>
            </a:r>
          </a:p>
          <a:p>
            <a:r>
              <a:rPr lang="en-US" dirty="0" smtClean="0"/>
              <a:t>Demonstrations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Documentation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65" y="1328325"/>
            <a:ext cx="6083166" cy="38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16" y="5287322"/>
            <a:ext cx="4090735" cy="71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Failover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 Restore failed link or drive before the redundant element fails.</a:t>
            </a:r>
          </a:p>
          <a:p>
            <a:r>
              <a:rPr lang="en-US" dirty="0" smtClean="0"/>
              <a:t>Identify the failed element</a:t>
            </a:r>
          </a:p>
          <a:p>
            <a:pPr lvl="1"/>
            <a:r>
              <a:rPr lang="en-US" dirty="0" smtClean="0"/>
              <a:t>Link or drive?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control path 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447925"/>
            <a:ext cx="60864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390775"/>
            <a:ext cx="60864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path failover across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390775"/>
            <a:ext cx="60864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RAS tickets</a:t>
            </a:r>
          </a:p>
          <a:p>
            <a:r>
              <a:rPr lang="en-US" dirty="0" smtClean="0"/>
              <a:t>Windows system event log</a:t>
            </a:r>
          </a:p>
          <a:p>
            <a:r>
              <a:rPr lang="en-US" dirty="0" smtClean="0"/>
              <a:t>Diagnostic application</a:t>
            </a:r>
          </a:p>
          <a:p>
            <a:r>
              <a:rPr lang="en-US" dirty="0" smtClean="0"/>
              <a:t>Debug (checked) drivers to generate debug logs</a:t>
            </a:r>
          </a:p>
          <a:p>
            <a:r>
              <a:rPr lang="en-US" dirty="0" smtClean="0"/>
              <a:t>Crash dumps to debug BSODs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ticket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08" y="1156129"/>
            <a:ext cx="3721503" cy="506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07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ticket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2" y="1628775"/>
            <a:ext cx="8564659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01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ticket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9" y="1271479"/>
            <a:ext cx="7472218" cy="463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5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ticket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2" y="1226416"/>
            <a:ext cx="7601528" cy="471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2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Windows driver architecture</a:t>
            </a:r>
          </a:p>
          <a:p>
            <a:r>
              <a:rPr lang="en-US" dirty="0" smtClean="0"/>
              <a:t>Demonstrations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Documentation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7164" y="1431455"/>
            <a:ext cx="8285018" cy="4525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event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55463"/>
              </p:ext>
            </p:extLst>
          </p:nvPr>
        </p:nvGraphicFramePr>
        <p:xfrm>
          <a:off x="654529" y="1434164"/>
          <a:ext cx="7834953" cy="3995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564"/>
                <a:gridCol w="1463029"/>
                <a:gridCol w="4023360"/>
              </a:tblGrid>
              <a:tr h="487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dirty="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Severity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Message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</a:tr>
              <a:tr h="487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Driver loaded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Informational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“Path failover driver loaded”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</a:tr>
              <a:tr h="487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Driver unable to load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Error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“Path failover driver unable to load”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</a:tr>
              <a:tr h="817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Path failure detected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Error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“Path failure detected on SCSI Port %s Bus %3 Target Id %4 Logical Unit %5”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</a:tr>
              <a:tr h="817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Failover session established</a:t>
                      </a:r>
                      <a:endParaRPr lang="en-US" sz="1600" dirty="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Informational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“Failover session established on SCSI Port %2 SCSI Bus %3 Target Id %4 Logical Unit %5”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</a:tr>
              <a:tr h="897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Failover session establishment error</a:t>
                      </a:r>
                      <a:endParaRPr lang="en-US" sz="160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Error</a:t>
                      </a:r>
                      <a:endParaRPr lang="en-US" sz="1600" dirty="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“Failover session establishment error on SCSI Port %2 SCSI Bus %3 Target Id %4 Logical Unit %5.  Reason code %6.”</a:t>
                      </a:r>
                      <a:endParaRPr lang="en-US" sz="1600" dirty="0">
                        <a:effectLst/>
                        <a:latin typeface="Futura Bk"/>
                        <a:ea typeface="Times New Roman"/>
                        <a:cs typeface="Times New Roman"/>
                      </a:endParaRPr>
                    </a:p>
                  </a:txBody>
                  <a:tcPr marL="73025" marR="73025" marT="730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38" y="5657850"/>
            <a:ext cx="66008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0" dirty="0" smtClean="0"/>
              <a:t>Hint:  Filter current log event sources for tapeusbf and tapempic.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47527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 – driver loaded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93" y="1212359"/>
            <a:ext cx="5235542" cy="49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95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 – session established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16" y="1227459"/>
            <a:ext cx="4460858" cy="492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8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 – path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1280200"/>
            <a:ext cx="4816992" cy="48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31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Windows driver architecture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Documentation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7164" y="3052807"/>
            <a:ext cx="8285018" cy="4525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AdvFoDgn – failover session states and device names</a:t>
            </a:r>
          </a:p>
          <a:p>
            <a:r>
              <a:rPr lang="en-US" dirty="0" smtClean="0"/>
              <a:t>Crash dumps for debugging BSODs – see </a:t>
            </a:r>
            <a:r>
              <a:rPr lang="en-US" i="1" dirty="0" smtClean="0"/>
              <a:t>Customer Essentials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diagnostic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states of failover sessions</a:t>
            </a:r>
          </a:p>
          <a:p>
            <a:r>
              <a:rPr lang="en-US" dirty="0" smtClean="0"/>
              <a:t>Shows names of devices</a:t>
            </a:r>
          </a:p>
          <a:p>
            <a:r>
              <a:rPr lang="en-US" dirty="0" smtClean="0"/>
              <a:t>Communicates with the driver</a:t>
            </a:r>
          </a:p>
          <a:p>
            <a:r>
              <a:rPr lang="en-US" dirty="0" smtClean="0"/>
              <a:t>Some </a:t>
            </a:r>
            <a:r>
              <a:rPr lang="en-US" dirty="0"/>
              <a:t>ISV applications may need to use symbolic names of drives and changers.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485898"/>
            <a:ext cx="6910387" cy="460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6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WWN</a:t>
            </a:r>
          </a:p>
          <a:p>
            <a:r>
              <a:rPr lang="en-US" dirty="0" smtClean="0"/>
              <a:t>Report Device</a:t>
            </a:r>
          </a:p>
          <a:p>
            <a:pPr lvl="1"/>
            <a:r>
              <a:rPr lang="en-US" dirty="0" smtClean="0"/>
              <a:t>Enabled</a:t>
            </a:r>
          </a:p>
          <a:p>
            <a:pPr lvl="1"/>
            <a:r>
              <a:rPr lang="en-US" dirty="0" smtClean="0"/>
              <a:t>Session Status</a:t>
            </a:r>
          </a:p>
          <a:p>
            <a:pPr lvl="1"/>
            <a:r>
              <a:rPr lang="en-US" dirty="0" smtClean="0"/>
              <a:t>Session List</a:t>
            </a:r>
          </a:p>
          <a:p>
            <a:r>
              <a:rPr lang="en-US" dirty="0" smtClean="0"/>
              <a:t>Report Local SMC</a:t>
            </a:r>
          </a:p>
          <a:p>
            <a:pPr lvl="1"/>
            <a:r>
              <a:rPr lang="en-US" dirty="0" smtClean="0"/>
              <a:t>Legacy Reservations</a:t>
            </a:r>
          </a:p>
          <a:p>
            <a:pPr lvl="1"/>
            <a:r>
              <a:rPr lang="en-US" dirty="0" smtClean="0"/>
              <a:t>Prevent Media Removal</a:t>
            </a:r>
          </a:p>
          <a:p>
            <a:pPr lvl="1"/>
            <a:r>
              <a:rPr lang="en-US" dirty="0" smtClean="0"/>
              <a:t>Persistent Reservations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5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device enabled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66" y="1293018"/>
            <a:ext cx="6844668" cy="454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6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SAN or device failures from applications</a:t>
            </a:r>
          </a:p>
          <a:p>
            <a:r>
              <a:rPr lang="en-US" i="1" dirty="0" err="1"/>
              <a:t>Primum</a:t>
            </a:r>
            <a:r>
              <a:rPr lang="en-US" i="1" dirty="0"/>
              <a:t> non </a:t>
            </a:r>
            <a:r>
              <a:rPr lang="en-US" i="1" dirty="0" err="1"/>
              <a:t>nocere</a:t>
            </a: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(</a:t>
            </a:r>
            <a:r>
              <a:rPr lang="en-US" i="1" dirty="0" smtClean="0"/>
              <a:t>First, do no harm</a:t>
            </a:r>
            <a:r>
              <a:rPr lang="en-US" dirty="0" smtClean="0"/>
              <a:t> – failure conditions must be no worse than without APFO)</a:t>
            </a:r>
          </a:p>
          <a:p>
            <a:r>
              <a:rPr lang="en-US" dirty="0" smtClean="0"/>
              <a:t>Can’t fix an unstable system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device session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6" y="1248058"/>
            <a:ext cx="6873248" cy="45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88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device session list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2" y="1285561"/>
            <a:ext cx="6887537" cy="45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81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SMC legacy reservations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6" y="1383511"/>
            <a:ext cx="6873248" cy="45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27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SMC prevent removal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" y="1276350"/>
            <a:ext cx="6858957" cy="45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17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AdvFoDgn SMC persistent reservations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" y="1278329"/>
            <a:ext cx="6858957" cy="45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00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reservations – AfoClrRs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failures may leave a drive or library with a reservation placed by a dead host.</a:t>
            </a:r>
          </a:p>
          <a:p>
            <a:r>
              <a:rPr lang="en-US" dirty="0" smtClean="0"/>
              <a:t>AfoClrRs will clear reservations manually.</a:t>
            </a:r>
          </a:p>
          <a:p>
            <a:r>
              <a:rPr lang="en-US" dirty="0" smtClean="0"/>
              <a:t>Installed along with drivers.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Windows driver architecture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Documentation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7164" y="3607835"/>
            <a:ext cx="8285018" cy="4525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Advanced Path Failover User Essentials</a:t>
            </a:r>
          </a:p>
          <a:p>
            <a:r>
              <a:rPr lang="en-US" i="1" dirty="0" smtClean="0"/>
              <a:t>Release notes</a:t>
            </a:r>
            <a:r>
              <a:rPr lang="en-US" dirty="0" smtClean="0"/>
              <a:t> (TBD)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Windows driver architecture</a:t>
            </a:r>
          </a:p>
          <a:p>
            <a:r>
              <a:rPr lang="en-US" dirty="0" smtClean="0"/>
              <a:t>Demonstrations</a:t>
            </a:r>
          </a:p>
          <a:p>
            <a:r>
              <a:rPr lang="en-US" dirty="0" smtClean="0"/>
              <a:t>Utilities</a:t>
            </a:r>
          </a:p>
          <a:p>
            <a:r>
              <a:rPr lang="en-US" dirty="0" smtClean="0"/>
              <a:t>Documentation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7164" y="1990667"/>
            <a:ext cx="8285018" cy="45258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your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HP Quantum CONFIDENTIAL Class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92" y="1453414"/>
            <a:ext cx="6683052" cy="463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driver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APFO driver consists of one filter driver and one intermediate class driver</a:t>
            </a:r>
          </a:p>
          <a:p>
            <a:r>
              <a:rPr lang="en-US" dirty="0" smtClean="0"/>
              <a:t>Fit below miniclass drivers (tape and changer) and above port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your stack on APFO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DEE4-7C6B-4160-A8C1-61EBF8DDC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 Quantum CONFIDENTIAL Class 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33" y="1479176"/>
            <a:ext cx="6646595" cy="460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166712" y="3455471"/>
            <a:ext cx="5111014" cy="1029903"/>
          </a:xfrm>
          <a:prstGeom prst="rect">
            <a:avLst/>
          </a:prstGeom>
          <a:noFill/>
          <a:ln w="38100" cap="flat" cmpd="sng" algn="ctr">
            <a:solidFill>
              <a:srgbClr val="4FFB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DA Presentation">
  <a:themeElements>
    <a:clrScheme name="JDA Presentation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JDA Presentation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charset="0"/>
          </a:defRPr>
        </a:defPPr>
      </a:lstStyle>
    </a:lnDef>
  </a:objectDefaults>
  <a:extraClrSchemeLst>
    <a:extraClrScheme>
      <a:clrScheme name="JDA Presentation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Settings\molinaj.QNTM-NAM\Local Settings\Temporary Internet Files\OLK12\JDA Presentation.pot</Template>
  <TotalTime>65352</TotalTime>
  <Words>1470</Words>
  <Application>Microsoft Office PowerPoint</Application>
  <PresentationFormat>On-screen Show (4:3)</PresentationFormat>
  <Paragraphs>341</Paragraphs>
  <Slides>57</Slides>
  <Notes>22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  <vt:variant>
        <vt:lpstr>Custom Shows</vt:lpstr>
      </vt:variant>
      <vt:variant>
        <vt:i4>7</vt:i4>
      </vt:variant>
    </vt:vector>
  </HeadingPairs>
  <TitlesOfParts>
    <vt:vector size="66" baseType="lpstr">
      <vt:lpstr>JDA Presentation</vt:lpstr>
      <vt:lpstr>Visio</vt:lpstr>
      <vt:lpstr>Advanced Path Failover  Training</vt:lpstr>
      <vt:lpstr>NEW dial-in information</vt:lpstr>
      <vt:lpstr>Overview</vt:lpstr>
      <vt:lpstr>Overview</vt:lpstr>
      <vt:lpstr>Goals</vt:lpstr>
      <vt:lpstr>Overview</vt:lpstr>
      <vt:lpstr>This is your stack</vt:lpstr>
      <vt:lpstr>Windows driver architecture</vt:lpstr>
      <vt:lpstr>This is your stack on APFO</vt:lpstr>
      <vt:lpstr>tapeusbf filter driver</vt:lpstr>
      <vt:lpstr>tapempic intermediate class driver</vt:lpstr>
      <vt:lpstr>Device objects</vt:lpstr>
      <vt:lpstr>Overview</vt:lpstr>
      <vt:lpstr>Demonstrations</vt:lpstr>
      <vt:lpstr>Configuration guidelines</vt:lpstr>
      <vt:lpstr>Library configuration</vt:lpstr>
      <vt:lpstr>SNW license</vt:lpstr>
      <vt:lpstr>Licenses</vt:lpstr>
      <vt:lpstr>Partitions – configure</vt:lpstr>
      <vt:lpstr>Configure control path</vt:lpstr>
      <vt:lpstr>Configure data paths</vt:lpstr>
      <vt:lpstr>Configure host access</vt:lpstr>
      <vt:lpstr>SNW Wizard – host access</vt:lpstr>
      <vt:lpstr>SNW Wizard – host access options</vt:lpstr>
      <vt:lpstr>SNW Wizard – groups</vt:lpstr>
      <vt:lpstr>SNW Wizard – drive access</vt:lpstr>
      <vt:lpstr>SNW Wizard – host access</vt:lpstr>
      <vt:lpstr>Driver installation</vt:lpstr>
      <vt:lpstr>System topology</vt:lpstr>
      <vt:lpstr>Device manager</vt:lpstr>
      <vt:lpstr>Failover demonstration</vt:lpstr>
      <vt:lpstr>Diagnosis</vt:lpstr>
      <vt:lpstr>Data and control path failover</vt:lpstr>
      <vt:lpstr>Control path failover across drives</vt:lpstr>
      <vt:lpstr>Diagnosis process</vt:lpstr>
      <vt:lpstr>RAS ticket available</vt:lpstr>
      <vt:lpstr>RAS ticket list</vt:lpstr>
      <vt:lpstr>RAS ticket details</vt:lpstr>
      <vt:lpstr>RAS ticket report</vt:lpstr>
      <vt:lpstr>Windows event log</vt:lpstr>
      <vt:lpstr>Event log – driver loaded</vt:lpstr>
      <vt:lpstr>Event log – session established</vt:lpstr>
      <vt:lpstr>Event log – path failure</vt:lpstr>
      <vt:lpstr>Overview</vt:lpstr>
      <vt:lpstr>Utilities</vt:lpstr>
      <vt:lpstr>AdvFoDgn diagnostic</vt:lpstr>
      <vt:lpstr>AdvFoDgn display</vt:lpstr>
      <vt:lpstr>AdvFoDgn actions</vt:lpstr>
      <vt:lpstr>AdvFoDgn device enabled status</vt:lpstr>
      <vt:lpstr>AdvFoDgn device session status</vt:lpstr>
      <vt:lpstr>AdvFoDgn device session list </vt:lpstr>
      <vt:lpstr>AdvFoDgn SMC legacy reservations</vt:lpstr>
      <vt:lpstr>AdvFoDgn SMC prevent removal</vt:lpstr>
      <vt:lpstr>AdvFoDgn SMC persistent reservations</vt:lpstr>
      <vt:lpstr>Clearing reservations – AfoClrRs</vt:lpstr>
      <vt:lpstr>Overview</vt:lpstr>
      <vt:lpstr>References</vt:lpstr>
      <vt:lpstr>What's new</vt:lpstr>
      <vt:lpstr>Setting up the template</vt:lpstr>
      <vt:lpstr>New Layouts</vt:lpstr>
      <vt:lpstr>Using the HP template</vt:lpstr>
      <vt:lpstr>Creating visuals</vt:lpstr>
      <vt:lpstr>File Formatting</vt:lpstr>
      <vt:lpstr>Additional information</vt:lpstr>
    </vt:vector>
  </TitlesOfParts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&lt;&lt;title&gt;&gt;</dc:title>
  <dc:subject>&lt;&lt;subject&gt;&gt;</dc:subject>
  <dc:creator>Shelby Denman</dc:creator>
  <cp:keywords>Template</cp:keywords>
  <dc:description>This template was designed for users of PowerPoint 2000</dc:description>
  <cp:lastModifiedBy>Paul A. Suhler</cp:lastModifiedBy>
  <cp:revision>2391</cp:revision>
  <cp:lastPrinted>2013-03-26T22:03:41Z</cp:lastPrinted>
  <dcterms:created xsi:type="dcterms:W3CDTF">2008-08-15T16:20:59Z</dcterms:created>
  <dcterms:modified xsi:type="dcterms:W3CDTF">2013-07-22T20:24:39Z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&lt;&lt;date&gt;&gt;</vt:lpwstr>
  </property>
</Properties>
</file>