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35"/>
  </p:notesMasterIdLst>
  <p:handoutMasterIdLst>
    <p:handoutMasterId r:id="rId36"/>
  </p:handoutMasterIdLst>
  <p:sldIdLst>
    <p:sldId id="568" r:id="rId2"/>
    <p:sldId id="560" r:id="rId3"/>
    <p:sldId id="581" r:id="rId4"/>
    <p:sldId id="577" r:id="rId5"/>
    <p:sldId id="578" r:id="rId6"/>
    <p:sldId id="579" r:id="rId7"/>
    <p:sldId id="580" r:id="rId8"/>
    <p:sldId id="582" r:id="rId9"/>
    <p:sldId id="570" r:id="rId10"/>
    <p:sldId id="573" r:id="rId11"/>
    <p:sldId id="575" r:id="rId12"/>
    <p:sldId id="583" r:id="rId13"/>
    <p:sldId id="586" r:id="rId14"/>
    <p:sldId id="593" r:id="rId15"/>
    <p:sldId id="585" r:id="rId16"/>
    <p:sldId id="588" r:id="rId17"/>
    <p:sldId id="591" r:id="rId18"/>
    <p:sldId id="592" r:id="rId19"/>
    <p:sldId id="589" r:id="rId20"/>
    <p:sldId id="602" r:id="rId21"/>
    <p:sldId id="590" r:id="rId22"/>
    <p:sldId id="594" r:id="rId23"/>
    <p:sldId id="584" r:id="rId24"/>
    <p:sldId id="595" r:id="rId25"/>
    <p:sldId id="597" r:id="rId26"/>
    <p:sldId id="598" r:id="rId27"/>
    <p:sldId id="599" r:id="rId28"/>
    <p:sldId id="600" r:id="rId29"/>
    <p:sldId id="601" r:id="rId30"/>
    <p:sldId id="605" r:id="rId31"/>
    <p:sldId id="603" r:id="rId32"/>
    <p:sldId id="604" r:id="rId33"/>
    <p:sldId id="566" r:id="rId3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3">
          <p15:clr>
            <a:srgbClr val="A4A3A4"/>
          </p15:clr>
        </p15:guide>
        <p15:guide id="2" orient="horz" pos="743">
          <p15:clr>
            <a:srgbClr val="A4A3A4"/>
          </p15:clr>
        </p15:guide>
        <p15:guide id="3" orient="horz" pos="893">
          <p15:clr>
            <a:srgbClr val="A4A3A4"/>
          </p15:clr>
        </p15:guide>
        <p15:guide id="4" orient="horz" pos="384">
          <p15:clr>
            <a:srgbClr val="A4A3A4"/>
          </p15:clr>
        </p15:guide>
        <p15:guide id="5" orient="horz" pos="1671">
          <p15:clr>
            <a:srgbClr val="A4A3A4"/>
          </p15:clr>
        </p15:guide>
        <p15:guide id="6" orient="horz" pos="2236">
          <p15:clr>
            <a:srgbClr val="A4A3A4"/>
          </p15:clr>
        </p15:guide>
        <p15:guide id="7" orient="horz" pos="146">
          <p15:clr>
            <a:srgbClr val="A4A3A4"/>
          </p15:clr>
        </p15:guide>
        <p15:guide id="8" orient="horz" pos="2443">
          <p15:clr>
            <a:srgbClr val="A4A3A4"/>
          </p15:clr>
        </p15:guide>
        <p15:guide id="9" pos="1794">
          <p15:clr>
            <a:srgbClr val="A4A3A4"/>
          </p15:clr>
        </p15:guide>
        <p15:guide id="10" pos="2736">
          <p15:clr>
            <a:srgbClr val="A4A3A4"/>
          </p15:clr>
        </p15:guide>
        <p15:guide id="11" pos="202">
          <p15:clr>
            <a:srgbClr val="A4A3A4"/>
          </p15:clr>
        </p15:guide>
        <p15:guide id="12" pos="5322">
          <p15:clr>
            <a:srgbClr val="A4A3A4"/>
          </p15:clr>
        </p15:guide>
        <p15:guide id="13" pos="5625">
          <p15:clr>
            <a:srgbClr val="A4A3A4"/>
          </p15:clr>
        </p15:guide>
        <p15:guide id="14" pos="2878">
          <p15:clr>
            <a:srgbClr val="A4A3A4"/>
          </p15:clr>
        </p15:guide>
        <p15:guide id="15" pos="3555">
          <p15:clr>
            <a:srgbClr val="A4A3A4"/>
          </p15:clr>
        </p15:guide>
        <p15:guide id="16" pos="1965">
          <p15:clr>
            <a:srgbClr val="A4A3A4"/>
          </p15:clr>
        </p15:guide>
        <p15:guide id="17" pos="37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332"/>
    <a:srgbClr val="000000"/>
    <a:srgbClr val="B9B8BB"/>
    <a:srgbClr val="E5E8E8"/>
    <a:srgbClr val="822980"/>
    <a:srgbClr val="B9B9BB"/>
    <a:srgbClr val="B6B8BB"/>
    <a:srgbClr val="87898B"/>
    <a:srgbClr val="CCCCCC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6" autoAdjust="0"/>
    <p:restoredTop sz="88727" autoAdjust="0"/>
  </p:normalViewPr>
  <p:slideViewPr>
    <p:cSldViewPr snapToGrid="0">
      <p:cViewPr varScale="1">
        <p:scale>
          <a:sx n="101" d="100"/>
          <a:sy n="101" d="100"/>
        </p:scale>
        <p:origin x="408" y="90"/>
      </p:cViewPr>
      <p:guideLst>
        <p:guide orient="horz" pos="3083"/>
        <p:guide orient="horz" pos="743"/>
        <p:guide orient="horz" pos="893"/>
        <p:guide orient="horz" pos="384"/>
        <p:guide orient="horz" pos="1671"/>
        <p:guide orient="horz" pos="2236"/>
        <p:guide orient="horz" pos="146"/>
        <p:guide orient="horz" pos="2443"/>
        <p:guide pos="1794"/>
        <p:guide pos="2736"/>
        <p:guide pos="202"/>
        <p:guide pos="5322"/>
        <p:guide pos="5625"/>
        <p:guide pos="2878"/>
        <p:guide pos="3555"/>
        <p:guide pos="1965"/>
        <p:guide pos="3723"/>
      </p:guideLst>
    </p:cSldViewPr>
  </p:slideViewPr>
  <p:outlineViewPr>
    <p:cViewPr>
      <p:scale>
        <a:sx n="33" d="100"/>
        <a:sy n="33" d="100"/>
      </p:scale>
      <p:origin x="0" y="19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-402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8B55-319B-2D4F-AE49-6C1B6E1A4DDA}" type="datetimeFigureOut">
              <a:rPr lang="en-US" smtClean="0">
                <a:latin typeface="HP Simplified"/>
                <a:cs typeface="HP Simplified"/>
              </a:rPr>
              <a:pPr/>
              <a:t>7/18/2013</a:t>
            </a:fld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27340-60F0-7D46-BC5B-91B08A318A82}" type="slidenum">
              <a:rPr lang="en-GB" smtClean="0">
                <a:latin typeface="HP Simplified"/>
                <a:cs typeface="HP Simplified"/>
              </a:rPr>
              <a:pPr/>
              <a:t>‹#›</a:t>
            </a:fld>
            <a:endParaRPr lang="en-GB" dirty="0"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49321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D9CAF8C-0805-8440-B43D-DCCAAA4D80CE}" type="datetimeFigureOut">
              <a:rPr lang="en-US" smtClean="0"/>
              <a:pPr/>
              <a:t>7/18/2013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2A853E8-D85F-5D49-95D2-E1D96ABFE2B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079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50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884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2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494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06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964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625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075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Blu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rgbClr val="B9B8BB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alf-page text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8721"/>
            <a:ext cx="3878263" cy="3219794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8000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60105" cy="42976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188720"/>
            <a:ext cx="252374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188720"/>
            <a:ext cx="2523744" cy="32226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188720"/>
            <a:ext cx="2527300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35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27675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ue 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8328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 baseline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3203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7744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35747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40919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3305361"/>
            <a:ext cx="51480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8848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2525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1pPr marL="171450" indent="-171450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900" indent="-171450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63" indent="-169863">
              <a:defRPr sz="1400">
                <a:solidFill>
                  <a:srgbClr val="000000"/>
                </a:solidFill>
              </a:defRPr>
            </a:lvl3pPr>
            <a:lvl4pPr marL="690563" indent="-180975">
              <a:defRPr sz="1400">
                <a:solidFill>
                  <a:srgbClr val="000000"/>
                </a:solidFill>
              </a:defRPr>
            </a:lvl4pPr>
            <a:lvl5pPr marL="833438" indent="-150813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188720"/>
            <a:ext cx="4030662" cy="3219769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5" y="1188720"/>
            <a:ext cx="387826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47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235064"/>
            <a:ext cx="8123236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188720"/>
            <a:ext cx="8119872" cy="32197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1" y="4758803"/>
            <a:ext cx="8012545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rgbClr val="B9B8BB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4" y="4788485"/>
            <a:ext cx="323009" cy="149332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400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400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30" r:id="rId2"/>
    <p:sldLayoutId id="2147483819" r:id="rId3"/>
    <p:sldLayoutId id="2147483834" r:id="rId4"/>
    <p:sldLayoutId id="2147483833" r:id="rId5"/>
    <p:sldLayoutId id="2147483837" r:id="rId6"/>
    <p:sldLayoutId id="2147483809" r:id="rId7"/>
    <p:sldLayoutId id="2147483839" r:id="rId8"/>
    <p:sldLayoutId id="2147483823" r:id="rId9"/>
    <p:sldLayoutId id="2147483821" r:id="rId10"/>
    <p:sldLayoutId id="2147483824" r:id="rId11"/>
    <p:sldLayoutId id="214748382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13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63" indent="-16986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13" indent="-180975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900" indent="-15081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6000" indent="0" algn="l" defTabSz="457200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LTO Advanced Path Failover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Architectural Overview</a:t>
            </a:r>
          </a:p>
          <a:p>
            <a:r>
              <a:rPr lang="en-US" b="0" dirty="0" smtClean="0"/>
              <a:t>Curtis Ballard / July, 2013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view of a SCSI configuration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Single host, multi-path, multi-SAN</a:t>
            </a:r>
            <a:endParaRPr lang="en-GB" dirty="0" smtClean="0"/>
          </a:p>
          <a:p>
            <a:pPr lvl="1"/>
            <a:r>
              <a:rPr lang="en-US" dirty="0" smtClean="0"/>
              <a:t>Host </a:t>
            </a:r>
          </a:p>
          <a:p>
            <a:pPr lvl="2"/>
            <a:r>
              <a:rPr lang="en-US" dirty="0" smtClean="0"/>
              <a:t>One Device</a:t>
            </a:r>
          </a:p>
          <a:p>
            <a:pPr lvl="2"/>
            <a:r>
              <a:rPr lang="en-US" dirty="0" smtClean="0"/>
              <a:t>Several paths to that device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Device</a:t>
            </a:r>
          </a:p>
          <a:p>
            <a:pPr lvl="2"/>
            <a:r>
              <a:rPr lang="en-US" dirty="0" smtClean="0"/>
              <a:t>One Host</a:t>
            </a:r>
          </a:p>
          <a:p>
            <a:pPr lvl="2"/>
            <a:r>
              <a:rPr lang="en-US" dirty="0" smtClean="0"/>
              <a:t>Several paths to that host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66815"/>
            <a:ext cx="5874240" cy="271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7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Device view of the same SCSI configuration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The device sees multiple initiators</a:t>
            </a:r>
            <a:endParaRPr lang="en-GB" dirty="0" smtClean="0"/>
          </a:p>
          <a:p>
            <a:pPr lvl="1"/>
            <a:r>
              <a:rPr lang="en-US" dirty="0" smtClean="0"/>
              <a:t>Logical view </a:t>
            </a:r>
          </a:p>
          <a:p>
            <a:pPr lvl="2"/>
            <a:r>
              <a:rPr lang="en-US" dirty="0" smtClean="0"/>
              <a:t>One Device</a:t>
            </a:r>
          </a:p>
          <a:p>
            <a:pPr lvl="2"/>
            <a:r>
              <a:rPr lang="en-US" dirty="0" smtClean="0"/>
              <a:t>Several Initiators connected</a:t>
            </a:r>
          </a:p>
          <a:p>
            <a:pPr marL="171450" lvl="3" indent="0">
              <a:buNone/>
            </a:pPr>
            <a:r>
              <a:rPr lang="en-US" dirty="0" smtClean="0"/>
              <a:t>to that device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 SCSI architectural model requires the drive to treat each path as a (mostly) independent connection.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045" y="1014428"/>
            <a:ext cx="6324047" cy="344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9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Path Failover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9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 Level Diagram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84" y="112228"/>
            <a:ext cx="7731234" cy="477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Most failover solutions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>
          <a:xfrm>
            <a:off x="329184" y="942975"/>
            <a:ext cx="8119872" cy="3474721"/>
          </a:xfrm>
        </p:spPr>
        <p:txBody>
          <a:bodyPr/>
          <a:lstStyle/>
          <a:p>
            <a:pPr lvl="1"/>
            <a:r>
              <a:rPr lang="en-US" sz="1800" dirty="0" smtClean="0"/>
              <a:t>Device Driver</a:t>
            </a:r>
            <a:endParaRPr lang="en-US" sz="1800" dirty="0"/>
          </a:p>
          <a:p>
            <a:pPr lvl="3"/>
            <a:r>
              <a:rPr lang="en-US" dirty="0" smtClean="0"/>
              <a:t>Detect multiple paths to devices</a:t>
            </a:r>
          </a:p>
          <a:p>
            <a:pPr lvl="3"/>
            <a:r>
              <a:rPr lang="en-US" dirty="0" smtClean="0"/>
              <a:t>Only present single path to OS</a:t>
            </a:r>
          </a:p>
          <a:p>
            <a:pPr lvl="3"/>
            <a:r>
              <a:rPr lang="en-US" dirty="0" smtClean="0"/>
              <a:t>Performs all failure detection and recovery</a:t>
            </a:r>
          </a:p>
          <a:p>
            <a:pPr lvl="3"/>
            <a:r>
              <a:rPr lang="en-US" dirty="0" smtClean="0"/>
              <a:t>Including managing connection specific settings</a:t>
            </a:r>
          </a:p>
          <a:p>
            <a:pPr marL="0" lvl="2" indent="0">
              <a:buNone/>
            </a:pPr>
            <a:endParaRPr lang="en-US" dirty="0"/>
          </a:p>
          <a:p>
            <a:pPr marL="0" lvl="2" indent="0">
              <a:buNone/>
            </a:pPr>
            <a:r>
              <a:rPr lang="en-US" sz="1800" dirty="0" smtClean="0"/>
              <a:t>Target Device (tape drive and/or library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Unaware of failover</a:t>
            </a:r>
          </a:p>
          <a:p>
            <a:pPr lvl="3"/>
            <a:r>
              <a:rPr lang="en-US" dirty="0" smtClean="0"/>
              <a:t>Provides basic SCSI mechanisms for exception condition recovery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APF is a cooperative solution to path failover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>
          <a:xfrm>
            <a:off x="329184" y="942975"/>
            <a:ext cx="8119872" cy="3474721"/>
          </a:xfrm>
        </p:spPr>
        <p:txBody>
          <a:bodyPr/>
          <a:lstStyle/>
          <a:p>
            <a:pPr lvl="1"/>
            <a:r>
              <a:rPr lang="en-US" sz="1800" dirty="0" smtClean="0"/>
              <a:t>Device Driver</a:t>
            </a:r>
            <a:endParaRPr lang="en-US" sz="1800" dirty="0"/>
          </a:p>
          <a:p>
            <a:pPr lvl="3"/>
            <a:r>
              <a:rPr lang="en-US" dirty="0" smtClean="0"/>
              <a:t>Identify duplicate paths to device</a:t>
            </a:r>
          </a:p>
          <a:p>
            <a:pPr lvl="3"/>
            <a:r>
              <a:rPr lang="en-US" dirty="0" smtClean="0"/>
              <a:t>Select a preferred path</a:t>
            </a:r>
          </a:p>
          <a:p>
            <a:pPr lvl="3"/>
            <a:r>
              <a:rPr lang="en-US" dirty="0" smtClean="0"/>
              <a:t>Only present one path to OS</a:t>
            </a:r>
          </a:p>
          <a:p>
            <a:pPr lvl="3"/>
            <a:r>
              <a:rPr lang="en-US" dirty="0" smtClean="0"/>
              <a:t>Establish a failover connection on the preferred path</a:t>
            </a:r>
          </a:p>
          <a:p>
            <a:pPr lvl="3"/>
            <a:r>
              <a:rPr lang="en-US" dirty="0" smtClean="0"/>
              <a:t>Use another path to notify device of path switch following failure</a:t>
            </a:r>
          </a:p>
          <a:p>
            <a:pPr marL="0" lvl="2" indent="0">
              <a:buNone/>
            </a:pPr>
            <a:endParaRPr lang="en-US" dirty="0"/>
          </a:p>
          <a:p>
            <a:pPr marL="0" lvl="2" indent="0">
              <a:buNone/>
            </a:pPr>
            <a:r>
              <a:rPr lang="en-US" sz="1800" dirty="0" smtClean="0"/>
              <a:t>Target Device (tape drive and/or library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Accept failover connection on any path</a:t>
            </a:r>
          </a:p>
          <a:p>
            <a:pPr lvl="3"/>
            <a:r>
              <a:rPr lang="en-US" dirty="0" smtClean="0"/>
              <a:t>Perform command cleanup when notified of a path switch</a:t>
            </a:r>
          </a:p>
          <a:p>
            <a:pPr lvl="3"/>
            <a:r>
              <a:rPr lang="en-US" dirty="0"/>
              <a:t>Track the failover </a:t>
            </a:r>
            <a:r>
              <a:rPr lang="en-US" dirty="0" smtClean="0"/>
              <a:t>connection across path switches</a:t>
            </a:r>
          </a:p>
          <a:p>
            <a:pPr lvl="3"/>
            <a:r>
              <a:rPr lang="en-US" dirty="0" smtClean="0"/>
              <a:t>Manage settings transfer automatically upon path switch</a:t>
            </a:r>
            <a:endParaRPr lang="en-US" dirty="0"/>
          </a:p>
          <a:p>
            <a:pPr lvl="3"/>
            <a:endParaRPr lang="en-US" dirty="0"/>
          </a:p>
          <a:p>
            <a:pPr marL="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85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Subtitle 1"/>
          <p:cNvSpPr txBox="1">
            <a:spLocks/>
          </p:cNvSpPr>
          <p:nvPr/>
        </p:nvSpPr>
        <p:spPr>
          <a:xfrm>
            <a:off x="329184" y="751390"/>
            <a:ext cx="8117206" cy="276999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Arial"/>
              <a:buNone/>
              <a:defRPr sz="1800" b="1" i="0" kern="1200">
                <a:solidFill>
                  <a:srgbClr val="0096D6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0" indent="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Lucida Grande"/>
              <a:buNone/>
              <a:defRPr sz="16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1698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34131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469900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Failover Restricted Commands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>
          <a:xfrm>
            <a:off x="329184" y="942975"/>
            <a:ext cx="8119872" cy="3474721"/>
          </a:xfrm>
        </p:spPr>
        <p:txBody>
          <a:bodyPr/>
          <a:lstStyle/>
          <a:p>
            <a:pPr lvl="1"/>
            <a:r>
              <a:rPr lang="en-US" sz="1800" dirty="0" smtClean="0"/>
              <a:t>Only a few SCSI commands require recovery</a:t>
            </a:r>
          </a:p>
          <a:p>
            <a:pPr lvl="2"/>
            <a:r>
              <a:rPr lang="en-US" dirty="0" smtClean="0"/>
              <a:t>Many commands can be safely retried, even if they cause a state change</a:t>
            </a:r>
          </a:p>
          <a:p>
            <a:pPr marL="171450" lvl="3" indent="0">
              <a:buNone/>
            </a:pPr>
            <a:r>
              <a:rPr lang="en-US" dirty="0" smtClean="0"/>
              <a:t>Examples:</a:t>
            </a:r>
          </a:p>
          <a:p>
            <a:pPr lvl="3"/>
            <a:r>
              <a:rPr lang="en-US" dirty="0" smtClean="0"/>
              <a:t>Inquiry </a:t>
            </a:r>
            <a:r>
              <a:rPr lang="en-US" dirty="0"/>
              <a:t>– no state change, safe to retry</a:t>
            </a:r>
          </a:p>
          <a:p>
            <a:pPr lvl="3"/>
            <a:r>
              <a:rPr lang="en-US" dirty="0" smtClean="0"/>
              <a:t>Reserve – requesting a reservation when holding a reservation is a No-Op, safe to retry</a:t>
            </a:r>
          </a:p>
          <a:p>
            <a:pPr lvl="3"/>
            <a:r>
              <a:rPr lang="en-US" dirty="0" smtClean="0"/>
              <a:t>Many other similar commands either do not change state or sending twice results in the desired state</a:t>
            </a:r>
          </a:p>
          <a:p>
            <a:pPr lvl="2"/>
            <a:r>
              <a:rPr lang="en-US" dirty="0" smtClean="0"/>
              <a:t>Other commands can leave the system in an indeterminate state</a:t>
            </a:r>
          </a:p>
          <a:p>
            <a:pPr lvl="3"/>
            <a:r>
              <a:rPr lang="en-US" dirty="0" smtClean="0"/>
              <a:t>Write – partial or full write moves the head/media position (see previous example)</a:t>
            </a:r>
          </a:p>
          <a:p>
            <a:pPr lvl="3"/>
            <a:r>
              <a:rPr lang="en-US" dirty="0" smtClean="0"/>
              <a:t>Locate – moves the head/media position even though no data was transferred</a:t>
            </a:r>
          </a:p>
          <a:p>
            <a:pPr lvl="3"/>
            <a:r>
              <a:rPr lang="en-US" dirty="0" smtClean="0"/>
              <a:t>Move Medium – changes the position of tapes in the library</a:t>
            </a:r>
          </a:p>
          <a:p>
            <a:pPr lvl="2"/>
            <a:r>
              <a:rPr lang="en-US" dirty="0" smtClean="0"/>
              <a:t>Commands that leave the system in an indeterminate state are called ‘Failover Restricted Commands’ and are tracked</a:t>
            </a:r>
          </a:p>
        </p:txBody>
      </p:sp>
    </p:spTree>
    <p:extLst>
      <p:ext uri="{BB962C8B-B14F-4D97-AF65-F5344CB8AC3E}">
        <p14:creationId xmlns:p14="http://schemas.microsoft.com/office/powerpoint/2010/main" val="68711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Failover Sequence Counter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>
          <a:xfrm>
            <a:off x="329184" y="942975"/>
            <a:ext cx="8119872" cy="3474721"/>
          </a:xfrm>
        </p:spPr>
        <p:txBody>
          <a:bodyPr/>
          <a:lstStyle/>
          <a:p>
            <a:pPr lvl="1"/>
            <a:r>
              <a:rPr lang="en-US" sz="1800" dirty="0" smtClean="0"/>
              <a:t>Used to track Failover Restricted Commands</a:t>
            </a:r>
          </a:p>
          <a:p>
            <a:pPr lvl="2"/>
            <a:r>
              <a:rPr lang="en-US" dirty="0" smtClean="0"/>
              <a:t>Every SCSI command has 2 bits that are available for ‘Vendor Specific’ use</a:t>
            </a:r>
          </a:p>
          <a:p>
            <a:pPr lvl="2"/>
            <a:r>
              <a:rPr lang="en-US" dirty="0" smtClean="0"/>
              <a:t>Commands for tape drives and libraries that change the state are sent one at a time</a:t>
            </a:r>
          </a:p>
          <a:p>
            <a:pPr lvl="3"/>
            <a:r>
              <a:rPr lang="en-US" dirty="0" smtClean="0"/>
              <a:t>Only one Failover Restricted Command in process at a time</a:t>
            </a:r>
          </a:p>
          <a:p>
            <a:pPr lvl="3"/>
            <a:r>
              <a:rPr lang="en-US" dirty="0" smtClean="0"/>
              <a:t>Normal operating model but enforced by failover drivers</a:t>
            </a:r>
          </a:p>
          <a:p>
            <a:pPr lvl="2"/>
            <a:r>
              <a:rPr lang="en-US" dirty="0" smtClean="0"/>
              <a:t>With one command at a time in progress there are only three possible states:</a:t>
            </a:r>
          </a:p>
          <a:p>
            <a:pPr lvl="3"/>
            <a:r>
              <a:rPr lang="en-US" dirty="0" smtClean="0"/>
              <a:t>Command not yet received</a:t>
            </a:r>
          </a:p>
          <a:p>
            <a:pPr lvl="3"/>
            <a:r>
              <a:rPr lang="en-US" dirty="0" smtClean="0"/>
              <a:t>Command is in progress</a:t>
            </a:r>
          </a:p>
          <a:p>
            <a:pPr lvl="3"/>
            <a:r>
              <a:rPr lang="en-US" dirty="0" smtClean="0"/>
              <a:t>Command has completed</a:t>
            </a:r>
          </a:p>
          <a:p>
            <a:pPr lvl="2"/>
            <a:r>
              <a:rPr lang="en-US" dirty="0" smtClean="0"/>
              <a:t>The 2 vendor specific bits are used to create a 3 step counter – the Failover Sequence Counter</a:t>
            </a:r>
          </a:p>
          <a:p>
            <a:pPr lvl="2"/>
            <a:r>
              <a:rPr lang="en-US" dirty="0" smtClean="0"/>
              <a:t>Counter is incremented for every command, rotates through 1,2,3</a:t>
            </a:r>
          </a:p>
          <a:p>
            <a:pPr lvl="2"/>
            <a:r>
              <a:rPr lang="en-US" dirty="0" smtClean="0"/>
              <a:t>Both the device driver and the target device can identify the failover restricted command using the counter</a:t>
            </a:r>
          </a:p>
          <a:p>
            <a:pPr lvl="2"/>
            <a:r>
              <a:rPr lang="en-US" dirty="0" smtClean="0"/>
              <a:t>A counter set to 0 </a:t>
            </a:r>
            <a:r>
              <a:rPr lang="en-US" dirty="0" smtClean="0"/>
              <a:t>means the device </a:t>
            </a:r>
            <a:r>
              <a:rPr lang="en-US" dirty="0" smtClean="0"/>
              <a:t>driver does not support failover and </a:t>
            </a:r>
            <a:r>
              <a:rPr lang="en-US" dirty="0" smtClean="0"/>
              <a:t>the device rejects the command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4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Failover Sessions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>
          <a:xfrm>
            <a:off x="329184" y="942975"/>
            <a:ext cx="8119872" cy="3474721"/>
          </a:xfrm>
        </p:spPr>
        <p:txBody>
          <a:bodyPr/>
          <a:lstStyle/>
          <a:p>
            <a:pPr lvl="1"/>
            <a:r>
              <a:rPr lang="en-US" sz="1800" dirty="0" smtClean="0"/>
              <a:t>SCSI target devices can’t tell that different paths come from the same host</a:t>
            </a:r>
          </a:p>
          <a:p>
            <a:pPr lvl="1"/>
            <a:r>
              <a:rPr lang="en-US" sz="1800" dirty="0" smtClean="0"/>
              <a:t>APF defines ‘Failover Sessions’ as the method for the target device to identify hosts</a:t>
            </a:r>
          </a:p>
          <a:p>
            <a:pPr lvl="2"/>
            <a:r>
              <a:rPr lang="en-US" dirty="0" smtClean="0"/>
              <a:t>Device driver creates a 4 byte ‘Failover Session </a:t>
            </a:r>
            <a:r>
              <a:rPr lang="en-US" dirty="0"/>
              <a:t>K</a:t>
            </a:r>
            <a:r>
              <a:rPr lang="en-US" dirty="0" smtClean="0"/>
              <a:t>ey’</a:t>
            </a:r>
          </a:p>
          <a:p>
            <a:pPr lvl="3"/>
            <a:r>
              <a:rPr lang="en-US" dirty="0" smtClean="0"/>
              <a:t>Passes the session key to the target device in a ‘Session Request’ command to create a ‘failover session’</a:t>
            </a:r>
          </a:p>
          <a:p>
            <a:pPr lvl="3"/>
            <a:r>
              <a:rPr lang="en-US" dirty="0" smtClean="0"/>
              <a:t>Target device accepts the key if it is unique or tells driver to try again in case of conflict</a:t>
            </a:r>
            <a:endParaRPr lang="en-US" dirty="0"/>
          </a:p>
          <a:p>
            <a:pPr lvl="3"/>
            <a:r>
              <a:rPr lang="en-US" dirty="0" smtClean="0"/>
              <a:t>Target device associates the session key with the path over which it was received</a:t>
            </a:r>
          </a:p>
          <a:p>
            <a:pPr lvl="3"/>
            <a:r>
              <a:rPr lang="en-US" dirty="0" smtClean="0"/>
              <a:t>All device settings (reservations, </a:t>
            </a:r>
            <a:r>
              <a:rPr lang="en-US" dirty="0" err="1" smtClean="0"/>
              <a:t>etc</a:t>
            </a:r>
            <a:r>
              <a:rPr lang="en-US" dirty="0" smtClean="0"/>
              <a:t>) created on that port are associated with that session key</a:t>
            </a:r>
          </a:p>
          <a:p>
            <a:pPr lvl="2"/>
            <a:r>
              <a:rPr lang="en-US" dirty="0" smtClean="0"/>
              <a:t>Following a path failure the device driver connects using another path</a:t>
            </a:r>
          </a:p>
          <a:p>
            <a:pPr lvl="3"/>
            <a:r>
              <a:rPr lang="en-US" dirty="0" smtClean="0"/>
              <a:t>Sends a command to notify the target device that a path switch is occurring (A Nexus Change)</a:t>
            </a:r>
          </a:p>
          <a:p>
            <a:pPr lvl="3"/>
            <a:r>
              <a:rPr lang="en-US" dirty="0" smtClean="0"/>
              <a:t>Passes the Failover Session Key to the target device to tell the device which host is switching paths</a:t>
            </a:r>
          </a:p>
          <a:p>
            <a:pPr lvl="3"/>
            <a:r>
              <a:rPr lang="en-US" dirty="0" smtClean="0"/>
              <a:t>Target device looks for a matching Failover Session Key and if found transfers all settings to the new path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5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is tape path failover hard?</a:t>
            </a:r>
            <a:endParaRPr lang="en-US" dirty="0"/>
          </a:p>
        </p:txBody>
      </p:sp>
      <p:sp>
        <p:nvSpPr>
          <p:cNvPr id="3" name="Subtitle 1"/>
          <p:cNvSpPr txBox="1">
            <a:spLocks/>
          </p:cNvSpPr>
          <p:nvPr/>
        </p:nvSpPr>
        <p:spPr>
          <a:xfrm>
            <a:off x="329184" y="751390"/>
            <a:ext cx="8117206" cy="276999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Arial"/>
              <a:buNone/>
              <a:defRPr sz="1800" b="1" i="0" kern="1200">
                <a:solidFill>
                  <a:srgbClr val="0096D6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0" indent="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Lucida Grande"/>
              <a:buNone/>
              <a:defRPr sz="16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1698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34131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469900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bit of background on tape and SCSI</a:t>
            </a:r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29184" y="1188721"/>
            <a:ext cx="8119872" cy="322897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Arial"/>
              <a:buNone/>
              <a:defRPr sz="1800" b="1" i="0" kern="1200">
                <a:solidFill>
                  <a:srgbClr val="0096D6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0" indent="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Lucida Grande"/>
              <a:buNone/>
              <a:defRPr sz="16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1698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34131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469900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</a:rPr>
              <a:t>Tape Read/Write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</a:rPr>
              <a:t>SCSI Architectural Model</a:t>
            </a:r>
          </a:p>
        </p:txBody>
      </p:sp>
    </p:spTree>
    <p:extLst>
      <p:ext uri="{BB962C8B-B14F-4D97-AF65-F5344CB8AC3E}">
        <p14:creationId xmlns:p14="http://schemas.microsoft.com/office/powerpoint/2010/main" val="32247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695307" y="914400"/>
            <a:ext cx="3733014" cy="1357460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Device SCSI configuration view with failover sessions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478486" cy="3219768"/>
          </a:xfrm>
        </p:spPr>
        <p:txBody>
          <a:bodyPr/>
          <a:lstStyle/>
          <a:p>
            <a:r>
              <a:rPr lang="en-US" dirty="0" smtClean="0"/>
              <a:t>Single host, multi-path, multi-SAN</a:t>
            </a:r>
            <a:endParaRPr lang="en-GB" dirty="0" smtClean="0"/>
          </a:p>
          <a:p>
            <a:pPr lvl="1"/>
            <a:r>
              <a:rPr lang="en-US" dirty="0" smtClean="0"/>
              <a:t>Host </a:t>
            </a:r>
          </a:p>
          <a:p>
            <a:pPr lvl="2"/>
            <a:r>
              <a:rPr lang="en-US" dirty="0" smtClean="0"/>
              <a:t>One Device</a:t>
            </a:r>
          </a:p>
          <a:p>
            <a:pPr lvl="2"/>
            <a:r>
              <a:rPr lang="en-US" dirty="0" smtClean="0"/>
              <a:t>Several paths to that device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Device</a:t>
            </a:r>
          </a:p>
          <a:p>
            <a:pPr lvl="2"/>
            <a:r>
              <a:rPr lang="en-US" dirty="0" smtClean="0"/>
              <a:t>Several paths</a:t>
            </a:r>
          </a:p>
          <a:p>
            <a:pPr lvl="2"/>
            <a:r>
              <a:rPr lang="en-US" dirty="0" smtClean="0"/>
              <a:t>One failover session</a:t>
            </a:r>
          </a:p>
          <a:p>
            <a:pPr lvl="2"/>
            <a:r>
              <a:rPr lang="en-US" dirty="0" smtClean="0"/>
              <a:t>Each path using that failover session is the same host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66815"/>
            <a:ext cx="5874240" cy="27173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41419" y="1019443"/>
            <a:ext cx="262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defTabSz="430213">
              <a:spcAft>
                <a:spcPts val="400"/>
              </a:spcAft>
              <a:buSzPct val="100000"/>
            </a:pPr>
            <a:r>
              <a:rPr lang="en-US" sz="1600" dirty="0" smtClean="0">
                <a:solidFill>
                  <a:srgbClr val="F05332"/>
                </a:solidFill>
                <a:latin typeface="HP Simplified" pitchFamily="34" charset="0"/>
                <a:cs typeface="HP Simplified" pitchFamily="34" charset="0"/>
              </a:rPr>
              <a:t>Shared Failover Session Key</a:t>
            </a:r>
          </a:p>
        </p:txBody>
      </p:sp>
    </p:spTree>
    <p:extLst>
      <p:ext uri="{BB962C8B-B14F-4D97-AF65-F5344CB8AC3E}">
        <p14:creationId xmlns:p14="http://schemas.microsoft.com/office/powerpoint/2010/main" val="210957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Nexus Change Notification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>
          <a:xfrm>
            <a:off x="329184" y="828675"/>
            <a:ext cx="8119872" cy="3810000"/>
          </a:xfrm>
        </p:spPr>
        <p:txBody>
          <a:bodyPr/>
          <a:lstStyle/>
          <a:p>
            <a:pPr lvl="1"/>
            <a:r>
              <a:rPr lang="en-US" sz="1800" dirty="0" smtClean="0"/>
              <a:t>A method for the device driver to notify the target device of a path change</a:t>
            </a:r>
          </a:p>
          <a:p>
            <a:pPr lvl="1"/>
            <a:r>
              <a:rPr lang="en-US" sz="1800" dirty="0" smtClean="0"/>
              <a:t>The synchronization tool for command recovery</a:t>
            </a:r>
          </a:p>
          <a:p>
            <a:pPr lvl="2"/>
            <a:r>
              <a:rPr lang="en-US" dirty="0" smtClean="0"/>
              <a:t>The ‘Nexus Change Notification’ provides all the information the target device needs for synchronization with the failover device driver</a:t>
            </a:r>
          </a:p>
          <a:p>
            <a:pPr lvl="3"/>
            <a:r>
              <a:rPr lang="en-US" dirty="0" smtClean="0"/>
              <a:t>Contains the Failover Session Key to identify which host is performing failover</a:t>
            </a:r>
          </a:p>
          <a:p>
            <a:pPr lvl="3"/>
            <a:r>
              <a:rPr lang="en-US" dirty="0" smtClean="0"/>
              <a:t>Includes information about whether the host that is performing failover had an outstanding command</a:t>
            </a:r>
            <a:endParaRPr lang="en-US" dirty="0"/>
          </a:p>
          <a:p>
            <a:pPr lvl="3"/>
            <a:r>
              <a:rPr lang="en-US" dirty="0" smtClean="0"/>
              <a:t>Provides failover sequence counter value if a failover restricted command was outstanding</a:t>
            </a:r>
          </a:p>
          <a:p>
            <a:pPr lvl="2"/>
            <a:r>
              <a:rPr lang="en-US" dirty="0" smtClean="0"/>
              <a:t>Target device processes the Nexus Change to determine what synchronization is needed</a:t>
            </a:r>
          </a:p>
          <a:p>
            <a:pPr lvl="3"/>
            <a:r>
              <a:rPr lang="en-US" dirty="0" smtClean="0"/>
              <a:t>Uses the Failover Session Key to identify which host is performing failover</a:t>
            </a:r>
          </a:p>
          <a:p>
            <a:pPr lvl="3"/>
            <a:r>
              <a:rPr lang="en-US" dirty="0" smtClean="0"/>
              <a:t>If a failover restricted command was outstanding, checks the failover sequence counter</a:t>
            </a:r>
          </a:p>
          <a:p>
            <a:pPr lvl="4"/>
            <a:r>
              <a:rPr lang="en-US" dirty="0" smtClean="0"/>
              <a:t>Command may not have been received yet, no action</a:t>
            </a:r>
          </a:p>
          <a:p>
            <a:pPr lvl="4"/>
            <a:r>
              <a:rPr lang="en-US" dirty="0" smtClean="0"/>
              <a:t>If command is in progress or has been completed, backs out the changes (drive) or completes </a:t>
            </a:r>
            <a:r>
              <a:rPr lang="en-US" dirty="0" err="1" smtClean="0"/>
              <a:t>cmd</a:t>
            </a:r>
            <a:r>
              <a:rPr lang="en-US" dirty="0" smtClean="0"/>
              <a:t> (lib)</a:t>
            </a:r>
          </a:p>
          <a:p>
            <a:pPr lvl="4"/>
            <a:r>
              <a:rPr lang="en-US" dirty="0" smtClean="0"/>
              <a:t>If command can’t be backed out (e.g., ERASE), notifies the device driver</a:t>
            </a:r>
          </a:p>
          <a:p>
            <a:pPr lvl="3"/>
            <a:r>
              <a:rPr lang="en-US" dirty="0" smtClean="0"/>
              <a:t>Reports synchronization success or failure back to the device driver</a:t>
            </a:r>
            <a:endParaRPr lang="en-US" dirty="0"/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85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Failover Session</a:t>
            </a:r>
            <a:endParaRPr lang="en-US" dirty="0"/>
          </a:p>
        </p:txBody>
      </p:sp>
      <p:sp>
        <p:nvSpPr>
          <p:cNvPr id="3" name="Subtitle 1"/>
          <p:cNvSpPr txBox="1">
            <a:spLocks/>
          </p:cNvSpPr>
          <p:nvPr/>
        </p:nvSpPr>
        <p:spPr>
          <a:xfrm>
            <a:off x="329184" y="751390"/>
            <a:ext cx="8117206" cy="276999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Arial"/>
              <a:buNone/>
              <a:defRPr sz="1800" b="1" i="0" kern="1200">
                <a:solidFill>
                  <a:srgbClr val="0096D6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0" indent="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Lucida Grande"/>
              <a:buNone/>
              <a:defRPr sz="16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1698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34131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469900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Device  Discovery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Device driver:</a:t>
            </a:r>
          </a:p>
          <a:p>
            <a:r>
              <a:rPr lang="en-US" sz="1800" dirty="0" smtClean="0"/>
              <a:t>The device driver probes devices as the operating system discovers them</a:t>
            </a:r>
          </a:p>
          <a:p>
            <a:pPr lvl="1"/>
            <a:r>
              <a:rPr lang="en-US" sz="1800" dirty="0" smtClean="0"/>
              <a:t>Reads the device World Wide Node Name (WWNN)</a:t>
            </a:r>
          </a:p>
          <a:p>
            <a:pPr lvl="1"/>
            <a:r>
              <a:rPr lang="en-US" sz="1800" dirty="0" smtClean="0"/>
              <a:t>All devices that report the same WWNN are considered to be the same device</a:t>
            </a:r>
          </a:p>
          <a:p>
            <a:pPr lvl="1"/>
            <a:r>
              <a:rPr lang="en-US" sz="1800" dirty="0" smtClean="0"/>
              <a:t>For tape libraries also determines which paths address an active control path drive</a:t>
            </a:r>
          </a:p>
          <a:p>
            <a:pPr lvl="1"/>
            <a:r>
              <a:rPr lang="en-US" sz="1800" dirty="0" smtClean="0"/>
              <a:t>Exact method is OS specific</a:t>
            </a:r>
            <a:endParaRPr lang="en-US" sz="1800" dirty="0"/>
          </a:p>
          <a:p>
            <a:r>
              <a:rPr lang="en-US" sz="1800" dirty="0" smtClean="0"/>
              <a:t>Creates OS visible device when first path is discovered</a:t>
            </a:r>
          </a:p>
          <a:p>
            <a:r>
              <a:rPr lang="en-US" sz="1800" dirty="0" smtClean="0"/>
              <a:t>Adds new paths to known devices to an alternate path list</a:t>
            </a:r>
            <a:endParaRPr lang="en-US" sz="1800" dirty="0"/>
          </a:p>
          <a:p>
            <a:pPr lvl="1"/>
            <a:endParaRPr lang="en-US" sz="1800" dirty="0" smtClean="0"/>
          </a:p>
        </p:txBody>
      </p:sp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329184" y="751390"/>
            <a:ext cx="8117206" cy="276999"/>
          </a:xfrm>
        </p:spPr>
        <p:txBody>
          <a:bodyPr/>
          <a:lstStyle/>
          <a:p>
            <a:r>
              <a:rPr lang="en-US" dirty="0" smtClean="0"/>
              <a:t>Operating system notifies device driver of device connection (boot or scan)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Create Failover Session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Device driver:</a:t>
            </a:r>
          </a:p>
          <a:p>
            <a:r>
              <a:rPr lang="en-US" sz="1800" dirty="0" smtClean="0"/>
              <a:t>When first device access is needed</a:t>
            </a:r>
          </a:p>
          <a:p>
            <a:pPr lvl="1"/>
            <a:r>
              <a:rPr lang="en-US" sz="1800" dirty="0" smtClean="0"/>
              <a:t>Create Failover Session Key</a:t>
            </a:r>
          </a:p>
          <a:p>
            <a:pPr lvl="1"/>
            <a:r>
              <a:rPr lang="en-US" sz="1800" dirty="0" smtClean="0"/>
              <a:t>Request failover session</a:t>
            </a:r>
          </a:p>
          <a:p>
            <a:pPr lvl="1"/>
            <a:r>
              <a:rPr lang="en-US" sz="1800" dirty="0" smtClean="0"/>
              <a:t>If successful store failover session key</a:t>
            </a:r>
          </a:p>
          <a:p>
            <a:pPr lvl="1"/>
            <a:endParaRPr lang="en-US" sz="1800" dirty="0" smtClean="0"/>
          </a:p>
          <a:p>
            <a:pPr marL="0" indent="0">
              <a:buNone/>
            </a:pPr>
            <a:r>
              <a:rPr lang="en-US" b="1" dirty="0" smtClean="0"/>
              <a:t>Target Device:</a:t>
            </a:r>
          </a:p>
          <a:p>
            <a:r>
              <a:rPr lang="en-US" sz="1800" dirty="0" smtClean="0"/>
              <a:t>Process Failover Session Request</a:t>
            </a:r>
          </a:p>
          <a:p>
            <a:r>
              <a:rPr lang="en-US" sz="1800" dirty="0" smtClean="0"/>
              <a:t>If key is already known and not from this host, report ‘different key needed’</a:t>
            </a:r>
          </a:p>
          <a:p>
            <a:r>
              <a:rPr lang="en-US" sz="1800" dirty="0" smtClean="0"/>
              <a:t>If too busy to create a new session return ‘Busy’</a:t>
            </a:r>
          </a:p>
          <a:p>
            <a:r>
              <a:rPr lang="en-US" sz="1800" dirty="0" smtClean="0"/>
              <a:t>Associate session key with path over which key was received</a:t>
            </a:r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09299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Monitor Commands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Device driver:</a:t>
            </a:r>
          </a:p>
          <a:p>
            <a:r>
              <a:rPr lang="en-US" sz="1800" dirty="0" smtClean="0"/>
              <a:t>When a command is received, test for whether command is failover restricted</a:t>
            </a:r>
          </a:p>
          <a:p>
            <a:pPr lvl="1"/>
            <a:r>
              <a:rPr lang="en-US" sz="1800" dirty="0" smtClean="0"/>
              <a:t>Not restricted: pass on command as received</a:t>
            </a:r>
          </a:p>
          <a:p>
            <a:pPr lvl="1"/>
            <a:r>
              <a:rPr lang="en-US" sz="1800" dirty="0" smtClean="0"/>
              <a:t>Restricted: Insert Failover Sequence Counter</a:t>
            </a:r>
          </a:p>
          <a:p>
            <a:pPr lvl="1"/>
            <a:endParaRPr lang="en-US" sz="1800" dirty="0" smtClean="0"/>
          </a:p>
          <a:p>
            <a:pPr marL="0" indent="0">
              <a:buNone/>
            </a:pPr>
            <a:r>
              <a:rPr lang="en-US" b="1" dirty="0"/>
              <a:t>Target Device:</a:t>
            </a:r>
          </a:p>
          <a:p>
            <a:r>
              <a:rPr lang="en-US" sz="1800" dirty="0"/>
              <a:t>When a command is received, test for whether command is failover restricted</a:t>
            </a:r>
          </a:p>
          <a:p>
            <a:r>
              <a:rPr lang="en-US" sz="1800" dirty="0"/>
              <a:t>Not restricted: process command normally</a:t>
            </a:r>
          </a:p>
          <a:p>
            <a:r>
              <a:rPr lang="en-US" sz="1800" dirty="0"/>
              <a:t>Restricted: validate Failover Sequence Counter</a:t>
            </a:r>
          </a:p>
          <a:p>
            <a:pPr lvl="1"/>
            <a:r>
              <a:rPr lang="en-US" sz="1800" dirty="0"/>
              <a:t>Test for next counter in sequence</a:t>
            </a:r>
          </a:p>
          <a:p>
            <a:pPr lvl="1"/>
            <a:r>
              <a:rPr lang="en-US" sz="1800" dirty="0"/>
              <a:t>Reject invalid or missing counter values (code bug or non-failover driver)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0540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Normal Command Completion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Device driver:</a:t>
            </a:r>
          </a:p>
          <a:p>
            <a:r>
              <a:rPr lang="en-US" sz="1800" dirty="0" smtClean="0"/>
              <a:t>When a command response is received</a:t>
            </a:r>
          </a:p>
          <a:p>
            <a:pPr lvl="1"/>
            <a:r>
              <a:rPr lang="en-US" sz="1800" dirty="0" smtClean="0"/>
              <a:t>If command was failover restricted, increment Failover Sequence Counter</a:t>
            </a:r>
          </a:p>
          <a:p>
            <a:r>
              <a:rPr lang="en-US" sz="1800" dirty="0" smtClean="0"/>
              <a:t>Return command status to application</a:t>
            </a:r>
          </a:p>
          <a:p>
            <a:pPr lvl="1"/>
            <a:r>
              <a:rPr lang="en-US" sz="1800" dirty="0" smtClean="0"/>
              <a:t>Command may have complete successfully or returned an error</a:t>
            </a:r>
          </a:p>
          <a:p>
            <a:pPr lvl="1"/>
            <a:endParaRPr lang="en-US" sz="1800" dirty="0" smtClean="0"/>
          </a:p>
          <a:p>
            <a:pPr marL="0" indent="0">
              <a:buNone/>
            </a:pPr>
            <a:r>
              <a:rPr lang="en-US" b="1" dirty="0" smtClean="0"/>
              <a:t>Target Device:</a:t>
            </a:r>
          </a:p>
          <a:p>
            <a:r>
              <a:rPr lang="en-US" sz="1800" dirty="0" smtClean="0"/>
              <a:t>When command status is transmitted </a:t>
            </a:r>
          </a:p>
          <a:p>
            <a:pPr lvl="1"/>
            <a:r>
              <a:rPr lang="en-US" sz="1800" dirty="0" smtClean="0"/>
              <a:t>If command was failover restricted, increment the Failover Sequence Counter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Low overhead in normal operation – performance is nearly identical to non-failover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50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Path Failure Detected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Device driver:</a:t>
            </a:r>
          </a:p>
          <a:p>
            <a:r>
              <a:rPr lang="en-US" sz="1800" dirty="0" smtClean="0"/>
              <a:t>OS notification received for path failure</a:t>
            </a:r>
          </a:p>
          <a:p>
            <a:r>
              <a:rPr lang="en-US" sz="1800" dirty="0" smtClean="0"/>
              <a:t>Check device path list for alternative paths</a:t>
            </a:r>
          </a:p>
          <a:p>
            <a:pPr lvl="1"/>
            <a:r>
              <a:rPr lang="en-US" sz="1800" dirty="0" smtClean="0"/>
              <a:t>Send low overhead verify path command to test other paths</a:t>
            </a:r>
          </a:p>
          <a:p>
            <a:pPr lvl="1"/>
            <a:r>
              <a:rPr lang="en-US" sz="1800" dirty="0" smtClean="0"/>
              <a:t>If medium changer path</a:t>
            </a:r>
          </a:p>
          <a:p>
            <a:pPr lvl="2"/>
            <a:r>
              <a:rPr lang="en-US" sz="1800" dirty="0" smtClean="0"/>
              <a:t>try to find path to active control path drive</a:t>
            </a:r>
          </a:p>
          <a:p>
            <a:pPr lvl="2"/>
            <a:r>
              <a:rPr lang="en-US" sz="1800" dirty="0" smtClean="0"/>
              <a:t>if required, send command to activate passive control path drive</a:t>
            </a:r>
          </a:p>
          <a:p>
            <a:r>
              <a:rPr lang="en-US" sz="1800" dirty="0" smtClean="0"/>
              <a:t>If valid alternative path is identified change active path</a:t>
            </a:r>
          </a:p>
          <a:p>
            <a:r>
              <a:rPr lang="en-US" sz="1800" dirty="0" smtClean="0"/>
              <a:t>Send ‘Nexus Change Notification’ to the target device to notify it of path failure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511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Failure Detected, cont.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885825"/>
            <a:ext cx="8119872" cy="375285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Target </a:t>
            </a:r>
            <a:r>
              <a:rPr lang="en-US" b="1" dirty="0"/>
              <a:t>Device:</a:t>
            </a:r>
          </a:p>
          <a:p>
            <a:r>
              <a:rPr lang="en-US" sz="1800" dirty="0" smtClean="0"/>
              <a:t>When a Nexus Change Notification is received</a:t>
            </a:r>
          </a:p>
          <a:p>
            <a:pPr lvl="1"/>
            <a:r>
              <a:rPr lang="en-US" sz="1800" dirty="0" smtClean="0"/>
              <a:t>If restricted command was lost</a:t>
            </a:r>
          </a:p>
          <a:p>
            <a:pPr lvl="2"/>
            <a:r>
              <a:rPr lang="en-US" sz="1800" dirty="0" smtClean="0"/>
              <a:t>Compare failover sequence counter of lost command to most recent command</a:t>
            </a:r>
          </a:p>
          <a:p>
            <a:pPr lvl="2"/>
            <a:r>
              <a:rPr lang="en-US" sz="1800" dirty="0" smtClean="0"/>
              <a:t>If command wasn’t received yet, no action</a:t>
            </a:r>
          </a:p>
          <a:p>
            <a:pPr lvl="2"/>
            <a:r>
              <a:rPr lang="en-US" sz="1800" dirty="0" smtClean="0"/>
              <a:t>If command is in process:</a:t>
            </a:r>
          </a:p>
          <a:p>
            <a:pPr lvl="3"/>
            <a:r>
              <a:rPr lang="en-US" sz="1800" dirty="0" smtClean="0"/>
              <a:t>Tape Drive: back out the command and return tape/head position to same position as at the start of that command</a:t>
            </a:r>
          </a:p>
          <a:p>
            <a:pPr lvl="3"/>
            <a:r>
              <a:rPr lang="en-US" sz="1800" dirty="0" smtClean="0"/>
              <a:t>Tape Library: complete command, save the command and results</a:t>
            </a:r>
            <a:endParaRPr lang="en-US" sz="1800" dirty="0"/>
          </a:p>
          <a:p>
            <a:r>
              <a:rPr lang="en-US" sz="1800" dirty="0" smtClean="0"/>
              <a:t>Transfer all settings associated with the identified failover session to the path over which the nexus change command was received</a:t>
            </a:r>
            <a:endParaRPr lang="en-US" dirty="0" smtClean="0"/>
          </a:p>
          <a:p>
            <a:r>
              <a:rPr lang="en-US" sz="1800" dirty="0" smtClean="0"/>
              <a:t>Return status when synchronization is complete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873128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Path Change Successful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Device driver:</a:t>
            </a:r>
          </a:p>
          <a:p>
            <a:r>
              <a:rPr lang="en-US" sz="1800" dirty="0" smtClean="0"/>
              <a:t>Resend original command</a:t>
            </a:r>
          </a:p>
          <a:p>
            <a:pPr lvl="2"/>
            <a:endParaRPr lang="en-US" sz="1800" dirty="0" smtClean="0"/>
          </a:p>
          <a:p>
            <a:pPr marL="0" indent="0">
              <a:buNone/>
            </a:pPr>
            <a:r>
              <a:rPr lang="en-US" b="1" dirty="0" smtClean="0"/>
              <a:t>Target device:</a:t>
            </a:r>
            <a:endParaRPr lang="en-US" b="1" dirty="0"/>
          </a:p>
          <a:p>
            <a:r>
              <a:rPr lang="en-US" sz="1800" dirty="0" smtClean="0"/>
              <a:t>Tape drive: </a:t>
            </a:r>
          </a:p>
          <a:p>
            <a:pPr lvl="1"/>
            <a:r>
              <a:rPr lang="en-US" sz="1800" dirty="0" smtClean="0"/>
              <a:t>process command normally</a:t>
            </a:r>
          </a:p>
          <a:p>
            <a:r>
              <a:rPr lang="en-US" sz="1800" dirty="0" smtClean="0"/>
              <a:t>Tape library: </a:t>
            </a:r>
          </a:p>
          <a:p>
            <a:pPr lvl="1"/>
            <a:r>
              <a:rPr lang="en-US" sz="1800" dirty="0" smtClean="0"/>
              <a:t>Compare command to saved command</a:t>
            </a:r>
          </a:p>
          <a:p>
            <a:pPr lvl="2"/>
            <a:r>
              <a:rPr lang="en-US" sz="1800" dirty="0" smtClean="0"/>
              <a:t>If command matches, report saved results</a:t>
            </a:r>
          </a:p>
          <a:p>
            <a:pPr lvl="2"/>
            <a:r>
              <a:rPr lang="en-US" sz="1800" dirty="0" smtClean="0"/>
              <a:t>If command doesn’t match, report error </a:t>
            </a:r>
            <a:r>
              <a:rPr lang="en-US" sz="1800" smtClean="0"/>
              <a:t>(driver code bug)</a:t>
            </a:r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670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Tape Read/Write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Special Steps for Libraries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Issue:</a:t>
            </a:r>
          </a:p>
          <a:p>
            <a:r>
              <a:rPr lang="en-US" sz="1800" dirty="0" smtClean="0"/>
              <a:t>Libraries can’t identify host ports so reservations and prevent medium removal is handled entirely in the drive hosting the path</a:t>
            </a:r>
          </a:p>
          <a:p>
            <a:r>
              <a:rPr lang="en-US" sz="1800" dirty="0" smtClean="0"/>
              <a:t>Two drives host a path to the same library</a:t>
            </a:r>
          </a:p>
          <a:p>
            <a:pPr lvl="1"/>
            <a:r>
              <a:rPr lang="en-US" sz="1800" dirty="0" smtClean="0"/>
              <a:t>Drives do not have a communication link</a:t>
            </a:r>
          </a:p>
          <a:p>
            <a:pPr lvl="1"/>
            <a:r>
              <a:rPr lang="en-US" sz="1800" dirty="0" smtClean="0"/>
              <a:t>Driver enforces all accesses through one drive, the ‘active control path drive’</a:t>
            </a:r>
          </a:p>
          <a:p>
            <a:pPr lvl="1"/>
            <a:r>
              <a:rPr lang="en-US" sz="1800" dirty="0" smtClean="0"/>
              <a:t>Passive control path drive also limits access </a:t>
            </a:r>
          </a:p>
          <a:p>
            <a:pPr lvl="1"/>
            <a:r>
              <a:rPr lang="en-US" sz="1800" dirty="0" smtClean="0"/>
              <a:t>All reservations and prevent medium removal settings are held by the ‘active control path drive’</a:t>
            </a:r>
          </a:p>
          <a:p>
            <a:r>
              <a:rPr lang="en-US" sz="1800" dirty="0" smtClean="0"/>
              <a:t>If active control path drive fails, must be able to change path to another drive</a:t>
            </a:r>
          </a:p>
          <a:p>
            <a:pPr lvl="1"/>
            <a:r>
              <a:rPr lang="en-US" sz="1800" dirty="0" smtClean="0"/>
              <a:t>Passive control path drive doesn’t know about the reserve/prevent settings</a:t>
            </a:r>
          </a:p>
        </p:txBody>
      </p:sp>
    </p:spTree>
    <p:extLst>
      <p:ext uri="{BB962C8B-B14F-4D97-AF65-F5344CB8AC3E}">
        <p14:creationId xmlns:p14="http://schemas.microsoft.com/office/powerpoint/2010/main" val="287309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Special Steps for Libraries, </a:t>
            </a:r>
            <a:r>
              <a:rPr lang="en-GB" dirty="0" err="1" smtClean="0"/>
              <a:t>cont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Handling this issue:</a:t>
            </a:r>
            <a:endParaRPr lang="en-US" b="1" dirty="0"/>
          </a:p>
          <a:p>
            <a:r>
              <a:rPr lang="en-US" sz="1800" dirty="0" smtClean="0"/>
              <a:t>Device driver</a:t>
            </a:r>
          </a:p>
          <a:p>
            <a:pPr lvl="1"/>
            <a:r>
              <a:rPr lang="en-US" sz="1800" dirty="0" smtClean="0"/>
              <a:t>Monitor for commands that cause settings change</a:t>
            </a:r>
          </a:p>
          <a:p>
            <a:pPr lvl="1"/>
            <a:r>
              <a:rPr lang="en-US" sz="1800" dirty="0" smtClean="0"/>
              <a:t>After command that can cause settings change query library path for whether settings did change</a:t>
            </a:r>
          </a:p>
          <a:p>
            <a:pPr lvl="1"/>
            <a:r>
              <a:rPr lang="en-US" sz="1800" dirty="0" smtClean="0"/>
              <a:t>If settings changed read a cache of the settings from the drive hosting the path</a:t>
            </a:r>
          </a:p>
          <a:p>
            <a:pPr lvl="1"/>
            <a:r>
              <a:rPr lang="en-US" sz="1800" dirty="0" smtClean="0"/>
              <a:t>If active control path drive is changed, transfer the settings cache to the new drive</a:t>
            </a:r>
          </a:p>
          <a:p>
            <a:r>
              <a:rPr lang="en-US" sz="1800" dirty="0"/>
              <a:t>Drive hosting library control path</a:t>
            </a:r>
          </a:p>
          <a:p>
            <a:pPr lvl="1"/>
            <a:r>
              <a:rPr lang="en-US" sz="1800" dirty="0"/>
              <a:t>Monitor library settings for changes for any reason (not only commands)</a:t>
            </a:r>
          </a:p>
          <a:p>
            <a:pPr lvl="1"/>
            <a:r>
              <a:rPr lang="en-US" sz="1800" dirty="0"/>
              <a:t>After library settings change occurs, set notification for host</a:t>
            </a:r>
          </a:p>
          <a:p>
            <a:pPr lvl="1"/>
            <a:r>
              <a:rPr lang="en-US" sz="1800" dirty="0"/>
              <a:t>Support commands to report cache of settings hosted for library</a:t>
            </a:r>
          </a:p>
          <a:p>
            <a:pPr lvl="1"/>
            <a:r>
              <a:rPr lang="en-US" sz="1800" dirty="0"/>
              <a:t>Support commands to receive cache and establish those settings in this drive</a:t>
            </a:r>
          </a:p>
          <a:p>
            <a:pPr marL="171450" lvl="1" indent="0">
              <a:buNone/>
            </a:pPr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552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" y="196964"/>
            <a:ext cx="8117206" cy="430887"/>
          </a:xfrm>
        </p:spPr>
        <p:txBody>
          <a:bodyPr/>
          <a:lstStyle/>
          <a:p>
            <a:r>
              <a:rPr lang="en-GB" dirty="0" smtClean="0"/>
              <a:t>Special Steps for Libraries, </a:t>
            </a:r>
            <a:r>
              <a:rPr lang="en-GB" dirty="0" err="1" smtClean="0"/>
              <a:t>cont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6518" y="883921"/>
            <a:ext cx="8119872" cy="364045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Solution is imperfect</a:t>
            </a:r>
          </a:p>
          <a:p>
            <a:pPr lvl="1"/>
            <a:r>
              <a:rPr lang="en-US" sz="1800" dirty="0" smtClean="0"/>
              <a:t>leaves small window where path failure during settings transfer causes incomplete transfer</a:t>
            </a:r>
          </a:p>
          <a:p>
            <a:r>
              <a:rPr lang="en-US" sz="1800" dirty="0" smtClean="0"/>
              <a:t>Same potential exists with today’s basic path failover</a:t>
            </a:r>
          </a:p>
          <a:p>
            <a:r>
              <a:rPr lang="en-US" sz="1800" dirty="0" smtClean="0"/>
              <a:t>Providing host utility and (hopefully) function in library to reset reservations </a:t>
            </a:r>
          </a:p>
          <a:p>
            <a:r>
              <a:rPr lang="en-US" sz="1800" dirty="0" smtClean="0"/>
              <a:t>Working on methods to narrow the possibility in future releases</a:t>
            </a: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b="1" dirty="0" smtClean="0"/>
              <a:t>Imperfect solution is still better than existing non-failover environments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Multipath software can leave ‘stranded reservations’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Reservation established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Path failure </a:t>
            </a:r>
            <a:r>
              <a:rPr lang="en-US" sz="1800" dirty="0" smtClean="0">
                <a:solidFill>
                  <a:srgbClr val="FF0000"/>
                </a:solidFill>
              </a:rPr>
              <a:t>– at any time – </a:t>
            </a:r>
            <a:r>
              <a:rPr lang="en-US" sz="1800" dirty="0" smtClean="0"/>
              <a:t>causes path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Reservation on previous path is ‘stranded’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139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9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Tapes are ‘sequential’ devices – data is accessed in sequence, not random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tape read/write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2028825"/>
            <a:ext cx="8119872" cy="2388871"/>
          </a:xfrm>
        </p:spPr>
        <p:txBody>
          <a:bodyPr/>
          <a:lstStyle/>
          <a:p>
            <a:r>
              <a:rPr lang="en-US" dirty="0" smtClean="0"/>
              <a:t>Data on tape is not addressed by a specific position</a:t>
            </a:r>
          </a:p>
          <a:p>
            <a:pPr lvl="1"/>
            <a:r>
              <a:rPr lang="en-US" dirty="0" smtClean="0"/>
              <a:t>Addresses exist but are rarely used and aren’t supported at all for read or write commands </a:t>
            </a:r>
          </a:p>
          <a:p>
            <a:pPr lvl="1"/>
            <a:r>
              <a:rPr lang="en-US" dirty="0" smtClean="0"/>
              <a:t>Applications mark data boundaries using </a:t>
            </a:r>
            <a:r>
              <a:rPr lang="en-US" dirty="0" err="1" smtClean="0"/>
              <a:t>filemarks</a:t>
            </a:r>
            <a:r>
              <a:rPr lang="en-US" dirty="0" smtClean="0"/>
              <a:t> and typically index using those marks</a:t>
            </a:r>
          </a:p>
          <a:p>
            <a:r>
              <a:rPr lang="en-US" dirty="0" smtClean="0"/>
              <a:t>New data is written ‘Here’</a:t>
            </a:r>
          </a:p>
          <a:p>
            <a:pPr lvl="1"/>
            <a:r>
              <a:rPr lang="en-US" dirty="0" smtClean="0"/>
              <a:t>‘Here’ is whatever the current position happens to be</a:t>
            </a:r>
          </a:p>
          <a:p>
            <a:pPr lvl="1"/>
            <a:r>
              <a:rPr lang="en-US" dirty="0" smtClean="0"/>
              <a:t>The WRITE command does not contain an address for where the data should be written</a:t>
            </a:r>
          </a:p>
          <a:p>
            <a:pPr lvl="1"/>
            <a:r>
              <a:rPr lang="en-US" dirty="0" smtClean="0"/>
              <a:t>Applications usually don’t know exactly where the data was written</a:t>
            </a:r>
          </a:p>
          <a:p>
            <a:r>
              <a:rPr lang="en-US" dirty="0" smtClean="0"/>
              <a:t>Data is also read from ‘Here’</a:t>
            </a:r>
          </a:p>
          <a:p>
            <a:pPr lvl="1"/>
            <a:r>
              <a:rPr lang="en-US" dirty="0" smtClean="0"/>
              <a:t>Whatever data is under the head is returned when a READ is requested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84" y="1028389"/>
            <a:ext cx="7477025" cy="79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failures can result in several 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3487" y="1493475"/>
            <a:ext cx="8119872" cy="495300"/>
          </a:xfrm>
        </p:spPr>
        <p:txBody>
          <a:bodyPr/>
          <a:lstStyle/>
          <a:p>
            <a:r>
              <a:rPr lang="en-US" dirty="0" smtClean="0"/>
              <a:t>Command to write ‘Data-3’ was dropped </a:t>
            </a:r>
            <a:r>
              <a:rPr lang="en-US" dirty="0"/>
              <a:t>due to a path failure</a:t>
            </a:r>
          </a:p>
          <a:p>
            <a:r>
              <a:rPr lang="en-US" dirty="0" smtClean="0"/>
              <a:t>Nothing was written, head is still positioned at start of data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18" y="580226"/>
            <a:ext cx="6357001" cy="98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487" y="1914188"/>
            <a:ext cx="6357001" cy="998400"/>
          </a:xfrm>
          <a:prstGeom prst="rect">
            <a:avLst/>
          </a:prstGeom>
        </p:spPr>
      </p:pic>
      <p:sp>
        <p:nvSpPr>
          <p:cNvPr id="10" name="Content Placeholder 3"/>
          <p:cNvSpPr txBox="1">
            <a:spLocks/>
          </p:cNvSpPr>
          <p:nvPr/>
        </p:nvSpPr>
        <p:spPr bwMode="black">
          <a:xfrm>
            <a:off x="323487" y="2856926"/>
            <a:ext cx="8119872" cy="495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71450" indent="-17145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HP Simplified" pitchFamily="34" charset="0"/>
              <a:buChar char="•"/>
              <a:defRPr sz="1400" b="0" i="0" kern="1200">
                <a:solidFill>
                  <a:schemeClr val="tx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342900" indent="-17145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5127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69056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833438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Command to write ‘Data-3’ was dropped </a:t>
            </a:r>
            <a:r>
              <a:rPr lang="en-US" dirty="0"/>
              <a:t>due to a path </a:t>
            </a:r>
            <a:r>
              <a:rPr lang="en-US" dirty="0" smtClean="0"/>
              <a:t>failure in the middle of data transfer</a:t>
            </a:r>
          </a:p>
          <a:p>
            <a:r>
              <a:rPr lang="en-US" dirty="0" smtClean="0"/>
              <a:t>Part of the data was written, EOD is missing, head is positioned somewhere in the middle of the data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487" y="3271939"/>
            <a:ext cx="6357001" cy="1017600"/>
          </a:xfrm>
          <a:prstGeom prst="rect">
            <a:avLst/>
          </a:prstGeom>
        </p:spPr>
      </p:pic>
      <p:sp>
        <p:nvSpPr>
          <p:cNvPr id="13" name="Content Placeholder 3"/>
          <p:cNvSpPr txBox="1">
            <a:spLocks/>
          </p:cNvSpPr>
          <p:nvPr/>
        </p:nvSpPr>
        <p:spPr bwMode="black">
          <a:xfrm>
            <a:off x="323487" y="4211542"/>
            <a:ext cx="8119872" cy="495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71450" indent="-17145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HP Simplified" pitchFamily="34" charset="0"/>
              <a:buChar char="•"/>
              <a:defRPr sz="1400" b="0" i="0" kern="1200">
                <a:solidFill>
                  <a:schemeClr val="tx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342900" indent="-17145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5127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69056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833438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Command to write ‘Data-3’ was dropped due to a path failure after completion of data transfer</a:t>
            </a:r>
          </a:p>
          <a:p>
            <a:pPr lvl="1"/>
            <a:r>
              <a:rPr lang="en-US" dirty="0" smtClean="0"/>
              <a:t>All of the data was written, EOD may or may not be written yet, head is positioned at the end of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3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Unless the command never got to the drive, it can’t be resent safely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Resending a command can result in data corruption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706753"/>
          </a:xfrm>
        </p:spPr>
        <p:txBody>
          <a:bodyPr/>
          <a:lstStyle/>
          <a:p>
            <a:r>
              <a:rPr lang="en-US" dirty="0" smtClean="0"/>
              <a:t>Since the data is accessed at the current head location a simple command retry results in data corruption due to unexpected data on the tape.</a:t>
            </a:r>
          </a:p>
          <a:p>
            <a:r>
              <a:rPr lang="en-US" dirty="0" smtClean="0"/>
              <a:t>Example shown for the ‘Partial Write’ case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84" y="2055806"/>
            <a:ext cx="6357001" cy="998400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 bwMode="black">
          <a:xfrm>
            <a:off x="326518" y="3051661"/>
            <a:ext cx="8119872" cy="3257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71450" indent="-17145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HP Simplified" pitchFamily="34" charset="0"/>
              <a:buChar char="•"/>
              <a:defRPr sz="1400" b="0" i="0" kern="1200">
                <a:solidFill>
                  <a:schemeClr val="tx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342900" indent="-17145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5127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69056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833438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Driver detect path failure and retries command on another path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518" y="3348079"/>
            <a:ext cx="6825001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 handled with disk path failover 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Path failover solutions to disk are common</a:t>
            </a:r>
          </a:p>
          <a:p>
            <a:r>
              <a:rPr lang="en-US" dirty="0" smtClean="0"/>
              <a:t>Disk path failover assumes that it is always safe to simply resend a command because all disk access commands contain addresses</a:t>
            </a:r>
          </a:p>
          <a:p>
            <a:r>
              <a:rPr lang="en-US" dirty="0" smtClean="0"/>
              <a:t>The driver doesn’t have to know about head/media position or perform any recovery – the storage device can use the address information in the command to position the head/media before performing the command.</a:t>
            </a:r>
          </a:p>
        </p:txBody>
      </p:sp>
    </p:spTree>
    <p:extLst>
      <p:ext uri="{BB962C8B-B14F-4D97-AF65-F5344CB8AC3E}">
        <p14:creationId xmlns:p14="http://schemas.microsoft.com/office/powerpoint/2010/main" val="11134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SCSI Architectural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8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target devices don’t see what you might expect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SCSI Device view of the world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The SCSI Architectural Model (SAM) defines SCSI devices as Initiators and Targets</a:t>
            </a:r>
          </a:p>
          <a:p>
            <a:pPr lvl="1"/>
            <a:r>
              <a:rPr lang="en-US" dirty="0" smtClean="0"/>
              <a:t>Initiators send commands and receive responses</a:t>
            </a:r>
          </a:p>
          <a:p>
            <a:pPr lvl="1"/>
            <a:r>
              <a:rPr lang="en-US" dirty="0" smtClean="0"/>
              <a:t>Targets process commands and transmit responses</a:t>
            </a:r>
          </a:p>
          <a:p>
            <a:r>
              <a:rPr lang="en-US" dirty="0" smtClean="0"/>
              <a:t>Both initiators and targets contain ‘ports’ – the device through which the devices connect</a:t>
            </a:r>
          </a:p>
          <a:p>
            <a:pPr lvl="1"/>
            <a:r>
              <a:rPr lang="en-US" dirty="0" smtClean="0"/>
              <a:t>Almost always associated with the physical port</a:t>
            </a:r>
          </a:p>
          <a:p>
            <a:r>
              <a:rPr lang="en-US" dirty="0" smtClean="0"/>
              <a:t>SCSI communications occur between an ‘Initiator port’ and a ‘Target port’</a:t>
            </a:r>
          </a:p>
          <a:p>
            <a:pPr lvl="1"/>
            <a:r>
              <a:rPr lang="en-US" dirty="0" smtClean="0"/>
              <a:t>This connection is commonly called a ‘link’ or a ‘path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The SCSI term for this Initiator to Target path is an “I_T nexus” or ‘nexus’ for short</a:t>
            </a:r>
            <a:endParaRPr lang="en-US" dirty="0" smtClean="0"/>
          </a:p>
          <a:p>
            <a:pPr lvl="1"/>
            <a:r>
              <a:rPr lang="en-US" dirty="0" smtClean="0"/>
              <a:t>Most SCSI information is local to the path</a:t>
            </a:r>
            <a:r>
              <a:rPr lang="en-US" dirty="0"/>
              <a:t> </a:t>
            </a:r>
            <a:r>
              <a:rPr lang="en-US" dirty="0" smtClean="0"/>
              <a:t>and owned by the path</a:t>
            </a:r>
          </a:p>
          <a:p>
            <a:pPr lvl="1"/>
            <a:r>
              <a:rPr lang="en-US" dirty="0" smtClean="0"/>
              <a:t>Settings on one path can affect another but most can’t directly be controlled by another path</a:t>
            </a:r>
          </a:p>
          <a:p>
            <a:r>
              <a:rPr lang="en-US" dirty="0" smtClean="0"/>
              <a:t>Every port has a different identifier so the target devices sees each path as a path to another initiator</a:t>
            </a:r>
          </a:p>
          <a:p>
            <a:endParaRPr lang="en-US" dirty="0" smtClean="0"/>
          </a:p>
          <a:p>
            <a:r>
              <a:rPr lang="en-US" b="1" dirty="0" smtClean="0"/>
              <a:t>The target device can not associate ports with hosts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HP Theme color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96D6"/>
      </a:accent1>
      <a:accent2>
        <a:srgbClr val="F05332"/>
      </a:accent2>
      <a:accent3>
        <a:srgbClr val="B7CA34"/>
      </a:accent3>
      <a:accent4>
        <a:srgbClr val="87898B"/>
      </a:accent4>
      <a:accent5>
        <a:srgbClr val="B9B8BB"/>
      </a:accent5>
      <a:accent6>
        <a:srgbClr val="E5E8E8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12040</TotalTime>
  <Words>2328</Words>
  <Application>Microsoft Office PowerPoint</Application>
  <PresentationFormat>On-screen Show (16:9)</PresentationFormat>
  <Paragraphs>278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HP Simplified</vt:lpstr>
      <vt:lpstr>Lucida Grande</vt:lpstr>
      <vt:lpstr>Blank</vt:lpstr>
      <vt:lpstr>LTO Advanced Path Failover</vt:lpstr>
      <vt:lpstr>Why is tape path failover hard?</vt:lpstr>
      <vt:lpstr>Tape Read/Write model</vt:lpstr>
      <vt:lpstr>The tape read/write model</vt:lpstr>
      <vt:lpstr>Path failures can result in several conditions</vt:lpstr>
      <vt:lpstr>Resending a command can result in data corruption</vt:lpstr>
      <vt:lpstr>Not handled with disk path failover solutions</vt:lpstr>
      <vt:lpstr>SCSI Architectural Model</vt:lpstr>
      <vt:lpstr>A SCSI Device view of the world</vt:lpstr>
      <vt:lpstr>Our view of a SCSI configuration</vt:lpstr>
      <vt:lpstr>Device view of the same SCSI configuration</vt:lpstr>
      <vt:lpstr>Advanced Path Failover</vt:lpstr>
      <vt:lpstr>High Level Diagram</vt:lpstr>
      <vt:lpstr>Most failover solutions</vt:lpstr>
      <vt:lpstr>APF is a cooperative solution to path failover</vt:lpstr>
      <vt:lpstr>Basic Concepts</vt:lpstr>
      <vt:lpstr>Failover Restricted Commands</vt:lpstr>
      <vt:lpstr>Failover Sequence Counter</vt:lpstr>
      <vt:lpstr>Failover Sessions</vt:lpstr>
      <vt:lpstr>Device SCSI configuration view with failover sessions</vt:lpstr>
      <vt:lpstr>Nexus Change Notification</vt:lpstr>
      <vt:lpstr>Example Failover Session</vt:lpstr>
      <vt:lpstr>Device  Discovery</vt:lpstr>
      <vt:lpstr>Create Failover Session</vt:lpstr>
      <vt:lpstr>Monitor Commands</vt:lpstr>
      <vt:lpstr>Normal Command Completion</vt:lpstr>
      <vt:lpstr>Path Failure Detected</vt:lpstr>
      <vt:lpstr>Path Failure Detected, cont.</vt:lpstr>
      <vt:lpstr>Path Change Successful</vt:lpstr>
      <vt:lpstr>Special Steps for Libraries</vt:lpstr>
      <vt:lpstr>Special Steps for Libraries, cont</vt:lpstr>
      <vt:lpstr>Special Steps for Libraries, cont</vt:lpstr>
      <vt:lpstr>PowerPoint Presentation</vt:lpstr>
    </vt:vector>
  </TitlesOfParts>
  <Company>HP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</dc:title>
  <dc:creator>Curtis C. Ballard</dc:creator>
  <cp:lastModifiedBy>Ballard, Curtis C (HP Storage)</cp:lastModifiedBy>
  <cp:revision>36</cp:revision>
  <cp:lastPrinted>2012-04-13T15:38:33Z</cp:lastPrinted>
  <dcterms:created xsi:type="dcterms:W3CDTF">2013-07-02T16:29:28Z</dcterms:created>
  <dcterms:modified xsi:type="dcterms:W3CDTF">2013-07-18T22:17:41Z</dcterms:modified>
</cp:coreProperties>
</file>