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774" r:id="rId3"/>
    <p:sldId id="1013" r:id="rId4"/>
    <p:sldId id="1170" r:id="rId5"/>
    <p:sldId id="1171" r:id="rId6"/>
    <p:sldId id="1172" r:id="rId7"/>
    <p:sldId id="1173" r:id="rId8"/>
    <p:sldId id="1156" r:id="rId9"/>
    <p:sldId id="1152" r:id="rId10"/>
    <p:sldId id="1153" r:id="rId11"/>
    <p:sldId id="1154" r:id="rId12"/>
    <p:sldId id="1155" r:id="rId13"/>
    <p:sldId id="827" r:id="rId14"/>
    <p:sldId id="1150" r:id="rId15"/>
    <p:sldId id="1157" r:id="rId16"/>
    <p:sldId id="1158" r:id="rId17"/>
    <p:sldId id="1159" r:id="rId18"/>
    <p:sldId id="1160" r:id="rId19"/>
    <p:sldId id="1161" r:id="rId20"/>
    <p:sldId id="1162" r:id="rId21"/>
    <p:sldId id="1163" r:id="rId22"/>
    <p:sldId id="1164" r:id="rId23"/>
    <p:sldId id="1165" r:id="rId24"/>
    <p:sldId id="1166" r:id="rId25"/>
    <p:sldId id="1167" r:id="rId26"/>
    <p:sldId id="1168" r:id="rId27"/>
    <p:sldId id="1169" r:id="rId28"/>
    <p:sldId id="1174" r:id="rId29"/>
  </p:sldIdLst>
  <p:sldSz cx="9144000" cy="5143500" type="screen16x9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180">
          <p15:clr>
            <a:srgbClr val="A4A3A4"/>
          </p15:clr>
        </p15:guide>
        <p15:guide id="2" pos="224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im Hibbard" initials="JH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14141"/>
    <a:srgbClr val="0000FF"/>
    <a:srgbClr val="002878"/>
    <a:srgbClr val="0F73C3"/>
    <a:srgbClr val="00B6F1"/>
    <a:srgbClr val="8EBE68"/>
    <a:srgbClr val="DCDCDC"/>
    <a:srgbClr val="F47F16"/>
    <a:srgbClr val="B0B9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3745" autoAdjust="0"/>
  </p:normalViewPr>
  <p:slideViewPr>
    <p:cSldViewPr snapToGrid="0">
      <p:cViewPr varScale="1">
        <p:scale>
          <a:sx n="143" d="100"/>
          <a:sy n="143" d="100"/>
        </p:scale>
        <p:origin x="224" y="2440"/>
      </p:cViewPr>
      <p:guideLst>
        <p:guide orient="horz" pos="1180"/>
        <p:guide pos="224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234"/>
    </p:cViewPr>
  </p:sorterViewPr>
  <p:notesViewPr>
    <p:cSldViewPr snapToGrid="0">
      <p:cViewPr varScale="1">
        <p:scale>
          <a:sx n="132" d="100"/>
          <a:sy n="132" d="100"/>
        </p:scale>
        <p:origin x="-858" y="-96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commentAuthors" Target="commentAuthor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291126B-48DF-9943-97B3-6F4FE00A989C}" type="datetimeFigureOut">
              <a:rPr lang="en-US"/>
              <a:pPr>
                <a:defRPr/>
              </a:pPr>
              <a:t>9/27/17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A82CFC8-E374-F944-BB96-0DA719E3EE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753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B6AE0F1-34EE-2949-9CD6-2F08B9797F13}" type="datetimeFigureOut">
              <a:rPr lang="en-US"/>
              <a:pPr>
                <a:defRPr/>
              </a:pPr>
              <a:t>9/27/17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30575"/>
            <a:ext cx="7435850" cy="31543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9AA793E-8016-FE43-AB97-BC0D9B80D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638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416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AA793E-8016-FE43-AB97-BC0D9B80D50C}" type="slidenum">
              <a:rPr lang="en-US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001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5463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© 2015 NetApp, Inc. All rights reserved. NetApp Proprietary – Limited Use Only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AA2537-0790-4789-A16C-397C663A3332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513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729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© 2013 Quantum Corporation. Company Confidential. Forward-looking information is based upon multiple assumptions and uncertainties, does not necessarily represent the company’s outlook and is for planning purposes only.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416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AA793E-8016-FE43-AB97-BC0D9B80D50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492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AA793E-8016-FE43-AB97-BC0D9B80D50C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6514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AA793E-8016-FE43-AB97-BC0D9B80D50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0456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AA793E-8016-FE43-AB97-BC0D9B80D50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625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41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0922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rategic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716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54864"/>
            <a:ext cx="7863840" cy="68808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1" kern="1200" baseline="0" dirty="0">
                <a:solidFill>
                  <a:srgbClr val="0F73C3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00777" y="1200151"/>
            <a:ext cx="8286023" cy="339447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435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74914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4629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564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8834" y="1197864"/>
            <a:ext cx="4096966" cy="25455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defRPr lang="en-US" sz="2000" kern="1200" baseline="0" dirty="0" smtClean="0">
                <a:solidFill>
                  <a:srgbClr val="41414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defRPr lang="en-US" sz="18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defRPr lang="en-US" sz="16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defRPr lang="en-US" sz="14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defRPr lang="en-US" sz="12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7864"/>
            <a:ext cx="4038600" cy="25455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defRPr lang="en-US" sz="2000" kern="1200" baseline="0" dirty="0" smtClean="0">
                <a:solidFill>
                  <a:srgbClr val="41414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defRPr lang="en-US" sz="18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defRPr lang="en-US" sz="16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defRPr lang="en-US" sz="16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defRPr lang="en-US" sz="14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6457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2000" b="1" cap="all" baseline="0">
                <a:solidFill>
                  <a:srgbClr val="41414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09750"/>
            <a:ext cx="4040188" cy="2784872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rgbClr val="414141"/>
                </a:solidFill>
              </a:defRPr>
            </a:lvl1pPr>
            <a:lvl2pPr marL="685800" indent="-287338">
              <a:defRPr sz="1800" baseline="0">
                <a:solidFill>
                  <a:srgbClr val="414141"/>
                </a:solidFill>
              </a:defRPr>
            </a:lvl2pPr>
            <a:lvl3pPr>
              <a:defRPr sz="1600" baseline="0">
                <a:solidFill>
                  <a:srgbClr val="414141"/>
                </a:solidFill>
              </a:defRPr>
            </a:lvl3pPr>
            <a:lvl4pPr>
              <a:defRPr sz="1400" baseline="0">
                <a:solidFill>
                  <a:srgbClr val="414141"/>
                </a:solidFill>
              </a:defRPr>
            </a:lvl4pPr>
            <a:lvl5pPr>
              <a:defRPr sz="1200" baseline="0">
                <a:solidFill>
                  <a:srgbClr val="41414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2000" b="1" cap="all" baseline="0">
                <a:solidFill>
                  <a:srgbClr val="41414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09750"/>
            <a:ext cx="4041775" cy="2784872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rgbClr val="414141"/>
                </a:solidFill>
              </a:defRPr>
            </a:lvl1pPr>
            <a:lvl2pPr>
              <a:defRPr sz="1800" baseline="0">
                <a:solidFill>
                  <a:srgbClr val="414141"/>
                </a:solidFill>
              </a:defRPr>
            </a:lvl2pPr>
            <a:lvl3pPr>
              <a:defRPr sz="1600" baseline="0">
                <a:solidFill>
                  <a:srgbClr val="414141"/>
                </a:solidFill>
              </a:defRPr>
            </a:lvl3pPr>
            <a:lvl4pPr>
              <a:defRPr sz="1400" baseline="0">
                <a:solidFill>
                  <a:srgbClr val="414141"/>
                </a:solidFill>
              </a:defRPr>
            </a:lvl4pPr>
            <a:lvl5pPr>
              <a:defRPr sz="1200" baseline="0">
                <a:solidFill>
                  <a:srgbClr val="41414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0F73C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1576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763" y="0"/>
            <a:ext cx="9139237" cy="51419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2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784" y="2339336"/>
            <a:ext cx="2979163" cy="46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hape 1014"/>
          <p:cNvSpPr>
            <a:spLocks noChangeArrowheads="1"/>
          </p:cNvSpPr>
          <p:nvPr userDrawn="1"/>
        </p:nvSpPr>
        <p:spPr bwMode="auto">
          <a:xfrm>
            <a:off x="1066800" y="4400550"/>
            <a:ext cx="73104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sz="800">
                <a:solidFill>
                  <a:schemeClr val="bg1"/>
                </a:solidFill>
                <a:cs typeface="Arial" charset="0"/>
                <a:sym typeface="Arial" charset="0"/>
              </a:rPr>
              <a:t>© </a:t>
            </a:r>
            <a:r>
              <a:rPr lang="en-US" sz="800" smtClean="0">
                <a:solidFill>
                  <a:schemeClr val="bg1"/>
                </a:solidFill>
                <a:cs typeface="Arial" charset="0"/>
                <a:sym typeface="Arial" charset="0"/>
              </a:rPr>
              <a:t>2017 </a:t>
            </a:r>
            <a: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Quantum Corporation. Company Confidential. Forward-looking information is based upon multiple assumptions and uncertainties,</a:t>
            </a:r>
            <a:b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</a:br>
            <a: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does not necessarily represent the company</a:t>
            </a:r>
            <a:r>
              <a:rPr lang="ja-JP" alt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’</a:t>
            </a:r>
            <a: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s outlook and is for planning purposes only.</a:t>
            </a:r>
          </a:p>
        </p:txBody>
      </p:sp>
    </p:spTree>
    <p:extLst>
      <p:ext uri="{BB962C8B-B14F-4D97-AF65-F5344CB8AC3E}">
        <p14:creationId xmlns:p14="http://schemas.microsoft.com/office/powerpoint/2010/main" val="2617378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erenceRoom Background on Whi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6963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er Title Slide - 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500744"/>
            <a:ext cx="9144000" cy="3642756"/>
          </a:xfrm>
          <a:prstGeom prst="rect">
            <a:avLst/>
          </a:prstGeom>
          <a:gradFill>
            <a:gsLst>
              <a:gs pos="0">
                <a:srgbClr val="B0B9BF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0" y="1"/>
            <a:ext cx="9144000" cy="3964781"/>
          </a:xfrm>
          <a:prstGeom prst="rect">
            <a:avLst/>
          </a:prstGeom>
          <a:gradFill>
            <a:gsLst>
              <a:gs pos="0">
                <a:srgbClr val="0F73C3"/>
              </a:gs>
              <a:gs pos="100000">
                <a:srgbClr val="00B6F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368509" y="4172094"/>
            <a:ext cx="7990487" cy="73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2800" baseline="0">
                <a:solidFill>
                  <a:srgbClr val="00B6F1"/>
                </a:solidFill>
              </a:defRPr>
            </a:lvl1pPr>
          </a:lstStyle>
          <a:p>
            <a:pPr lvl="0"/>
            <a:r>
              <a:rPr lang="en-US" dirty="0"/>
              <a:t>Subtitle/Tagline</a:t>
            </a:r>
            <a:br>
              <a:rPr lang="en-US" dirty="0"/>
            </a:br>
            <a:r>
              <a:rPr lang="en-US" dirty="0"/>
              <a:t>will go here</a:t>
            </a:r>
          </a:p>
        </p:txBody>
      </p:sp>
      <p:sp>
        <p:nvSpPr>
          <p:cNvPr id="3" name="Parallelogram 2"/>
          <p:cNvSpPr/>
          <p:nvPr userDrawn="1"/>
        </p:nvSpPr>
        <p:spPr>
          <a:xfrm>
            <a:off x="2971802" y="0"/>
            <a:ext cx="9925049" cy="3632495"/>
          </a:xfrm>
          <a:prstGeom prst="parallelogram">
            <a:avLst>
              <a:gd name="adj" fmla="val 65520"/>
            </a:avLst>
          </a:prstGeom>
          <a:gradFill>
            <a:gsLst>
              <a:gs pos="0">
                <a:srgbClr val="0F73C3"/>
              </a:gs>
              <a:gs pos="100000">
                <a:srgbClr val="00B6F1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22780" y="2734069"/>
            <a:ext cx="6992420" cy="1014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ts val="6200"/>
              </a:lnSpc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026" y="4909557"/>
            <a:ext cx="347135" cy="183460"/>
          </a:xfrm>
          <a:prstGeom prst="rect">
            <a:avLst/>
          </a:prstGeom>
          <a:effectLst/>
        </p:spPr>
      </p:pic>
      <p:sp>
        <p:nvSpPr>
          <p:cNvPr id="11" name="Rectangle 10"/>
          <p:cNvSpPr/>
          <p:nvPr userDrawn="1"/>
        </p:nvSpPr>
        <p:spPr>
          <a:xfrm>
            <a:off x="0" y="5116870"/>
            <a:ext cx="9144000" cy="34289"/>
          </a:xfrm>
          <a:prstGeom prst="rect">
            <a:avLst/>
          </a:prstGeom>
          <a:solidFill>
            <a:srgbClr val="00B6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4" descr="QTM_Logo_whit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275" y="216694"/>
            <a:ext cx="1416050" cy="15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190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1"/>
          <p:cNvGrpSpPr>
            <a:grpSpLocks/>
          </p:cNvGrpSpPr>
          <p:nvPr/>
        </p:nvGrpSpPr>
        <p:grpSpPr bwMode="auto">
          <a:xfrm>
            <a:off x="400050" y="438150"/>
            <a:ext cx="8345488" cy="407988"/>
            <a:chOff x="400778" y="438150"/>
            <a:chExt cx="8343994" cy="408049"/>
          </a:xfrm>
        </p:grpSpPr>
        <p:sp>
          <p:nvSpPr>
            <p:cNvPr id="12" name="Rectangle 11"/>
            <p:cNvSpPr/>
            <p:nvPr userDrawn="1"/>
          </p:nvSpPr>
          <p:spPr>
            <a:xfrm>
              <a:off x="400778" y="827146"/>
              <a:ext cx="8343994" cy="19053"/>
            </a:xfrm>
            <a:prstGeom prst="rect">
              <a:avLst/>
            </a:prstGeom>
            <a:solidFill>
              <a:srgbClr val="0F7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032" name="Picture 12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5837" y="438150"/>
              <a:ext cx="325737" cy="232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Title Placeholder 23"/>
          <p:cNvSpPr>
            <a:spLocks noGrp="1"/>
          </p:cNvSpPr>
          <p:nvPr>
            <p:ph type="title"/>
          </p:nvPr>
        </p:nvSpPr>
        <p:spPr bwMode="auto">
          <a:xfrm>
            <a:off x="365125" y="57150"/>
            <a:ext cx="78644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" name="Slide Number Placeholder 27"/>
          <p:cNvSpPr txBox="1">
            <a:spLocks/>
          </p:cNvSpPr>
          <p:nvPr/>
        </p:nvSpPr>
        <p:spPr>
          <a:xfrm>
            <a:off x="8448675" y="4772025"/>
            <a:ext cx="390525" cy="24606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marR="0" indent="0" algn="ctr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fld id="{9B86059C-0B7F-F140-9E3F-CD83B681D04B}" type="slidenum">
              <a:rPr lang="en-US" smtClean="0">
                <a:solidFill>
                  <a:srgbClr val="898989"/>
                </a:solidFill>
                <a:latin typeface="Calibri" panose="020F0502020204030204" pitchFamily="34" charset="0"/>
              </a:rPr>
              <a:pPr>
                <a:lnSpc>
                  <a:spcPct val="100000"/>
                </a:lnSpc>
                <a:defRPr/>
              </a:pPr>
              <a:t>‹#›</a:t>
            </a:fld>
            <a:endParaRPr lang="en-US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Footer Placeholder 4"/>
          <p:cNvSpPr txBox="1">
            <a:spLocks/>
          </p:cNvSpPr>
          <p:nvPr/>
        </p:nvSpPr>
        <p:spPr>
          <a:xfrm>
            <a:off x="5562600" y="4772025"/>
            <a:ext cx="2889250" cy="24606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8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dirty="0">
                <a:solidFill>
                  <a:srgbClr val="898989"/>
                </a:solidFill>
                <a:latin typeface="Calibri" panose="020F0502020204030204" pitchFamily="34" charset="0"/>
              </a:rPr>
              <a:t>© </a:t>
            </a:r>
            <a:r>
              <a:rPr dirty="0" smtClean="0">
                <a:solidFill>
                  <a:srgbClr val="898989"/>
                </a:solidFill>
                <a:latin typeface="Calibri" panose="020F0502020204030204" pitchFamily="34" charset="0"/>
              </a:rPr>
              <a:t>201</a:t>
            </a:r>
            <a:r>
              <a:rPr 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7</a:t>
            </a:r>
            <a:r>
              <a:rPr dirty="0" smtClean="0">
                <a:solidFill>
                  <a:srgbClr val="898989"/>
                </a:solidFill>
                <a:latin typeface="Calibri" panose="020F0502020204030204" pitchFamily="34" charset="0"/>
              </a:rPr>
              <a:t> </a:t>
            </a:r>
            <a:r>
              <a:rPr dirty="0">
                <a:solidFill>
                  <a:srgbClr val="898989"/>
                </a:solidFill>
                <a:latin typeface="Calibri" panose="020F0502020204030204" pitchFamily="34" charset="0"/>
              </a:rPr>
              <a:t>Quantum Corporation | </a:t>
            </a:r>
            <a:r>
              <a:rPr i="1" dirty="0">
                <a:solidFill>
                  <a:srgbClr val="898989"/>
                </a:solidFill>
                <a:latin typeface="Calibri" panose="020F0502020204030204" pitchFamily="34" charset="0"/>
              </a:rPr>
              <a:t>Company Confidential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00050" y="1200150"/>
            <a:ext cx="828675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09" r:id="rId2"/>
    <p:sldLayoutId id="2147483710" r:id="rId3"/>
    <p:sldLayoutId id="2147483714" r:id="rId4"/>
    <p:sldLayoutId id="2147483711" r:id="rId5"/>
    <p:sldLayoutId id="2147483712" r:id="rId6"/>
    <p:sldLayoutId id="2147483715" r:id="rId7"/>
    <p:sldLayoutId id="2147483716" r:id="rId8"/>
    <p:sldLayoutId id="2147483742" r:id="rId9"/>
    <p:sldLayoutId id="2147483745" r:id="rId10"/>
  </p:sldLayoutIdLst>
  <p:txStyles>
    <p:titleStyle>
      <a:lvl1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lang="en-US" sz="2400" b="1" kern="1200" dirty="0">
          <a:solidFill>
            <a:srgbClr val="0F73C3"/>
          </a:solidFill>
          <a:latin typeface="Calibri" panose="020F0502020204030204" pitchFamily="34" charset="0"/>
          <a:ea typeface="ＭＳ Ｐゴシック" charset="0"/>
          <a:cs typeface="ＭＳ Ｐゴシック" charset="0"/>
        </a:defRPr>
      </a:lvl1pPr>
      <a:lvl2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27013" indent="-227013" algn="l" rtl="0" eaLnBrk="1" fontAlgn="base" hangingPunct="1">
        <a:spcBef>
          <a:spcPts val="300"/>
        </a:spcBef>
        <a:spcAft>
          <a:spcPts val="300"/>
        </a:spcAft>
        <a:buSzPct val="95000"/>
        <a:buBlip>
          <a:blip r:embed="rId13"/>
        </a:buBlip>
        <a:defRPr lang="en-US" sz="2000" kern="1200" dirty="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ＭＳ Ｐゴシック" charset="0"/>
        </a:defRPr>
      </a:lvl1pPr>
      <a:lvl2pPr marL="569913" indent="-171450" algn="l" rtl="0" eaLnBrk="1" fontAlgn="base" hangingPunct="1">
        <a:spcBef>
          <a:spcPct val="0"/>
        </a:spcBef>
        <a:spcAft>
          <a:spcPts val="200"/>
        </a:spcAft>
        <a:buClr>
          <a:srgbClr val="0F73C3"/>
        </a:buClr>
        <a:buSzPct val="95000"/>
        <a:buFont typeface="Arial" charset="0"/>
        <a:buChar char="–"/>
        <a:defRPr sz="16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2pPr>
      <a:lvl3pPr marL="858838" indent="-173038" algn="l" rtl="0" eaLnBrk="1" fontAlgn="base" hangingPunct="1">
        <a:spcBef>
          <a:spcPts val="200"/>
        </a:spcBef>
        <a:spcAft>
          <a:spcPts val="200"/>
        </a:spcAft>
        <a:buClr>
          <a:srgbClr val="0F73C3"/>
        </a:buClr>
        <a:buFont typeface="Wingdings" charset="0"/>
        <a:buChar char="§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3pPr>
      <a:lvl4pPr marL="1084263" indent="-109538" algn="l" rtl="0" eaLnBrk="1" fontAlgn="base" hangingPunct="1">
        <a:spcBef>
          <a:spcPts val="200"/>
        </a:spcBef>
        <a:spcAft>
          <a:spcPts val="200"/>
        </a:spcAft>
        <a:buClr>
          <a:srgbClr val="0F73C3"/>
        </a:buClr>
        <a:buFont typeface="Arial" charset="0"/>
        <a:buChar char="•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4pPr>
      <a:lvl5pPr marL="1255713" indent="-109538" algn="l" rtl="0" eaLnBrk="1" fontAlgn="base" hangingPunct="1">
        <a:spcBef>
          <a:spcPts val="200"/>
        </a:spcBef>
        <a:spcAft>
          <a:spcPts val="200"/>
        </a:spcAft>
        <a:buClr>
          <a:srgbClr val="0F73C3"/>
        </a:buClr>
        <a:buFont typeface="Arial" charset="0"/>
        <a:buChar char="»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rgbClr val="454545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quantum.com/snchwinstalldocs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quantum.com/sncdocs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qsweb.quantum.com/sncdocs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2" Type="http://schemas.openxmlformats.org/officeDocument/2006/relationships/hyperlink" Target="http://qsupport.quantum.com/kb/Flare/Content/appliances/R630/DocSite/DocCenter/Training.htm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qsupport.quantum.com/kb/Flare/Content/appliances/R630/DocSite/shared_SN_appliances/Xcellis/Topics/Product_Overview_Xcellis_Foundation.htm" TargetMode="External"/><Relationship Id="rId4" Type="http://schemas.openxmlformats.org/officeDocument/2006/relationships/hyperlink" Target="http://www.quantum.com/Xcellis-Articodocs" TargetMode="External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qsupport.quantum.com/kb/Flare/Content/appliances/common/InfoHubDocSite/shared_SN_appliances/Topics/Licenses-XcellisFoundation.htm" TargetMode="External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2" Type="http://schemas.openxmlformats.org/officeDocument/2006/relationships/hyperlink" Target="http://qsupport.quantum.com/kb/Flare/Content/appliances/common/InfoHubDocSite/shared_SN_appliances/Topics/InfoHub/IdentifySystembyHardware.htm#XcellisFoundation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uantum.com/sncdocs" TargetMode="External"/><Relationship Id="rId4" Type="http://schemas.openxmlformats.org/officeDocument/2006/relationships/hyperlink" Target="http://qsupport.quantum.com/kb/flare/Content/connect/DocSite/PDFs/StorNext_Connect_NetworkSettingsWorksheets.pdf" TargetMode="External"/><Relationship Id="rId5" Type="http://schemas.openxmlformats.org/officeDocument/2006/relationships/hyperlink" Target="http://qsupport.quantum.com/kb/Flare/Content/appliances/R630/DocSite/DocCenter/Training.htm" TargetMode="External"/><Relationship Id="rId6" Type="http://schemas.openxmlformats.org/officeDocument/2006/relationships/hyperlink" Target="http://www.quantum.com/Xcellis-Articodocs" TargetMode="External"/><Relationship Id="rId7" Type="http://schemas.openxmlformats.org/officeDocument/2006/relationships/hyperlink" Target="http://qsupport.quantum.com/kb/Flare/Content/appliances/R630/DocSite/shared_SN_appliances/Xcellis/Topics/Product_Overview_Xcellis_Foundation.htm" TargetMode="External"/><Relationship Id="rId8" Type="http://schemas.openxmlformats.org/officeDocument/2006/relationships/hyperlink" Target="http://www.quantum.com/XFInstall" TargetMode="External"/><Relationship Id="rId9" Type="http://schemas.openxmlformats.org/officeDocument/2006/relationships/hyperlink" Target="http://www.quantum.com/Xcellis-ArticoInstall" TargetMode="External"/><Relationship Id="rId10" Type="http://schemas.openxmlformats.org/officeDocument/2006/relationships/hyperlink" Target="http://qsupport.quantum.com/kb/Flare/Content/appliances/common/InfoHubDocSite/shared_SN_appliances/Topics/InfoHub/IdentifySystembyHardware.htm#XcellisFoundation" TargetMode="External"/><Relationship Id="rId11" Type="http://schemas.openxmlformats.org/officeDocument/2006/relationships/hyperlink" Target="http://qsupport.quantum.com/kb/Flare/Content/appliances/common/InfoHubDocSite/shared_SN_appliances/Topics/Licenses-XcellisFoundation.htm" TargetMode="External"/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quantum.com/documentation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September 26</a:t>
            </a:r>
            <a:r>
              <a:rPr lang="en-US" baseline="30000" dirty="0" smtClean="0">
                <a:latin typeface="Calibri" charset="0"/>
              </a:rPr>
              <a:t>th</a:t>
            </a:r>
            <a:r>
              <a:rPr lang="en-US" dirty="0" smtClean="0">
                <a:latin typeface="Calibri" charset="0"/>
              </a:rPr>
              <a:t>, </a:t>
            </a:r>
            <a:r>
              <a:rPr lang="en-US" dirty="0">
                <a:latin typeface="Calibri" charset="0"/>
              </a:rPr>
              <a:t>2017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57400" y="1992716"/>
            <a:ext cx="6705600" cy="124219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 err="1"/>
              <a:t>Xcellis</a:t>
            </a:r>
            <a:r>
              <a:rPr lang="en-US" dirty="0"/>
              <a:t> Foundation</a:t>
            </a:r>
          </a:p>
          <a:p>
            <a:pPr>
              <a:defRPr/>
            </a:pPr>
            <a:r>
              <a:rPr lang="en-US" dirty="0"/>
              <a:t>TOI for Global Service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to Required Services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DNS is no longer required to be set</a:t>
            </a:r>
          </a:p>
          <a:p>
            <a:pPr lvl="1"/>
            <a:r>
              <a:rPr lang="en-US" dirty="0"/>
              <a:t>If not set, all services configured must use </a:t>
            </a:r>
            <a:r>
              <a:rPr lang="en-US" dirty="0" err="1"/>
              <a:t>ip</a:t>
            </a:r>
            <a:r>
              <a:rPr lang="en-US" dirty="0"/>
              <a:t> addresses</a:t>
            </a:r>
          </a:p>
          <a:p>
            <a:r>
              <a:rPr lang="en-US" dirty="0"/>
              <a:t>NTP is optional on single node systems</a:t>
            </a:r>
          </a:p>
          <a:p>
            <a:pPr lvl="1"/>
            <a:r>
              <a:rPr lang="en-US" dirty="0"/>
              <a:t>This can cause issues with your stats</a:t>
            </a:r>
          </a:p>
          <a:p>
            <a:pPr lvl="1"/>
            <a:r>
              <a:rPr lang="en-US" dirty="0"/>
              <a:t>This can cause issues with multiple StorNext services</a:t>
            </a:r>
          </a:p>
        </p:txBody>
      </p:sp>
    </p:spTree>
    <p:extLst>
      <p:ext uri="{BB962C8B-B14F-4D97-AF65-F5344CB8AC3E}">
        <p14:creationId xmlns:p14="http://schemas.microsoft.com/office/powerpoint/2010/main" val="4084343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Node Standalone Install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Connection to a Management Gateway is option</a:t>
            </a:r>
          </a:p>
          <a:p>
            <a:pPr lvl="1"/>
            <a:r>
              <a:rPr lang="en-US" dirty="0"/>
              <a:t>You will still need to connect to a switch, however the switch can be standalone</a:t>
            </a:r>
          </a:p>
          <a:p>
            <a:pPr lvl="2"/>
            <a:r>
              <a:rPr lang="en-US" dirty="0"/>
              <a:t>The switch is for communication between the Xcellis node and QXS array later</a:t>
            </a:r>
          </a:p>
          <a:p>
            <a:pPr lvl="2"/>
            <a:r>
              <a:rPr lang="en-US" dirty="0"/>
              <a:t>Only link active is checked.</a:t>
            </a:r>
          </a:p>
          <a:p>
            <a:r>
              <a:rPr lang="en-US" dirty="0"/>
              <a:t>Metadata will only need to be connected to a switch</a:t>
            </a:r>
          </a:p>
          <a:p>
            <a:pPr lvl="1"/>
            <a:r>
              <a:rPr lang="en-US" dirty="0"/>
              <a:t>Only link active is checked</a:t>
            </a:r>
          </a:p>
          <a:p>
            <a:r>
              <a:rPr lang="en-US" dirty="0"/>
              <a:t>All other services are optional, and if left blank will allow standalone install</a:t>
            </a:r>
          </a:p>
        </p:txBody>
      </p:sp>
    </p:spTree>
    <p:extLst>
      <p:ext uri="{BB962C8B-B14F-4D97-AF65-F5344CB8AC3E}">
        <p14:creationId xmlns:p14="http://schemas.microsoft.com/office/powerpoint/2010/main" val="2585134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Prepopulate Settings with Suggested Defaults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Metadata network now gives suggested settings for Gateway and IP Address</a:t>
            </a:r>
          </a:p>
          <a:p>
            <a:pPr lvl="1"/>
            <a:r>
              <a:rPr lang="en-US" dirty="0"/>
              <a:t>Defaults to 192.168.200.X subnet</a:t>
            </a:r>
          </a:p>
          <a:p>
            <a:r>
              <a:rPr lang="en-US" dirty="0"/>
              <a:t>iSCSI Network now gives suggested settings for both subnets</a:t>
            </a:r>
          </a:p>
          <a:p>
            <a:pPr lvl="1"/>
            <a:r>
              <a:rPr lang="en-US" dirty="0"/>
              <a:t>Subnet A is on the 192.168.211.X subnet</a:t>
            </a:r>
          </a:p>
          <a:p>
            <a:pPr lvl="1"/>
            <a:r>
              <a:rPr lang="en-US" dirty="0"/>
              <a:t>Subnet B is on the 192.168.212.X subnet</a:t>
            </a:r>
          </a:p>
        </p:txBody>
      </p:sp>
    </p:spTree>
    <p:extLst>
      <p:ext uri="{BB962C8B-B14F-4D97-AF65-F5344CB8AC3E}">
        <p14:creationId xmlns:p14="http://schemas.microsoft.com/office/powerpoint/2010/main" val="4207975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8508" y="4172094"/>
            <a:ext cx="8626636" cy="737463"/>
          </a:xfrm>
        </p:spPr>
        <p:txBody>
          <a:bodyPr/>
          <a:lstStyle/>
          <a:p>
            <a:r>
              <a:rPr lang="en-US" dirty="0"/>
              <a:t>Jim Hibbard/Bob O’Brien – Service NPI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2779" y="1746850"/>
            <a:ext cx="8208746" cy="2001452"/>
          </a:xfrm>
        </p:spPr>
        <p:txBody>
          <a:bodyPr/>
          <a:lstStyle/>
          <a:p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>Service Model</a:t>
            </a:r>
          </a:p>
        </p:txBody>
      </p:sp>
    </p:spTree>
    <p:extLst>
      <p:ext uri="{BB962C8B-B14F-4D97-AF65-F5344CB8AC3E}">
        <p14:creationId xmlns:p14="http://schemas.microsoft.com/office/powerpoint/2010/main" val="80411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Xcellis</a:t>
            </a:r>
            <a:r>
              <a:rPr lang="en-US" dirty="0"/>
              <a:t> Foundation Service Model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type="body" idx="1"/>
          </p:nvPr>
        </p:nvSpPr>
        <p:spPr>
          <a:xfrm>
            <a:off x="442341" y="985421"/>
            <a:ext cx="8286023" cy="396249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Same as </a:t>
            </a:r>
            <a:r>
              <a:rPr lang="en-US" altLang="en-US" sz="2400" dirty="0" err="1">
                <a:solidFill>
                  <a:schemeClr val="tx1"/>
                </a:solidFill>
                <a:ea typeface="ＭＳ Ｐゴシック" panose="020B0600070205080204" pitchFamily="34" charset="-128"/>
              </a:rPr>
              <a:t>Xcellis</a:t>
            </a:r>
            <a:r>
              <a:rPr lang="en-US" altLang="en-US" sz="24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 Workflow Director</a:t>
            </a:r>
            <a:endParaRPr lang="en-US" altLang="en-US" sz="2400" dirty="0">
              <a:solidFill>
                <a:srgbClr val="0000FF"/>
              </a:solidFill>
              <a:ea typeface="ＭＳ Ｐゴシック" panose="020B0600070205080204" pitchFamily="34" charset="-128"/>
              <a:sym typeface="Wingdings" panose="05000000000000000000" pitchFamily="2" charset="2"/>
            </a:endParaRPr>
          </a:p>
          <a:p>
            <a:pPr lvl="1">
              <a:lnSpc>
                <a:spcPct val="90000"/>
              </a:lnSpc>
            </a:pPr>
            <a:r>
              <a:rPr lang="en-US" altLang="en-US" sz="1800" dirty="0" err="1">
                <a:solidFill>
                  <a:schemeClr val="tx1"/>
                </a:solidFill>
                <a:ea typeface="ＭＳ Ｐゴシック" panose="020B0600070205080204" pitchFamily="34" charset="-128"/>
                <a:sym typeface="Wingdings" panose="05000000000000000000" pitchFamily="2" charset="2"/>
              </a:rPr>
              <a:t>Xcellis</a:t>
            </a:r>
            <a:r>
              <a:rPr lang="en-US" altLang="en-US" sz="1800" dirty="0">
                <a:solidFill>
                  <a:schemeClr val="tx1"/>
                </a:solidFill>
                <a:ea typeface="ＭＳ Ｐゴシック" panose="020B0600070205080204" pitchFamily="34" charset="-128"/>
                <a:sym typeface="Wingdings" panose="05000000000000000000" pitchFamily="2" charset="2"/>
              </a:rPr>
              <a:t> Foundation is a single-node XWD with QXS-312 iSCSI disk and two 10GbE Twin-AX cards pre-installed</a:t>
            </a:r>
          </a:p>
          <a:p>
            <a:pPr lvl="2">
              <a:lnSpc>
                <a:spcPct val="90000"/>
              </a:lnSpc>
            </a:pPr>
            <a:r>
              <a:rPr lang="en-US" altLang="en-US" sz="1600" dirty="0">
                <a:solidFill>
                  <a:schemeClr val="tx1"/>
                </a:solidFill>
                <a:ea typeface="ＭＳ Ｐゴシック" panose="020B0600070205080204" pitchFamily="34" charset="-128"/>
                <a:sym typeface="Wingdings" panose="05000000000000000000" pitchFamily="2" charset="2"/>
              </a:rPr>
              <a:t>Disks and cards will be installed in mfg.</a:t>
            </a:r>
          </a:p>
          <a:p>
            <a:pPr lvl="2">
              <a:lnSpc>
                <a:spcPct val="90000"/>
              </a:lnSpc>
            </a:pPr>
            <a:r>
              <a:rPr lang="en-US" altLang="en-US" sz="1600" dirty="0">
                <a:solidFill>
                  <a:schemeClr val="tx1"/>
                </a:solidFill>
                <a:ea typeface="ＭＳ Ｐゴシック" panose="020B0600070205080204" pitchFamily="34" charset="-128"/>
                <a:sym typeface="Wingdings" panose="05000000000000000000" pitchFamily="2" charset="2"/>
              </a:rPr>
              <a:t>Will be shipped on one pallet</a:t>
            </a:r>
          </a:p>
          <a:p>
            <a:pPr lvl="2">
              <a:lnSpc>
                <a:spcPct val="90000"/>
              </a:lnSpc>
            </a:pPr>
            <a:r>
              <a:rPr lang="en-US" altLang="en-US" sz="1600" dirty="0">
                <a:solidFill>
                  <a:schemeClr val="tx1"/>
                </a:solidFill>
                <a:ea typeface="ＭＳ Ｐゴシック" panose="020B0600070205080204" pitchFamily="34" charset="-128"/>
                <a:sym typeface="Wingdings" panose="05000000000000000000" pitchFamily="2" charset="2"/>
              </a:rPr>
              <a:t>3 configs, based solely on the disk size in QXS-312: 4TB, 6TB or 8TB</a:t>
            </a:r>
          </a:p>
          <a:p>
            <a:pPr lvl="2">
              <a:lnSpc>
                <a:spcPct val="90000"/>
              </a:lnSpc>
            </a:pPr>
            <a:r>
              <a:rPr lang="en-US" altLang="en-US" sz="1600" dirty="0">
                <a:solidFill>
                  <a:schemeClr val="tx1"/>
                </a:solidFill>
                <a:ea typeface="ＭＳ Ｐゴシック" panose="020B0600070205080204" pitchFamily="34" charset="-128"/>
                <a:sym typeface="Wingdings" panose="05000000000000000000" pitchFamily="2" charset="2"/>
              </a:rPr>
              <a:t>Supported by Connect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>
                <a:solidFill>
                  <a:schemeClr val="tx1"/>
                </a:solidFill>
                <a:ea typeface="ＭＳ Ｐゴシック" panose="020B0600070205080204" pitchFamily="34" charset="-128"/>
                <a:sym typeface="Wingdings" panose="05000000000000000000" pitchFamily="2" charset="2"/>
              </a:rPr>
              <a:t>Refer to the </a:t>
            </a:r>
            <a:r>
              <a:rPr lang="en-US" altLang="en-US" sz="1800" dirty="0" err="1">
                <a:solidFill>
                  <a:schemeClr val="tx1"/>
                </a:solidFill>
                <a:ea typeface="ＭＳ Ｐゴシック" panose="020B0600070205080204" pitchFamily="34" charset="-128"/>
                <a:sym typeface="Wingdings" panose="05000000000000000000" pitchFamily="2" charset="2"/>
              </a:rPr>
              <a:t>Xcellis</a:t>
            </a:r>
            <a:r>
              <a:rPr lang="en-US" altLang="en-US" sz="1800" dirty="0">
                <a:solidFill>
                  <a:schemeClr val="tx1"/>
                </a:solidFill>
                <a:ea typeface="ＭＳ Ｐゴシック" panose="020B0600070205080204" pitchFamily="34" charset="-128"/>
                <a:sym typeface="Wingdings" panose="05000000000000000000" pitchFamily="2" charset="2"/>
              </a:rPr>
              <a:t> Workflow Service Plan</a:t>
            </a:r>
          </a:p>
          <a:p>
            <a:pPr lvl="2">
              <a:lnSpc>
                <a:spcPct val="90000"/>
              </a:lnSpc>
            </a:pPr>
            <a:r>
              <a:rPr lang="en-US" altLang="en-US" sz="1600" dirty="0">
                <a:solidFill>
                  <a:schemeClr val="tx1"/>
                </a:solidFill>
                <a:ea typeface="ＭＳ Ｐゴシック" panose="020B0600070205080204" pitchFamily="34" charset="-128"/>
                <a:sym typeface="Wingdings" panose="05000000000000000000" pitchFamily="2" charset="2"/>
              </a:rPr>
              <a:t>Rev D update in AGILE (C050677) will be posted to </a:t>
            </a:r>
            <a:r>
              <a:rPr lang="en-US" altLang="en-US" sz="1600" dirty="0" err="1">
                <a:solidFill>
                  <a:schemeClr val="tx1"/>
                </a:solidFill>
                <a:ea typeface="ＭＳ Ｐゴシック" panose="020B0600070205080204" pitchFamily="34" charset="-128"/>
                <a:sym typeface="Wingdings" panose="05000000000000000000" pitchFamily="2" charset="2"/>
              </a:rPr>
              <a:t>CSweb</a:t>
            </a:r>
            <a:r>
              <a:rPr lang="en-US" altLang="en-US" sz="1600" dirty="0">
                <a:solidFill>
                  <a:schemeClr val="tx1"/>
                </a:solidFill>
                <a:ea typeface="ＭＳ Ｐゴシック" panose="020B0600070205080204" pitchFamily="34" charset="-128"/>
                <a:sym typeface="Wingdings" panose="05000000000000000000" pitchFamily="2" charset="2"/>
              </a:rPr>
              <a:t> upon release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chemeClr val="tx1"/>
                </a:solidFill>
                <a:ea typeface="ＭＳ Ｐゴシック" panose="020B0600070205080204" pitchFamily="34" charset="-128"/>
                <a:sym typeface="Wingdings" panose="05000000000000000000" pitchFamily="2" charset="2"/>
              </a:rPr>
              <a:t>FRU List Update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>
                <a:solidFill>
                  <a:schemeClr val="tx1"/>
                </a:solidFill>
                <a:ea typeface="ＭＳ Ｐゴシック" panose="020B0600070205080204" pitchFamily="34" charset="-128"/>
                <a:sym typeface="Wingdings" panose="05000000000000000000" pitchFamily="2" charset="2"/>
              </a:rPr>
              <a:t>New column for </a:t>
            </a:r>
            <a:r>
              <a:rPr lang="en-US" altLang="en-US" sz="1800" dirty="0" err="1">
                <a:solidFill>
                  <a:schemeClr val="tx1"/>
                </a:solidFill>
                <a:ea typeface="ＭＳ Ｐゴシック" panose="020B0600070205080204" pitchFamily="34" charset="-128"/>
                <a:sym typeface="Wingdings" panose="05000000000000000000" pitchFamily="2" charset="2"/>
              </a:rPr>
              <a:t>Xcellis</a:t>
            </a:r>
            <a:r>
              <a:rPr lang="en-US" altLang="en-US" sz="1800" dirty="0">
                <a:solidFill>
                  <a:schemeClr val="tx1"/>
                </a:solidFill>
                <a:ea typeface="ＭＳ Ｐゴシック" panose="020B0600070205080204" pitchFamily="34" charset="-128"/>
                <a:sym typeface="Wingdings" panose="05000000000000000000" pitchFamily="2" charset="2"/>
              </a:rPr>
              <a:t> Foundation added to the </a:t>
            </a:r>
            <a:r>
              <a:rPr lang="en-US" altLang="en-US" sz="1800" dirty="0" err="1">
                <a:solidFill>
                  <a:schemeClr val="tx1"/>
                </a:solidFill>
                <a:ea typeface="ＭＳ Ｐゴシック" panose="020B0600070205080204" pitchFamily="34" charset="-128"/>
                <a:sym typeface="Wingdings" panose="05000000000000000000" pitchFamily="2" charset="2"/>
              </a:rPr>
              <a:t>Xcellis</a:t>
            </a:r>
            <a:r>
              <a:rPr lang="en-US" altLang="en-US" sz="1800" dirty="0">
                <a:solidFill>
                  <a:schemeClr val="tx1"/>
                </a:solidFill>
                <a:ea typeface="ＭＳ Ｐゴシック" panose="020B0600070205080204" pitchFamily="34" charset="-128"/>
                <a:sym typeface="Wingdings" panose="05000000000000000000" pitchFamily="2" charset="2"/>
              </a:rPr>
              <a:t> FRU List (6-68340-01) Rev M – in CCB (C050667)</a:t>
            </a:r>
          </a:p>
        </p:txBody>
      </p:sp>
    </p:spTree>
    <p:extLst>
      <p:ext uri="{BB962C8B-B14F-4D97-AF65-F5344CB8AC3E}">
        <p14:creationId xmlns:p14="http://schemas.microsoft.com/office/powerpoint/2010/main" val="2887076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ubtitl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Andrea O’Brien &amp; John Love</a:t>
            </a:r>
            <a:endParaRPr dirty="0">
              <a:latin typeface="Calibri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/>
              <a:t>StorNexct</a:t>
            </a:r>
            <a:r>
              <a:rPr lang="en-US" sz="4400" dirty="0"/>
              <a:t> Connect Doc and Training Updates Install V11</a:t>
            </a:r>
          </a:p>
        </p:txBody>
      </p:sp>
    </p:spTree>
    <p:extLst>
      <p:ext uri="{BB962C8B-B14F-4D97-AF65-F5344CB8AC3E}">
        <p14:creationId xmlns:p14="http://schemas.microsoft.com/office/powerpoint/2010/main" val="348786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Customer-Facing Documentation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777" y="914400"/>
            <a:ext cx="8286023" cy="3680223"/>
          </a:xfrm>
        </p:spPr>
        <p:txBody>
          <a:bodyPr/>
          <a:lstStyle/>
          <a:p>
            <a:r>
              <a:rPr lang="en-US" sz="1800" dirty="0"/>
              <a:t>Hardware Installation Documentation Page</a:t>
            </a:r>
          </a:p>
          <a:p>
            <a:pPr lvl="1"/>
            <a:r>
              <a:rPr lang="en-US" sz="1400" dirty="0">
                <a:hlinkClick r:id="rId2"/>
              </a:rPr>
              <a:t>http://www.quantum.com/snchwinstalldocs</a:t>
            </a:r>
            <a:endParaRPr lang="en-US" sz="1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777" y="1507787"/>
            <a:ext cx="4314854" cy="3544037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</a:ln>
        </p:spPr>
      </p:pic>
      <p:sp>
        <p:nvSpPr>
          <p:cNvPr id="6" name="Arrow: Right 5"/>
          <p:cNvSpPr/>
          <p:nvPr/>
        </p:nvSpPr>
        <p:spPr>
          <a:xfrm>
            <a:off x="3988615" y="2618276"/>
            <a:ext cx="1663993" cy="437745"/>
          </a:xfrm>
          <a:prstGeom prst="rightArrow">
            <a:avLst/>
          </a:prstGeom>
          <a:solidFill>
            <a:srgbClr val="FFBA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4641" y="82767"/>
            <a:ext cx="2403870" cy="4654301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376482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Customer-Facing Documentation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Stornext</a:t>
            </a:r>
            <a:r>
              <a:rPr lang="en-US" dirty="0"/>
              <a:t> Connect Documentation Center</a:t>
            </a:r>
          </a:p>
          <a:p>
            <a:pPr lvl="1"/>
            <a:r>
              <a:rPr lang="en-US" dirty="0">
                <a:hlinkClick r:id="rId2"/>
              </a:rPr>
              <a:t>www.quantum.com/sncdocs</a:t>
            </a:r>
            <a:endParaRPr lang="en-US" dirty="0"/>
          </a:p>
          <a:p>
            <a:pPr lvl="1"/>
            <a:r>
              <a:rPr lang="en-US" dirty="0"/>
              <a:t>Refreshed home page</a:t>
            </a:r>
          </a:p>
          <a:p>
            <a:pPr lvl="1"/>
            <a:r>
              <a:rPr lang="en-US" dirty="0"/>
              <a:t>Updated the online version of the </a:t>
            </a:r>
            <a:r>
              <a:rPr lang="en-US" dirty="0" err="1"/>
              <a:t>Stornext</a:t>
            </a:r>
            <a:r>
              <a:rPr lang="en-US" dirty="0"/>
              <a:t> Connect </a:t>
            </a:r>
            <a:r>
              <a:rPr lang="en-US" dirty="0" err="1"/>
              <a:t>Quickstart</a:t>
            </a:r>
            <a:endParaRPr lang="en-US" dirty="0"/>
          </a:p>
          <a:p>
            <a:pPr lvl="1"/>
            <a:r>
              <a:rPr lang="en-US" dirty="0"/>
              <a:t>Updated the Network Settings Worksheets</a:t>
            </a:r>
          </a:p>
          <a:p>
            <a:pPr lvl="1"/>
            <a:r>
              <a:rPr lang="en-US" dirty="0"/>
              <a:t>Updated the Release Notes and Compatibility Guide</a:t>
            </a:r>
          </a:p>
          <a:p>
            <a:pPr lvl="1"/>
            <a:r>
              <a:rPr lang="en-US" dirty="0"/>
              <a:t>Additional documentation changes related to Install V11</a:t>
            </a:r>
          </a:p>
          <a:p>
            <a:pPr lvl="1"/>
            <a:r>
              <a:rPr lang="en-US" dirty="0"/>
              <a:t>Includes a “sitemap” (TOC)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3171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Service-Facing Documentation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StorNext</a:t>
            </a:r>
            <a:r>
              <a:rPr lang="en-US" dirty="0"/>
              <a:t> Connect Service Documentation Center</a:t>
            </a:r>
          </a:p>
          <a:p>
            <a:pPr lvl="1"/>
            <a:r>
              <a:rPr lang="en-US" u="sng" dirty="0">
                <a:hlinkClick r:id="rId2"/>
              </a:rPr>
              <a:t>http://qsweb.quantum.com/sncdocs</a:t>
            </a:r>
            <a:endParaRPr lang="en-US" dirty="0"/>
          </a:p>
          <a:p>
            <a:pPr lvl="1"/>
            <a:r>
              <a:rPr lang="en-US" dirty="0"/>
              <a:t>Refreshed home page</a:t>
            </a:r>
          </a:p>
          <a:p>
            <a:pPr lvl="1"/>
            <a:r>
              <a:rPr lang="en-US" dirty="0"/>
              <a:t>Documentation changes related to Install V11</a:t>
            </a:r>
          </a:p>
          <a:p>
            <a:pPr lvl="1"/>
            <a:r>
              <a:rPr lang="en-US" dirty="0"/>
              <a:t>Includes a “sitemap” (TOC)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3340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Updates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training updates </a:t>
            </a:r>
          </a:p>
        </p:txBody>
      </p:sp>
    </p:spTree>
    <p:extLst>
      <p:ext uri="{BB962C8B-B14F-4D97-AF65-F5344CB8AC3E}">
        <p14:creationId xmlns:p14="http://schemas.microsoft.com/office/powerpoint/2010/main" val="364589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Product Overview</a:t>
            </a:r>
          </a:p>
          <a:p>
            <a:r>
              <a:rPr lang="en-US" dirty="0"/>
              <a:t>Connect Support</a:t>
            </a:r>
          </a:p>
          <a:p>
            <a:r>
              <a:rPr lang="en-US" dirty="0"/>
              <a:t>Service Model</a:t>
            </a:r>
          </a:p>
          <a:p>
            <a:r>
              <a:rPr lang="en-US" dirty="0"/>
              <a:t>Training and Documentation Updates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0" indent="0">
              <a:buNone/>
            </a:pPr>
            <a:r>
              <a:rPr lang="en-US" dirty="0"/>
              <a:t>Notes:</a:t>
            </a:r>
          </a:p>
          <a:p>
            <a:pPr lvl="1"/>
            <a:r>
              <a:rPr lang="en-US" dirty="0"/>
              <a:t>Please ask questions as we go.  Your lines are muted on entry so *6 to unmute</a:t>
            </a:r>
          </a:p>
          <a:p>
            <a:pPr lvl="1"/>
            <a:r>
              <a:rPr lang="en-US" dirty="0"/>
              <a:t>Recording will be posted on </a:t>
            </a:r>
            <a:r>
              <a:rPr lang="en-US" dirty="0" err="1"/>
              <a:t>Qwikipedia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9874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ubtitl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Matthew Howell</a:t>
            </a:r>
            <a:endParaRPr dirty="0">
              <a:latin typeface="Calibri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/>
              <a:t>Xcellis</a:t>
            </a:r>
            <a:r>
              <a:rPr lang="en-US" sz="3600" dirty="0"/>
              <a:t> Foundation Initial Release: Appliance Training Updates</a:t>
            </a:r>
          </a:p>
        </p:txBody>
      </p:sp>
    </p:spTree>
    <p:extLst>
      <p:ext uri="{BB962C8B-B14F-4D97-AF65-F5344CB8AC3E}">
        <p14:creationId xmlns:p14="http://schemas.microsoft.com/office/powerpoint/2010/main" val="28847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98833" y="1197864"/>
            <a:ext cx="4285810" cy="3469196"/>
          </a:xfrm>
        </p:spPr>
        <p:txBody>
          <a:bodyPr>
            <a:normAutofit fontScale="85000" lnSpcReduction="10000"/>
          </a:bodyPr>
          <a:lstStyle/>
          <a:p>
            <a:r>
              <a:rPr lang="en-US" sz="1800" b="1" dirty="0"/>
              <a:t>Updated Courses</a:t>
            </a:r>
          </a:p>
          <a:p>
            <a:pPr lvl="1"/>
            <a:r>
              <a:rPr lang="en-US" sz="1600" dirty="0"/>
              <a:t>Basics of Quantum Appliances: Xcellis Workflow Director, Xcellis Foundation, Xcellis Workflow Extender, and </a:t>
            </a:r>
            <a:r>
              <a:rPr lang="en-US" sz="1600" dirty="0" err="1"/>
              <a:t>Artico</a:t>
            </a:r>
            <a:r>
              <a:rPr lang="en-US" sz="1600" dirty="0"/>
              <a:t> Archive Gateway (R630) (1-4660 Online Self-Paced)</a:t>
            </a:r>
          </a:p>
          <a:p>
            <a:pPr lvl="1"/>
            <a:r>
              <a:rPr lang="en-US" sz="1600" dirty="0"/>
              <a:t>Installation and Configuration: Xcellis Workflow Director, Xcellis Foundation, and </a:t>
            </a:r>
            <a:r>
              <a:rPr lang="en-US" sz="1600" dirty="0" err="1"/>
              <a:t>Artico</a:t>
            </a:r>
            <a:r>
              <a:rPr lang="en-US" sz="1600" dirty="0"/>
              <a:t> Archive Gateway (R630) (1-4650 Online Self-Paced)</a:t>
            </a:r>
          </a:p>
          <a:p>
            <a:r>
              <a:rPr lang="en-US" sz="1800" b="1" dirty="0"/>
              <a:t>Content</a:t>
            </a:r>
          </a:p>
          <a:p>
            <a:pPr lvl="1"/>
            <a:r>
              <a:rPr lang="en-US" sz="1600" dirty="0"/>
              <a:t>Existing courses updated to include Xcellis Foundation information.</a:t>
            </a:r>
          </a:p>
          <a:p>
            <a:r>
              <a:rPr lang="en-US" sz="1800" b="1" dirty="0"/>
              <a:t>Availability</a:t>
            </a:r>
          </a:p>
          <a:p>
            <a:pPr lvl="1"/>
            <a:r>
              <a:rPr lang="en-US" sz="1600" dirty="0"/>
              <a:t>Available now</a:t>
            </a:r>
          </a:p>
          <a:p>
            <a:pPr lvl="1"/>
            <a:r>
              <a:rPr lang="en-US" sz="1600" b="1" dirty="0"/>
              <a:t>Customer version: </a:t>
            </a:r>
            <a:r>
              <a:rPr lang="en-US" sz="1600" i="1" dirty="0">
                <a:hlinkClick r:id="rId2"/>
              </a:rPr>
              <a:t>Xcellis </a:t>
            </a:r>
            <a:r>
              <a:rPr lang="en-US" sz="1600" dirty="0">
                <a:hlinkClick r:id="rId2"/>
              </a:rPr>
              <a:t>|</a:t>
            </a:r>
            <a:r>
              <a:rPr lang="en-US" sz="1600" i="1" dirty="0">
                <a:hlinkClick r:id="rId2"/>
              </a:rPr>
              <a:t> </a:t>
            </a:r>
            <a:r>
              <a:rPr lang="en-US" sz="1600" i="1" dirty="0" err="1">
                <a:hlinkClick r:id="rId2"/>
              </a:rPr>
              <a:t>Artico</a:t>
            </a:r>
            <a:r>
              <a:rPr lang="en-US" sz="1600" i="1" dirty="0">
                <a:hlinkClick r:id="rId2"/>
              </a:rPr>
              <a:t> Documentation Center &gt; </a:t>
            </a:r>
            <a:r>
              <a:rPr lang="en-US" sz="1600" dirty="0">
                <a:hlinkClick r:id="rId2"/>
              </a:rPr>
              <a:t>Available Training page</a:t>
            </a:r>
            <a:endParaRPr lang="en-US" sz="1600" dirty="0"/>
          </a:p>
          <a:p>
            <a:pPr lvl="1"/>
            <a:r>
              <a:rPr lang="en-US" sz="1600" b="1" dirty="0"/>
              <a:t>Service version: </a:t>
            </a:r>
            <a:r>
              <a:rPr lang="en-US" sz="1600" dirty="0" err="1"/>
              <a:t>StorageCare</a:t>
            </a:r>
            <a:r>
              <a:rPr lang="en-US" sz="1600" dirty="0"/>
              <a:t> Learning</a:t>
            </a:r>
          </a:p>
          <a:p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40927" y="1075190"/>
            <a:ext cx="3072564" cy="2544762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Updated Customer and Service Training</a:t>
            </a:r>
          </a:p>
        </p:txBody>
      </p:sp>
      <p:pic>
        <p:nvPicPr>
          <p:cNvPr id="10" name="Content Placeholder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669393" y="2122298"/>
            <a:ext cx="3072564" cy="2544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10403126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98833" y="1197863"/>
            <a:ext cx="4352071" cy="3089215"/>
          </a:xfrm>
        </p:spPr>
        <p:txBody>
          <a:bodyPr>
            <a:normAutofit/>
          </a:bodyPr>
          <a:lstStyle/>
          <a:p>
            <a:r>
              <a:rPr lang="en-US" sz="1700" dirty="0"/>
              <a:t>Basics course includes Xcellis Foundation overview information. </a:t>
            </a:r>
          </a:p>
          <a:p>
            <a:r>
              <a:rPr lang="en-US" sz="1700" dirty="0"/>
              <a:t>Installation/Configuration course addresses Xcellis Foundation and how its installation differs from other Workflow Directors and </a:t>
            </a:r>
            <a:r>
              <a:rPr lang="en-US" sz="1700" dirty="0" err="1"/>
              <a:t>Artico</a:t>
            </a:r>
            <a:r>
              <a:rPr lang="en-US" sz="1700" dirty="0"/>
              <a:t> Archive Gateway.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Updated Course Highlights</a:t>
            </a:r>
          </a:p>
        </p:txBody>
      </p:sp>
      <p:pic>
        <p:nvPicPr>
          <p:cNvPr id="13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40927" y="1075190"/>
            <a:ext cx="3072564" cy="2544761"/>
          </a:xfrm>
        </p:spPr>
      </p:pic>
      <p:pic>
        <p:nvPicPr>
          <p:cNvPr id="14" name="Content Placeholder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669393" y="2122298"/>
            <a:ext cx="3072563" cy="2544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38715290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98834" y="1197863"/>
            <a:ext cx="3868366" cy="3089215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New Course</a:t>
            </a:r>
          </a:p>
          <a:p>
            <a:pPr lvl="1"/>
            <a:r>
              <a:rPr lang="en-US" dirty="0"/>
              <a:t>Xcellis Foundation, Initial Release, Product Update for Service (2-4729b Online Self-Paced)</a:t>
            </a:r>
          </a:p>
          <a:p>
            <a:r>
              <a:rPr lang="en-US" b="1" dirty="0"/>
              <a:t>Content </a:t>
            </a:r>
          </a:p>
          <a:p>
            <a:pPr lvl="1"/>
            <a:r>
              <a:rPr lang="en-US" dirty="0"/>
              <a:t>Recording of this TOI followed by a short assessment</a:t>
            </a:r>
          </a:p>
          <a:p>
            <a:r>
              <a:rPr lang="en-US" b="1" dirty="0"/>
              <a:t>Availability</a:t>
            </a:r>
          </a:p>
          <a:p>
            <a:pPr lvl="1"/>
            <a:r>
              <a:rPr lang="en-US" dirty="0"/>
              <a:t>Course available 9/29/2017 on </a:t>
            </a:r>
            <a:r>
              <a:rPr lang="en-US" dirty="0" err="1"/>
              <a:t>StorageCare</a:t>
            </a:r>
            <a:r>
              <a:rPr lang="en-US" dirty="0"/>
              <a:t> Learning for Quantum team members and Service Partners</a:t>
            </a:r>
          </a:p>
          <a:p>
            <a:pPr lvl="1"/>
            <a:r>
              <a:rPr lang="en-US" dirty="0"/>
              <a:t>TOI recording/presentation to be posted 9/29/2017 to </a:t>
            </a:r>
            <a:r>
              <a:rPr lang="en-US" dirty="0" err="1"/>
              <a:t>Qwikipedia</a:t>
            </a:r>
            <a:r>
              <a:rPr lang="en-US" dirty="0"/>
              <a:t> for Quantum Service team members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28283" y="1197863"/>
            <a:ext cx="3072564" cy="2544761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Product Update Training for Service</a:t>
            </a:r>
          </a:p>
        </p:txBody>
      </p:sp>
    </p:spTree>
    <p:extLst>
      <p:ext uri="{BB962C8B-B14F-4D97-AF65-F5344CB8AC3E}">
        <p14:creationId xmlns:p14="http://schemas.microsoft.com/office/powerpoint/2010/main" val="30476799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Keith Lenehan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8509" y="3664977"/>
            <a:ext cx="6992420" cy="1014233"/>
          </a:xfrm>
        </p:spPr>
        <p:txBody>
          <a:bodyPr/>
          <a:lstStyle/>
          <a:p>
            <a:r>
              <a:rPr lang="en-US" sz="3600" dirty="0" err="1"/>
              <a:t>Xcellis</a:t>
            </a:r>
            <a:r>
              <a:rPr lang="en-US" sz="3600" dirty="0"/>
              <a:t> Foundation Initial Release: Appliance Documentation Updates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98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98833" y="1197864"/>
            <a:ext cx="4285810" cy="3469196"/>
          </a:xfrm>
        </p:spPr>
        <p:txBody>
          <a:bodyPr>
            <a:normAutofit/>
          </a:bodyPr>
          <a:lstStyle/>
          <a:p>
            <a:pPr marL="227013" lvl="1" indent="-227013">
              <a:spcBef>
                <a:spcPts val="300"/>
              </a:spcBef>
              <a:spcAft>
                <a:spcPts val="300"/>
              </a:spcAft>
              <a:buBlip>
                <a:blip r:embed="rId2"/>
              </a:buBlip>
            </a:pPr>
            <a:r>
              <a:rPr lang="en-US" dirty="0" err="1"/>
              <a:t>Xcellis-Artico</a:t>
            </a:r>
            <a:r>
              <a:rPr lang="en-US" dirty="0"/>
              <a:t> Doc Center:</a:t>
            </a:r>
          </a:p>
          <a:p>
            <a:pPr lvl="1"/>
            <a:r>
              <a:rPr lang="en-US" sz="1600" dirty="0"/>
              <a:t>New! </a:t>
            </a:r>
            <a:r>
              <a:rPr lang="en-US" sz="1600" dirty="0" err="1">
                <a:hlinkClick r:id="rId3"/>
              </a:rPr>
              <a:t>Xcellis</a:t>
            </a:r>
            <a:r>
              <a:rPr lang="en-US" sz="1600" dirty="0">
                <a:hlinkClick r:id="rId3"/>
              </a:rPr>
              <a:t> Foundation Overview</a:t>
            </a:r>
            <a:r>
              <a:rPr lang="en-US" sz="1600" dirty="0"/>
              <a:t> page</a:t>
            </a:r>
          </a:p>
          <a:p>
            <a:pPr lvl="1"/>
            <a:r>
              <a:rPr lang="en-US" sz="1600" dirty="0"/>
              <a:t>Added installation link on the </a:t>
            </a:r>
            <a:r>
              <a:rPr lang="en-US" sz="1600" dirty="0">
                <a:hlinkClick r:id="rId4"/>
              </a:rPr>
              <a:t>home page</a:t>
            </a:r>
            <a:endParaRPr lang="en-US" sz="1600" dirty="0"/>
          </a:p>
          <a:p>
            <a:pPr lvl="1"/>
            <a:r>
              <a:rPr lang="en-US" sz="1600" dirty="0"/>
              <a:t>Availability</a:t>
            </a:r>
          </a:p>
          <a:p>
            <a:pPr lvl="2"/>
            <a:r>
              <a:rPr lang="en-US" sz="1400" dirty="0"/>
              <a:t>Launched!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Customer-facing Documentation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34" name="Picture 10" descr="C:\Users\klenehan\AppData\Local\Temp\SNAGHTML10d1f9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97864"/>
            <a:ext cx="2434574" cy="186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klenehan\AppData\Local\Temp\SNAGHTML10b6ff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226" y="2345155"/>
            <a:ext cx="2434574" cy="186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8122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98833" y="1197864"/>
            <a:ext cx="4285810" cy="3469196"/>
          </a:xfrm>
        </p:spPr>
        <p:txBody>
          <a:bodyPr>
            <a:normAutofit/>
          </a:bodyPr>
          <a:lstStyle/>
          <a:p>
            <a:r>
              <a:rPr lang="en-US" sz="1800" dirty="0"/>
              <a:t>Updated Appliance </a:t>
            </a:r>
            <a:r>
              <a:rPr lang="en-US" sz="1800" dirty="0" err="1"/>
              <a:t>InfoHub</a:t>
            </a:r>
            <a:r>
              <a:rPr lang="en-US" sz="1800" dirty="0"/>
              <a:t>:</a:t>
            </a:r>
          </a:p>
          <a:p>
            <a:pPr lvl="1"/>
            <a:r>
              <a:rPr lang="en-US" sz="1600" dirty="0" err="1">
                <a:hlinkClick r:id="rId2"/>
              </a:rPr>
              <a:t>Xcellis</a:t>
            </a:r>
            <a:r>
              <a:rPr lang="en-US" sz="1600" dirty="0">
                <a:hlinkClick r:id="rId2"/>
              </a:rPr>
              <a:t> Foundation</a:t>
            </a:r>
            <a:r>
              <a:rPr lang="en-US" sz="1600" dirty="0"/>
              <a:t> added to the Identify My System page</a:t>
            </a:r>
          </a:p>
          <a:p>
            <a:pPr lvl="1"/>
            <a:r>
              <a:rPr lang="en-US" sz="1600" dirty="0"/>
              <a:t>Added </a:t>
            </a:r>
            <a:r>
              <a:rPr lang="en-US" sz="1600" dirty="0" err="1">
                <a:hlinkClick r:id="rId3"/>
              </a:rPr>
              <a:t>Xcellis</a:t>
            </a:r>
            <a:r>
              <a:rPr lang="en-US" sz="1600" dirty="0">
                <a:hlinkClick r:id="rId3"/>
              </a:rPr>
              <a:t> Foundation Licenses</a:t>
            </a:r>
            <a:r>
              <a:rPr lang="en-US" sz="1600" dirty="0"/>
              <a:t> page</a:t>
            </a:r>
          </a:p>
          <a:p>
            <a:pPr lvl="1"/>
            <a:r>
              <a:rPr lang="en-US" sz="1600" dirty="0"/>
              <a:t>Availability</a:t>
            </a:r>
          </a:p>
          <a:p>
            <a:pPr lvl="2"/>
            <a:r>
              <a:rPr lang="en-US" sz="1400" dirty="0"/>
              <a:t>Launched!</a:t>
            </a:r>
          </a:p>
          <a:p>
            <a:r>
              <a:rPr lang="en-US" sz="1800" dirty="0" err="1"/>
              <a:t>Xcellis-Artico</a:t>
            </a:r>
            <a:r>
              <a:rPr lang="en-US" sz="1800" dirty="0"/>
              <a:t> Installation Instructions:</a:t>
            </a:r>
          </a:p>
          <a:p>
            <a:pPr lvl="1"/>
            <a:r>
              <a:rPr lang="en-US" sz="1600" dirty="0"/>
              <a:t>Simplified installation flow/checklists</a:t>
            </a:r>
          </a:p>
          <a:p>
            <a:pPr lvl="1"/>
            <a:r>
              <a:rPr lang="en-US" sz="1600" dirty="0"/>
              <a:t>Direct link on the home page for the </a:t>
            </a:r>
            <a:r>
              <a:rPr lang="en-US" sz="1600" dirty="0" err="1"/>
              <a:t>Xcellis</a:t>
            </a:r>
            <a:r>
              <a:rPr lang="en-US" sz="1600" dirty="0"/>
              <a:t> Foundation Install checklist</a:t>
            </a:r>
          </a:p>
          <a:p>
            <a:pPr lvl="1"/>
            <a:r>
              <a:rPr lang="en-US" sz="1600" dirty="0"/>
              <a:t>Availability</a:t>
            </a:r>
          </a:p>
          <a:p>
            <a:pPr lvl="2"/>
            <a:r>
              <a:rPr lang="en-US" sz="1400" dirty="0"/>
              <a:t>Launched!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Customer-facing Documentation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12" descr="C:\Users\klenehan\AppData\Local\Temp\SNAGHTML10e195f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97864"/>
            <a:ext cx="2434574" cy="186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klenehan\AppData\Local\Temp\SNAGHTML10aa66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213" y="2002420"/>
            <a:ext cx="2434574" cy="186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klenehan\AppData\Local\Temp\SNAGHTML1d62d5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151" y="3057948"/>
            <a:ext cx="2461259" cy="1679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5318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65125" y="1376314"/>
            <a:ext cx="8361576" cy="32711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Live content walkthrough:</a:t>
            </a:r>
          </a:p>
          <a:p>
            <a:pPr lvl="1"/>
            <a:r>
              <a:rPr lang="en-US" sz="1600" dirty="0">
                <a:hlinkClick r:id="rId2"/>
              </a:rPr>
              <a:t>quantum.com documentation portal</a:t>
            </a:r>
            <a:endParaRPr lang="en-US" sz="1600" dirty="0"/>
          </a:p>
          <a:p>
            <a:pPr lvl="1"/>
            <a:r>
              <a:rPr lang="en-US" sz="1600" dirty="0" err="1">
                <a:hlinkClick r:id="rId3"/>
              </a:rPr>
              <a:t>StorNext</a:t>
            </a:r>
            <a:r>
              <a:rPr lang="en-US" sz="1600" dirty="0">
                <a:hlinkClick r:id="rId3"/>
              </a:rPr>
              <a:t> Connect Documentation Center</a:t>
            </a:r>
            <a:endParaRPr lang="en-US" sz="1600" dirty="0"/>
          </a:p>
          <a:p>
            <a:pPr lvl="1"/>
            <a:r>
              <a:rPr lang="en-US" sz="1600" dirty="0" err="1">
                <a:hlinkClick r:id="rId4"/>
              </a:rPr>
              <a:t>StorNext</a:t>
            </a:r>
            <a:r>
              <a:rPr lang="en-US" sz="1600" dirty="0">
                <a:hlinkClick r:id="rId4"/>
              </a:rPr>
              <a:t> Connect Network Worksheets</a:t>
            </a:r>
            <a:endParaRPr lang="en-US" sz="1600" dirty="0"/>
          </a:p>
          <a:p>
            <a:pPr lvl="1"/>
            <a:r>
              <a:rPr lang="en-US" sz="1600" dirty="0" err="1">
                <a:hlinkClick r:id="rId5"/>
              </a:rPr>
              <a:t>Xcellis</a:t>
            </a:r>
            <a:r>
              <a:rPr lang="en-US" sz="1600" dirty="0">
                <a:hlinkClick r:id="rId5"/>
              </a:rPr>
              <a:t> | </a:t>
            </a:r>
            <a:r>
              <a:rPr lang="en-US" sz="1600" dirty="0" err="1">
                <a:hlinkClick r:id="rId5"/>
              </a:rPr>
              <a:t>Artico</a:t>
            </a:r>
            <a:r>
              <a:rPr lang="en-US" sz="1600" dirty="0">
                <a:hlinkClick r:id="rId5"/>
              </a:rPr>
              <a:t> Documentation Center &gt; Available Training page</a:t>
            </a:r>
            <a:endParaRPr lang="en-US" sz="1600" dirty="0"/>
          </a:p>
          <a:p>
            <a:pPr lvl="1"/>
            <a:r>
              <a:rPr lang="en-US" sz="1600" dirty="0" err="1">
                <a:hlinkClick r:id="rId6"/>
              </a:rPr>
              <a:t>Xcellis-Artico</a:t>
            </a:r>
            <a:r>
              <a:rPr lang="en-US" sz="1600" dirty="0">
                <a:hlinkClick r:id="rId6"/>
              </a:rPr>
              <a:t> home page</a:t>
            </a:r>
            <a:endParaRPr lang="en-US" sz="1600" dirty="0"/>
          </a:p>
          <a:p>
            <a:pPr lvl="1"/>
            <a:r>
              <a:rPr lang="en-US" sz="1600" dirty="0" err="1">
                <a:hlinkClick r:id="rId5"/>
              </a:rPr>
              <a:t>Xcellis-Artico</a:t>
            </a:r>
            <a:r>
              <a:rPr lang="en-US" sz="1600" dirty="0">
                <a:hlinkClick r:id="rId5"/>
              </a:rPr>
              <a:t> training page</a:t>
            </a:r>
            <a:endParaRPr lang="en-US" sz="1600" dirty="0"/>
          </a:p>
          <a:p>
            <a:pPr lvl="1"/>
            <a:r>
              <a:rPr lang="en-US" sz="1600" dirty="0" err="1">
                <a:hlinkClick r:id="rId7"/>
              </a:rPr>
              <a:t>Xcellis</a:t>
            </a:r>
            <a:r>
              <a:rPr lang="en-US" sz="1600" dirty="0">
                <a:hlinkClick r:id="rId7"/>
              </a:rPr>
              <a:t> Foundation Overview</a:t>
            </a:r>
            <a:endParaRPr lang="en-US" sz="1600" dirty="0"/>
          </a:p>
          <a:p>
            <a:pPr lvl="1"/>
            <a:r>
              <a:rPr lang="en-US" sz="1600" dirty="0"/>
              <a:t>Link to the </a:t>
            </a:r>
            <a:r>
              <a:rPr lang="en-US" sz="1600" dirty="0" err="1">
                <a:hlinkClick r:id="rId8"/>
              </a:rPr>
              <a:t>Xcellis</a:t>
            </a:r>
            <a:r>
              <a:rPr lang="en-US" sz="1600" dirty="0">
                <a:hlinkClick r:id="rId8"/>
              </a:rPr>
              <a:t> Foundation Checklist</a:t>
            </a:r>
            <a:r>
              <a:rPr lang="en-US" sz="1600" dirty="0"/>
              <a:t> on the </a:t>
            </a:r>
            <a:r>
              <a:rPr lang="en-US" sz="1600" dirty="0" err="1">
                <a:hlinkClick r:id="rId9"/>
              </a:rPr>
              <a:t>Xcellis-Artico</a:t>
            </a:r>
            <a:r>
              <a:rPr lang="en-US" sz="1600" dirty="0">
                <a:hlinkClick r:id="rId9"/>
              </a:rPr>
              <a:t> Install Instructions</a:t>
            </a:r>
            <a:r>
              <a:rPr lang="en-US" sz="1600" dirty="0"/>
              <a:t> home page</a:t>
            </a:r>
          </a:p>
          <a:p>
            <a:pPr lvl="1"/>
            <a:r>
              <a:rPr lang="en-US" sz="1600" dirty="0" err="1">
                <a:hlinkClick r:id="rId10"/>
              </a:rPr>
              <a:t>Xcellis</a:t>
            </a:r>
            <a:r>
              <a:rPr lang="en-US" sz="1600" dirty="0">
                <a:hlinkClick r:id="rId10"/>
              </a:rPr>
              <a:t> Foundation Overview</a:t>
            </a:r>
            <a:r>
              <a:rPr lang="en-US" sz="1600" dirty="0"/>
              <a:t> on the Appliance </a:t>
            </a:r>
            <a:r>
              <a:rPr lang="en-US" sz="1600" dirty="0" err="1"/>
              <a:t>InfoHub</a:t>
            </a:r>
            <a:endParaRPr lang="en-US" sz="1600" dirty="0"/>
          </a:p>
          <a:p>
            <a:pPr lvl="1"/>
            <a:r>
              <a:rPr lang="en-US" sz="1600" dirty="0" err="1">
                <a:hlinkClick r:id="rId11"/>
              </a:rPr>
              <a:t>Xcellis</a:t>
            </a:r>
            <a:r>
              <a:rPr lang="en-US" sz="1600" dirty="0">
                <a:hlinkClick r:id="rId11"/>
              </a:rPr>
              <a:t> Foundation </a:t>
            </a:r>
            <a:r>
              <a:rPr lang="en-US" sz="1600" dirty="0" err="1">
                <a:hlinkClick r:id="rId11"/>
              </a:rPr>
              <a:t>StorNext</a:t>
            </a:r>
            <a:r>
              <a:rPr lang="en-US" sz="1600" dirty="0">
                <a:hlinkClick r:id="rId11"/>
              </a:rPr>
              <a:t> Licenses</a:t>
            </a:r>
            <a:r>
              <a:rPr lang="en-US" sz="1600" dirty="0"/>
              <a:t> on the Appliance </a:t>
            </a:r>
            <a:r>
              <a:rPr lang="en-US" sz="1600" dirty="0" err="1"/>
              <a:t>InfoHub</a:t>
            </a:r>
            <a:endParaRPr lang="en-US" sz="16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Xcellis</a:t>
            </a:r>
            <a:r>
              <a:rPr lang="en-US" dirty="0"/>
              <a:t> Foundation T&amp;D Links</a:t>
            </a:r>
          </a:p>
        </p:txBody>
      </p:sp>
    </p:spTree>
    <p:extLst>
      <p:ext uri="{BB962C8B-B14F-4D97-AF65-F5344CB8AC3E}">
        <p14:creationId xmlns:p14="http://schemas.microsoft.com/office/powerpoint/2010/main" val="33672970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241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Nick Elvester – Product Management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2780" y="2734069"/>
            <a:ext cx="8629834" cy="1014233"/>
          </a:xfrm>
        </p:spPr>
        <p:txBody>
          <a:bodyPr/>
          <a:lstStyle/>
          <a:p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>Product Overview</a:t>
            </a:r>
          </a:p>
        </p:txBody>
      </p:sp>
    </p:spTree>
    <p:extLst>
      <p:ext uri="{BB962C8B-B14F-4D97-AF65-F5344CB8AC3E}">
        <p14:creationId xmlns:p14="http://schemas.microsoft.com/office/powerpoint/2010/main" val="400268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/>
          <p:cNvSpPr>
            <a:spLocks noGrp="1"/>
          </p:cNvSpPr>
          <p:nvPr>
            <p:ph sz="half" idx="1"/>
          </p:nvPr>
        </p:nvSpPr>
        <p:spPr>
          <a:xfrm>
            <a:off x="398835" y="838635"/>
            <a:ext cx="8219387" cy="1244881"/>
          </a:xfrm>
          <a:prstGeom prst="roundRect">
            <a:avLst>
              <a:gd name="adj" fmla="val 9918"/>
            </a:avLst>
          </a:prstGeo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/>
              <a:t>What it is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500" dirty="0"/>
              <a:t>Entry-level Xcellis configuration; complete ‘turnkey’ system in 3RU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500" dirty="0"/>
              <a:t>Three SKU’s based on capacity; 48, 72 &amp; 96 TB options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500" dirty="0"/>
              <a:t>Ships on a single pallet w/2 boxes – NICs and drives pre-installed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500" dirty="0"/>
              <a:t>Simplified Out-Of-Box Experience &amp; Configuration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Xcellis Foundation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667443" y="3001286"/>
            <a:ext cx="4182894" cy="1164381"/>
            <a:chOff x="4394473" y="1094286"/>
            <a:chExt cx="4429001" cy="1205475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94473" y="1094286"/>
              <a:ext cx="4429001" cy="398849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94473" y="1493135"/>
              <a:ext cx="4429001" cy="806626"/>
            </a:xfrm>
            <a:prstGeom prst="rect">
              <a:avLst/>
            </a:prstGeom>
          </p:spPr>
        </p:pic>
      </p:grpSp>
      <p:sp>
        <p:nvSpPr>
          <p:cNvPr id="33" name="Text Placeholder 23"/>
          <p:cNvSpPr txBox="1">
            <a:spLocks/>
          </p:cNvSpPr>
          <p:nvPr/>
        </p:nvSpPr>
        <p:spPr bwMode="auto">
          <a:xfrm>
            <a:off x="398833" y="2083516"/>
            <a:ext cx="3921882" cy="2082152"/>
          </a:xfrm>
          <a:prstGeom prst="roundRect">
            <a:avLst>
              <a:gd name="adj" fmla="val 7035"/>
            </a:avLst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2" tIns="0" rIns="91432" bIns="0" numCol="1" anchor="t" anchorCtr="0" compatLnSpc="1">
            <a:prstTxWarp prst="textNoShape">
              <a:avLst/>
            </a:prstTxWarp>
            <a:noAutofit/>
          </a:bodyPr>
          <a:lstStyle>
            <a:lvl1pPr marL="226995" indent="-226995" algn="l" defTabSz="914324" rtl="0" eaLnBrk="1" fontAlgn="base" latinLnBrk="0" hangingPunct="1">
              <a:spcBef>
                <a:spcPts val="300"/>
              </a:spcBef>
              <a:spcAft>
                <a:spcPts val="300"/>
              </a:spcAft>
              <a:buSzPct val="95000"/>
              <a:buBlip>
                <a:blip r:embed="rId4"/>
              </a:buBlip>
              <a:defRPr lang="en-US" sz="2000" kern="1200" baseline="0" dirty="0" smtClean="0">
                <a:solidFill>
                  <a:srgbClr val="414141"/>
                </a:solidFill>
                <a:latin typeface="+mn-lt"/>
                <a:ea typeface="+mn-ea"/>
                <a:cs typeface="+mn-cs"/>
              </a:defRPr>
            </a:lvl1pPr>
            <a:lvl2pPr marL="569865" indent="-171436" algn="l" defTabSz="914324" rtl="0" eaLnBrk="1" fontAlgn="base" latinLnBrk="0" hangingPunct="1">
              <a:spcBef>
                <a:spcPct val="0"/>
              </a:spcBef>
              <a:spcAft>
                <a:spcPts val="200"/>
              </a:spcAft>
              <a:buClr>
                <a:srgbClr val="0F73C3"/>
              </a:buClr>
              <a:buSzPct val="95000"/>
              <a:buFont typeface="Arial" charset="0"/>
              <a:buChar char="–"/>
              <a:defRPr lang="en-US" sz="18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858766" indent="-173024" algn="l" defTabSz="914324" rtl="0" eaLnBrk="1" fontAlgn="base" latinLnBrk="0" hangingPunct="1">
              <a:spcBef>
                <a:spcPts val="200"/>
              </a:spcBef>
              <a:spcAft>
                <a:spcPts val="200"/>
              </a:spcAft>
              <a:buClr>
                <a:srgbClr val="0F73C3"/>
              </a:buClr>
              <a:buFont typeface="Wingdings" charset="0"/>
              <a:buChar char="§"/>
              <a:defRPr lang="en-US" sz="16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084173" indent="-109528" algn="l" defTabSz="914324" rtl="0" eaLnBrk="1" fontAlgn="base" latinLnBrk="0" hangingPunct="1">
              <a:spcBef>
                <a:spcPts val="200"/>
              </a:spcBef>
              <a:spcAft>
                <a:spcPts val="200"/>
              </a:spcAft>
              <a:buClr>
                <a:srgbClr val="0F73C3"/>
              </a:buClr>
              <a:buFont typeface="Arial" charset="0"/>
              <a:buChar char="•"/>
              <a:defRPr lang="en-US" sz="14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255609" indent="-109528" algn="l" defTabSz="914324" rtl="0" eaLnBrk="1" fontAlgn="base" latinLnBrk="0" hangingPunct="1">
              <a:spcBef>
                <a:spcPts val="200"/>
              </a:spcBef>
              <a:spcAft>
                <a:spcPts val="200"/>
              </a:spcAft>
              <a:buClr>
                <a:srgbClr val="0F73C3"/>
              </a:buClr>
              <a:buFont typeface="Arial" charset="0"/>
              <a:buChar char="»"/>
              <a:defRPr lang="en-US" sz="12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390" indent="-228582" algn="l" defTabSz="91432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54545"/>
                </a:solidFill>
                <a:latin typeface="+mn-lt"/>
                <a:ea typeface="+mn-ea"/>
                <a:cs typeface="+mn-cs"/>
              </a:defRPr>
            </a:lvl6pPr>
            <a:lvl7pPr marL="2971552" indent="-228582" algn="l" defTabSz="91432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14" indent="-228582" algn="l" defTabSz="91432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76" indent="-228582" algn="l" defTabSz="91432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sz="1500" b="1"/>
              <a:t>Configuration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sz="1500"/>
              <a:t>Single Xcellis Workflow Director &amp; QXS-3 storage array chassis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sz="1500"/>
              <a:t>Converged user data &amp; metadata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sz="1500"/>
              <a:t>48 TB raw; 2-10GbE NIC (</a:t>
            </a:r>
            <a:r>
              <a:rPr sz="1500" err="1"/>
              <a:t>Twinax</a:t>
            </a:r>
            <a:r>
              <a:rPr sz="1500"/>
              <a:t>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sz="1500"/>
              <a:t>Powered by StorNext 6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sz="1500"/>
              <a:t>NAS client connectivity included - unlimited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sz="1500"/>
              <a:t>10 Clients for iSCSI connections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sz="1500"/>
              <a:t>One year NBD Support</a:t>
            </a:r>
          </a:p>
        </p:txBody>
      </p:sp>
      <p:sp>
        <p:nvSpPr>
          <p:cNvPr id="9" name="Text Placeholder 23"/>
          <p:cNvSpPr txBox="1">
            <a:spLocks/>
          </p:cNvSpPr>
          <p:nvPr/>
        </p:nvSpPr>
        <p:spPr bwMode="auto">
          <a:xfrm>
            <a:off x="398833" y="4165667"/>
            <a:ext cx="3921883" cy="945696"/>
          </a:xfrm>
          <a:prstGeom prst="roundRect">
            <a:avLst>
              <a:gd name="adj" fmla="val 15892"/>
            </a:avLst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2" tIns="0" rIns="91432" bIns="0" numCol="1" anchor="t" anchorCtr="0" compatLnSpc="1">
            <a:prstTxWarp prst="textNoShape">
              <a:avLst/>
            </a:prstTxWarp>
            <a:noAutofit/>
          </a:bodyPr>
          <a:lstStyle>
            <a:lvl1pPr marL="226995" indent="-226995" algn="l" defTabSz="914324" rtl="0" eaLnBrk="1" fontAlgn="base" latinLnBrk="0" hangingPunct="1">
              <a:spcBef>
                <a:spcPts val="300"/>
              </a:spcBef>
              <a:spcAft>
                <a:spcPts val="300"/>
              </a:spcAft>
              <a:buSzPct val="95000"/>
              <a:buBlip>
                <a:blip r:embed="rId4"/>
              </a:buBlip>
              <a:defRPr lang="en-US" sz="2000" kern="1200" baseline="0" dirty="0" smtClean="0">
                <a:solidFill>
                  <a:srgbClr val="414141"/>
                </a:solidFill>
                <a:latin typeface="+mn-lt"/>
                <a:ea typeface="+mn-ea"/>
                <a:cs typeface="+mn-cs"/>
              </a:defRPr>
            </a:lvl1pPr>
            <a:lvl2pPr marL="569865" indent="-171436" algn="l" defTabSz="914324" rtl="0" eaLnBrk="1" fontAlgn="base" latinLnBrk="0" hangingPunct="1">
              <a:spcBef>
                <a:spcPct val="0"/>
              </a:spcBef>
              <a:spcAft>
                <a:spcPts val="200"/>
              </a:spcAft>
              <a:buClr>
                <a:srgbClr val="0F73C3"/>
              </a:buClr>
              <a:buSzPct val="95000"/>
              <a:buFont typeface="Arial" charset="0"/>
              <a:buChar char="–"/>
              <a:defRPr lang="en-US" sz="18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858766" indent="-173024" algn="l" defTabSz="914324" rtl="0" eaLnBrk="1" fontAlgn="base" latinLnBrk="0" hangingPunct="1">
              <a:spcBef>
                <a:spcPts val="200"/>
              </a:spcBef>
              <a:spcAft>
                <a:spcPts val="200"/>
              </a:spcAft>
              <a:buClr>
                <a:srgbClr val="0F73C3"/>
              </a:buClr>
              <a:buFont typeface="Wingdings" charset="0"/>
              <a:buChar char="§"/>
              <a:defRPr lang="en-US" sz="16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084173" indent="-109528" algn="l" defTabSz="914324" rtl="0" eaLnBrk="1" fontAlgn="base" latinLnBrk="0" hangingPunct="1">
              <a:spcBef>
                <a:spcPts val="200"/>
              </a:spcBef>
              <a:spcAft>
                <a:spcPts val="200"/>
              </a:spcAft>
              <a:buClr>
                <a:srgbClr val="0F73C3"/>
              </a:buClr>
              <a:buFont typeface="Arial" charset="0"/>
              <a:buChar char="•"/>
              <a:defRPr lang="en-US" sz="14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255609" indent="-109528" algn="l" defTabSz="914324" rtl="0" eaLnBrk="1" fontAlgn="base" latinLnBrk="0" hangingPunct="1">
              <a:spcBef>
                <a:spcPts val="200"/>
              </a:spcBef>
              <a:spcAft>
                <a:spcPts val="200"/>
              </a:spcAft>
              <a:buClr>
                <a:srgbClr val="0F73C3"/>
              </a:buClr>
              <a:buFont typeface="Arial" charset="0"/>
              <a:buChar char="»"/>
              <a:defRPr lang="en-US" sz="12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390" indent="-228582" algn="l" defTabSz="91432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54545"/>
                </a:solidFill>
                <a:latin typeface="+mn-lt"/>
                <a:ea typeface="+mn-ea"/>
                <a:cs typeface="+mn-cs"/>
              </a:defRPr>
            </a:lvl6pPr>
            <a:lvl7pPr marL="2971552" indent="-228582" algn="l" defTabSz="91432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14" indent="-228582" algn="l" defTabSz="91432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76" indent="-228582" algn="l" defTabSz="91432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sz="1500" b="1"/>
              <a:t>Options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sz="1500"/>
              <a:t>40 </a:t>
            </a:r>
            <a:r>
              <a:rPr sz="1500" err="1"/>
              <a:t>GbE</a:t>
            </a:r>
            <a:r>
              <a:rPr sz="1500"/>
              <a:t> NIC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sz="1500"/>
              <a:t>Storage expansion arrays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sz="1500"/>
              <a:t>Other add-ons available – No substitutions</a:t>
            </a:r>
          </a:p>
        </p:txBody>
      </p:sp>
    </p:spTree>
    <p:extLst>
      <p:ext uri="{BB962C8B-B14F-4D97-AF65-F5344CB8AC3E}">
        <p14:creationId xmlns:p14="http://schemas.microsoft.com/office/powerpoint/2010/main" val="1434185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Xcellis Foundation Target Customer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The Xcellis Foundation customer:</a:t>
            </a:r>
          </a:p>
          <a:p>
            <a:pPr lvl="1"/>
            <a:r>
              <a:rPr lang="en-US" dirty="0"/>
              <a:t>Price sensitive, No HA required; Ethernet/NAS connectivity</a:t>
            </a:r>
          </a:p>
          <a:p>
            <a:pPr lvl="1"/>
            <a:r>
              <a:rPr lang="en-US" dirty="0"/>
              <a:t>Large file unstructured data; streaming media; low IOPs</a:t>
            </a:r>
          </a:p>
          <a:p>
            <a:pPr lvl="1"/>
            <a:r>
              <a:rPr lang="en-US" dirty="0"/>
              <a:t>Compares to G-Tech, GB Labs, SNS, </a:t>
            </a:r>
            <a:r>
              <a:rPr lang="en-US" dirty="0" err="1"/>
              <a:t>Facilis</a:t>
            </a:r>
            <a:r>
              <a:rPr lang="en-US" dirty="0"/>
              <a:t>, </a:t>
            </a:r>
            <a:r>
              <a:rPr lang="en-US" dirty="0" err="1"/>
              <a:t>EditShare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The Xcellis customer:</a:t>
            </a:r>
          </a:p>
          <a:p>
            <a:pPr lvl="1"/>
            <a:r>
              <a:rPr lang="en-US" dirty="0"/>
              <a:t>Needs high availability due to critical workflow and 100% uptime expectations</a:t>
            </a:r>
          </a:p>
          <a:p>
            <a:pPr lvl="1"/>
            <a:r>
              <a:rPr lang="en-US" dirty="0"/>
              <a:t>Workloads that would benefit from dedicated metadata storage</a:t>
            </a:r>
          </a:p>
          <a:p>
            <a:pPr lvl="1"/>
            <a:r>
              <a:rPr lang="en-US" dirty="0"/>
              <a:t>Numerous high-resolution streams and users</a:t>
            </a:r>
          </a:p>
          <a:p>
            <a:pPr lvl="1"/>
            <a:r>
              <a:rPr lang="en-US" dirty="0" err="1"/>
              <a:t>Fibre</a:t>
            </a:r>
            <a:r>
              <a:rPr lang="en-US" dirty="0"/>
              <a:t> Channel clients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395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3"/>
          <p:cNvSpPr>
            <a:spLocks noGrp="1"/>
          </p:cNvSpPr>
          <p:nvPr>
            <p:ph type="title"/>
          </p:nvPr>
        </p:nvSpPr>
        <p:spPr>
          <a:xfrm>
            <a:off x="428104" y="54864"/>
            <a:ext cx="7863840" cy="688086"/>
          </a:xfr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/>
              <a:t>Xcellis Foundation Use Cases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977919" y="1278103"/>
            <a:ext cx="2468880" cy="3474720"/>
          </a:xfrm>
          <a:prstGeom prst="round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tIns="34265" rIns="0" bIns="34265" anchor="t"/>
          <a:lstStyle/>
          <a:p>
            <a:pPr algn="ctr" defTabSz="686265">
              <a:lnSpc>
                <a:spcPct val="95000"/>
              </a:lnSpc>
              <a:spcBef>
                <a:spcPts val="450"/>
              </a:spcBef>
              <a:spcAft>
                <a:spcPts val="450"/>
              </a:spcAft>
              <a:buClr>
                <a:srgbClr val="84BD00"/>
              </a:buClr>
            </a:pPr>
            <a:r>
              <a:rPr lang="en-US" sz="1600" b="1" dirty="0">
                <a:solidFill>
                  <a:srgbClr val="0067C5"/>
                </a:solidFill>
              </a:rPr>
              <a:t>Disaster Recovery</a:t>
            </a:r>
          </a:p>
          <a:p>
            <a:pPr marL="129776" indent="-129776" defTabSz="686265">
              <a:lnSpc>
                <a:spcPct val="95000"/>
              </a:lnSpc>
              <a:spcBef>
                <a:spcPts val="450"/>
              </a:spcBef>
              <a:spcAft>
                <a:spcPts val="450"/>
              </a:spcAft>
              <a:buClr>
                <a:srgbClr val="7B00C6"/>
              </a:buClr>
              <a:buFont typeface="Arial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Multi-site locations</a:t>
            </a:r>
          </a:p>
          <a:p>
            <a:pPr marL="129776" indent="-129776" defTabSz="686265">
              <a:lnSpc>
                <a:spcPct val="95000"/>
              </a:lnSpc>
              <a:spcBef>
                <a:spcPts val="450"/>
              </a:spcBef>
              <a:spcAft>
                <a:spcPts val="450"/>
              </a:spcAft>
              <a:buClr>
                <a:srgbClr val="7B00C6"/>
              </a:buClr>
              <a:buFont typeface="Arial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Small departments within larger organizations</a:t>
            </a:r>
          </a:p>
          <a:p>
            <a:pPr marL="129776" indent="-129776" defTabSz="686265">
              <a:lnSpc>
                <a:spcPct val="95000"/>
              </a:lnSpc>
              <a:spcBef>
                <a:spcPts val="450"/>
              </a:spcBef>
              <a:spcAft>
                <a:spcPts val="450"/>
              </a:spcAft>
              <a:buClr>
                <a:srgbClr val="7B00C6"/>
              </a:buClr>
              <a:buFont typeface="Arial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Leverage FlexSync add-on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302867" y="1278103"/>
            <a:ext cx="2468880" cy="3474720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  <a:effectLst/>
        </p:spPr>
        <p:style>
          <a:lnRef idx="2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tIns="34265" rIns="0" bIns="34265" anchor="t"/>
          <a:lstStyle/>
          <a:p>
            <a:pPr algn="ctr" defTabSz="686265">
              <a:lnSpc>
                <a:spcPct val="95000"/>
              </a:lnSpc>
              <a:spcBef>
                <a:spcPts val="450"/>
              </a:spcBef>
              <a:spcAft>
                <a:spcPts val="450"/>
              </a:spcAft>
              <a:buClr>
                <a:srgbClr val="84BD00"/>
              </a:buClr>
            </a:pPr>
            <a:r>
              <a:rPr lang="en-US" sz="1600" b="1" dirty="0">
                <a:solidFill>
                  <a:srgbClr val="0067C5"/>
                </a:solidFill>
              </a:rPr>
              <a:t>Corporate Video</a:t>
            </a:r>
          </a:p>
          <a:p>
            <a:pPr marL="129776" indent="-129776" defTabSz="686265">
              <a:lnSpc>
                <a:spcPct val="95000"/>
              </a:lnSpc>
              <a:spcBef>
                <a:spcPts val="450"/>
              </a:spcBef>
              <a:spcAft>
                <a:spcPts val="450"/>
              </a:spcAft>
              <a:buClr>
                <a:srgbClr val="FF9E00"/>
              </a:buClr>
              <a:buFont typeface="Arial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Smaller teams, many projects</a:t>
            </a:r>
          </a:p>
          <a:p>
            <a:pPr marL="129776" indent="-129776" defTabSz="686265">
              <a:lnSpc>
                <a:spcPct val="95000"/>
              </a:lnSpc>
              <a:spcBef>
                <a:spcPts val="450"/>
              </a:spcBef>
              <a:spcAft>
                <a:spcPts val="450"/>
              </a:spcAft>
              <a:buClr>
                <a:srgbClr val="FF9E00"/>
              </a:buClr>
              <a:buFont typeface="Arial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Large file unstructured data</a:t>
            </a:r>
          </a:p>
          <a:p>
            <a:pPr marL="129776" indent="-129776" defTabSz="686265">
              <a:lnSpc>
                <a:spcPct val="95000"/>
              </a:lnSpc>
              <a:spcBef>
                <a:spcPts val="450"/>
              </a:spcBef>
              <a:spcAft>
                <a:spcPts val="450"/>
              </a:spcAft>
              <a:buClr>
                <a:srgbClr val="FF9E00"/>
              </a:buClr>
              <a:buFont typeface="Arial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Streaming media; Low IOPs</a:t>
            </a:r>
          </a:p>
          <a:p>
            <a:pPr marL="129776" indent="-129776" defTabSz="686265">
              <a:lnSpc>
                <a:spcPct val="95000"/>
              </a:lnSpc>
              <a:spcBef>
                <a:spcPts val="450"/>
              </a:spcBef>
              <a:spcAft>
                <a:spcPts val="450"/>
              </a:spcAft>
              <a:buClr>
                <a:srgbClr val="FF9E00"/>
              </a:buClr>
              <a:buFont typeface="Arial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In-house creative departments; House of Worship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91489" y="1278103"/>
            <a:ext cx="2468880" cy="3474720"/>
          </a:xfrm>
          <a:prstGeom prst="roundRect">
            <a:avLst/>
          </a:prstGeom>
          <a:noFill/>
          <a:ln w="38100">
            <a:solidFill>
              <a:srgbClr val="008000"/>
            </a:solidFill>
          </a:ln>
          <a:effectLst/>
        </p:spPr>
        <p:style>
          <a:lnRef idx="2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tIns="34265" rIns="0" bIns="34265" anchor="t"/>
          <a:lstStyle/>
          <a:p>
            <a:pPr algn="ctr" defTabSz="686265">
              <a:lnSpc>
                <a:spcPct val="95000"/>
              </a:lnSpc>
              <a:spcBef>
                <a:spcPts val="450"/>
              </a:spcBef>
              <a:spcAft>
                <a:spcPts val="450"/>
              </a:spcAft>
              <a:buClr>
                <a:srgbClr val="84BD00"/>
              </a:buClr>
            </a:pPr>
            <a:r>
              <a:rPr lang="en-US" sz="1600" b="1" dirty="0">
                <a:solidFill>
                  <a:srgbClr val="0067C5"/>
                </a:solidFill>
              </a:rPr>
              <a:t>Post-Production</a:t>
            </a:r>
          </a:p>
          <a:p>
            <a:pPr marL="129776" indent="-129776" defTabSz="686265">
              <a:lnSpc>
                <a:spcPct val="95000"/>
              </a:lnSpc>
              <a:spcBef>
                <a:spcPts val="450"/>
              </a:spcBef>
              <a:spcAft>
                <a:spcPts val="450"/>
              </a:spcAft>
              <a:buClr>
                <a:srgbClr val="84BD00"/>
              </a:buClr>
              <a:buFont typeface="Arial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Small shops; 3-5 video editors</a:t>
            </a:r>
          </a:p>
          <a:p>
            <a:pPr marL="129776" indent="-129776" defTabSz="686265">
              <a:lnSpc>
                <a:spcPct val="95000"/>
              </a:lnSpc>
              <a:spcBef>
                <a:spcPts val="450"/>
              </a:spcBef>
              <a:spcAft>
                <a:spcPts val="450"/>
              </a:spcAft>
              <a:buClr>
                <a:srgbClr val="84BD00"/>
              </a:buClr>
              <a:buFont typeface="Arial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Small TV/broadcast studios</a:t>
            </a:r>
          </a:p>
          <a:p>
            <a:pPr marL="129776" indent="-129776" defTabSz="686265">
              <a:lnSpc>
                <a:spcPct val="95000"/>
              </a:lnSpc>
              <a:spcBef>
                <a:spcPts val="450"/>
              </a:spcBef>
              <a:spcAft>
                <a:spcPts val="450"/>
              </a:spcAft>
              <a:buClr>
                <a:srgbClr val="84BD00"/>
              </a:buClr>
              <a:buFont typeface="Arial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Ethernet/NAS</a:t>
            </a:r>
          </a:p>
          <a:p>
            <a:pPr marL="129776" indent="-129776" defTabSz="686265">
              <a:lnSpc>
                <a:spcPct val="95000"/>
              </a:lnSpc>
              <a:spcBef>
                <a:spcPts val="450"/>
              </a:spcBef>
              <a:spcAft>
                <a:spcPts val="450"/>
              </a:spcAft>
              <a:buClr>
                <a:srgbClr val="84BD00"/>
              </a:buClr>
              <a:buFont typeface="Arial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No dedicated IT support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9022" y="2953357"/>
            <a:ext cx="495651" cy="55938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882" y="3361736"/>
            <a:ext cx="602096" cy="51027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532" y="3874960"/>
            <a:ext cx="495651" cy="40023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854" y="4025959"/>
            <a:ext cx="566550" cy="46045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493" y="3512741"/>
            <a:ext cx="735629" cy="54460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259" y="3120053"/>
            <a:ext cx="495651" cy="559385"/>
          </a:xfrm>
          <a:prstGeom prst="rect">
            <a:avLst/>
          </a:prstGeom>
        </p:spPr>
      </p:pic>
      <p:sp>
        <p:nvSpPr>
          <p:cNvPr id="27" name="Line 4"/>
          <p:cNvSpPr>
            <a:spLocks noChangeShapeType="1"/>
          </p:cNvSpPr>
          <p:nvPr/>
        </p:nvSpPr>
        <p:spPr bwMode="auto">
          <a:xfrm>
            <a:off x="6747331" y="3091820"/>
            <a:ext cx="906290" cy="525055"/>
          </a:xfrm>
          <a:prstGeom prst="line">
            <a:avLst/>
          </a:prstGeom>
          <a:noFill/>
          <a:ln w="38100">
            <a:solidFill>
              <a:srgbClr val="6A7B84"/>
            </a:solidFill>
            <a:round/>
            <a:headEnd type="triangle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kern="0">
              <a:solidFill>
                <a:srgbClr val="454545"/>
              </a:solidFill>
            </a:endParaRPr>
          </a:p>
        </p:txBody>
      </p:sp>
      <p:sp>
        <p:nvSpPr>
          <p:cNvPr id="29" name="Line 4"/>
          <p:cNvSpPr>
            <a:spLocks noChangeShapeType="1"/>
          </p:cNvSpPr>
          <p:nvPr/>
        </p:nvSpPr>
        <p:spPr bwMode="auto">
          <a:xfrm flipH="1">
            <a:off x="6747331" y="3679438"/>
            <a:ext cx="906290" cy="595760"/>
          </a:xfrm>
          <a:prstGeom prst="line">
            <a:avLst/>
          </a:prstGeom>
          <a:noFill/>
          <a:ln w="38100">
            <a:solidFill>
              <a:srgbClr val="6A7B84"/>
            </a:solidFill>
            <a:round/>
            <a:headEnd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kern="0">
              <a:solidFill>
                <a:srgbClr val="454545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512" y="2880607"/>
            <a:ext cx="1251640" cy="21121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802" y="3573831"/>
            <a:ext cx="1251640" cy="21121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512" y="4275199"/>
            <a:ext cx="1251640" cy="21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0371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Xcellis Foundation Notes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780" y="1200151"/>
            <a:ext cx="8576966" cy="3394472"/>
          </a:xfrm>
        </p:spPr>
        <p:txBody>
          <a:bodyPr/>
          <a:lstStyle/>
          <a:p>
            <a:r>
              <a:rPr lang="en-US" dirty="0"/>
              <a:t>Xcellis Foundation uses the normal Xcellis in a packaged configuration</a:t>
            </a:r>
          </a:p>
          <a:p>
            <a:pPr lvl="1"/>
            <a:r>
              <a:rPr lang="en-US" dirty="0"/>
              <a:t>Single Node, QXS-3, iSCSI Xcellis (normally one part number)</a:t>
            </a:r>
          </a:p>
          <a:p>
            <a:pPr lvl="1"/>
            <a:r>
              <a:rPr lang="en-US" dirty="0"/>
              <a:t>Adds optional NAS license and 2x 10GbE </a:t>
            </a:r>
            <a:r>
              <a:rPr lang="en-US" dirty="0" err="1"/>
              <a:t>Twinax</a:t>
            </a:r>
            <a:r>
              <a:rPr lang="en-US" dirty="0"/>
              <a:t> kits</a:t>
            </a:r>
          </a:p>
          <a:p>
            <a:r>
              <a:rPr lang="en-US" dirty="0"/>
              <a:t>Differences between Xcellis Foundation and Xcellis Workflow Director</a:t>
            </a:r>
          </a:p>
          <a:p>
            <a:pPr lvl="1"/>
            <a:r>
              <a:rPr lang="en-US" dirty="0"/>
              <a:t>Xcellis Foundation ships with NAS, NICs, and drives installed from the factory</a:t>
            </a:r>
          </a:p>
          <a:p>
            <a:pPr lvl="1"/>
            <a:r>
              <a:rPr lang="en-US" dirty="0"/>
              <a:t>Xcellis Foundation has a different price and discounting structure</a:t>
            </a:r>
          </a:p>
          <a:p>
            <a:r>
              <a:rPr lang="en-US" dirty="0"/>
              <a:t>Add-on items use normal Xcellis parts</a:t>
            </a:r>
          </a:p>
          <a:p>
            <a:pPr lvl="1"/>
            <a:r>
              <a:rPr lang="en-US" dirty="0"/>
              <a:t>RAIDs, expansions, licensing, network cards, controller upgrade</a:t>
            </a:r>
          </a:p>
          <a:p>
            <a:r>
              <a:rPr lang="en-US" dirty="0"/>
              <a:t>No unique limitations versus normal Xcellis</a:t>
            </a:r>
          </a:p>
          <a:p>
            <a:pPr lvl="1"/>
            <a:r>
              <a:rPr lang="en-US" dirty="0"/>
              <a:t>Same scalability, options, rules</a:t>
            </a:r>
          </a:p>
        </p:txBody>
      </p:sp>
    </p:spTree>
    <p:extLst>
      <p:ext uri="{BB962C8B-B14F-4D97-AF65-F5344CB8AC3E}">
        <p14:creationId xmlns:p14="http://schemas.microsoft.com/office/powerpoint/2010/main" val="808250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John Koniges – Engineering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2780" y="2734069"/>
            <a:ext cx="8629834" cy="1014233"/>
          </a:xfrm>
        </p:spPr>
        <p:txBody>
          <a:bodyPr/>
          <a:lstStyle/>
          <a:p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 err="1"/>
              <a:t>StorNext</a:t>
            </a:r>
            <a:r>
              <a:rPr lang="en-US" sz="4800" dirty="0"/>
              <a:t> Connect Install V11</a:t>
            </a:r>
          </a:p>
        </p:txBody>
      </p:sp>
    </p:spTree>
    <p:extLst>
      <p:ext uri="{BB962C8B-B14F-4D97-AF65-F5344CB8AC3E}">
        <p14:creationId xmlns:p14="http://schemas.microsoft.com/office/powerpoint/2010/main" val="140633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 v11 Design Philosophy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Changes to make installing with Connect Easier on all platforms</a:t>
            </a:r>
          </a:p>
          <a:p>
            <a:r>
              <a:rPr lang="en-US" dirty="0"/>
              <a:t>Xcellis Foundation is treated like any single node Xcellis install</a:t>
            </a:r>
          </a:p>
          <a:p>
            <a:r>
              <a:rPr lang="en-US" dirty="0"/>
              <a:t>Single node systems can now be install with only the following hardware:</a:t>
            </a:r>
          </a:p>
          <a:p>
            <a:pPr lvl="1"/>
            <a:r>
              <a:rPr lang="en-US" dirty="0"/>
              <a:t>Xcellis Single Node System</a:t>
            </a:r>
          </a:p>
          <a:p>
            <a:pPr lvl="1"/>
            <a:r>
              <a:rPr lang="en-US" dirty="0"/>
              <a:t>QXS Array (iSCSI or FC) (will be direct connected to node, less FC or iSCSI switch exists)</a:t>
            </a:r>
          </a:p>
          <a:p>
            <a:pPr lvl="1"/>
            <a:r>
              <a:rPr lang="en-US" dirty="0"/>
              <a:t>4+ port switch (does not need to be connected to anything)</a:t>
            </a:r>
          </a:p>
          <a:p>
            <a:pPr lvl="1"/>
            <a:r>
              <a:rPr lang="en-US" dirty="0"/>
              <a:t>Laptop to upload the connect firmware and run the installation process from</a:t>
            </a:r>
          </a:p>
          <a:p>
            <a:r>
              <a:rPr lang="en-US" dirty="0"/>
              <a:t>No outside network needed</a:t>
            </a:r>
          </a:p>
          <a:p>
            <a:pPr lvl="1"/>
            <a:r>
              <a:rPr lang="en-US" dirty="0"/>
              <a:t>You still need to connect them to a switch, however the switch can be isolated</a:t>
            </a:r>
          </a:p>
        </p:txBody>
      </p:sp>
    </p:spTree>
    <p:extLst>
      <p:ext uri="{BB962C8B-B14F-4D97-AF65-F5344CB8AC3E}">
        <p14:creationId xmlns:p14="http://schemas.microsoft.com/office/powerpoint/2010/main" val="3787139201"/>
      </p:ext>
    </p:extLst>
  </p:cSld>
  <p:clrMapOvr>
    <a:masterClrMapping/>
  </p:clrMapOvr>
</p:sld>
</file>

<file path=ppt/theme/theme1.xml><?xml version="1.0" encoding="utf-8"?>
<a:theme xmlns:a="http://schemas.openxmlformats.org/drawingml/2006/main" name="_New__2015_Quantum_PowerPoint_Template_-_Widescreen_Format_[P00582A]">
  <a:themeElements>
    <a:clrScheme name="Quantum">
      <a:dk1>
        <a:srgbClr val="FFFFFF"/>
      </a:dk1>
      <a:lt1>
        <a:srgbClr val="454545"/>
      </a:lt1>
      <a:dk2>
        <a:srgbClr val="FFFFFF"/>
      </a:dk2>
      <a:lt2>
        <a:srgbClr val="454545"/>
      </a:lt2>
      <a:accent1>
        <a:srgbClr val="0F73C3"/>
      </a:accent1>
      <a:accent2>
        <a:srgbClr val="00B6F1"/>
      </a:accent2>
      <a:accent3>
        <a:srgbClr val="8EBE68"/>
      </a:accent3>
      <a:accent4>
        <a:srgbClr val="FBC85B"/>
      </a:accent4>
      <a:accent5>
        <a:srgbClr val="BCC0BA"/>
      </a:accent5>
      <a:accent6>
        <a:srgbClr val="6A7B84"/>
      </a:accent6>
      <a:hlink>
        <a:srgbClr val="00B6F1"/>
      </a:hlink>
      <a:folHlink>
        <a:srgbClr val="00B6F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anchor="ctr"/>
      <a:lstStyle>
        <a:defPPr algn="ctr" fontAlgn="auto">
          <a:spcBef>
            <a:spcPts val="0"/>
          </a:spcBef>
          <a:spcAft>
            <a:spcPts val="0"/>
          </a:spcAft>
          <a:defRPr sz="1600" dirty="0">
            <a:solidFill>
              <a:srgbClr val="FFFFFF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mpd="sng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_New__2015_Quantum_PowerPoint_Template_-_Widescreen_Format_[P00582A]</Template>
  <TotalTime>13355</TotalTime>
  <Words>1315</Words>
  <Application>Microsoft Macintosh PowerPoint</Application>
  <PresentationFormat>On-screen Show (16:9)</PresentationFormat>
  <Paragraphs>203</Paragraphs>
  <Slides>28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ＭＳ Ｐゴシック</vt:lpstr>
      <vt:lpstr>Wingdings</vt:lpstr>
      <vt:lpstr>_New__2015_Quantum_PowerPoint_Template_-_Widescreen_Format_[P00582A]</vt:lpstr>
      <vt:lpstr>PowerPoint Presentation</vt:lpstr>
      <vt:lpstr>Agenda</vt:lpstr>
      <vt:lpstr> Product Overview</vt:lpstr>
      <vt:lpstr>Xcellis Foundation</vt:lpstr>
      <vt:lpstr>Xcellis Foundation Target Customer</vt:lpstr>
      <vt:lpstr>Xcellis Foundation Use Cases</vt:lpstr>
      <vt:lpstr>Xcellis Foundation Notes</vt:lpstr>
      <vt:lpstr> StorNext Connect Install V11</vt:lpstr>
      <vt:lpstr>Install v11 Design Philosophy</vt:lpstr>
      <vt:lpstr>Changes to Required Services</vt:lpstr>
      <vt:lpstr>Single Node Standalone Install</vt:lpstr>
      <vt:lpstr>Prepopulate Settings with Suggested Defaults</vt:lpstr>
      <vt:lpstr> Service Model</vt:lpstr>
      <vt:lpstr>Xcellis Foundation Service Model</vt:lpstr>
      <vt:lpstr>StorNexct Connect Doc and Training Updates Install V11</vt:lpstr>
      <vt:lpstr>Customer-Facing Documentation</vt:lpstr>
      <vt:lpstr>Customer-Facing Documentation</vt:lpstr>
      <vt:lpstr>Service-Facing Documentation</vt:lpstr>
      <vt:lpstr>Training Updates</vt:lpstr>
      <vt:lpstr>Xcellis Foundation Initial Release: Appliance Training Updates</vt:lpstr>
      <vt:lpstr>Updated Customer and Service Training</vt:lpstr>
      <vt:lpstr>Updated Course Highlights</vt:lpstr>
      <vt:lpstr>New Product Update Training for Service</vt:lpstr>
      <vt:lpstr>Xcellis Foundation Initial Release: Appliance Documentation Updates </vt:lpstr>
      <vt:lpstr>Customer-facing Documentation</vt:lpstr>
      <vt:lpstr>Customer-facing Documentation</vt:lpstr>
      <vt:lpstr>Xcellis Foundation T&amp;D Links</vt:lpstr>
      <vt:lpstr>PowerPoint Presentation</vt:lpstr>
    </vt:vector>
  </TitlesOfParts>
  <Manager>Isaac Alves</Manager>
  <Company>Quantum Corporation</Company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Quantum 16:9</dc:subject>
  <dc:creator>Jim Hibbard</dc:creator>
  <cp:keywords>Template Mater 2015</cp:keywords>
  <cp:lastModifiedBy>Dave Mason</cp:lastModifiedBy>
  <cp:revision>553</cp:revision>
  <cp:lastPrinted>2017-08-09T13:18:43Z</cp:lastPrinted>
  <dcterms:created xsi:type="dcterms:W3CDTF">2015-06-29T19:53:47Z</dcterms:created>
  <dcterms:modified xsi:type="dcterms:W3CDTF">2017-09-27T14:46:03Z</dcterms:modified>
</cp:coreProperties>
</file>