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6" r:id="rId2"/>
    <p:sldId id="288" r:id="rId3"/>
    <p:sldId id="279" r:id="rId4"/>
    <p:sldId id="277" r:id="rId5"/>
    <p:sldId id="280" r:id="rId6"/>
    <p:sldId id="282" r:id="rId7"/>
    <p:sldId id="281" r:id="rId8"/>
    <p:sldId id="284" r:id="rId9"/>
    <p:sldId id="285" r:id="rId10"/>
    <p:sldId id="287" r:id="rId11"/>
    <p:sldId id="286" r:id="rId12"/>
    <p:sldId id="289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FF00"/>
    <a:srgbClr val="FF0000"/>
    <a:srgbClr val="006AD6"/>
    <a:srgbClr val="FFBA00"/>
    <a:srgbClr val="6666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35" autoAdjust="0"/>
    <p:restoredTop sz="94660" autoAdjust="0"/>
  </p:normalViewPr>
  <p:slideViewPr>
    <p:cSldViewPr snapToGrid="0" snapToObjects="1">
      <p:cViewPr varScale="1">
        <p:scale>
          <a:sx n="84" d="100"/>
          <a:sy n="84" d="100"/>
        </p:scale>
        <p:origin x="-10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6" descr="logo_bl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363" y="114300"/>
            <a:ext cx="21955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80963" y="9042400"/>
            <a:ext cx="52832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defTabSz="966788">
              <a:defRPr/>
            </a:pPr>
            <a:r>
              <a:rPr lang="en-US" sz="600"/>
              <a:t>© 2010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5689600" y="9040813"/>
            <a:ext cx="1624013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defTabSz="966788">
              <a:defRPr/>
            </a:pPr>
            <a:fld id="{67E55612-5D54-4FEB-AF67-09F8BFCC6C34}" type="slidenum">
              <a:rPr lang="en-US" sz="1300"/>
              <a:pPr algn="r" defTabSz="966788">
                <a:defRPr/>
              </a:pPr>
              <a:t>‹#›</a:t>
            </a:fld>
            <a:endParaRPr lang="en-US" sz="13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61925" y="4560888"/>
            <a:ext cx="69913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80963" y="9040813"/>
            <a:ext cx="52832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600"/>
            </a:lvl1pPr>
          </a:lstStyle>
          <a:p>
            <a:pPr>
              <a:defRPr/>
            </a:pPr>
            <a:r>
              <a:rPr lang="en-US"/>
              <a:t>© 2010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89600" y="9040813"/>
            <a:ext cx="1624013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9F9B8CE7-3BE4-4177-AA9F-46B726609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5366" name="Picture 8" descr="logo_bl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363" y="114300"/>
            <a:ext cx="21955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2012 Quantum Corporation. Company Confidental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8E1AF-66AE-4334-A96F-72FA10531D22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198438"/>
            <a:ext cx="2171700" cy="5973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98438"/>
            <a:ext cx="6362700" cy="5973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2012 Quantum Corporation. Company Confidental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BC489-FA52-47E7-BD25-C09B0FB6A508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8438"/>
            <a:ext cx="86868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914400"/>
            <a:ext cx="8686800" cy="5257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2012 Quantum Corporation. Company Confidental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15574-F20C-4CB0-A165-C1C74C2FC6D9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28600" y="198438"/>
            <a:ext cx="86868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144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28600" y="36195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6195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2012 Quantum Corporation. Company Confidental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C1480-4233-4AE4-B202-B5D18862D150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2012 Quantum Corporation. Company Confidental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DE17C-EC8A-4B19-91F7-8046F6496FAA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2012 Quantum Corporation. Company Confidental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C35C9-A449-4C03-81F2-FDEDF651B512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2012 Quantum Corporation. Company Confidental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751DF-9CA4-48E6-95FF-A76E7300129B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2012 Quantum Corporation. Company Confidental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B6557-8E8C-460B-A975-E76AC165CA10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2012 Quantum Corporation. Company Confidental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35F18-9757-48A8-9477-BF834990E324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2012 Quantum Corporation. Company Confidental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DA234-60D6-4DD0-965E-C5EC68CFD81A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2012 Quantum Corporation. Company Confidental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36A82-E6EF-4C1B-BA95-140AA0047EE2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2012 Quantum Corporation. Company Confidental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FCAC2-A2DC-4FC5-A876-FFED9CB75984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2012 Quantum Corporation. Company Confidental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C3D4B-E9E4-4F21-93DE-A71DC80C5C0B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98438"/>
            <a:ext cx="86868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Headline goes here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2012 Quantum Corporation. Company Confidental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BA00"/>
                </a:solidFill>
                <a:cs typeface="+mn-cs"/>
              </a:defRPr>
            </a:lvl1pPr>
          </a:lstStyle>
          <a:p>
            <a:pPr>
              <a:defRPr/>
            </a:pPr>
            <a:fld id="{4FA766E1-5D56-42E4-8AC7-2A2E56E26F3C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  <p:pic>
        <p:nvPicPr>
          <p:cNvPr id="2" name="Picture 8" descr="Dotted_Line.png"/>
          <p:cNvPicPr preferRelativeResize="0">
            <a:picLocks/>
          </p:cNvPicPr>
          <p:nvPr/>
        </p:nvPicPr>
        <p:blipFill>
          <a:blip r:embed="rId16"/>
          <a:srcRect l="1334"/>
          <a:stretch>
            <a:fillRect/>
          </a:stretch>
        </p:blipFill>
        <p:spPr bwMode="auto">
          <a:xfrm>
            <a:off x="46038" y="762000"/>
            <a:ext cx="9021762" cy="10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7"/>
        </a:buBlip>
        <a:defRPr sz="2400">
          <a:solidFill>
            <a:srgbClr val="21212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6AD6"/>
        </a:buClr>
        <a:buFont typeface="Arial" charset="0"/>
        <a:buChar char="–"/>
        <a:defRPr>
          <a:solidFill>
            <a:srgbClr val="212121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AD6"/>
        </a:buClr>
        <a:buFont typeface="Arial" charset="0"/>
        <a:buChar char="–"/>
        <a:defRPr sz="1600">
          <a:solidFill>
            <a:srgbClr val="212121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Scalar LTFS - TOI</a:t>
            </a:r>
          </a:p>
        </p:txBody>
      </p:sp>
      <p:sp>
        <p:nvSpPr>
          <p:cNvPr id="17410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Eric Hawkins</a:t>
            </a:r>
          </a:p>
          <a:p>
            <a:r>
              <a:rPr lang="en-US" smtClean="0"/>
              <a:t>12/20/12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 txBox="1">
            <a:spLocks noGrp="1" noChangeArrowheads="1"/>
          </p:cNvSpPr>
          <p:nvPr/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600">
                <a:solidFill>
                  <a:schemeClr val="bg1"/>
                </a:solidFill>
              </a:rPr>
              <a:t>2012 Quantum Corporation. Company Confidental</a:t>
            </a:r>
          </a:p>
        </p:txBody>
      </p:sp>
      <p:sp>
        <p:nvSpPr>
          <p:cNvPr id="5" name="Rectangle 6"/>
          <p:cNvSpPr txBox="1">
            <a:spLocks noGrp="1" noChangeArrowheads="1"/>
          </p:cNvSpPr>
          <p:nvPr/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89B9881-8E86-4C8D-A028-AB7DD7CA73A2}" type="slidenum">
              <a:rPr lang="en-US" sz="1400">
                <a:solidFill>
                  <a:srgbClr val="FFBA00"/>
                </a:solidFill>
                <a:cs typeface="+mn-cs"/>
              </a:rPr>
              <a:pPr>
                <a:defRPr/>
              </a:pPr>
              <a:t>10</a:t>
            </a:fld>
            <a:endParaRPr lang="en-US" sz="1200">
              <a:solidFill>
                <a:srgbClr val="FFBA00"/>
              </a:solidFill>
              <a:cs typeface="+mn-cs"/>
            </a:endParaRP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Troubleshooting (cont)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Snapshot Logs (cont)</a:t>
            </a:r>
          </a:p>
          <a:p>
            <a:pPr lvl="1"/>
            <a:r>
              <a:rPr lang="en-US" smtClean="0"/>
              <a:t>/scratch/collect/node1-collection</a:t>
            </a:r>
          </a:p>
          <a:p>
            <a:pPr lvl="2"/>
            <a:r>
              <a:rPr lang="en-US" smtClean="0"/>
              <a:t>Altfs-info directory (sltfs specific logs)</a:t>
            </a:r>
          </a:p>
          <a:p>
            <a:pPr lvl="3"/>
            <a:r>
              <a:rPr lang="en-US" smtClean="0"/>
              <a:t>Memcheck.log – 5 minute memory tracing</a:t>
            </a:r>
          </a:p>
          <a:p>
            <a:pPr lvl="3"/>
            <a:r>
              <a:rPr lang="en-US" smtClean="0"/>
              <a:t>Memory.log – memory at time of snapshot</a:t>
            </a:r>
          </a:p>
          <a:p>
            <a:pPr lvl="3"/>
            <a:r>
              <a:rPr lang="en-US" smtClean="0"/>
              <a:t>Php_error.log – php (used by the gui) errors</a:t>
            </a:r>
          </a:p>
          <a:p>
            <a:pPr lvl="3"/>
            <a:r>
              <a:rPr lang="en-US" smtClean="0"/>
              <a:t>sltfsWS.log – Webservice logging (possible external apps can use WS)</a:t>
            </a:r>
          </a:p>
          <a:p>
            <a:pPr lvl="3"/>
            <a:r>
              <a:rPr lang="en-US" smtClean="0"/>
              <a:t>Vdbdb.log – RAS database dump </a:t>
            </a:r>
          </a:p>
          <a:p>
            <a:pPr lvl="4"/>
            <a:r>
              <a:rPr lang="en-US" smtClean="0"/>
              <a:t>sl_event_details have tickets</a:t>
            </a:r>
          </a:p>
          <a:p>
            <a:pPr lvl="4"/>
            <a:r>
              <a:rPr lang="en-US" smtClean="0"/>
              <a:t>DT_BAD tickets visable as well, these are not customer facing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 txBox="1">
            <a:spLocks noGrp="1" noChangeArrowheads="1"/>
          </p:cNvSpPr>
          <p:nvPr/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600">
                <a:solidFill>
                  <a:schemeClr val="bg1"/>
                </a:solidFill>
              </a:rPr>
              <a:t>2012 Quantum Corporation. Company Confidental</a:t>
            </a:r>
          </a:p>
        </p:txBody>
      </p:sp>
      <p:sp>
        <p:nvSpPr>
          <p:cNvPr id="5" name="Rectangle 6"/>
          <p:cNvSpPr txBox="1">
            <a:spLocks noGrp="1" noChangeArrowheads="1"/>
          </p:cNvSpPr>
          <p:nvPr/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72B49B27-2D96-4E7A-9508-A7B6F677DB33}" type="slidenum">
              <a:rPr lang="en-US" sz="1400">
                <a:solidFill>
                  <a:srgbClr val="FFBA00"/>
                </a:solidFill>
                <a:cs typeface="+mn-cs"/>
              </a:rPr>
              <a:pPr>
                <a:defRPr/>
              </a:pPr>
              <a:t>11</a:t>
            </a:fld>
            <a:endParaRPr lang="en-US" sz="1200">
              <a:solidFill>
                <a:srgbClr val="FFBA00"/>
              </a:solidFill>
              <a:cs typeface="+mn-cs"/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Troubleshooting (cont)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Darryl Torske - Engineering contact</a:t>
            </a:r>
          </a:p>
          <a:p>
            <a:r>
              <a:rPr lang="en-US" smtClean="0"/>
              <a:t>DT054 – Unexpected System Restart</a:t>
            </a:r>
          </a:p>
          <a:p>
            <a:pPr lvl="1"/>
            <a:r>
              <a:rPr lang="en-US" smtClean="0"/>
              <a:t>Collect Extended snapshot</a:t>
            </a:r>
          </a:p>
          <a:p>
            <a:pPr lvl="1"/>
            <a:r>
              <a:rPr lang="en-US" smtClean="0"/>
              <a:t>System likely panic’d or sltfs cored</a:t>
            </a:r>
          </a:p>
          <a:p>
            <a:pPr lvl="1"/>
            <a:r>
              <a:rPr lang="en-US" smtClean="0"/>
              <a:t>Contact Darryl with this information</a:t>
            </a:r>
          </a:p>
          <a:p>
            <a:pPr lvl="1"/>
            <a:r>
              <a:rPr lang="en-US" smtClean="0"/>
              <a:t>Will see DT055 – Forced unload for each mounted volume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 txBox="1">
            <a:spLocks noGrp="1" noChangeArrowheads="1"/>
          </p:cNvSpPr>
          <p:nvPr/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600">
                <a:solidFill>
                  <a:schemeClr val="bg1"/>
                </a:solidFill>
              </a:rPr>
              <a:t>2012 Quantum Corporation. Company Confidental</a:t>
            </a:r>
          </a:p>
        </p:txBody>
      </p:sp>
      <p:sp>
        <p:nvSpPr>
          <p:cNvPr id="5" name="Rectangle 6"/>
          <p:cNvSpPr txBox="1">
            <a:spLocks noGrp="1" noChangeArrowheads="1"/>
          </p:cNvSpPr>
          <p:nvPr/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FA8F9CD-95EA-403F-B352-E17C29680C35}" type="slidenum">
              <a:rPr lang="en-US" sz="1400">
                <a:solidFill>
                  <a:srgbClr val="FFBA00"/>
                </a:solidFill>
                <a:cs typeface="+mn-cs"/>
              </a:rPr>
              <a:pPr>
                <a:defRPr/>
              </a:pPr>
              <a:t>12</a:t>
            </a:fld>
            <a:endParaRPr lang="en-US" sz="1200">
              <a:solidFill>
                <a:srgbClr val="FFBA00"/>
              </a:solidFill>
              <a:cs typeface="+mn-cs"/>
            </a:endParaRP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Questions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Q and 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 txBox="1">
            <a:spLocks noGrp="1" noChangeArrowheads="1"/>
          </p:cNvSpPr>
          <p:nvPr/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600">
                <a:solidFill>
                  <a:schemeClr val="bg1"/>
                </a:solidFill>
              </a:rPr>
              <a:t>2012 Quantum Corporation. Company Confidental</a:t>
            </a:r>
          </a:p>
        </p:txBody>
      </p:sp>
      <p:sp>
        <p:nvSpPr>
          <p:cNvPr id="5" name="Rectangle 6"/>
          <p:cNvSpPr txBox="1">
            <a:spLocks noGrp="1" noChangeArrowheads="1"/>
          </p:cNvSpPr>
          <p:nvPr/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365BC82A-D6FD-4568-9677-1ADEF2537BFB}" type="slidenum">
              <a:rPr lang="en-US" sz="1400">
                <a:solidFill>
                  <a:srgbClr val="FFBA00"/>
                </a:solidFill>
                <a:cs typeface="+mn-cs"/>
              </a:rPr>
              <a:pPr>
                <a:defRPr/>
              </a:pPr>
              <a:t>2</a:t>
            </a:fld>
            <a:endParaRPr lang="en-US" sz="1200">
              <a:solidFill>
                <a:srgbClr val="FFBA00"/>
              </a:solidFill>
              <a:cs typeface="+mn-cs"/>
            </a:endParaRP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Intro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What is Scalar LTFS</a:t>
            </a:r>
          </a:p>
          <a:p>
            <a:pPr lvl="1"/>
            <a:r>
              <a:rPr lang="en-US" smtClean="0"/>
              <a:t>Linear Tape based filesystem</a:t>
            </a:r>
          </a:p>
          <a:p>
            <a:pPr lvl="1"/>
            <a:r>
              <a:rPr lang="en-US" smtClean="0"/>
              <a:t>Currently only LTO5 (Version 2 will support LTO6)</a:t>
            </a:r>
          </a:p>
          <a:p>
            <a:pPr lvl="1"/>
            <a:r>
              <a:rPr lang="en-US" smtClean="0"/>
              <a:t>Host access the filesystem via NFS or CIFS</a:t>
            </a:r>
          </a:p>
          <a:p>
            <a:r>
              <a:rPr lang="en-US" smtClean="0"/>
              <a:t>Installation and Setup</a:t>
            </a:r>
          </a:p>
          <a:p>
            <a:pPr lvl="1"/>
            <a:r>
              <a:rPr lang="en-US" smtClean="0"/>
              <a:t>Setup Wizard (all the Configuration menus; run only on initial login)</a:t>
            </a:r>
          </a:p>
          <a:p>
            <a:pPr lvl="1"/>
            <a:r>
              <a:rPr lang="en-US" smtClean="0"/>
              <a:t>License key might be an issue during setup</a:t>
            </a:r>
          </a:p>
          <a:p>
            <a:pPr lvl="2"/>
            <a:r>
              <a:rPr lang="en-US" smtClean="0"/>
              <a:t>Generated on the Quantum website by the customer</a:t>
            </a:r>
          </a:p>
          <a:p>
            <a:pPr lvl="2"/>
            <a:r>
              <a:rPr lang="en-US" smtClean="0"/>
              <a:t>Customer shipped a License Key Certificate</a:t>
            </a:r>
          </a:p>
          <a:p>
            <a:r>
              <a:rPr lang="en-US" smtClean="0"/>
              <a:t>Operations</a:t>
            </a:r>
          </a:p>
          <a:p>
            <a:pPr lvl="1"/>
            <a:r>
              <a:rPr lang="en-US" smtClean="0"/>
              <a:t>Format/Attach/Sequester media</a:t>
            </a:r>
          </a:p>
          <a:p>
            <a:pPr lvl="2"/>
            <a:r>
              <a:rPr lang="en-US" smtClean="0"/>
              <a:t>Media have to be attached to be available for use </a:t>
            </a:r>
          </a:p>
          <a:p>
            <a:pPr lvl="1"/>
            <a:r>
              <a:rPr lang="en-US" smtClean="0"/>
              <a:t>How to map via NFS and CIFS/Samba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2012 Quantum Corporation. Company Confidental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C17CC8-2CDC-473A-9D1E-8786E8E1C0F3}" type="slidenum">
              <a:rPr lang="en-US"/>
              <a:pPr>
                <a:defRPr/>
              </a:pPr>
              <a:t>3</a:t>
            </a:fld>
            <a:endParaRPr lang="en-US" sz="12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LTFS tape contents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2 partition tape</a:t>
            </a:r>
          </a:p>
          <a:p>
            <a:pPr lvl="1"/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partition contains the file mapping structure (index) of the media</a:t>
            </a:r>
          </a:p>
          <a:p>
            <a:pPr lvl="1"/>
            <a:r>
              <a:rPr lang="en-US" smtClean="0"/>
              <a:t>2</a:t>
            </a:r>
            <a:r>
              <a:rPr lang="en-US" baseline="30000" smtClean="0"/>
              <a:t>nd</a:t>
            </a:r>
            <a:r>
              <a:rPr lang="en-US" smtClean="0"/>
              <a:t> partition contains the data</a:t>
            </a:r>
          </a:p>
          <a:p>
            <a:r>
              <a:rPr lang="en-US" smtClean="0"/>
              <a:t>Index</a:t>
            </a:r>
          </a:p>
          <a:p>
            <a:pPr lvl="1"/>
            <a:r>
              <a:rPr lang="en-US" smtClean="0"/>
              <a:t>XML file that contains…</a:t>
            </a:r>
          </a:p>
          <a:p>
            <a:pPr lvl="2"/>
            <a:r>
              <a:rPr lang="en-US" smtClean="0"/>
              <a:t>details of the file locations on the media</a:t>
            </a:r>
          </a:p>
          <a:p>
            <a:pPr lvl="2"/>
            <a:r>
              <a:rPr lang="en-US" smtClean="0"/>
              <a:t>Metadata</a:t>
            </a:r>
          </a:p>
          <a:p>
            <a:pPr lvl="1"/>
            <a:r>
              <a:rPr lang="en-US" smtClean="0"/>
              <a:t>Written to the media itself (self describing)</a:t>
            </a:r>
          </a:p>
          <a:p>
            <a:r>
              <a:rPr lang="en-US" smtClean="0"/>
              <a:t>Extents</a:t>
            </a:r>
          </a:p>
          <a:p>
            <a:pPr lvl="1"/>
            <a:r>
              <a:rPr lang="en-US" smtClean="0"/>
              <a:t>Contained in the index</a:t>
            </a:r>
          </a:p>
          <a:p>
            <a:pPr lvl="1"/>
            <a:r>
              <a:rPr lang="en-US" smtClean="0"/>
              <a:t>Identifies file segments and tape location</a:t>
            </a:r>
          </a:p>
          <a:p>
            <a:pPr lvl="1"/>
            <a:r>
              <a:rPr lang="en-US" smtClean="0"/>
              <a:t>Single file can be 1 to 1000’s of Extents</a:t>
            </a:r>
          </a:p>
          <a:p>
            <a:pPr lvl="2"/>
            <a:r>
              <a:rPr lang="en-US" smtClean="0"/>
              <a:t>Depends on filesize and protocol</a:t>
            </a:r>
          </a:p>
          <a:p>
            <a:pPr lvl="2"/>
            <a:r>
              <a:rPr lang="en-US" smtClean="0"/>
              <a:t>CIFS - usually one</a:t>
            </a:r>
          </a:p>
          <a:p>
            <a:pPr lvl="2"/>
            <a:r>
              <a:rPr lang="en-US" smtClean="0"/>
              <a:t>NFS - dependent on mount options and usage model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2012 Quantum Corporation. Company Confidental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1B36DB-D1EE-4CA8-AD82-C51AFD4DC770}" type="slidenum">
              <a:rPr lang="en-US"/>
              <a:pPr>
                <a:defRPr/>
              </a:pPr>
              <a:t>4</a:t>
            </a:fld>
            <a:endParaRPr lang="en-US" sz="12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Best Practices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Reference Chapter 2 of User Guide (Best Practices Guide)</a:t>
            </a:r>
          </a:p>
          <a:p>
            <a:pPr lvl="1"/>
            <a:r>
              <a:rPr lang="en-US" smtClean="0"/>
              <a:t>6-67514-01</a:t>
            </a:r>
          </a:p>
          <a:p>
            <a:pPr lvl="1"/>
            <a:r>
              <a:rPr lang="en-US" smtClean="0"/>
              <a:t>“Must reading”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2012 Quantum Corporation. Company Confidental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D03728-778B-4C01-8B42-6DA38471B30B}" type="slidenum">
              <a:rPr lang="en-US"/>
              <a:pPr>
                <a:defRPr/>
              </a:pPr>
              <a:t>5</a:t>
            </a:fld>
            <a:endParaRPr lang="en-US" sz="12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Best Practices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NFS on Linux</a:t>
            </a:r>
          </a:p>
          <a:p>
            <a:pPr lvl="1"/>
            <a:r>
              <a:rPr lang="en-US" smtClean="0"/>
              <a:t>Use nfs version 4 (not 3)</a:t>
            </a:r>
          </a:p>
          <a:p>
            <a:pPr lvl="1"/>
            <a:r>
              <a:rPr lang="en-US" smtClean="0"/>
              <a:t>1MB rsize/wsize</a:t>
            </a:r>
          </a:p>
          <a:p>
            <a:pPr lvl="2"/>
            <a:r>
              <a:rPr lang="en-US" smtClean="0"/>
              <a:t>Lower sizes cause high number of extents (large index files)</a:t>
            </a:r>
          </a:p>
          <a:p>
            <a:pPr lvl="1"/>
            <a:r>
              <a:rPr lang="en-US" smtClean="0"/>
              <a:t>Use directio via the “dd” command</a:t>
            </a:r>
          </a:p>
          <a:p>
            <a:pPr lvl="2"/>
            <a:r>
              <a:rPr lang="en-US" smtClean="0"/>
              <a:t>Out of order extents without directio (causes slow read performance)</a:t>
            </a:r>
          </a:p>
          <a:p>
            <a:r>
              <a:rPr lang="en-US" smtClean="0"/>
              <a:t>File Browsers tend to want to reload all files to get thumbnails</a:t>
            </a:r>
          </a:p>
          <a:p>
            <a:r>
              <a:rPr lang="en-US" smtClean="0"/>
              <a:t>One drive per user (best possible usage model)</a:t>
            </a:r>
          </a:p>
          <a:p>
            <a:pPr lvl="1"/>
            <a:r>
              <a:rPr lang="en-US" smtClean="0"/>
              <a:t>Drive over subscription</a:t>
            </a:r>
          </a:p>
          <a:p>
            <a:pPr lvl="2"/>
            <a:r>
              <a:rPr lang="en-US" smtClean="0"/>
              <a:t>CIFS: Network busy error and must retry</a:t>
            </a:r>
          </a:p>
          <a:p>
            <a:pPr lvl="2"/>
            <a:r>
              <a:rPr lang="en-US" smtClean="0"/>
              <a:t>NFS: Based on otime (mount param) can timeout as well, must retry</a:t>
            </a:r>
          </a:p>
          <a:p>
            <a:r>
              <a:rPr lang="en-US" smtClean="0"/>
              <a:t>Known good tape</a:t>
            </a:r>
          </a:p>
          <a:p>
            <a:pPr lvl="1"/>
            <a:r>
              <a:rPr lang="en-US" smtClean="0"/>
              <a:t>Customer writes non-critical data to a tape that will only be used to verify possible drive failures.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 txBox="1">
            <a:spLocks noGrp="1" noChangeArrowheads="1"/>
          </p:cNvSpPr>
          <p:nvPr/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600">
                <a:solidFill>
                  <a:schemeClr val="bg1"/>
                </a:solidFill>
              </a:rPr>
              <a:t>2012 Quantum Corporation. Company Confidental</a:t>
            </a:r>
          </a:p>
        </p:txBody>
      </p:sp>
      <p:sp>
        <p:nvSpPr>
          <p:cNvPr id="5" name="Rectangle 6"/>
          <p:cNvSpPr txBox="1">
            <a:spLocks noGrp="1" noChangeArrowheads="1"/>
          </p:cNvSpPr>
          <p:nvPr/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EA7238C0-F8BA-4DCD-A5E3-B5E6483DEE9D}" type="slidenum">
              <a:rPr lang="en-US" sz="1400">
                <a:solidFill>
                  <a:srgbClr val="FFBA00"/>
                </a:solidFill>
                <a:cs typeface="+mn-cs"/>
              </a:rPr>
              <a:pPr>
                <a:defRPr/>
              </a:pPr>
              <a:t>6</a:t>
            </a:fld>
            <a:endParaRPr lang="en-US" sz="1200">
              <a:solidFill>
                <a:srgbClr val="FFBA00"/>
              </a:solidFill>
              <a:cs typeface="+mn-cs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Key Best Practices (cont)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Library must be in “assisted unload” mode</a:t>
            </a:r>
          </a:p>
          <a:p>
            <a:r>
              <a:rPr lang="en-US" smtClean="0"/>
              <a:t>Avoid editing files on filesystem</a:t>
            </a:r>
          </a:p>
          <a:p>
            <a:pPr lvl="1"/>
            <a:r>
              <a:rPr lang="en-US" smtClean="0"/>
              <a:t>some editors generate temp files which have to be written to media</a:t>
            </a:r>
          </a:p>
          <a:p>
            <a:r>
              <a:rPr lang="en-US" smtClean="0"/>
              <a:t>Deleting files from the filesystem does not free up space</a:t>
            </a:r>
          </a:p>
          <a:p>
            <a:pPr lvl="1"/>
            <a:r>
              <a:rPr lang="en-US" smtClean="0"/>
              <a:t>Format is only way to reclaim space, however data is not recoverable after a format.</a:t>
            </a:r>
          </a:p>
          <a:p>
            <a:r>
              <a:rPr lang="en-US" smtClean="0"/>
              <a:t>Import/Export operations can cause partition to go offline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 txBox="1">
            <a:spLocks noGrp="1" noChangeArrowheads="1"/>
          </p:cNvSpPr>
          <p:nvPr/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600">
                <a:solidFill>
                  <a:schemeClr val="bg1"/>
                </a:solidFill>
              </a:rPr>
              <a:t>2012 Quantum Corporation. Company Confidental</a:t>
            </a:r>
          </a:p>
        </p:txBody>
      </p:sp>
      <p:sp>
        <p:nvSpPr>
          <p:cNvPr id="5" name="Rectangle 6"/>
          <p:cNvSpPr txBox="1">
            <a:spLocks noGrp="1" noChangeArrowheads="1"/>
          </p:cNvSpPr>
          <p:nvPr/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C0C8D49-F614-46B4-891E-6DCFE0901B94}" type="slidenum">
              <a:rPr lang="en-US" sz="1400">
                <a:solidFill>
                  <a:srgbClr val="FFBA00"/>
                </a:solidFill>
                <a:cs typeface="+mn-cs"/>
              </a:rPr>
              <a:pPr>
                <a:defRPr/>
              </a:pPr>
              <a:t>7</a:t>
            </a:fld>
            <a:endParaRPr lang="en-US" sz="1200">
              <a:solidFill>
                <a:srgbClr val="FFBA00"/>
              </a:solidFill>
              <a:cs typeface="+mn-cs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Tools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Save/Restore</a:t>
            </a:r>
          </a:p>
          <a:p>
            <a:pPr lvl="1"/>
            <a:r>
              <a:rPr lang="en-US" smtClean="0"/>
              <a:t>Save current config and allows restore</a:t>
            </a:r>
          </a:p>
          <a:p>
            <a:pPr lvl="1"/>
            <a:r>
              <a:rPr lang="en-US" smtClean="0"/>
              <a:t>Must be at the same version of software to restore as the save was taken</a:t>
            </a:r>
          </a:p>
          <a:p>
            <a:pPr lvl="1"/>
            <a:r>
              <a:rPr lang="en-US" smtClean="0"/>
              <a:t>Saves a maximum of 1GB (uncompressed) of index files most recently used</a:t>
            </a:r>
          </a:p>
          <a:p>
            <a:pPr lvl="2"/>
            <a:r>
              <a:rPr lang="en-US" smtClean="0"/>
              <a:t>Will not save index file for currently mounted tapes</a:t>
            </a:r>
          </a:p>
          <a:p>
            <a:pPr lvl="1"/>
            <a:r>
              <a:rPr lang="en-US" smtClean="0"/>
              <a:t>Must have the matching Quantum serial number to restore if appliance was replaced.</a:t>
            </a:r>
          </a:p>
          <a:p>
            <a:pPr lvl="2"/>
            <a:r>
              <a:rPr lang="en-US" smtClean="0"/>
              <a:t>Use service.sh to set this</a:t>
            </a:r>
          </a:p>
          <a:p>
            <a:r>
              <a:rPr lang="en-US" smtClean="0"/>
              <a:t>Capture snapshot</a:t>
            </a:r>
          </a:p>
          <a:p>
            <a:pPr lvl="1"/>
            <a:r>
              <a:rPr lang="en-US" smtClean="0"/>
              <a:t>“normal snapshot” – keep it to ~10MB or less to email it</a:t>
            </a:r>
          </a:p>
          <a:p>
            <a:pPr lvl="1"/>
            <a:r>
              <a:rPr lang="en-US" smtClean="0"/>
              <a:t>“extended snapshot” – gets all sltfs logs and cores. Can be gigabytes.</a:t>
            </a:r>
          </a:p>
          <a:p>
            <a:pPr lvl="1"/>
            <a:r>
              <a:rPr lang="en-US" smtClean="0"/>
              <a:t>“component log collection” – dell collect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 txBox="1">
            <a:spLocks noGrp="1" noChangeArrowheads="1"/>
          </p:cNvSpPr>
          <p:nvPr/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600">
                <a:solidFill>
                  <a:schemeClr val="bg1"/>
                </a:solidFill>
              </a:rPr>
              <a:t>2012 Quantum Corporation. Company Confidental</a:t>
            </a:r>
          </a:p>
        </p:txBody>
      </p:sp>
      <p:sp>
        <p:nvSpPr>
          <p:cNvPr id="5" name="Rectangle 6"/>
          <p:cNvSpPr txBox="1">
            <a:spLocks noGrp="1" noChangeArrowheads="1"/>
          </p:cNvSpPr>
          <p:nvPr/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79AD531-7DAA-4076-A996-69458175A1B0}" type="slidenum">
              <a:rPr lang="en-US" sz="1400">
                <a:solidFill>
                  <a:srgbClr val="FFBA00"/>
                </a:solidFill>
                <a:cs typeface="+mn-cs"/>
              </a:rPr>
              <a:pPr>
                <a:defRPr/>
              </a:pPr>
              <a:t>8</a:t>
            </a:fld>
            <a:endParaRPr lang="en-US" sz="1200">
              <a:solidFill>
                <a:srgbClr val="FFBA00"/>
              </a:solidFill>
              <a:cs typeface="+mn-cs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Tools (cont)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Security</a:t>
            </a:r>
          </a:p>
          <a:p>
            <a:pPr lvl="1"/>
            <a:r>
              <a:rPr lang="en-US" smtClean="0"/>
              <a:t>IP list only (no ranges)</a:t>
            </a:r>
          </a:p>
          <a:p>
            <a:pPr lvl="1"/>
            <a:r>
              <a:rPr lang="en-US" smtClean="0"/>
              <a:t>Customer will be very interested in this</a:t>
            </a:r>
          </a:p>
          <a:p>
            <a:r>
              <a:rPr lang="en-US" smtClean="0"/>
              <a:t>Update firmware</a:t>
            </a:r>
          </a:p>
          <a:p>
            <a:pPr lvl="1"/>
            <a:r>
              <a:rPr lang="en-US" smtClean="0"/>
              <a:t>Not allowed if tapes are mounted or any tickets are open</a:t>
            </a:r>
          </a:p>
          <a:p>
            <a:pPr lvl="1"/>
            <a:r>
              <a:rPr lang="en-US" smtClean="0"/>
              <a:t>Normally takes 10-15 minutes</a:t>
            </a:r>
          </a:p>
          <a:p>
            <a:pPr lvl="1"/>
            <a:r>
              <a:rPr lang="en-US" smtClean="0"/>
              <a:t>If component firmware upgrades required can take an hour</a:t>
            </a:r>
          </a:p>
          <a:p>
            <a:r>
              <a:rPr lang="en-US" smtClean="0"/>
              <a:t>Diagnostic tickets</a:t>
            </a:r>
          </a:p>
          <a:p>
            <a:pPr lvl="1"/>
            <a:r>
              <a:rPr lang="en-US" smtClean="0"/>
              <a:t>3 Levels</a:t>
            </a:r>
          </a:p>
          <a:p>
            <a:pPr lvl="2"/>
            <a:r>
              <a:rPr lang="en-US" smtClean="0"/>
              <a:t>Low – Blue; Medium – Yellow; Red - High</a:t>
            </a:r>
          </a:p>
          <a:p>
            <a:pPr lvl="1"/>
            <a:r>
              <a:rPr lang="en-US" smtClean="0"/>
              <a:t>Always check the library for tickets</a:t>
            </a:r>
          </a:p>
          <a:p>
            <a:pPr lvl="2"/>
            <a:r>
              <a:rPr lang="en-US" smtClean="0"/>
              <a:t>Specifically for Tape alerts on drive and media</a:t>
            </a:r>
          </a:p>
          <a:p>
            <a:pPr lvl="1"/>
            <a:r>
              <a:rPr lang="en-US" smtClean="0"/>
              <a:t>Each ticket has resolutions to follow</a:t>
            </a:r>
          </a:p>
          <a:p>
            <a:pPr lvl="2"/>
            <a:r>
              <a:rPr lang="en-US" smtClean="0"/>
              <a:t>If-then structure</a:t>
            </a:r>
          </a:p>
          <a:p>
            <a:pPr lvl="2"/>
            <a:r>
              <a:rPr lang="en-US" smtClean="0"/>
              <a:t>Find changes or helpful items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 txBox="1">
            <a:spLocks noGrp="1" noChangeArrowheads="1"/>
          </p:cNvSpPr>
          <p:nvPr/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600">
                <a:solidFill>
                  <a:schemeClr val="bg1"/>
                </a:solidFill>
              </a:rPr>
              <a:t>2012 Quantum Corporation. Company Confidental</a:t>
            </a:r>
          </a:p>
        </p:txBody>
      </p:sp>
      <p:sp>
        <p:nvSpPr>
          <p:cNvPr id="5" name="Rectangle 6"/>
          <p:cNvSpPr txBox="1">
            <a:spLocks noGrp="1" noChangeArrowheads="1"/>
          </p:cNvSpPr>
          <p:nvPr/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56AB924E-10A9-4B5B-9B9E-7BE9307EB150}" type="slidenum">
              <a:rPr lang="en-US" sz="1400">
                <a:solidFill>
                  <a:srgbClr val="FFBA00"/>
                </a:solidFill>
                <a:cs typeface="+mn-cs"/>
              </a:rPr>
              <a:pPr>
                <a:defRPr/>
              </a:pPr>
              <a:t>9</a:t>
            </a:fld>
            <a:endParaRPr lang="en-US" sz="1200">
              <a:solidFill>
                <a:srgbClr val="FFBA00"/>
              </a:solidFill>
              <a:cs typeface="+mn-cs"/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Troubleshooting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Snapshot Logs</a:t>
            </a:r>
          </a:p>
          <a:p>
            <a:pPr lvl="1"/>
            <a:r>
              <a:rPr lang="en-US" smtClean="0"/>
              <a:t>/scratch/collect/node1-collection</a:t>
            </a:r>
          </a:p>
          <a:p>
            <a:pPr lvl="2"/>
            <a:r>
              <a:rPr lang="en-US" smtClean="0"/>
              <a:t>Collect.txt – system information</a:t>
            </a:r>
          </a:p>
          <a:p>
            <a:pPr lvl="3"/>
            <a:r>
              <a:rPr lang="en-US" smtClean="0"/>
              <a:t>Platform details/core backtraces/scsi info/network details</a:t>
            </a:r>
          </a:p>
          <a:p>
            <a:pPr lvl="2"/>
            <a:r>
              <a:rPr lang="en-US" smtClean="0"/>
              <a:t>Altfs-info directory (sltfs specific logs)</a:t>
            </a:r>
          </a:p>
          <a:p>
            <a:pPr lvl="3"/>
            <a:r>
              <a:rPr lang="en-US" smtClean="0"/>
              <a:t>Depending on the usage these logs can be rolled every 10 minutes</a:t>
            </a:r>
          </a:p>
          <a:p>
            <a:pPr lvl="3"/>
            <a:r>
              <a:rPr lang="en-US" smtClean="0"/>
              <a:t>Altfs.log* – contains all sltfs logs</a:t>
            </a:r>
          </a:p>
          <a:p>
            <a:pPr lvl="4"/>
            <a:r>
              <a:rPr lang="en-US" smtClean="0"/>
              <a:t>Search for ERR can give you a feel for an error that occurred</a:t>
            </a:r>
          </a:p>
          <a:p>
            <a:pPr lvl="3"/>
            <a:r>
              <a:rPr lang="en-US" smtClean="0"/>
              <a:t>Altfs_debug.log* - debug level logs (development only)</a:t>
            </a:r>
          </a:p>
          <a:p>
            <a:pPr lvl="3"/>
            <a:r>
              <a:rPr lang="en-US" smtClean="0"/>
              <a:t>Altfs_ltfs.log* - drive communications via ltfs</a:t>
            </a:r>
          </a:p>
          <a:p>
            <a:pPr lvl="3"/>
            <a:r>
              <a:rPr lang="en-US" smtClean="0"/>
              <a:t>Altfs_uti.log – uti utility logs (development only)</a:t>
            </a:r>
          </a:p>
          <a:p>
            <a:pPr lvl="3"/>
            <a:r>
              <a:rPr lang="en-US" smtClean="0"/>
              <a:t>Altfsdb.log – altfs database dump</a:t>
            </a:r>
          </a:p>
          <a:p>
            <a:pPr lvl="3"/>
            <a:r>
              <a:rPr lang="en-US" smtClean="0"/>
              <a:t>Configchanges.log – configuration changes that happened via the gui</a:t>
            </a:r>
          </a:p>
          <a:p>
            <a:pPr lvl="3"/>
            <a:r>
              <a:rPr lang="en-US" smtClean="0"/>
              <a:t>Directory.log – list of sltfs owned directories</a:t>
            </a:r>
          </a:p>
          <a:p>
            <a:pPr lvl="3"/>
            <a:r>
              <a:rPr lang="en-US" smtClean="0"/>
              <a:t>Driveusage.log – list of drive mount and dismounts</a:t>
            </a:r>
          </a:p>
          <a:p>
            <a:pPr lvl="3"/>
            <a:r>
              <a:rPr lang="en-US" smtClean="0"/>
              <a:t>Fileops.log* - list of filesystem operations received from host</a:t>
            </a:r>
          </a:p>
          <a:p>
            <a:pPr lvl="3"/>
            <a:r>
              <a:rPr lang="en-US" smtClean="0"/>
              <a:t>Gui.log – activities from the gui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presentation">
  <a:themeElements>
    <a:clrScheme name="Qpresentation 13">
      <a:dk1>
        <a:srgbClr val="000000"/>
      </a:dk1>
      <a:lt1>
        <a:srgbClr val="FFFFFF"/>
      </a:lt1>
      <a:dk2>
        <a:srgbClr val="006AD6"/>
      </a:dk2>
      <a:lt2>
        <a:srgbClr val="808080"/>
      </a:lt2>
      <a:accent1>
        <a:srgbClr val="41A2EF"/>
      </a:accent1>
      <a:accent2>
        <a:srgbClr val="FFA600"/>
      </a:accent2>
      <a:accent3>
        <a:srgbClr val="FFFFFF"/>
      </a:accent3>
      <a:accent4>
        <a:srgbClr val="000000"/>
      </a:accent4>
      <a:accent5>
        <a:srgbClr val="B0CEF6"/>
      </a:accent5>
      <a:accent6>
        <a:srgbClr val="E79600"/>
      </a:accent6>
      <a:hlink>
        <a:srgbClr val="666666"/>
      </a:hlink>
      <a:folHlink>
        <a:srgbClr val="999999"/>
      </a:folHlink>
    </a:clrScheme>
    <a:fontScheme name="Qpresentatio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Q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presentation 13">
        <a:dk1>
          <a:srgbClr val="000000"/>
        </a:dk1>
        <a:lt1>
          <a:srgbClr val="FFFFFF"/>
        </a:lt1>
        <a:dk2>
          <a:srgbClr val="006AD6"/>
        </a:dk2>
        <a:lt2>
          <a:srgbClr val="808080"/>
        </a:lt2>
        <a:accent1>
          <a:srgbClr val="41A2EF"/>
        </a:accent1>
        <a:accent2>
          <a:srgbClr val="FFA600"/>
        </a:accent2>
        <a:accent3>
          <a:srgbClr val="FFFFFF"/>
        </a:accent3>
        <a:accent4>
          <a:srgbClr val="000000"/>
        </a:accent4>
        <a:accent5>
          <a:srgbClr val="B0CEF6"/>
        </a:accent5>
        <a:accent6>
          <a:srgbClr val="E79600"/>
        </a:accent6>
        <a:hlink>
          <a:srgbClr val="666666"/>
        </a:hlink>
        <a:folHlink>
          <a:srgbClr val="99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Qpresentation</Template>
  <TotalTime>2715</TotalTime>
  <Words>772</Words>
  <Application>Microsoft Office PowerPoint</Application>
  <PresentationFormat>On-screen Show (4:3)</PresentationFormat>
  <Paragraphs>146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Wingdings</vt:lpstr>
      <vt:lpstr>Qpresentation</vt:lpstr>
      <vt:lpstr>Scalar LTFS - TOI</vt:lpstr>
      <vt:lpstr>Intro</vt:lpstr>
      <vt:lpstr>LTFS tape contents</vt:lpstr>
      <vt:lpstr>Best Practices</vt:lpstr>
      <vt:lpstr>Key Best Practices</vt:lpstr>
      <vt:lpstr>Key Best Practices (cont)</vt:lpstr>
      <vt:lpstr>Tools</vt:lpstr>
      <vt:lpstr>Tools (cont)</vt:lpstr>
      <vt:lpstr>Troubleshooting</vt:lpstr>
      <vt:lpstr>Troubleshooting (cont)</vt:lpstr>
      <vt:lpstr>Troubleshooting (cont)</vt:lpstr>
      <vt:lpstr>Questions</vt:lpstr>
    </vt:vector>
  </TitlesOfParts>
  <Company>Quantum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Management Competitive Landscape</dc:title>
  <dc:creator>ebassier</dc:creator>
  <cp:lastModifiedBy>Eric Hawkins</cp:lastModifiedBy>
  <cp:revision>148</cp:revision>
  <dcterms:created xsi:type="dcterms:W3CDTF">2010-04-08T21:19:26Z</dcterms:created>
  <dcterms:modified xsi:type="dcterms:W3CDTF">2012-12-20T16:39:12Z</dcterms:modified>
</cp:coreProperties>
</file>