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7" r:id="rId3"/>
    <p:sldId id="268" r:id="rId4"/>
    <p:sldId id="269" r:id="rId5"/>
    <p:sldId id="270" r:id="rId6"/>
    <p:sldId id="271" r:id="rId7"/>
    <p:sldId id="281" r:id="rId8"/>
    <p:sldId id="282" r:id="rId9"/>
    <p:sldId id="283" r:id="rId10"/>
    <p:sldId id="272" r:id="rId11"/>
    <p:sldId id="273" r:id="rId12"/>
    <p:sldId id="274" r:id="rId13"/>
    <p:sldId id="284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CC00"/>
    <a:srgbClr val="0000FF"/>
    <a:srgbClr val="FF00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1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CCF289F-3197-4CB4-80CD-170D02AC0D67}" type="datetimeFigureOut">
              <a:rPr lang="en-US"/>
              <a:pPr>
                <a:defRPr/>
              </a:pPr>
              <a:t>9/9/2011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B28FD5B-E9F8-489F-85E9-828A19F47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6DABBBA-B7B1-40C7-A49A-8DBB61FF2A7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1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265595E-394B-48F5-B177-D921F5A591C4}" type="slidenum">
              <a:rPr lang="en-US" sz="1200"/>
              <a:pPr algn="r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6FF47ED-6074-4FBB-956F-D41D3B2A7941}" type="slidenum">
              <a:rPr lang="en-US" sz="1200"/>
              <a:pPr algn="r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FE95C8-3E55-4D7E-85E7-97A45FAD20C4}" type="slidenum">
              <a:rPr lang="en-US" sz="1200"/>
              <a:pPr algn="r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50F2D3-5220-40C6-8729-D619B82040DE}" type="slidenum">
              <a:rPr lang="en-US" sz="1200"/>
              <a:pPr algn="r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B023191-0A3B-4C3E-B12E-D3FF82AD86C6}" type="slidenum">
              <a:rPr lang="en-US" sz="1200"/>
              <a:pPr algn="r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E6F5939-6161-4948-912B-1E96277AA48B}" type="slidenum">
              <a:rPr lang="en-US" sz="1200"/>
              <a:pPr algn="r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5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BB077E-3B6D-4D5A-AB33-204B3D8F6FD6}" type="slidenum">
              <a:rPr lang="en-US" sz="1200"/>
              <a:pPr algn="r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65745CB-6169-45EB-8431-F89D00C76FBA}" type="slidenum">
              <a:rPr lang="en-US" sz="1200"/>
              <a:pPr algn="r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8D7599-9F86-4A74-83DE-A37BB3BCC639}" type="slidenum">
              <a:rPr lang="en-US" sz="1200"/>
              <a:pPr algn="r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9809371-ECC3-42A5-A59E-29E8F98E6059}" type="slidenum">
              <a:rPr lang="en-US" sz="1200"/>
              <a:pPr algn="r"/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D3FE1F-5444-4171-A19B-5BAF7BC0BD4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8C80F6-38A5-4AE6-AF6A-E19E2B86E731}" type="slidenum">
              <a:rPr lang="en-US" sz="1200"/>
              <a:pPr algn="r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49D517-EE49-4DD8-A20D-690C473CE3D4}" type="slidenum">
              <a:rPr lang="en-US" sz="1200"/>
              <a:pPr algn="r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88CA61A-CEDA-4808-8EFD-77385EF890C5}" type="slidenum">
              <a:rPr lang="en-US" sz="1200"/>
              <a:pPr algn="r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643FA7B-5C5A-46EC-B114-8E93B66053B4}" type="slidenum">
              <a:rPr lang="en-US" sz="1200"/>
              <a:pPr algn="r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6435FE7-6EBE-490A-AEA0-156574F7EA48}" type="slidenum">
              <a:rPr lang="en-US" sz="1200"/>
              <a:pPr algn="r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D1353A-C177-476D-A2C3-93D6956BCAF9}" type="slidenum">
              <a:rPr lang="en-US" sz="1200"/>
              <a:pPr algn="r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C009AC1-4534-4CBC-A858-1BD7106CEEA6}" type="slidenum">
              <a:rPr lang="en-US" sz="1200"/>
              <a:pPr algn="r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534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124200"/>
            <a:ext cx="8534400" cy="99060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419600" y="6424613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C15CA-610A-4D48-8EDF-2C5D7A739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7E17-ED3E-4AF8-86D2-3CB658076462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EF564-DA96-4482-A5BF-E5FE57107C24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73A7F-365D-415E-93AF-09BB8C112A4A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099A8-9EA7-40D8-B2EF-110379B9CB2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7EB08-7FEC-469E-BF69-3B70CCDE1C58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7ACA9-D66F-4F06-B04B-1AAB0790A91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868680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2702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2703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AE303-04EB-4266-8106-8AE4991C85CE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2C1DC-4A68-4F91-98A4-7CB392226CC6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8C4DE-584E-4C30-9A18-88F93FAD223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94349-7E1F-47AE-A6B9-D687419BC7B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9BF1D-4BE7-45DB-AF47-9F05D8C192A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9AB442F0-6D71-4DAC-B297-F4E05F460B28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2" name="Picture 8" descr="Dotted_Line.png"/>
          <p:cNvPicPr preferRelativeResize="0">
            <a:picLocks/>
          </p:cNvPicPr>
          <p:nvPr/>
        </p:nvPicPr>
        <p:blipFill>
          <a:blip r:embed="rId15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3970338" y="6424613"/>
            <a:ext cx="3276600" cy="396875"/>
          </a:xfrm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230846-178E-43F7-BFC7-A2034F657B1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StorNext 4.2 – Web Services</a:t>
            </a:r>
          </a:p>
        </p:txBody>
      </p:sp>
      <p:sp>
        <p:nvSpPr>
          <p:cNvPr id="15364" name="Subtitle 2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8534400" cy="3048000"/>
          </a:xfrm>
        </p:spPr>
        <p:txBody>
          <a:bodyPr/>
          <a:lstStyle/>
          <a:p>
            <a:pPr eaLnBrk="1" hangingPunct="1"/>
            <a:r>
              <a:rPr lang="en-US" sz="1800" smtClean="0"/>
              <a:t>Transfer of Information, Denver, CO, Sept 13-14, 2011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mtClean="0"/>
              <a:t>Robert Metcalf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651-688-4378 </a:t>
            </a:r>
          </a:p>
          <a:p>
            <a:pPr eaLnBrk="1" hangingPunct="1"/>
            <a:r>
              <a:rPr lang="en-US" smtClean="0"/>
              <a:t>Mendota Heights, MN office</a:t>
            </a:r>
          </a:p>
          <a:p>
            <a:pPr eaLnBrk="1" hangingPunct="1"/>
            <a:r>
              <a:rPr lang="en-US" smtClean="0"/>
              <a:t>Robert.Metcalf@quantum.com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8FF1743-81ED-4AE7-9802-10AEE62E7496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10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379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WSDL</a:t>
            </a:r>
          </a:p>
        </p:txBody>
      </p:sp>
      <p:sp>
        <p:nvSpPr>
          <p:cNvPr id="33796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Web Service Definition Language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An XML file that describes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Parameters for calling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Structures for output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Tools convert a WSDL to an interface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C, Java, .Net, Perl, PHP, Python, Ruby, etc.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WSDL2Java builds client stubs and server skeletons</a:t>
            </a:r>
            <a:endParaRPr lang="en-US" sz="1400">
              <a:solidFill>
                <a:srgbClr val="2121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8AD2F94-40D2-4698-BEF9-51C6873A7DDB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11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584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WSDL</a:t>
            </a:r>
          </a:p>
        </p:txBody>
      </p:sp>
      <p:sp>
        <p:nvSpPr>
          <p:cNvPr id="35844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From Wikipedia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XML describing functionality offered by a web service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Provides a machine-readable description of how the service can be called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Parameters expected by the service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Data structures it returns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Similar to a method signature in a programming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532CB62-1B9B-494F-85CA-653A392229AB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12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789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WSDL Example</a:t>
            </a:r>
          </a:p>
        </p:txBody>
      </p:sp>
      <p:sp>
        <p:nvSpPr>
          <p:cNvPr id="37892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  <a:tabLst>
                <a:tab pos="4343400" algn="l"/>
              </a:tabLst>
            </a:pPr>
            <a:r>
              <a:rPr lang="en-US" sz="3200">
                <a:solidFill>
                  <a:srgbClr val="212121"/>
                </a:solidFill>
              </a:rPr>
              <a:t>Parameters expected by the service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>
                <a:solidFill>
                  <a:srgbClr val="212121"/>
                </a:solidFill>
              </a:rPr>
              <a:t>&lt;</a:t>
            </a:r>
            <a:r>
              <a:rPr lang="en-US" sz="2000">
                <a:solidFill>
                  <a:srgbClr val="212121"/>
                </a:solidFill>
              </a:rPr>
              <a:t>xsd:element name="</a:t>
            </a:r>
            <a:r>
              <a:rPr lang="en-US" sz="2000">
                <a:solidFill>
                  <a:srgbClr val="0000FF"/>
                </a:solidFill>
              </a:rPr>
              <a:t>getFileLocation</a:t>
            </a:r>
            <a:r>
              <a:rPr lang="en-US" sz="2000">
                <a:solidFill>
                  <a:srgbClr val="212121"/>
                </a:solidFill>
              </a:rPr>
              <a:t>"&gt;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None/>
              <a:tabLst>
                <a:tab pos="4343400" algn="l"/>
              </a:tabLst>
            </a:pPr>
            <a:r>
              <a:rPr lang="en-US">
                <a:solidFill>
                  <a:srgbClr val="212121"/>
                </a:solidFill>
              </a:rPr>
              <a:t>&lt;xsd:element name="</a:t>
            </a:r>
            <a:r>
              <a:rPr lang="en-US">
                <a:solidFill>
                  <a:srgbClr val="0000FF"/>
                </a:solidFill>
              </a:rPr>
              <a:t>password</a:t>
            </a:r>
            <a:r>
              <a:rPr lang="en-US">
                <a:solidFill>
                  <a:srgbClr val="212121"/>
                </a:solidFill>
              </a:rPr>
              <a:t>"	type="xsd:</a:t>
            </a:r>
            <a:r>
              <a:rPr lang="en-US">
                <a:solidFill>
                  <a:srgbClr val="FF0000"/>
                </a:solidFill>
              </a:rPr>
              <a:t>string</a:t>
            </a:r>
            <a:r>
              <a:rPr lang="en-US">
                <a:solidFill>
                  <a:srgbClr val="212121"/>
                </a:solidFill>
              </a:rPr>
              <a:t>"/&gt;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None/>
              <a:tabLst>
                <a:tab pos="4343400" algn="l"/>
              </a:tabLst>
            </a:pPr>
            <a:r>
              <a:rPr lang="en-US">
                <a:solidFill>
                  <a:srgbClr val="212121"/>
                </a:solidFill>
              </a:rPr>
              <a:t>&lt;xsd:element name="</a:t>
            </a:r>
            <a:r>
              <a:rPr lang="en-US">
                <a:solidFill>
                  <a:srgbClr val="0000FF"/>
                </a:solidFill>
              </a:rPr>
              <a:t>files</a:t>
            </a:r>
            <a:r>
              <a:rPr lang="en-US">
                <a:solidFill>
                  <a:srgbClr val="212121"/>
                </a:solidFill>
              </a:rPr>
              <a:t>"	type="xsd:</a:t>
            </a:r>
            <a:r>
              <a:rPr lang="en-US">
                <a:solidFill>
                  <a:srgbClr val="FF0000"/>
                </a:solidFill>
              </a:rPr>
              <a:t>string</a:t>
            </a:r>
            <a:r>
              <a:rPr lang="en-US">
                <a:solidFill>
                  <a:srgbClr val="212121"/>
                </a:solidFill>
              </a:rPr>
              <a:t>"/&gt;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None/>
              <a:tabLst>
                <a:tab pos="4343400" algn="l"/>
              </a:tabLst>
            </a:pPr>
            <a:r>
              <a:rPr lang="en-US">
                <a:solidFill>
                  <a:srgbClr val="212121"/>
                </a:solidFill>
              </a:rPr>
              <a:t>&lt;xsd:element name="</a:t>
            </a:r>
            <a:r>
              <a:rPr lang="en-US">
                <a:solidFill>
                  <a:srgbClr val="0000FF"/>
                </a:solidFill>
              </a:rPr>
              <a:t>checksum</a:t>
            </a:r>
            <a:r>
              <a:rPr lang="en-US">
                <a:solidFill>
                  <a:srgbClr val="212121"/>
                </a:solidFill>
              </a:rPr>
              <a:t>"	type="xsd:</a:t>
            </a:r>
            <a:r>
              <a:rPr lang="en-US">
                <a:solidFill>
                  <a:srgbClr val="FF0000"/>
                </a:solidFill>
              </a:rPr>
              <a:t>boolean</a:t>
            </a:r>
            <a:r>
              <a:rPr lang="en-US">
                <a:solidFill>
                  <a:srgbClr val="212121"/>
                </a:solidFill>
              </a:rPr>
              <a:t>"/&gt;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None/>
              <a:tabLst>
                <a:tab pos="4343400" algn="l"/>
              </a:tabLst>
            </a:pPr>
            <a:r>
              <a:rPr lang="en-US">
                <a:solidFill>
                  <a:srgbClr val="212121"/>
                </a:solidFill>
              </a:rPr>
              <a:t>&lt;xsd:element name="</a:t>
            </a:r>
            <a:r>
              <a:rPr lang="en-US">
                <a:solidFill>
                  <a:srgbClr val="0000FF"/>
                </a:solidFill>
              </a:rPr>
              <a:t>format</a:t>
            </a:r>
            <a:r>
              <a:rPr lang="en-US">
                <a:solidFill>
                  <a:srgbClr val="212121"/>
                </a:solidFill>
              </a:rPr>
              <a:t>"	type="xsd:</a:t>
            </a:r>
            <a:r>
              <a:rPr lang="en-US">
                <a:solidFill>
                  <a:srgbClr val="FF0000"/>
                </a:solidFill>
              </a:rPr>
              <a:t>string</a:t>
            </a:r>
            <a:r>
              <a:rPr lang="en-US">
                <a:solidFill>
                  <a:srgbClr val="212121"/>
                </a:solidFill>
              </a:rPr>
              <a:t> "/&gt;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2000">
                <a:solidFill>
                  <a:srgbClr val="212121"/>
                </a:solidFill>
              </a:rPr>
              <a:t>&lt;/xsd:element</a:t>
            </a:r>
            <a:r>
              <a:rPr lang="en-US">
                <a:solidFill>
                  <a:srgbClr val="212121"/>
                </a:solidFill>
              </a:rPr>
              <a:t>&gt;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  <a:tabLst>
                <a:tab pos="4343400" algn="l"/>
              </a:tabLst>
            </a:pPr>
            <a:endParaRPr lang="en-US" sz="3200">
              <a:solidFill>
                <a:srgbClr val="212121"/>
              </a:solidFill>
            </a:endParaRP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  <a:tabLst>
                <a:tab pos="4343400" algn="l"/>
              </a:tabLst>
            </a:pPr>
            <a:r>
              <a:rPr lang="en-US" sz="3200">
                <a:solidFill>
                  <a:srgbClr val="212121"/>
                </a:solidFill>
              </a:rPr>
              <a:t>Data structure it returns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>
                <a:solidFill>
                  <a:srgbClr val="212121"/>
                </a:solidFill>
              </a:rPr>
              <a:t>&lt;</a:t>
            </a:r>
            <a:r>
              <a:rPr lang="en-US" sz="2000">
                <a:solidFill>
                  <a:srgbClr val="212121"/>
                </a:solidFill>
              </a:rPr>
              <a:t>xsd:element name="</a:t>
            </a:r>
            <a:r>
              <a:rPr lang="en-US" sz="2000">
                <a:solidFill>
                  <a:srgbClr val="0000FF"/>
                </a:solidFill>
              </a:rPr>
              <a:t>getFileLocationResponse</a:t>
            </a:r>
            <a:r>
              <a:rPr lang="en-US" sz="2000">
                <a:solidFill>
                  <a:srgbClr val="212121"/>
                </a:solidFill>
              </a:rPr>
              <a:t>"&gt;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None/>
              <a:tabLst>
                <a:tab pos="4343400" algn="l"/>
              </a:tabLst>
            </a:pPr>
            <a:r>
              <a:rPr lang="en-US">
                <a:solidFill>
                  <a:srgbClr val="212121"/>
                </a:solidFill>
              </a:rPr>
              <a:t>&lt;xsd:element name="</a:t>
            </a:r>
            <a:r>
              <a:rPr lang="en-US">
                <a:solidFill>
                  <a:srgbClr val="0000FF"/>
                </a:solidFill>
              </a:rPr>
              <a:t>out</a:t>
            </a:r>
            <a:r>
              <a:rPr lang="en-US">
                <a:solidFill>
                  <a:srgbClr val="212121"/>
                </a:solidFill>
              </a:rPr>
              <a:t>“	type="xsd:</a:t>
            </a:r>
            <a:r>
              <a:rPr lang="en-US">
                <a:solidFill>
                  <a:srgbClr val="FF0000"/>
                </a:solidFill>
              </a:rPr>
              <a:t>string</a:t>
            </a:r>
            <a:r>
              <a:rPr lang="en-US">
                <a:solidFill>
                  <a:srgbClr val="212121"/>
                </a:solidFill>
              </a:rPr>
              <a:t>"/&gt;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2000">
                <a:solidFill>
                  <a:srgbClr val="212121"/>
                </a:solidFill>
              </a:rPr>
              <a:t>&lt;/xsd:element</a:t>
            </a:r>
            <a:r>
              <a:rPr lang="en-US">
                <a:solidFill>
                  <a:srgbClr val="212121"/>
                </a:solidFill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BA7ADA4-781B-4E94-AD14-1E53494C20F4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13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5325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WSDL Example - fsfileinfo</a:t>
            </a:r>
          </a:p>
        </p:txBody>
      </p:sp>
      <p:sp>
        <p:nvSpPr>
          <p:cNvPr id="53253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name="fsfileinfo"&gt;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ref="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header</a:t>
            </a:r>
            <a:r>
              <a:rPr lang="en-US" sz="1400">
                <a:latin typeface="Courier New" pitchFamily="49" charset="0"/>
              </a:rPr>
              <a:t>"/&gt;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ref="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fileInfos</a:t>
            </a:r>
            <a:r>
              <a:rPr lang="en-US" sz="1400">
                <a:latin typeface="Courier New" pitchFamily="49" charset="0"/>
              </a:rPr>
              <a:t>" </a:t>
            </a:r>
            <a:r>
              <a:rPr lang="en-US" sz="1400" b="1">
                <a:solidFill>
                  <a:srgbClr val="008000"/>
                </a:solidFill>
                <a:latin typeface="Courier New" pitchFamily="49" charset="0"/>
              </a:rPr>
              <a:t>minOccurs="0"</a:t>
            </a:r>
            <a:r>
              <a:rPr lang="en-US" sz="1400">
                <a:latin typeface="Courier New" pitchFamily="49" charset="0"/>
              </a:rPr>
              <a:t>/&gt;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ref="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statuses</a:t>
            </a:r>
            <a:r>
              <a:rPr lang="en-US" sz="1400">
                <a:latin typeface="Courier New" pitchFamily="49" charset="0"/>
              </a:rPr>
              <a:t>"/&gt;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ref="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footer</a:t>
            </a:r>
            <a:r>
              <a:rPr lang="en-US" sz="1400">
                <a:latin typeface="Courier New" pitchFamily="49" charset="0"/>
              </a:rPr>
              <a:t>"/&gt;</a:t>
            </a:r>
          </a:p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&lt;/xs:element&gt;</a:t>
            </a:r>
          </a:p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endParaRPr lang="en-US" sz="1400">
              <a:latin typeface="Courier New" pitchFamily="49" charset="0"/>
            </a:endParaRPr>
          </a:p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header</a:t>
            </a:r>
            <a:r>
              <a:rPr lang="en-US" sz="1400">
                <a:latin typeface="Courier New" pitchFamily="49" charset="0"/>
              </a:rPr>
              <a:t>"&gt;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commandName</a:t>
            </a:r>
            <a:r>
              <a:rPr lang="en-US" sz="1400">
                <a:latin typeface="Courier New" pitchFamily="49" charset="0"/>
              </a:rPr>
              <a:t>"  type="xs:</a:t>
            </a:r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string</a:t>
            </a:r>
            <a:r>
              <a:rPr lang="en-US" sz="1400">
                <a:latin typeface="Courier New" pitchFamily="49" charset="0"/>
              </a:rPr>
              <a:t>"/&gt;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commandLine</a:t>
            </a:r>
            <a:r>
              <a:rPr lang="en-US" sz="1400">
                <a:latin typeface="Courier New" pitchFamily="49" charset="0"/>
              </a:rPr>
              <a:t>"  type="xs:</a:t>
            </a:r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string</a:t>
            </a:r>
            <a:r>
              <a:rPr lang="en-US" sz="1400">
                <a:latin typeface="Courier New" pitchFamily="49" charset="0"/>
              </a:rPr>
              <a:t>"/&gt;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localDateISO</a:t>
            </a:r>
            <a:r>
              <a:rPr lang="en-US" sz="1400">
                <a:latin typeface="Courier New" pitchFamily="49" charset="0"/>
              </a:rPr>
              <a:t>" type="xs:</a:t>
            </a:r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dateTime</a:t>
            </a:r>
            <a:r>
              <a:rPr lang="en-US" sz="1400">
                <a:latin typeface="Courier New" pitchFamily="49" charset="0"/>
              </a:rPr>
              <a:t>"/&gt;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gmtDateISO</a:t>
            </a:r>
            <a:r>
              <a:rPr lang="en-US" sz="1400">
                <a:latin typeface="Courier New" pitchFamily="49" charset="0"/>
              </a:rPr>
              <a:t>"   type="xs:</a:t>
            </a:r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dateTime</a:t>
            </a:r>
            <a:r>
              <a:rPr lang="en-US" sz="1400">
                <a:latin typeface="Courier New" pitchFamily="49" charset="0"/>
              </a:rPr>
              <a:t>"/&gt;</a:t>
            </a:r>
          </a:p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&lt;/xs:element&gt;</a:t>
            </a:r>
          </a:p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endParaRPr lang="en-US" sz="1400">
              <a:latin typeface="Courier New" pitchFamily="49" charset="0"/>
            </a:endParaRPr>
          </a:p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fileInfos</a:t>
            </a:r>
            <a:r>
              <a:rPr lang="en-US" sz="1400">
                <a:latin typeface="Courier New" pitchFamily="49" charset="0"/>
              </a:rPr>
              <a:t>"&gt;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ref="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fileInfo</a:t>
            </a:r>
            <a:r>
              <a:rPr lang="en-US" sz="1400">
                <a:latin typeface="Courier New" pitchFamily="49" charset="0"/>
              </a:rPr>
              <a:t>" </a:t>
            </a:r>
            <a:r>
              <a:rPr lang="en-US" sz="1400" b="1">
                <a:solidFill>
                  <a:srgbClr val="008000"/>
                </a:solidFill>
                <a:latin typeface="Courier New" pitchFamily="49" charset="0"/>
              </a:rPr>
              <a:t>maxOccurs="unbounded"</a:t>
            </a:r>
            <a:r>
              <a:rPr lang="en-US" sz="1400">
                <a:latin typeface="Courier New" pitchFamily="49" charset="0"/>
              </a:rPr>
              <a:t>/&gt;</a:t>
            </a:r>
          </a:p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&lt;/xs:element&gt;</a:t>
            </a:r>
          </a:p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endParaRPr lang="en-US" sz="1400">
              <a:latin typeface="Courier New" pitchFamily="49" charset="0"/>
            </a:endParaRPr>
          </a:p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fileInfo</a:t>
            </a:r>
            <a:r>
              <a:rPr lang="en-US" sz="1400">
                <a:latin typeface="Courier New" pitchFamily="49" charset="0"/>
              </a:rPr>
              <a:t>"&gt;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fileName</a:t>
            </a:r>
            <a:r>
              <a:rPr lang="en-US" sz="1400">
                <a:latin typeface="Courier New" pitchFamily="49" charset="0"/>
              </a:rPr>
              <a:t>"       type="xs:</a:t>
            </a:r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string</a:t>
            </a:r>
            <a:r>
              <a:rPr lang="en-US" sz="1400">
                <a:latin typeface="Courier New" pitchFamily="49" charset="0"/>
              </a:rPr>
              <a:t>"/&gt;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owner</a:t>
            </a:r>
            <a:r>
              <a:rPr lang="en-US" sz="1400">
                <a:latin typeface="Courier New" pitchFamily="49" charset="0"/>
              </a:rPr>
              <a:t>"          type="xs:</a:t>
            </a:r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string</a:t>
            </a:r>
            <a:r>
              <a:rPr lang="en-US" sz="1400">
                <a:latin typeface="Courier New" pitchFamily="49" charset="0"/>
              </a:rPr>
              <a:t>"/&gt;</a:t>
            </a:r>
          </a:p>
          <a:p>
            <a:pPr marL="742950" lvl="1" indent="-28575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&lt;xs:element name="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existingCopies</a:t>
            </a:r>
            <a:r>
              <a:rPr lang="en-US" sz="1400">
                <a:latin typeface="Courier New" pitchFamily="49" charset="0"/>
              </a:rPr>
              <a:t>" type="xs:</a:t>
            </a:r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integer</a:t>
            </a:r>
            <a:r>
              <a:rPr lang="en-US" sz="1400">
                <a:latin typeface="Courier New" pitchFamily="49" charset="0"/>
              </a:rPr>
              <a:t>"/&gt;</a:t>
            </a:r>
          </a:p>
          <a:p>
            <a:pPr marL="342900" indent="-342900" defTabSz="457200">
              <a:buClr>
                <a:srgbClr val="006AD6"/>
              </a:buClr>
              <a:buFont typeface="Arial" charset="0"/>
              <a:buNone/>
              <a:tabLst>
                <a:tab pos="4343400" algn="l"/>
              </a:tabLst>
            </a:pPr>
            <a:r>
              <a:rPr lang="en-US" sz="1400">
                <a:latin typeface="Courier New" pitchFamily="49" charset="0"/>
              </a:rPr>
              <a:t>&lt;/xs:element&gt;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DE55D10-1573-441A-AF37-CBAFD1D76EE8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14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993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REST</a:t>
            </a:r>
          </a:p>
        </p:txBody>
      </p:sp>
      <p:sp>
        <p:nvSpPr>
          <p:cNvPr id="39940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Representational State Transfer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Every object can be expressed by a URL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Defined verbs that act on objects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Get, post (create), put (update), and delete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Easy to add layers and functionality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Security, caching, proxy, load balancing, etc.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SOAP is a heavyweight interface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Diminished use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Hello 1997, it’s me, SOAP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4A900C3-17C4-4797-98A5-C1ADC8EADD48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15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4198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State of Web Services</a:t>
            </a:r>
          </a:p>
        </p:txBody>
      </p:sp>
      <p:sp>
        <p:nvSpPr>
          <p:cNvPr id="41988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WSAPI output data is difficult to parse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None/>
            </a:pPr>
            <a:r>
              <a:rPr lang="en-US" b="1">
                <a:solidFill>
                  <a:schemeClr val="tx2"/>
                </a:solidFill>
              </a:rPr>
              <a:t>&lt;ns1:getFileLocationResponse&gt;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None/>
            </a:pPr>
            <a:r>
              <a:rPr lang="en-US" b="1">
                <a:solidFill>
                  <a:schemeClr val="tx2"/>
                </a:solidFill>
              </a:rPr>
              <a:t>&lt;out&gt;</a:t>
            </a:r>
          </a:p>
          <a:p>
            <a:pPr marL="1600200" lvl="3" indent="-228600" defTabSz="457200">
              <a:spcBef>
                <a:spcPct val="20000"/>
              </a:spcBef>
              <a:buClr>
                <a:srgbClr val="006AD6"/>
              </a:buClr>
              <a:buFont typeface="Arial" charset="0"/>
              <a:buNone/>
            </a:pPr>
            <a:r>
              <a:rPr lang="en-US">
                <a:solidFill>
                  <a:srgbClr val="212121"/>
                </a:solidFill>
              </a:rPr>
              <a:t>&lt;?xml version="1.0" encoding="UTF-8"?&gt;</a:t>
            </a:r>
          </a:p>
          <a:p>
            <a:pPr marL="1600200" lvl="3" indent="-228600" defTabSz="457200">
              <a:spcBef>
                <a:spcPct val="20000"/>
              </a:spcBef>
              <a:buClr>
                <a:srgbClr val="006AD6"/>
              </a:buClr>
              <a:buFont typeface="Arial" charset="0"/>
              <a:buNone/>
            </a:pPr>
            <a:r>
              <a:rPr lang="en-US">
                <a:solidFill>
                  <a:srgbClr val="212121"/>
                </a:solidFill>
              </a:rPr>
              <a:t>&lt;fsfileinfo&gt;</a:t>
            </a:r>
          </a:p>
          <a:p>
            <a:pPr marL="2057400" lvl="4" indent="-228600" defTabSz="45720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None/>
            </a:pPr>
            <a:r>
              <a:rPr lang="en-US">
                <a:solidFill>
                  <a:srgbClr val="212121"/>
                </a:solidFill>
              </a:rPr>
              <a:t>More XML goes here</a:t>
            </a:r>
          </a:p>
          <a:p>
            <a:pPr marL="1600200" lvl="3" indent="-228600" defTabSz="457200">
              <a:spcBef>
                <a:spcPct val="20000"/>
              </a:spcBef>
              <a:buClr>
                <a:srgbClr val="006AD6"/>
              </a:buClr>
              <a:buFont typeface="Arial" charset="0"/>
              <a:buNone/>
            </a:pPr>
            <a:r>
              <a:rPr lang="en-US">
                <a:solidFill>
                  <a:srgbClr val="212121"/>
                </a:solidFill>
              </a:rPr>
              <a:t>&lt;/fsfileinfo&gt;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6AD6"/>
              </a:buClr>
              <a:buFont typeface="Wingdings" pitchFamily="2" charset="2"/>
              <a:buNone/>
            </a:pPr>
            <a:r>
              <a:rPr lang="en-US" b="1">
                <a:solidFill>
                  <a:schemeClr val="tx2"/>
                </a:solidFill>
              </a:rPr>
              <a:t>&lt;/out&gt;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None/>
            </a:pPr>
            <a:r>
              <a:rPr lang="en-US" b="1">
                <a:solidFill>
                  <a:schemeClr val="tx2"/>
                </a:solidFill>
              </a:rPr>
              <a:t>&lt;/ns1:getFileLocationResponse&gt;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All output is wrapped in XML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Client needs to remove excess XML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WSDL support is limited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Only output structure is the “out”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EE54797-C620-4DB2-A920-C05DBEC3D388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16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4403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Services Roadmap</a:t>
            </a:r>
          </a:p>
        </p:txBody>
      </p:sp>
      <p:sp>
        <p:nvSpPr>
          <p:cNvPr id="44036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Unified web service interface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New name, of course, SWS (Swiss - Swiss Army Knife)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Superset of SNAPI and WSAPI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WSDL and XSD support (XML Schema Definition)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Cross-platform support (not limited to Linux)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Asynchronous web services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Needed for long-running (tape) commands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Security built-in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Access based on user permissions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Passwords are never exchanged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A89AC49-BF07-4BC1-8E65-CC794BE106A6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17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4608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Services Roadmap</a:t>
            </a:r>
          </a:p>
        </p:txBody>
      </p:sp>
      <p:sp>
        <p:nvSpPr>
          <p:cNvPr id="46084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Online documentation for each web service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Input and output parameters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Request examples with URLs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Interactive URL builder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View URL used to connect to web service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View native Linux command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View output as JSON, text, or XML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Logging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More commands will output JSON and XML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FS- and VS-commands (fsfileinfo, vsmove,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D388AD8-5DD2-4CE7-8325-F1AFAA1EE724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18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4813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Asynchronous Web Services</a:t>
            </a:r>
          </a:p>
        </p:txBody>
      </p:sp>
      <p:sp>
        <p:nvSpPr>
          <p:cNvPr id="48132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Meant to support long-running commands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Tape commands could run for hours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Request is assigned a “handle” and queued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Response to client is a handle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Final output is retrieved later on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Worker threads process the queue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Output is persisted in database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Client requests output or status via handle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6B4DAEE-A21C-4AF6-827D-E086155CF5EF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19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5017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Proof of Concepts</a:t>
            </a:r>
          </a:p>
        </p:txBody>
      </p:sp>
      <p:sp>
        <p:nvSpPr>
          <p:cNvPr id="50180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Over time I have created some POCs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Client-facing intranet site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SNAPI and WSAPI command builder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PSE snapshot manager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Real-time performance visualizer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Online documentation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Online “man” pages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File system tuning guide (PDF to app)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Demo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790E4C-DDD3-4337-BB71-93BD7EF35C6C}" type="slidenum">
              <a:rPr lang="en-US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Acronyms and definitions  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smtClean="0"/>
              <a:t>SNAPI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smtClean="0"/>
              <a:t>WSAPI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smtClean="0"/>
              <a:t>WSDL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smtClean="0"/>
              <a:t>REST </a:t>
            </a:r>
          </a:p>
          <a:p>
            <a:pPr eaLnBrk="1" hangingPunct="1">
              <a:spcBef>
                <a:spcPct val="0"/>
              </a:spcBef>
            </a:pPr>
            <a:r>
              <a:rPr lang="en-US" sz="3200" smtClean="0"/>
              <a:t>Current state of web services</a:t>
            </a:r>
          </a:p>
          <a:p>
            <a:pPr eaLnBrk="1" hangingPunct="1"/>
            <a:r>
              <a:rPr lang="en-US" sz="3200" smtClean="0"/>
              <a:t>Web services roadmap</a:t>
            </a:r>
          </a:p>
          <a:p>
            <a:pPr eaLnBrk="1" hangingPunct="1"/>
            <a:r>
              <a:rPr lang="en-US" sz="3200" smtClean="0"/>
              <a:t>Asynchronous web services</a:t>
            </a:r>
          </a:p>
          <a:p>
            <a:pPr eaLnBrk="1" hangingPunct="1"/>
            <a:r>
              <a:rPr lang="en-US" sz="3200" smtClean="0"/>
              <a:t>Proof of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4DE715-CC79-4691-BB9E-037C6ED4C792}" type="slidenum">
              <a:rPr lang="en-US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1945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SNAPI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tabLst>
                <a:tab pos="3200400" algn="l"/>
              </a:tabLst>
            </a:pPr>
            <a:r>
              <a:rPr lang="en-US" sz="3200" smtClean="0"/>
              <a:t>3</a:t>
            </a:r>
            <a:r>
              <a:rPr lang="en-US" sz="3200" baseline="30000" smtClean="0"/>
              <a:t>rd</a:t>
            </a:r>
            <a:r>
              <a:rPr lang="en-US" sz="3200" smtClean="0"/>
              <a:t> party integration with StorNext</a:t>
            </a:r>
          </a:p>
          <a:p>
            <a:pPr lvl="1" eaLnBrk="1" hangingPunct="1">
              <a:tabLst>
                <a:tab pos="3200400" algn="l"/>
              </a:tabLst>
            </a:pPr>
            <a:r>
              <a:rPr lang="en-US" sz="2400" smtClean="0"/>
              <a:t>StorNext PFR	(Partial File Retrieval)</a:t>
            </a:r>
          </a:p>
          <a:p>
            <a:pPr lvl="1" eaLnBrk="1" hangingPunct="1">
              <a:tabLst>
                <a:tab pos="3200400" algn="l"/>
              </a:tabLst>
            </a:pPr>
            <a:r>
              <a:rPr lang="en-US" sz="2400" smtClean="0"/>
              <a:t>StorNext EDLM	(Extended Data Life Management)</a:t>
            </a:r>
          </a:p>
          <a:p>
            <a:pPr lvl="1" eaLnBrk="1" hangingPunct="1">
              <a:tabLst>
                <a:tab pos="3200400" algn="l"/>
              </a:tabLst>
            </a:pPr>
            <a:r>
              <a:rPr lang="en-US" sz="2400" smtClean="0"/>
              <a:t>Avid MAM	(Media Asset Management )</a:t>
            </a:r>
          </a:p>
          <a:p>
            <a:pPr eaLnBrk="1" hangingPunct="1">
              <a:tabLst>
                <a:tab pos="3200400" algn="l"/>
              </a:tabLst>
            </a:pPr>
            <a:r>
              <a:rPr lang="en-US" sz="3200" smtClean="0"/>
              <a:t>SNAPI is a C++ library, 29 commands</a:t>
            </a:r>
          </a:p>
          <a:p>
            <a:pPr eaLnBrk="1" hangingPunct="1">
              <a:tabLst>
                <a:tab pos="3200400" algn="l"/>
              </a:tabLst>
            </a:pPr>
            <a:r>
              <a:rPr lang="en-US" sz="3200" smtClean="0"/>
              <a:t>Customer code links with SNAPI client</a:t>
            </a:r>
          </a:p>
          <a:p>
            <a:pPr eaLnBrk="1" hangingPunct="1">
              <a:tabLst>
                <a:tab pos="3200400" algn="l"/>
              </a:tabLst>
            </a:pPr>
            <a:r>
              <a:rPr lang="en-US" sz="3200" smtClean="0"/>
              <a:t>SNAPI client interfaces with SNAPI server</a:t>
            </a:r>
          </a:p>
          <a:p>
            <a:pPr eaLnBrk="1" hangingPunct="1">
              <a:tabLst>
                <a:tab pos="3200400" algn="l"/>
              </a:tabLst>
            </a:pPr>
            <a:r>
              <a:rPr lang="en-US" sz="3200" smtClean="0"/>
              <a:t>SNAPI server runs on MDC</a:t>
            </a:r>
          </a:p>
          <a:p>
            <a:pPr eaLnBrk="1" hangingPunct="1">
              <a:tabLst>
                <a:tab pos="3200400" algn="l"/>
              </a:tabLst>
            </a:pPr>
            <a:r>
              <a:rPr lang="en-US" sz="3200" smtClean="0"/>
              <a:t>Customer issues commands remotely</a:t>
            </a:r>
          </a:p>
          <a:p>
            <a:pPr lvl="1" eaLnBrk="1" hangingPunct="1">
              <a:tabLst>
                <a:tab pos="3200400" algn="l"/>
              </a:tabLst>
            </a:pPr>
            <a:r>
              <a:rPr lang="en-US" sz="2400" smtClean="0"/>
              <a:t>Storage manager and file system commands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B08B34-A659-46FD-A63E-0C128D05C779}" type="slidenum">
              <a:rPr lang="en-US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2150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SNAPI</a:t>
            </a:r>
          </a:p>
        </p:txBody>
      </p:sp>
      <p:sp>
        <p:nvSpPr>
          <p:cNvPr id="2150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Storage manager APIs are XML-based</a:t>
            </a:r>
          </a:p>
          <a:p>
            <a:pPr lvl="1" eaLnBrk="1" hangingPunct="1"/>
            <a:r>
              <a:rPr lang="en-US" sz="2400" smtClean="0"/>
              <a:t>File system APIs use C++ structures</a:t>
            </a:r>
          </a:p>
          <a:p>
            <a:pPr eaLnBrk="1" hangingPunct="1"/>
            <a:r>
              <a:rPr lang="en-US" sz="3200" smtClean="0"/>
              <a:t>Response is a subset of available data</a:t>
            </a:r>
          </a:p>
          <a:p>
            <a:pPr lvl="1" eaLnBrk="1" hangingPunct="1"/>
            <a:r>
              <a:rPr lang="en-US" sz="2400" smtClean="0"/>
              <a:t>CLI has lots of options, SNAPI not so many</a:t>
            </a:r>
          </a:p>
          <a:p>
            <a:pPr eaLnBrk="1" hangingPunct="1"/>
            <a:r>
              <a:rPr lang="en-US" sz="3200" smtClean="0"/>
              <a:t>No security</a:t>
            </a:r>
          </a:p>
          <a:p>
            <a:pPr eaLnBrk="1" hangingPunct="1"/>
            <a:r>
              <a:rPr lang="en-US" sz="3200" smtClean="0"/>
              <a:t>SNAPI client is limited to Linux</a:t>
            </a:r>
          </a:p>
          <a:p>
            <a:pPr eaLnBrk="1" hangingPunct="1"/>
            <a:r>
              <a:rPr lang="en-US" sz="3200" smtClean="0"/>
              <a:t>SNAPI is being deprecated - last rev is 2.0.2</a:t>
            </a:r>
          </a:p>
          <a:p>
            <a:pPr lvl="1" eaLnBrk="1" hangingPunct="1"/>
            <a:r>
              <a:rPr lang="en-US" sz="2400" smtClean="0"/>
              <a:t>Migrate to new web services (cross-platform support)</a:t>
            </a:r>
          </a:p>
          <a:p>
            <a:pPr eaLnBrk="1" hangingPunct="1"/>
            <a:r>
              <a:rPr lang="en-US" sz="3200" smtClean="0"/>
              <a:t>Interface is on a proprietary port (61776)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2792F3B-2624-484E-A3EB-28F0F75761D2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5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SNAPI</a:t>
            </a:r>
          </a:p>
        </p:txBody>
      </p:sp>
      <p:sp>
        <p:nvSpPr>
          <p:cNvPr id="23556" name="Content Placeholder 2"/>
          <p:cNvSpPr>
            <a:spLocks noGrp="1"/>
          </p:cNvSpPr>
          <p:nvPr>
            <p:ph idx="4294967295"/>
          </p:nvPr>
        </p:nvSpPr>
        <p:spPr>
          <a:xfrm>
            <a:off x="228600" y="914400"/>
            <a:ext cx="86868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SNAPI is Linux-based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914400" y="16002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Client</a:t>
            </a:r>
          </a:p>
          <a:p>
            <a:pPr algn="ctr"/>
            <a:r>
              <a:rPr lang="en-US"/>
              <a:t>Code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1828800" y="16002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SNAPI</a:t>
            </a:r>
          </a:p>
          <a:p>
            <a:pPr algn="ctr"/>
            <a:r>
              <a:rPr lang="en-US"/>
              <a:t>Client</a:t>
            </a: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4572000" y="16002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SNAPI</a:t>
            </a:r>
          </a:p>
          <a:p>
            <a:pPr algn="ctr"/>
            <a:r>
              <a:rPr lang="en-US"/>
              <a:t>Server</a:t>
            </a:r>
          </a:p>
        </p:txBody>
      </p:sp>
      <p:sp>
        <p:nvSpPr>
          <p:cNvPr id="23560" name="Rectangle 7"/>
          <p:cNvSpPr>
            <a:spLocks noChangeArrowheads="1"/>
          </p:cNvSpPr>
          <p:nvPr/>
        </p:nvSpPr>
        <p:spPr bwMode="auto">
          <a:xfrm>
            <a:off x="5486400" y="16002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SN / FS</a:t>
            </a:r>
          </a:p>
          <a:p>
            <a:pPr algn="ctr"/>
            <a:r>
              <a:rPr lang="en-US"/>
              <a:t>Cmds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971800" y="1905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Port 61776</a:t>
            </a: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4267200" y="2057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2743200" y="2057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914400" y="2514600"/>
            <a:ext cx="18288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Client - Linux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4572000" y="2514600"/>
            <a:ext cx="18288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MDC - Linux</a:t>
            </a:r>
          </a:p>
        </p:txBody>
      </p:sp>
      <p:sp>
        <p:nvSpPr>
          <p:cNvPr id="23566" name="Content Placeholder 2"/>
          <p:cNvSpPr>
            <a:spLocks/>
          </p:cNvSpPr>
          <p:nvPr/>
        </p:nvSpPr>
        <p:spPr bwMode="auto">
          <a:xfrm>
            <a:off x="228600" y="3429000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StorNext PFR is Windows-based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Requires a Linux VM to work with SNAPI</a:t>
            </a:r>
          </a:p>
        </p:txBody>
      </p:sp>
      <p:sp>
        <p:nvSpPr>
          <p:cNvPr id="23567" name="Rectangle 4"/>
          <p:cNvSpPr>
            <a:spLocks noChangeArrowheads="1"/>
          </p:cNvSpPr>
          <p:nvPr/>
        </p:nvSpPr>
        <p:spPr bwMode="auto">
          <a:xfrm>
            <a:off x="914400" y="48006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PFR</a:t>
            </a:r>
          </a:p>
          <a:p>
            <a:pPr algn="ctr"/>
            <a:r>
              <a:rPr lang="en-US"/>
              <a:t>Code</a:t>
            </a:r>
          </a:p>
        </p:txBody>
      </p:sp>
      <p:sp>
        <p:nvSpPr>
          <p:cNvPr id="23568" name="Rectangle 5"/>
          <p:cNvSpPr>
            <a:spLocks noChangeArrowheads="1"/>
          </p:cNvSpPr>
          <p:nvPr/>
        </p:nvSpPr>
        <p:spPr bwMode="auto">
          <a:xfrm>
            <a:off x="3657600" y="48006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SNAPI</a:t>
            </a:r>
          </a:p>
          <a:p>
            <a:pPr algn="ctr"/>
            <a:r>
              <a:rPr lang="en-US"/>
              <a:t>Client</a:t>
            </a:r>
          </a:p>
        </p:txBody>
      </p:sp>
      <p:sp>
        <p:nvSpPr>
          <p:cNvPr id="23569" name="Rectangle 6"/>
          <p:cNvSpPr>
            <a:spLocks noChangeArrowheads="1"/>
          </p:cNvSpPr>
          <p:nvPr/>
        </p:nvSpPr>
        <p:spPr bwMode="auto">
          <a:xfrm>
            <a:off x="6400800" y="48006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SNAPI</a:t>
            </a:r>
          </a:p>
          <a:p>
            <a:pPr algn="ctr"/>
            <a:r>
              <a:rPr lang="en-US"/>
              <a:t>Server</a:t>
            </a:r>
          </a:p>
        </p:txBody>
      </p:sp>
      <p:sp>
        <p:nvSpPr>
          <p:cNvPr id="23570" name="Rectangle 7"/>
          <p:cNvSpPr>
            <a:spLocks noChangeArrowheads="1"/>
          </p:cNvSpPr>
          <p:nvPr/>
        </p:nvSpPr>
        <p:spPr bwMode="auto">
          <a:xfrm>
            <a:off x="7315200" y="48006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SN / FS</a:t>
            </a:r>
          </a:p>
          <a:p>
            <a:pPr algn="ctr"/>
            <a:r>
              <a:rPr lang="en-US"/>
              <a:t>Cmds</a:t>
            </a:r>
          </a:p>
        </p:txBody>
      </p:sp>
      <p:sp>
        <p:nvSpPr>
          <p:cNvPr id="23571" name="Text Box 9"/>
          <p:cNvSpPr txBox="1">
            <a:spLocks noChangeArrowheads="1"/>
          </p:cNvSpPr>
          <p:nvPr/>
        </p:nvSpPr>
        <p:spPr bwMode="auto">
          <a:xfrm>
            <a:off x="4800600" y="5105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Port 61776</a:t>
            </a:r>
          </a:p>
        </p:txBody>
      </p:sp>
      <p:sp>
        <p:nvSpPr>
          <p:cNvPr id="23572" name="Line 10"/>
          <p:cNvSpPr>
            <a:spLocks noChangeShapeType="1"/>
          </p:cNvSpPr>
          <p:nvPr/>
        </p:nvSpPr>
        <p:spPr bwMode="auto">
          <a:xfrm>
            <a:off x="6096000" y="525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3" name="Line 11"/>
          <p:cNvSpPr>
            <a:spLocks noChangeShapeType="1"/>
          </p:cNvSpPr>
          <p:nvPr/>
        </p:nvSpPr>
        <p:spPr bwMode="auto">
          <a:xfrm>
            <a:off x="4572000" y="525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4" name="Rectangle 12"/>
          <p:cNvSpPr>
            <a:spLocks noChangeArrowheads="1"/>
          </p:cNvSpPr>
          <p:nvPr/>
        </p:nvSpPr>
        <p:spPr bwMode="auto">
          <a:xfrm>
            <a:off x="3657600" y="5715000"/>
            <a:ext cx="9144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Linux</a:t>
            </a:r>
          </a:p>
        </p:txBody>
      </p:sp>
      <p:sp>
        <p:nvSpPr>
          <p:cNvPr id="23575" name="Rectangle 13"/>
          <p:cNvSpPr>
            <a:spLocks noChangeArrowheads="1"/>
          </p:cNvSpPr>
          <p:nvPr/>
        </p:nvSpPr>
        <p:spPr bwMode="auto">
          <a:xfrm>
            <a:off x="6400800" y="5715000"/>
            <a:ext cx="18288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MDC - Linux</a:t>
            </a:r>
          </a:p>
        </p:txBody>
      </p:sp>
      <p:sp>
        <p:nvSpPr>
          <p:cNvPr id="23576" name="Rectangle 12"/>
          <p:cNvSpPr>
            <a:spLocks noChangeArrowheads="1"/>
          </p:cNvSpPr>
          <p:nvPr/>
        </p:nvSpPr>
        <p:spPr bwMode="auto">
          <a:xfrm>
            <a:off x="914400" y="5715000"/>
            <a:ext cx="9144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Win</a:t>
            </a:r>
          </a:p>
        </p:txBody>
      </p:sp>
      <p:sp>
        <p:nvSpPr>
          <p:cNvPr id="23577" name="Line 11"/>
          <p:cNvSpPr>
            <a:spLocks noChangeShapeType="1"/>
          </p:cNvSpPr>
          <p:nvPr/>
        </p:nvSpPr>
        <p:spPr bwMode="auto">
          <a:xfrm>
            <a:off x="1828800" y="525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8" name="Line 11"/>
          <p:cNvSpPr>
            <a:spLocks noChangeShapeType="1"/>
          </p:cNvSpPr>
          <p:nvPr/>
        </p:nvSpPr>
        <p:spPr bwMode="auto">
          <a:xfrm>
            <a:off x="3352800" y="525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9" name="Text Box 9"/>
          <p:cNvSpPr txBox="1">
            <a:spLocks noChangeArrowheads="1"/>
          </p:cNvSpPr>
          <p:nvPr/>
        </p:nvSpPr>
        <p:spPr bwMode="auto">
          <a:xfrm>
            <a:off x="2057400" y="5105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Port xyz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775D676-6A40-463A-91CB-15AC56DAA16B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6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560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WSAPI</a:t>
            </a:r>
          </a:p>
        </p:txBody>
      </p:sp>
      <p:sp>
        <p:nvSpPr>
          <p:cNvPr id="25604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WSAPI is a web service, 13 commands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WSAPI runs on MDC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3</a:t>
            </a:r>
            <a:r>
              <a:rPr lang="en-US" sz="3200" baseline="30000">
                <a:solidFill>
                  <a:srgbClr val="212121"/>
                </a:solidFill>
              </a:rPr>
              <a:t>rd</a:t>
            </a:r>
            <a:r>
              <a:rPr lang="en-US" sz="3200">
                <a:solidFill>
                  <a:srgbClr val="212121"/>
                </a:solidFill>
              </a:rPr>
              <a:t> party and customer integration with SN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Interface with StorNext without Linux console or GUI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Anything can be a client (browser, C, Java, Perl, PHP)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URL requests and JSON / XML responses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URL interface is an HTTP port</a:t>
            </a:r>
          </a:p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Multiple response formats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Text-only output prior to 4.2 (really hard to parse)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006AD6"/>
              </a:buClr>
              <a:buFont typeface="Arial" charset="0"/>
              <a:buChar char="–"/>
            </a:pPr>
            <a:r>
              <a:rPr lang="en-US" sz="2400">
                <a:solidFill>
                  <a:srgbClr val="212121"/>
                </a:solidFill>
              </a:rPr>
              <a:t>4.2 adds JSON and XML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F43F0C8-836C-4E0B-AB70-DF17D9FC4EEC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7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76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WSAPI Status</a:t>
            </a:r>
          </a:p>
        </p:txBody>
      </p:sp>
      <p:sp>
        <p:nvSpPr>
          <p:cNvPr id="27652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 b="1" u="sng"/>
              <a:t>WSAPI Cmd</a:t>
            </a:r>
            <a:r>
              <a:rPr lang="en-US" sz="2000" b="1"/>
              <a:t>	</a:t>
            </a:r>
            <a:r>
              <a:rPr lang="en-US" sz="2000" b="1" u="sng"/>
              <a:t>CLI Cmd</a:t>
            </a:r>
            <a:r>
              <a:rPr lang="en-US" sz="2000" b="1"/>
              <a:t>	</a:t>
            </a:r>
            <a:r>
              <a:rPr lang="en-US" sz="2000" b="1" u="sng"/>
              <a:t>JSON / XML output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doCancel	fscancel	Yes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doMediaMove	vsmove	Yes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doRetrieve	fsretrieve	Yes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doStore	fsstore	Yes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doTruncate	fsrmdiskcopy	Yes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getDriveReport	fsstate	Yes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getFileLocation	fsfileinfo	Yes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getMediaInfo	fsmedlist	Yes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getMediaReport	fsmedinfo	Yes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getSMQueue	fsqueue	Yes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getSNAPIVersion	(not applicable)	</a:t>
            </a:r>
            <a:r>
              <a:rPr lang="en-US" sz="2000">
                <a:solidFill>
                  <a:srgbClr val="FF0000"/>
                </a:solidFill>
              </a:rPr>
              <a:t>No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getSystemStatus	(multiple)	</a:t>
            </a:r>
            <a:r>
              <a:rPr lang="en-US" sz="2000">
                <a:solidFill>
                  <a:srgbClr val="FF0000"/>
                </a:solidFill>
              </a:rPr>
              <a:t>No</a:t>
            </a:r>
          </a:p>
          <a:p>
            <a:pPr marL="1257300" indent="-342900" defTabSz="457200">
              <a:lnSpc>
                <a:spcPct val="120000"/>
              </a:lnSpc>
              <a:tabLst>
                <a:tab pos="3657600" algn="l"/>
                <a:tab pos="6400800" algn="ctr"/>
              </a:tabLst>
            </a:pPr>
            <a:r>
              <a:rPr lang="en-US" sz="2000"/>
              <a:t>setMediaMoveInfo	mmconsoleinfo	</a:t>
            </a:r>
            <a:r>
              <a:rPr lang="en-US" sz="2000">
                <a:solidFill>
                  <a:srgbClr val="FF0000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309BFDA-FF8E-4F8A-9204-5A23114DC68E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8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969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WSAPI Output - fsfileinfo</a:t>
            </a:r>
          </a:p>
        </p:txBody>
      </p:sp>
      <p:sp>
        <p:nvSpPr>
          <p:cNvPr id="29700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Text output</a:t>
            </a:r>
          </a:p>
          <a:p>
            <a:pPr marL="342900" indent="-342900" defTabSz="457200">
              <a:spcBef>
                <a:spcPct val="20000"/>
              </a:spcBef>
              <a:buSzPct val="75000"/>
            </a:pPr>
            <a:endParaRPr lang="en-US" sz="1400">
              <a:latin typeface="Courier New" pitchFamily="49" charset="0"/>
            </a:endParaRPr>
          </a:p>
          <a:p>
            <a:pPr marL="342900" indent="-342900" defTabSz="457200">
              <a:spcBef>
                <a:spcPct val="20000"/>
              </a:spcBef>
              <a:buSzPct val="75000"/>
            </a:pPr>
            <a:r>
              <a:rPr lang="en-US" sz="1600" b="1">
                <a:latin typeface="Courier New" pitchFamily="49" charset="0"/>
              </a:rPr>
              <a:t># fsfileinfo -F text /stornext/dir/fileA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-------------------------------------------------------------------------------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File Information Report                       Wed Sep  7 11:10:35 2011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Filename:    /stornext/dir/fileA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Stored path: /stornext/dir/fileA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-------------------------------------------------------------------------------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Last Modification: 03-aug-2011 15:49:36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Owner:             root               Location:        DISK AND TAPE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Group:             root               Existing Copies: 1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Access:            644                Target Copies:   1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Target Stub:       0 (KB)             Existing Stub:   n/a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File size:         1,936,636          Store:           MINTIME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Affinity:          n/a                Reloc:           MINTIME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Class:             pool               Trunc:           MINTIME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                                      Clean DB Info:   NO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Media:   sdisk(1)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      Checksum:          N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FS0000 07 2125016626 fsfileinfo completed: Command Successful.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4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0CDB790-71FE-4F1F-AB2B-508F1DDFBAD7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9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WSAPI Output - fsfileinfo</a:t>
            </a:r>
          </a:p>
        </p:txBody>
      </p:sp>
      <p:sp>
        <p:nvSpPr>
          <p:cNvPr id="31748" name="Content Placeholder 2"/>
          <p:cNvSpPr>
            <a:spLocks/>
          </p:cNvSpPr>
          <p:nvPr/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  <a:buFontTx/>
              <a:buBlip>
                <a:blip r:embed="rId3"/>
              </a:buBlip>
            </a:pPr>
            <a:r>
              <a:rPr lang="en-US" sz="3200">
                <a:solidFill>
                  <a:srgbClr val="212121"/>
                </a:solidFill>
              </a:rPr>
              <a:t>XML output</a:t>
            </a:r>
          </a:p>
          <a:p>
            <a:pPr marL="342900" indent="-342900" defTabSz="457200">
              <a:spcBef>
                <a:spcPct val="20000"/>
              </a:spcBef>
              <a:buSzPct val="75000"/>
            </a:pPr>
            <a:endParaRPr lang="en-US" sz="1400">
              <a:latin typeface="Courier New" pitchFamily="49" charset="0"/>
            </a:endParaRPr>
          </a:p>
          <a:p>
            <a:pPr marL="342900" indent="-342900" defTabSz="457200">
              <a:spcBef>
                <a:spcPct val="20000"/>
              </a:spcBef>
              <a:buSzPct val="75000"/>
            </a:pPr>
            <a:r>
              <a:rPr lang="en-US" sz="1600" b="1">
                <a:latin typeface="Courier New" pitchFamily="49" charset="0"/>
              </a:rPr>
              <a:t># fsfileinfo -F xml /stornext/dir/fileA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&lt;?xml version="1.0" encoding="UTF-8"?&gt;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&lt;fsfileinfo&gt;</a:t>
            </a:r>
          </a:p>
          <a:p>
            <a:pPr marL="742950" lvl="1" indent="-285750" defTabSz="457200"/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&lt;header&gt;</a:t>
            </a:r>
          </a:p>
          <a:p>
            <a:pPr marL="1143000" lvl="2" indent="-228600" defTabSz="457200"/>
            <a:r>
              <a:rPr lang="en-US" sz="1400">
                <a:latin typeface="Courier New" pitchFamily="49" charset="0"/>
              </a:rPr>
              <a:t>&lt;commandName&gt;fsfileinfo&lt;/commandName&gt;</a:t>
            </a:r>
          </a:p>
          <a:p>
            <a:pPr marL="1143000" lvl="2" indent="-228600" defTabSz="457200"/>
            <a:r>
              <a:rPr lang="en-US" sz="1400">
                <a:latin typeface="Courier New" pitchFamily="49" charset="0"/>
              </a:rPr>
              <a:t>&lt;commandLine&gt;fsfileinfo -F xml /stornext/dir/fileA&lt;/commandLine&gt;</a:t>
            </a:r>
          </a:p>
          <a:p>
            <a:pPr marL="1143000" lvl="2" indent="-228600" defTabSz="457200"/>
            <a:r>
              <a:rPr lang="en-US" sz="1400">
                <a:latin typeface="Courier New" pitchFamily="49" charset="0"/>
              </a:rPr>
              <a:t>&lt;localDateISO&gt;2011-09-07T11:00:20&lt;/localDateISO&gt;</a:t>
            </a:r>
          </a:p>
          <a:p>
            <a:pPr marL="1143000" lvl="2" indent="-228600" defTabSz="457200"/>
            <a:r>
              <a:rPr lang="en-US" sz="1400">
                <a:latin typeface="Courier New" pitchFamily="49" charset="0"/>
              </a:rPr>
              <a:t>&lt;gmtDateISO&gt;2011-09-07T16:00:20Z&lt;/gmtDateISO&gt;</a:t>
            </a:r>
          </a:p>
          <a:p>
            <a:pPr marL="742950" lvl="1" indent="-285750" defTabSz="457200"/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&lt;/header&gt;</a:t>
            </a:r>
          </a:p>
          <a:p>
            <a:pPr marL="742950" lvl="1" indent="-285750" defTabSz="457200"/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&lt;fileInfos&gt;</a:t>
            </a:r>
          </a:p>
          <a:p>
            <a:pPr marL="1143000" lvl="2" indent="-228600" defTabSz="457200"/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&lt;fileInfo&gt;</a:t>
            </a:r>
          </a:p>
          <a:p>
            <a:pPr marL="1600200" lvl="3" indent="-228600" defTabSz="457200"/>
            <a:r>
              <a:rPr lang="en-US" sz="1400">
                <a:latin typeface="Courier New" pitchFamily="49" charset="0"/>
              </a:rPr>
              <a:t>&lt;fileName&gt;/stornext/dir/fileA&lt;/fileName&gt;</a:t>
            </a:r>
          </a:p>
          <a:p>
            <a:pPr marL="1600200" lvl="3" indent="-228600" defTabSz="457200"/>
            <a:r>
              <a:rPr lang="en-US" sz="1400">
                <a:latin typeface="Courier New" pitchFamily="49" charset="0"/>
              </a:rPr>
              <a:t>&lt;storedPathFileName&gt;/stornext/dir/fileA&lt;/storedPathFileName&gt;</a:t>
            </a:r>
          </a:p>
          <a:p>
            <a:pPr marL="1600200" lvl="3" indent="-228600" defTabSz="457200"/>
            <a:r>
              <a:rPr lang="en-US" sz="1400">
                <a:latin typeface="Courier New" pitchFamily="49" charset="0"/>
              </a:rPr>
              <a:t>&lt;lastModificationDate&gt;2011-08-03&lt;/lastModificationDate&gt;</a:t>
            </a:r>
          </a:p>
          <a:p>
            <a:pPr marL="1600200" lvl="3" indent="-228600" defTabSz="457200"/>
            <a:r>
              <a:rPr lang="en-US" sz="1400">
                <a:latin typeface="Courier New" pitchFamily="49" charset="0"/>
              </a:rPr>
              <a:t>&lt;lastModificationTime&gt;15:49:36&lt;/lastModificationTime&gt;</a:t>
            </a:r>
          </a:p>
          <a:p>
            <a:pPr marL="1600200" lvl="3" indent="-228600" defTabSz="457200"/>
            <a:r>
              <a:rPr lang="en-US" sz="1400">
                <a:latin typeface="Courier New" pitchFamily="49" charset="0"/>
              </a:rPr>
              <a:t>&lt;owner&gt;root&lt;/owner&gt;</a:t>
            </a:r>
          </a:p>
          <a:p>
            <a:pPr marL="1600200" lvl="3" indent="-228600" defTabSz="457200"/>
            <a:r>
              <a:rPr lang="en-US" sz="1400">
                <a:latin typeface="Courier New" pitchFamily="49" charset="0"/>
              </a:rPr>
              <a:t>&lt;location&gt;DISK AND TAPE&lt;/location&gt;</a:t>
            </a:r>
          </a:p>
          <a:p>
            <a:pPr marL="1600200" lvl="3" indent="-228600" defTabSz="457200"/>
            <a:r>
              <a:rPr lang="en-US" sz="1400">
                <a:latin typeface="Courier New" pitchFamily="49" charset="0"/>
              </a:rPr>
              <a:t>&lt;group&gt;root&lt;/group&gt;</a:t>
            </a:r>
          </a:p>
          <a:p>
            <a:pPr marL="1143000" lvl="2" indent="-228600" defTabSz="457200"/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&lt;/fileInfo&gt;</a:t>
            </a:r>
          </a:p>
          <a:p>
            <a:pPr marL="742950" lvl="1" indent="-285750" defTabSz="457200"/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&lt;/fileinfos&gt;</a:t>
            </a:r>
          </a:p>
          <a:p>
            <a:pPr marL="342900" indent="-342900" defTabSz="457200"/>
            <a:r>
              <a:rPr lang="en-US" sz="1400">
                <a:latin typeface="Courier New" pitchFamily="49" charset="0"/>
              </a:rPr>
              <a:t>&lt;/fsfileinfo&gt;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New Template for PowerPoint 2003 to test with 2007 02APR10 with update instructions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New Template for PowerPoint 2003 to test with 2007 02APR10 with update instruction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Template for PowerPoint 2003 to test with 2007 02APR10 with update instruc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2317</TotalTime>
  <Words>1501</Words>
  <Application>Microsoft Office PowerPoint</Application>
  <PresentationFormat>On-screen Show (4:3)</PresentationFormat>
  <Paragraphs>312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Wingdings</vt:lpstr>
      <vt:lpstr>Calibri</vt:lpstr>
      <vt:lpstr>Courier New</vt:lpstr>
      <vt:lpstr>Default Theme</vt:lpstr>
      <vt:lpstr>Default Theme</vt:lpstr>
      <vt:lpstr>StorNext 4.2 – Web Services</vt:lpstr>
      <vt:lpstr>Agenda</vt:lpstr>
      <vt:lpstr>What is SNAPI</vt:lpstr>
      <vt:lpstr>What is SNAPI</vt:lpstr>
      <vt:lpstr>What is SNAPI</vt:lpstr>
      <vt:lpstr>What is WSAPI</vt:lpstr>
      <vt:lpstr>WSAPI Status</vt:lpstr>
      <vt:lpstr>WSAPI Output - fsfileinfo</vt:lpstr>
      <vt:lpstr>WSAPI Output - fsfileinfo</vt:lpstr>
      <vt:lpstr>What is WSDL</vt:lpstr>
      <vt:lpstr>What is WSDL</vt:lpstr>
      <vt:lpstr>WSDL Example</vt:lpstr>
      <vt:lpstr>WSDL Example - fsfileinfo</vt:lpstr>
      <vt:lpstr>What is REST</vt:lpstr>
      <vt:lpstr>Current State of Web Services</vt:lpstr>
      <vt:lpstr>Web Services Roadmap</vt:lpstr>
      <vt:lpstr>Web Services Roadmap</vt:lpstr>
      <vt:lpstr>Asynchronous Web Services</vt:lpstr>
      <vt:lpstr>Proof of Concepts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Group</dc:title>
  <dc:creator>Jeff Cheeney</dc:creator>
  <cp:lastModifiedBy>rmetcalf</cp:lastModifiedBy>
  <cp:revision>190</cp:revision>
  <dcterms:created xsi:type="dcterms:W3CDTF">2010-12-21T18:14:29Z</dcterms:created>
  <dcterms:modified xsi:type="dcterms:W3CDTF">2011-09-09T19:44:25Z</dcterms:modified>
</cp:coreProperties>
</file>