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0" r:id="rId2"/>
    <p:sldId id="300" r:id="rId3"/>
    <p:sldId id="297" r:id="rId4"/>
    <p:sldId id="301" r:id="rId5"/>
    <p:sldId id="281" r:id="rId6"/>
    <p:sldId id="302" r:id="rId7"/>
    <p:sldId id="291" r:id="rId8"/>
    <p:sldId id="303" r:id="rId9"/>
    <p:sldId id="304" r:id="rId10"/>
    <p:sldId id="305" r:id="rId11"/>
    <p:sldId id="306" r:id="rId12"/>
    <p:sldId id="307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6AD6"/>
    <a:srgbClr val="FFBA00"/>
    <a:srgbClr val="66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6" autoAdjust="0"/>
    <p:restoredTop sz="83921" autoAdjust="0"/>
  </p:normalViewPr>
  <p:slideViewPr>
    <p:cSldViewPr>
      <p:cViewPr>
        <p:scale>
          <a:sx n="100" d="100"/>
          <a:sy n="100" d="100"/>
        </p:scale>
        <p:origin x="-21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600">
                <a:latin typeface="Arial" charset="0"/>
                <a:cs typeface="+mn-cs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09EFAAC2-E5CF-4765-A612-580222E84E37}" type="slidenum">
              <a:rPr lang="en-US" sz="120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20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0161AC-BD27-47A0-BD21-000F7934B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0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9608D-1B3C-45A5-93B5-32C6E6CDF2E3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EDLM allows customers to protect their data that resides on physical media in Quantum Scalar libraries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All Scalar media is shown in the Vision media console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Eases the burden of checking on media in multiple libraries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87FFC-3C8E-41EC-AB4A-1D476A0C3B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When Scalar LTFS is released is will be supported as a device recognized by Vision 4.2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008541-EF76-4363-ACFE-34AFB9AA57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091E6-F05A-4110-988A-F189557941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Support for v1000 and vmPRO enhance Quantum’s virtualization offering.  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Scalar LTFS supported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DXi Capacity Upgrade Estimator allows customers to judge when they’ll need more disk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DXi Accent reporting shows bandwidth savings and deduplication for Accent media servers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EDLM reporting in Media console gives customers a quick way to check on media health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18508B-A146-4428-AA94-7212715D8F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OVF installation as a virtual appliance is new in Vision 4.2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Instructions for installation are in the Vision 4.2 Quick Start Guide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Administration of the Virtual Appliance is documented in the Users Guide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Weekly database compression takes &lt; 5 minutes with 100 devices monitored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98887C-D322-4533-B9AB-6DD058A6AC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Vision support is 3 years from the initial install of Vision 4.0.X – earliest install was April 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80434-3BA8-46B3-9EEC-4B28453106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3D4C-4613-47B8-A83C-0D09B877940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Vision installs as virtual appliance, deploying CentOS and Vision software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The Quick Start Guide provides details on installation: use vCenter or ESX/ESXi to deploy the OVF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When downloading from quantum.com the customer will receive and OVA file that contains the OVF and supporting files in a tar-like file.  Install just like OVF.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3360F-0808-46B3-AA04-D4C16D04C8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vmPRO 2.3 is supported with alerts and console view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vmPRO 3.0 provides analytics reporting and topology view when vmPRO 3.0 is available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DXi v1000 looks like physical DXi appliances, but the console information won’t have RAID or other hardware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C1938-FE23-4077-B3D6-0C1CD80FFC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DXi Capacity Upgrade Estimator is available in Vision 4.2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Relies upon DXi Advanced Reporting data collected from DXi 2.0.3 or higher; note DXi AR 2.0 and 2.0.1 will not working with Capacity Upgrade Estimator.  Get DAR 2.0.3 from quantum.com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Can take 3 or more days to collect data from the DXi; data collected in chunks starting from the earliest date to avoid network flooding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Best estimates are at steady state which is when data expiration schedule matches data ingest schedule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Steady state growth will be the true data growth at the customer.  Growth in the number backups, increase or decrease in retention, and new installations won’t create accurate estimates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See the Vision 4.2 Users Guide for details on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85CEDA-8326-4E75-BB8A-4EAEBAAE42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DXi Accent reporting is now part of DXi Analytics reporting</a:t>
            </a:r>
          </a:p>
          <a:p>
            <a:pPr>
              <a:buFontTx/>
              <a:buChar char="•"/>
            </a:pPr>
            <a:r>
              <a:rPr lang="en-US" smtClean="0">
                <a:latin typeface="Arial" pitchFamily="34" charset="0"/>
              </a:rPr>
              <a:t> If Accent is not configured no report will be displayed in Analytics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37453-4F54-4B7F-ABC6-AE2D856EDB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latin typeface="Arial" charset="0"/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2010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70BF-2F34-4BF9-8DE4-E0BF5FE57B99}" type="slidenum">
              <a:rPr/>
              <a:pPr>
                <a:defRPr/>
              </a:p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5823-EAF4-4561-9507-DF4DE2237FAE}" type="slidenum">
              <a:rPr/>
              <a:pPr>
                <a:defRPr/>
              </a:p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F2C47B5-E8E3-414C-95D9-D9CC4ED587E6}" type="slidenum">
              <a:rPr/>
              <a:pPr>
                <a:defRPr/>
              </a:pPr>
              <a:t>‹#›</a:t>
            </a:fld>
            <a:endParaRPr sz="120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charset="0"/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1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pitchFamily="34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.com/VisionDo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04800" y="2438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400">
                <a:solidFill>
                  <a:srgbClr val="006AD6"/>
                </a:solidFill>
              </a:rPr>
              <a:t>Support/Sustaining Overview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" y="3124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SzPct val="75000"/>
            </a:pPr>
            <a:r>
              <a:rPr lang="en-US" sz="2800" b="1">
                <a:solidFill>
                  <a:srgbClr val="666666"/>
                </a:solidFill>
                <a:latin typeface="Gill Sans MT" pitchFamily="34" charset="0"/>
              </a:rPr>
              <a:t>Vision 4.2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1085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6666"/>
                </a:solidFill>
              </a:rPr>
              <a:t>May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Scalar Extended Data Life Management (EDLM) reporting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686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8600" y="43434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EDLM scan status and date now part of the consolidated media console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Bar code, library, status, and date of scan are shown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Scalar must have an EDLM license</a:t>
            </a:r>
          </a:p>
        </p:txBody>
      </p:sp>
      <p:pic>
        <p:nvPicPr>
          <p:cNvPr id="23557" name="Picture 6" descr="Media Cons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2975"/>
            <a:ext cx="54864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edia Console EDLM Cl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9144000" cy="954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Scalar LTFS Support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686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152400" y="48006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Scalar LTFS console view and alerting available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Shows scalar partitions and media defined for use by LTFS file system</a:t>
            </a:r>
          </a:p>
        </p:txBody>
      </p:sp>
      <p:pic>
        <p:nvPicPr>
          <p:cNvPr id="24581" name="Picture 8" descr="LTFS Conso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25513"/>
            <a:ext cx="6705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 eaLnBrk="1" hangingPunct="1"/>
            <a:r>
              <a:rPr sz="3200" smtClean="0">
                <a:ea typeface="ＭＳ Ｐゴシック"/>
              </a:rPr>
              <a:t>Supports Quantum Virtualization Product line</a:t>
            </a:r>
          </a:p>
          <a:p>
            <a:pPr lvl="1" eaLnBrk="1" hangingPunct="1"/>
            <a:r>
              <a:rPr sz="2600" smtClean="0">
                <a:ea typeface="ＭＳ Ｐゴシック"/>
              </a:rPr>
              <a:t>DXi v1000</a:t>
            </a:r>
          </a:p>
          <a:p>
            <a:pPr lvl="1" eaLnBrk="1" hangingPunct="1"/>
            <a:r>
              <a:rPr sz="2600" smtClean="0">
                <a:ea typeface="ＭＳ Ｐゴシック"/>
              </a:rPr>
              <a:t>vmPRO 2.3 and 3.0</a:t>
            </a:r>
          </a:p>
          <a:p>
            <a:pPr lvl="1" eaLnBrk="1" hangingPunct="1"/>
            <a:r>
              <a:rPr sz="2600" smtClean="0">
                <a:ea typeface="ＭＳ Ｐゴシック"/>
              </a:rPr>
              <a:t>Installs as a virtual appliance</a:t>
            </a:r>
          </a:p>
          <a:p>
            <a:pPr eaLnBrk="1" hangingPunct="1"/>
            <a:r>
              <a:rPr sz="3200" smtClean="0">
                <a:ea typeface="ＭＳ Ｐゴシック"/>
              </a:rPr>
              <a:t>DXi Capacity Upgrade Estimator provides critical disk usage and upgrade information</a:t>
            </a:r>
          </a:p>
          <a:p>
            <a:pPr eaLnBrk="1" hangingPunct="1"/>
            <a:r>
              <a:rPr sz="3200" smtClean="0">
                <a:ea typeface="ＭＳ Ｐゴシック"/>
              </a:rPr>
              <a:t>DXi Accent reporting now part of DXi Analytics</a:t>
            </a:r>
          </a:p>
          <a:p>
            <a:pPr eaLnBrk="1" hangingPunct="1"/>
            <a:r>
              <a:rPr sz="3200" smtClean="0">
                <a:ea typeface="ＭＳ Ｐゴシック"/>
              </a:rPr>
              <a:t>EDLM information from a single location</a:t>
            </a:r>
          </a:p>
          <a:p>
            <a:pPr eaLnBrk="1" hangingPunct="1"/>
            <a:endParaRPr sz="3200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What You Need to Know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pPr eaLnBrk="1" hangingPunct="1"/>
            <a:r>
              <a:rPr sz="2800" smtClean="0">
                <a:ea typeface="ＭＳ Ｐゴシック"/>
              </a:rPr>
              <a:t>Primary Goal: support virtualization product line, improve DXi and Scalar support</a:t>
            </a:r>
          </a:p>
          <a:p>
            <a:pPr eaLnBrk="1" hangingPunct="1"/>
            <a:r>
              <a:rPr sz="2800" smtClean="0">
                <a:ea typeface="ＭＳ Ｐゴシック"/>
              </a:rPr>
              <a:t>GA: May 21, 2012:</a:t>
            </a:r>
          </a:p>
          <a:p>
            <a:pPr lvl="1" eaLnBrk="1" hangingPunct="1"/>
            <a:r>
              <a:rPr sz="2200" smtClean="0">
                <a:ea typeface="ＭＳ Ｐゴシック"/>
              </a:rPr>
              <a:t>New sales</a:t>
            </a:r>
          </a:p>
          <a:p>
            <a:pPr lvl="1" eaLnBrk="1" hangingPunct="1"/>
            <a:r>
              <a:rPr sz="2200" smtClean="0">
                <a:ea typeface="ＭＳ Ｐゴシック"/>
              </a:rPr>
              <a:t>Download upgrade for existing customers at quantum.com</a:t>
            </a:r>
          </a:p>
          <a:p>
            <a:pPr eaLnBrk="1" hangingPunct="1"/>
            <a:r>
              <a:rPr sz="2800" smtClean="0">
                <a:ea typeface="ＭＳ Ｐゴシック"/>
              </a:rPr>
              <a:t>Documentation at </a:t>
            </a:r>
            <a:r>
              <a:rPr sz="2800" smtClean="0">
                <a:ea typeface="ＭＳ Ｐゴシック"/>
                <a:hlinkClick r:id="rId3"/>
              </a:rPr>
              <a:t>www.quantum.com/VisionDocs</a:t>
            </a:r>
            <a:r>
              <a:rPr sz="2800" smtClean="0">
                <a:ea typeface="ＭＳ Ｐゴシック"/>
              </a:rPr>
              <a:t>:</a:t>
            </a:r>
          </a:p>
          <a:p>
            <a:pPr lvl="1" eaLnBrk="1" hangingPunct="1"/>
            <a:r>
              <a:rPr sz="2200" smtClean="0">
                <a:ea typeface="ＭＳ Ｐゴシック"/>
              </a:rPr>
              <a:t>Release notes, Quick Start, User Guide</a:t>
            </a:r>
          </a:p>
          <a:p>
            <a:pPr lvl="1" eaLnBrk="1" hangingPunct="1"/>
            <a:r>
              <a:rPr sz="2200" smtClean="0">
                <a:ea typeface="ＭＳ Ｐゴシック"/>
              </a:rPr>
              <a:t>Videos showing new features and training</a:t>
            </a:r>
          </a:p>
          <a:p>
            <a:pPr eaLnBrk="1" hangingPunct="1"/>
            <a:r>
              <a:rPr sz="2800" smtClean="0">
                <a:ea typeface="ＭＳ Ｐゴシック"/>
              </a:rPr>
              <a:t>Upgrade from all Vision versions 4.X supported</a:t>
            </a:r>
          </a:p>
          <a:p>
            <a:pPr eaLnBrk="1" hangingPunct="1"/>
            <a:r>
              <a:rPr sz="2800" smtClean="0">
                <a:ea typeface="ＭＳ Ｐゴシック"/>
              </a:rPr>
              <a:t>Vision Mobile for iPhone and Android updates for Vision 4.2 available now</a:t>
            </a:r>
          </a:p>
          <a:p>
            <a:pPr eaLnBrk="1" hangingPunct="1">
              <a:buFont typeface="Wingdings" pitchFamily="2" charset="2"/>
              <a:buNone/>
            </a:pPr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Customer Experience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Training videos and documentation available from Vision help dropdown menu including: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Quantum Vision 4.2 Features Update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Quantum Vision: Monitoring Scalar LTFS Devices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Quantum Vision: Monitoring and Analyzing vmPRO Devices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Release Notes, Quick Start and Users Guides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And more…</a:t>
            </a:r>
          </a:p>
          <a:p>
            <a:pPr eaLnBrk="1" hangingPunct="1"/>
            <a:r>
              <a:rPr sz="2200" smtClean="0">
                <a:ea typeface="ＭＳ Ｐゴシック"/>
              </a:rPr>
              <a:t>Updated GUI makes navigation more intuitive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View devices by type with dropdown from breadcrumbs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Topology shows more devices with more information and navigation options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More descriptive icons</a:t>
            </a:r>
          </a:p>
          <a:p>
            <a:pPr eaLnBrk="1" hangingPunct="1"/>
            <a:r>
              <a:rPr sz="2200" smtClean="0">
                <a:ea typeface="ＭＳ Ｐゴシック"/>
              </a:rPr>
              <a:t>Customer install and upgrade</a:t>
            </a:r>
          </a:p>
          <a:p>
            <a:pPr lvl="1" eaLnBrk="1" hangingPunct="1"/>
            <a:r>
              <a:rPr sz="1600" b="1" smtClean="0">
                <a:ea typeface="ＭＳ Ｐゴシック"/>
              </a:rPr>
              <a:t>NEW:</a:t>
            </a:r>
            <a:r>
              <a:rPr sz="1600" smtClean="0">
                <a:ea typeface="ＭＳ Ｐゴシック"/>
              </a:rPr>
              <a:t> OVF install to virtual appliance through ESX/vCenter; see Quick Start Guide. 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OVF and Traditional Linux /Windows install/upgrade on CD or downloaded from quantum.com</a:t>
            </a:r>
          </a:p>
          <a:p>
            <a:pPr lvl="1" eaLnBrk="1" hangingPunct="1"/>
            <a:r>
              <a:rPr sz="1600" smtClean="0">
                <a:ea typeface="ＭＳ Ｐゴシック"/>
              </a:rPr>
              <a:t>Online license generation at quantum.com/licensekeys</a:t>
            </a:r>
          </a:p>
          <a:p>
            <a:pPr eaLnBrk="1" hangingPunct="1"/>
            <a:r>
              <a:rPr sz="2200" smtClean="0">
                <a:ea typeface="ＭＳ Ｐゴシック"/>
              </a:rPr>
              <a:t>Database changes make database maintenance very fast</a:t>
            </a:r>
          </a:p>
          <a:p>
            <a:pPr eaLnBrk="1" hangingPunct="1"/>
            <a:endParaRPr sz="2200" smtClean="0">
              <a:ea typeface="ＭＳ Ｐゴシック"/>
            </a:endParaRPr>
          </a:p>
          <a:p>
            <a:pPr eaLnBrk="1" hangingPunct="1"/>
            <a:endParaRPr sz="2800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Providing Support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Three year support contract sold with Vision: all customers who have Vision 4.X are supported at least until calendar 2013</a:t>
            </a:r>
          </a:p>
          <a:p>
            <a:pPr eaLnBrk="1" hangingPunct="1"/>
            <a:r>
              <a:rPr smtClean="0">
                <a:ea typeface="ＭＳ Ｐゴシック"/>
              </a:rPr>
              <a:t>SR’s will be created with the customer’s Vision server serial number</a:t>
            </a:r>
          </a:p>
          <a:p>
            <a:pPr eaLnBrk="1" hangingPunct="1"/>
            <a:r>
              <a:rPr smtClean="0">
                <a:ea typeface="ＭＳ Ｐゴシック"/>
              </a:rPr>
              <a:t>Escalation path: Support -&gt; Sustaining -&gt; Development</a:t>
            </a:r>
          </a:p>
          <a:p>
            <a:pPr eaLnBrk="1" hangingPunct="1"/>
            <a:r>
              <a:rPr smtClean="0">
                <a:ea typeface="ＭＳ Ｐゴシック"/>
              </a:rPr>
              <a:t>Diagnostic files: </a:t>
            </a:r>
            <a:r>
              <a:rPr smtClean="0">
                <a:solidFill>
                  <a:schemeClr val="tx1"/>
                </a:solidFill>
                <a:ea typeface="ＭＳ Ｐゴシック"/>
              </a:rPr>
              <a:t>http://[vision ip]/rws/diag </a:t>
            </a:r>
            <a:r>
              <a:rPr smtClean="0">
                <a:ea typeface="ＭＳ Ｐゴシック"/>
              </a:rPr>
              <a:t>creates zipped logs</a:t>
            </a: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What’s New?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 eaLnBrk="1" hangingPunct="1"/>
            <a:r>
              <a:rPr sz="3200" smtClean="0">
                <a:ea typeface="ＭＳ Ｐゴシック"/>
              </a:rPr>
              <a:t>OVF Install as a Virtual Appliance</a:t>
            </a:r>
          </a:p>
          <a:p>
            <a:pPr eaLnBrk="1" hangingPunct="1"/>
            <a:r>
              <a:rPr sz="3200" smtClean="0">
                <a:ea typeface="ＭＳ Ｐゴシック"/>
              </a:rPr>
              <a:t>Support for vmPRO and DXi v1000 virtual appliances</a:t>
            </a:r>
          </a:p>
          <a:p>
            <a:pPr eaLnBrk="1" hangingPunct="1"/>
            <a:r>
              <a:rPr sz="3200" smtClean="0">
                <a:ea typeface="ＭＳ Ｐゴシック"/>
              </a:rPr>
              <a:t>DXi Capacity Upgrade Estimator</a:t>
            </a:r>
          </a:p>
          <a:p>
            <a:pPr eaLnBrk="1" hangingPunct="1"/>
            <a:r>
              <a:rPr sz="3200" smtClean="0">
                <a:ea typeface="ＭＳ Ｐゴシック"/>
              </a:rPr>
              <a:t>DXi Accent Reporting</a:t>
            </a:r>
          </a:p>
          <a:p>
            <a:pPr eaLnBrk="1" hangingPunct="1"/>
            <a:r>
              <a:rPr sz="3200" smtClean="0">
                <a:ea typeface="ＭＳ Ｐゴシック"/>
              </a:rPr>
              <a:t>Scalar Extended Data Life Management support</a:t>
            </a:r>
          </a:p>
          <a:p>
            <a:pPr eaLnBrk="1" hangingPunct="1"/>
            <a:r>
              <a:rPr sz="3200" smtClean="0">
                <a:ea typeface="ＭＳ Ｐゴシック"/>
              </a:rPr>
              <a:t>Scalar LTFS Support upon release of Scalar LTFS</a:t>
            </a:r>
          </a:p>
          <a:p>
            <a:pPr eaLnBrk="1" hangingPunct="1"/>
            <a:endParaRPr sz="3200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OVF Install as a Virtual Appliance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28600" y="46482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Using vCenter or ESX/ESXi hypervisor, deploy the OVF; details are provided in the Vision 4.2 Quick Start Guide.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An OVA file will be available at quantum.com, deploy the same as OVF on CD.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2219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914400"/>
            <a:ext cx="38862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Support for vmPRO and DXi v1000 virtual appliances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28600" y="4114800"/>
            <a:ext cx="8915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Vision 4.2 supports the Quantum Virtualization product line with monitoring and reporting for vmPRO and DXi v1000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vmPRO 2.3 supports console and alerting. vmPRO 3.0 additionally supports topology view and analytics reports.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DXi v1000 supported just like physical DX in alerts, topology, analytics, and DAR console.</a:t>
            </a:r>
          </a:p>
        </p:txBody>
      </p:sp>
      <p:pic>
        <p:nvPicPr>
          <p:cNvPr id="20485" name="Picture 8" descr="vmPRO analyti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500"/>
            <a:ext cx="52752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vmPRO topology clo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6888" y="2209800"/>
            <a:ext cx="4837112" cy="1938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DXi Capacity Upgrade Estimator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686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28600" y="4495800"/>
            <a:ext cx="8686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DXi Capacity Upgrade Estimate is provide on the DXi console; requires DAR 2.0.3 for DXi 2.X.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Up to 12 months of disk usage data displayed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Must choose 5 or more weeks from latest data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Displays weeks until upgrade estimate</a:t>
            </a:r>
          </a:p>
        </p:txBody>
      </p:sp>
      <p:pic>
        <p:nvPicPr>
          <p:cNvPr id="21509" name="Picture 6" descr="DXi Console Updat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6477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39763"/>
          </a:xfrm>
        </p:spPr>
        <p:txBody>
          <a:bodyPr/>
          <a:lstStyle/>
          <a:p>
            <a:pPr eaLnBrk="1" hangingPunct="1"/>
            <a:r>
              <a:rPr smtClean="0">
                <a:ea typeface="ＭＳ Ｐゴシック"/>
              </a:rPr>
              <a:t>Vision 4.2</a:t>
            </a:r>
            <a:br>
              <a:rPr smtClean="0">
                <a:ea typeface="ＭＳ Ｐゴシック"/>
              </a:rPr>
            </a:br>
            <a:r>
              <a:rPr sz="2400" smtClean="0">
                <a:solidFill>
                  <a:schemeClr val="tx1"/>
                </a:solidFill>
                <a:ea typeface="ＭＳ Ｐゴシック"/>
              </a:rPr>
              <a:t>DXi Accent Support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343400"/>
            <a:ext cx="8686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i="1" smtClean="0">
              <a:ea typeface="ＭＳ Ｐゴシック"/>
            </a:endParaRPr>
          </a:p>
          <a:p>
            <a:pPr eaLnBrk="1" hangingPunct="1"/>
            <a:endParaRPr smtClean="0">
              <a:ea typeface="ＭＳ Ｐゴシック"/>
            </a:endParaRPr>
          </a:p>
          <a:p>
            <a:pPr eaLnBrk="1" hangingPunct="1"/>
            <a:endParaRPr sz="3200" i="1" smtClean="0">
              <a:ea typeface="ＭＳ Ｐゴシック"/>
            </a:endParaRPr>
          </a:p>
          <a:p>
            <a:pPr eaLnBrk="1" hangingPunct="1"/>
            <a:endParaRPr sz="3200" smtClean="0">
              <a:ea typeface="ＭＳ Ｐゴシック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Data deduplicated by DXi Accent on Netbackup or Backup Exec Media servers now shown in DXi Analytics reporting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en-US" sz="2400"/>
              <a:t>Before Reduction, After Reduction, and bandwidth savings 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2400"/>
          </a:p>
        </p:txBody>
      </p:sp>
      <p:pic>
        <p:nvPicPr>
          <p:cNvPr id="22533" name="Picture 7" descr="Acce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20750"/>
            <a:ext cx="7772400" cy="41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Quantum 2012 Certain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13816</TotalTime>
  <Words>1378</Words>
  <Application>Microsoft Office PowerPoint</Application>
  <PresentationFormat>On-screen Show (4:3)</PresentationFormat>
  <Paragraphs>147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ＭＳ Ｐゴシック</vt:lpstr>
      <vt:lpstr>Wingdings</vt:lpstr>
      <vt:lpstr>Calibri</vt:lpstr>
      <vt:lpstr>Gill Sans MT</vt:lpstr>
      <vt:lpstr>Quantum 2012 Certain</vt:lpstr>
      <vt:lpstr>Slide 1</vt:lpstr>
      <vt:lpstr>Vision 4.2 What You Need to Know</vt:lpstr>
      <vt:lpstr>Vision 4.2 Customer Experience</vt:lpstr>
      <vt:lpstr>Vision 4.2 Providing Support</vt:lpstr>
      <vt:lpstr>Vision 4.2 What’s New?</vt:lpstr>
      <vt:lpstr>Vision 4.2 OVF Install as a Virtual Appliance</vt:lpstr>
      <vt:lpstr>Vision 4.2 Support for vmPRO and DXi v1000 virtual appliances</vt:lpstr>
      <vt:lpstr>Vision 4.2 DXi Capacity Upgrade Estimator</vt:lpstr>
      <vt:lpstr>Vision 4.2 DXi Accent Support</vt:lpstr>
      <vt:lpstr>Vision 4.2 Scalar Extended Data Life Management (EDLM) reporting</vt:lpstr>
      <vt:lpstr>Vision 4.2 Scalar LTFS Support</vt:lpstr>
      <vt:lpstr>Vision 4.2 Summary</vt:lpstr>
    </vt:vector>
  </TitlesOfParts>
  <Company>Quantum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4.2 TOI</dc:title>
  <dc:creator>Mike Simone</dc:creator>
  <dc:description/>
  <cp:lastModifiedBy>Tom McFaul</cp:lastModifiedBy>
  <cp:revision>336</cp:revision>
  <dcterms:created xsi:type="dcterms:W3CDTF">2010-04-21T01:06:44Z</dcterms:created>
  <dcterms:modified xsi:type="dcterms:W3CDTF">2012-05-25T22:32:18Z</dcterms:modified>
</cp:coreProperties>
</file>