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0" r:id="rId2"/>
    <p:sldId id="307" r:id="rId3"/>
    <p:sldId id="306" r:id="rId4"/>
    <p:sldId id="308" r:id="rId5"/>
    <p:sldId id="311" r:id="rId6"/>
    <p:sldId id="309" r:id="rId7"/>
    <p:sldId id="316" r:id="rId8"/>
    <p:sldId id="310" r:id="rId9"/>
    <p:sldId id="312" r:id="rId10"/>
    <p:sldId id="315" r:id="rId11"/>
    <p:sldId id="313" r:id="rId12"/>
    <p:sldId id="317" r:id="rId13"/>
    <p:sldId id="314" r:id="rId14"/>
    <p:sldId id="31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6AD6"/>
    <a:srgbClr val="FFBA00"/>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6" autoAdjust="0"/>
    <p:restoredTop sz="87034" autoAdjust="0"/>
  </p:normalViewPr>
  <p:slideViewPr>
    <p:cSldViewPr>
      <p:cViewPr varScale="1">
        <p:scale>
          <a:sx n="63" d="100"/>
          <a:sy n="63" d="100"/>
        </p:scale>
        <p:origin x="-1560" y="-108"/>
      </p:cViewPr>
      <p:guideLst>
        <p:guide orient="horz" pos="2160"/>
        <p:guide pos="2880"/>
      </p:guideLst>
    </p:cSldViewPr>
  </p:slideViewPr>
  <p:notesTextViewPr>
    <p:cViewPr>
      <p:scale>
        <a:sx n="100" d="100"/>
        <a:sy n="100" d="100"/>
      </p:scale>
      <p:origin x="0" y="1326"/>
    </p:cViewPr>
  </p:notesTextViewPr>
  <p:sorterViewPr>
    <p:cViewPr>
      <p:scale>
        <a:sx n="66" d="100"/>
        <a:sy n="66" d="100"/>
      </p:scale>
      <p:origin x="0" y="0"/>
    </p:cViewPr>
  </p:sorterViewPr>
  <p:notesViewPr>
    <p:cSldViewPr>
      <p:cViewPr>
        <p:scale>
          <a:sx n="100" d="100"/>
          <a:sy n="100" d="100"/>
        </p:scale>
        <p:origin x="-1632" y="7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6151" name="Rectangle 7"/>
          <p:cNvSpPr>
            <a:spLocks noChangeArrowheads="1"/>
          </p:cNvSpPr>
          <p:nvPr/>
        </p:nvSpPr>
        <p:spPr bwMode="auto">
          <a:xfrm>
            <a:off x="76200" y="8612188"/>
            <a:ext cx="4953000" cy="457200"/>
          </a:xfrm>
          <a:prstGeom prst="rect">
            <a:avLst/>
          </a:prstGeom>
          <a:noFill/>
          <a:ln w="9525">
            <a:noFill/>
            <a:miter lim="800000"/>
            <a:headEnd/>
            <a:tailEnd/>
          </a:ln>
          <a:effectLst/>
        </p:spPr>
        <p:txBody>
          <a:bodyPr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334000" y="8610600"/>
            <a:ext cx="1522413" cy="457200"/>
          </a:xfrm>
          <a:prstGeom prst="rect">
            <a:avLst/>
          </a:prstGeom>
          <a:noFill/>
          <a:ln w="9525">
            <a:noFill/>
            <a:miter lim="800000"/>
            <a:headEnd/>
            <a:tailEnd/>
          </a:ln>
          <a:effectLst/>
        </p:spPr>
        <p:txBody>
          <a:bodyPr anchor="b"/>
          <a:lstStyle/>
          <a:p>
            <a:pPr algn="r">
              <a:defRPr/>
            </a:pPr>
            <a:fld id="{989C32A6-3DC7-4DB0-818F-5675CEA86E9C}" type="slidenum">
              <a:rPr lang="en-US" sz="1200">
                <a:cs typeface="+mn-cs"/>
              </a:rPr>
              <a:pPr algn="r">
                <a:defRPr/>
              </a:pPr>
              <a:t>‹#›</a:t>
            </a:fld>
            <a:endParaRPr lang="en-US" sz="120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B387EF4-3CE0-4318-83F6-0D3077801E61}" type="slidenum">
              <a:rPr lang="en-US"/>
              <a:pPr>
                <a:defRPr/>
              </a:pPr>
              <a:t>‹#›</a:t>
            </a:fld>
            <a:endParaRPr lang="en-US"/>
          </a:p>
        </p:txBody>
      </p:sp>
      <p:pic>
        <p:nvPicPr>
          <p:cNvPr id="13318"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n-ea"/>
        <a:cs typeface="+mn-cs"/>
      </a:defRPr>
    </a:lvl1pPr>
    <a:lvl2pPr marL="457200" algn="l" rtl="0" eaLnBrk="0" fontAlgn="base" hangingPunct="0">
      <a:spcBef>
        <a:spcPct val="10000"/>
      </a:spcBef>
      <a:spcAft>
        <a:spcPct val="0"/>
      </a:spcAft>
      <a:defRPr sz="1000" kern="1200">
        <a:solidFill>
          <a:schemeClr val="tx1"/>
        </a:solidFill>
        <a:latin typeface="Arial" charset="0"/>
        <a:ea typeface="+mn-ea"/>
        <a:cs typeface="+mn-cs"/>
      </a:defRPr>
    </a:lvl2pPr>
    <a:lvl3pPr marL="914400" algn="l" rtl="0" eaLnBrk="0" fontAlgn="base" hangingPunct="0">
      <a:spcBef>
        <a:spcPct val="10000"/>
      </a:spcBef>
      <a:spcAft>
        <a:spcPct val="0"/>
      </a:spcAft>
      <a:defRPr sz="1000" kern="1200">
        <a:solidFill>
          <a:schemeClr val="tx1"/>
        </a:solidFill>
        <a:latin typeface="Arial" charset="0"/>
        <a:ea typeface="+mn-ea"/>
        <a:cs typeface="+mn-cs"/>
      </a:defRPr>
    </a:lvl3pPr>
    <a:lvl4pPr marL="1371600" algn="l" rtl="0" eaLnBrk="0" fontAlgn="base" hangingPunct="0">
      <a:spcBef>
        <a:spcPct val="10000"/>
      </a:spcBef>
      <a:spcAft>
        <a:spcPct val="0"/>
      </a:spcAft>
      <a:defRPr sz="1000" kern="1200">
        <a:solidFill>
          <a:schemeClr val="tx1"/>
        </a:solidFill>
        <a:latin typeface="Arial" charset="0"/>
        <a:ea typeface="+mn-ea"/>
        <a:cs typeface="+mn-cs"/>
      </a:defRPr>
    </a:lvl4pPr>
    <a:lvl5pPr marL="1828800" algn="l" rtl="0" eaLnBrk="0" fontAlgn="base" hangingPunct="0">
      <a:spcBef>
        <a:spcPct val="1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4"/>
          </p:nvPr>
        </p:nvSpPr>
        <p:spPr>
          <a:noFill/>
        </p:spPr>
        <p:txBody>
          <a:bodyPr/>
          <a:lstStyle/>
          <a:p>
            <a:r>
              <a:rPr lang="en-US" dirty="0" smtClean="0">
                <a:cs typeface="Arial" charset="0"/>
              </a:rPr>
              <a:t>© 2010 Quantum Corporation. Company Confidential. Forward-looking information is based upon multiple assumptions and uncertainties, does not necessarily represent the company’s outlook and is for planning purposes only.</a:t>
            </a:r>
          </a:p>
        </p:txBody>
      </p:sp>
      <p:sp>
        <p:nvSpPr>
          <p:cNvPr id="14339" name="Rectangle 7"/>
          <p:cNvSpPr>
            <a:spLocks noGrp="1" noChangeArrowheads="1"/>
          </p:cNvSpPr>
          <p:nvPr>
            <p:ph type="sldNum" sz="quarter" idx="5"/>
          </p:nvPr>
        </p:nvSpPr>
        <p:spPr>
          <a:noFill/>
        </p:spPr>
        <p:txBody>
          <a:bodyPr/>
          <a:lstStyle/>
          <a:p>
            <a:fld id="{83BF22AE-9FC0-48B4-B3C2-C601A8DEA104}" type="slidenum">
              <a:rPr lang="en-US" smtClean="0">
                <a:cs typeface="Arial" charset="0"/>
              </a:rPr>
              <a:pPr/>
              <a:t>1</a:t>
            </a:fld>
            <a:endParaRPr lang="en-US" smtClean="0">
              <a:cs typeface="Arial" charset="0"/>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DXI Advanced reporting is now integrated into vision.</a:t>
            </a:r>
          </a:p>
          <a:p>
            <a:r>
              <a:rPr lang="en-US" dirty="0" smtClean="0"/>
              <a:t>There are 2 possible views:</a:t>
            </a:r>
          </a:p>
          <a:p>
            <a:pPr marL="228600" indent="-228600">
              <a:buAutoNum type="arabicParenR"/>
            </a:pPr>
            <a:r>
              <a:rPr lang="en-US" dirty="0" smtClean="0"/>
              <a:t>Select</a:t>
            </a:r>
            <a:r>
              <a:rPr lang="en-US" baseline="0" dirty="0" smtClean="0"/>
              <a:t> multiple devices, and see the same graph across devices.</a:t>
            </a:r>
          </a:p>
          <a:p>
            <a:pPr marL="228600" indent="-228600">
              <a:buNone/>
            </a:pPr>
            <a:r>
              <a:rPr lang="en-US" baseline="0" dirty="0" smtClean="0"/>
              <a:t>	For example if you want to compare the capacity across your DXIs</a:t>
            </a:r>
          </a:p>
          <a:p>
            <a:pPr marL="228600" indent="-228600">
              <a:buNone/>
            </a:pPr>
            <a:r>
              <a:rPr lang="en-US" baseline="0" dirty="0" smtClean="0"/>
              <a:t>2) View specific reports for a single DXI – similar to what DART provide today.</a:t>
            </a:r>
          </a:p>
          <a:p>
            <a:pPr marL="228600" indent="-228600">
              <a:buAutoNum type="arabicParenR"/>
            </a:pP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reporting area – called visualize (name about</a:t>
            </a:r>
            <a:r>
              <a:rPr lang="en-US" baseline="0" dirty="0" smtClean="0"/>
              <a:t> to change) provides interactive reports for dxi and scalar</a:t>
            </a:r>
          </a:p>
          <a:p>
            <a:r>
              <a:rPr lang="en-US" baseline="0" dirty="0" smtClean="0"/>
              <a:t>The user need to select first which type of device he want to look at (dxi or scalar) than he could select all devices, devices which are in red or yellow status and customize a set of devices he in interested in looking at. </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selecting DXI interactive reports, there are 4 reports displayed for the selected</a:t>
            </a:r>
            <a:r>
              <a:rPr lang="en-US" baseline="0" dirty="0" smtClean="0"/>
              <a:t> device/s</a:t>
            </a:r>
          </a:p>
          <a:p>
            <a:endParaRPr lang="en-US" b="1" dirty="0" smtClean="0"/>
          </a:p>
          <a:p>
            <a:r>
              <a:rPr lang="en-US" b="1" baseline="0" dirty="0" smtClean="0"/>
              <a:t>Space reclamation: </a:t>
            </a:r>
            <a:r>
              <a:rPr lang="en-US" baseline="0" dirty="0" smtClean="0"/>
              <a:t>graph of the space reclamation progress (percentage) for a specific period of time (by default 3 days but can be changed by the user)</a:t>
            </a:r>
          </a:p>
          <a:p>
            <a:r>
              <a:rPr lang="en-US" baseline="0" dirty="0" smtClean="0"/>
              <a:t>The goal of this graph is to visualize when GC is working and identify if it is working for a long period of time, which than would require investigation for the cause of long GC periods.</a:t>
            </a:r>
          </a:p>
          <a:p>
            <a:endParaRPr lang="en-US" b="1" dirty="0" smtClean="0"/>
          </a:p>
          <a:p>
            <a:r>
              <a:rPr lang="en-US" b="1" baseline="0" dirty="0" smtClean="0"/>
              <a:t>Replication status: </a:t>
            </a:r>
            <a:r>
              <a:rPr lang="en-US" baseline="0" dirty="0" smtClean="0"/>
              <a:t>graphing the replication summary reports, showing number of successful/failed/paused/queued/partial replications stacking them on a bar chart</a:t>
            </a:r>
          </a:p>
          <a:p>
            <a:r>
              <a:rPr lang="en-US" baseline="0" dirty="0" smtClean="0"/>
              <a:t>Also a replication trend line is showing the failure trend</a:t>
            </a:r>
          </a:p>
          <a:p>
            <a:r>
              <a:rPr lang="en-US" baseline="0" dirty="0" smtClean="0"/>
              <a:t>This graph is intended to help identifying issues with replications (source/target/namespace)</a:t>
            </a:r>
          </a:p>
          <a:p>
            <a:endParaRPr lang="en-US" b="1" dirty="0" smtClean="0"/>
          </a:p>
          <a:p>
            <a:r>
              <a:rPr lang="en-US" b="1" dirty="0" smtClean="0"/>
              <a:t>After reduction growth: </a:t>
            </a:r>
            <a:r>
              <a:rPr lang="en-US" dirty="0" smtClean="0"/>
              <a:t>graphing the deduplicated data growth on the dxi in GB, </a:t>
            </a:r>
          </a:p>
          <a:p>
            <a:endParaRPr lang="en-US" b="1" dirty="0" smtClean="0"/>
          </a:p>
          <a:p>
            <a:r>
              <a:rPr lang="en-US" b="1" dirty="0" smtClean="0"/>
              <a:t>Alert history: </a:t>
            </a:r>
            <a:r>
              <a:rPr lang="en-US" dirty="0" smtClean="0"/>
              <a:t>graphing alerts on a specific dxi for a period of time, stacking different alert types in a bar chart each type in a different color (device status, replication status, disk threshold, SNMP trap)</a:t>
            </a:r>
          </a:p>
          <a:p>
            <a:endParaRPr lang="en-US" b="1" dirty="0" smtClean="0"/>
          </a:p>
          <a:p>
            <a:endParaRPr lang="en-US" b="1"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new Scalar advanced reporting data.</a:t>
            </a:r>
          </a:p>
          <a:p>
            <a:endParaRPr lang="en-US" dirty="0" smtClean="0"/>
          </a:p>
          <a:p>
            <a:r>
              <a:rPr lang="en-US" b="1" dirty="0" smtClean="0"/>
              <a:t>Tape alerts by drive and media</a:t>
            </a:r>
            <a:r>
              <a:rPr lang="en-US" dirty="0" smtClean="0"/>
              <a:t>: a heat map that shows list of barcodes(Y axis) and list of drives (X axis) the heat for any combination</a:t>
            </a:r>
            <a:r>
              <a:rPr lang="en-US" baseline="0" dirty="0" smtClean="0"/>
              <a:t> of barcode and drive It is calculated by number of alerts per alert severity as follows:</a:t>
            </a:r>
          </a:p>
          <a:p>
            <a:r>
              <a:rPr lang="en-US" dirty="0" smtClean="0"/>
              <a:t>Heat severity is between 1-10 (1 is green, 10 is red)</a:t>
            </a:r>
            <a:endParaRPr lang="en-US" baseline="0" dirty="0" smtClean="0"/>
          </a:p>
          <a:p>
            <a:r>
              <a:rPr lang="en-US" sz="1000" kern="1200" dirty="0" smtClean="0">
                <a:solidFill>
                  <a:schemeClr val="tx1"/>
                </a:solidFill>
                <a:latin typeface="Arial" charset="0"/>
                <a:ea typeface="+mn-ea"/>
                <a:cs typeface="+mn-cs"/>
              </a:rPr>
              <a:t>Alerts Severity = (G) Good, (I) Info, (W) Warn, (C) Critical</a:t>
            </a:r>
          </a:p>
          <a:p>
            <a:r>
              <a:rPr lang="en-US" sz="1000" kern="1200" dirty="0" smtClean="0">
                <a:solidFill>
                  <a:schemeClr val="tx1"/>
                </a:solidFill>
                <a:latin typeface="Arial" charset="0"/>
                <a:ea typeface="+mn-ea"/>
                <a:cs typeface="+mn-cs"/>
              </a:rPr>
              <a:t>Good and</a:t>
            </a:r>
            <a:r>
              <a:rPr lang="en-US" sz="1000" kern="1200" baseline="0" dirty="0" smtClean="0">
                <a:solidFill>
                  <a:schemeClr val="tx1"/>
                </a:solidFill>
                <a:latin typeface="Arial" charset="0"/>
                <a:ea typeface="+mn-ea"/>
                <a:cs typeface="+mn-cs"/>
              </a:rPr>
              <a:t> Info are always 1</a:t>
            </a:r>
          </a:p>
          <a:p>
            <a:r>
              <a:rPr lang="en-US" sz="1000" kern="1200" baseline="0" dirty="0" smtClean="0">
                <a:solidFill>
                  <a:schemeClr val="tx1"/>
                </a:solidFill>
                <a:latin typeface="Arial" charset="0"/>
                <a:ea typeface="+mn-ea"/>
                <a:cs typeface="+mn-cs"/>
              </a:rPr>
              <a:t>Warning is between 4-6, when 4 is when there is 1 alert, 5 is when there are 2 alerts and 6 when there are 3 or more alerts</a:t>
            </a:r>
          </a:p>
          <a:p>
            <a:r>
              <a:rPr lang="en-US" sz="1000" kern="1200" baseline="0" dirty="0" smtClean="0">
                <a:solidFill>
                  <a:schemeClr val="tx1"/>
                </a:solidFill>
                <a:latin typeface="Arial" charset="0"/>
                <a:ea typeface="+mn-ea"/>
                <a:cs typeface="+mn-cs"/>
              </a:rPr>
              <a:t>Critical is between 7-10, when 7 is 1 alert, 8 is 2 alerts, 9 is 3 alerts and 10 is 4 or more alerts</a:t>
            </a:r>
          </a:p>
          <a:p>
            <a:endParaRPr lang="en-US" dirty="0" smtClean="0"/>
          </a:p>
          <a:p>
            <a:r>
              <a:rPr lang="en-US" b="1" dirty="0" smtClean="0"/>
              <a:t>Mount counts per drive</a:t>
            </a:r>
            <a:r>
              <a:rPr lang="en-US" dirty="0" smtClean="0"/>
              <a:t>: Graphing the total number of mount per drive</a:t>
            </a:r>
          </a:p>
          <a:p>
            <a:endParaRPr lang="en-US" dirty="0" smtClean="0"/>
          </a:p>
          <a:p>
            <a:r>
              <a:rPr lang="en-US" b="1" dirty="0" smtClean="0"/>
              <a:t>Tape alerts to media</a:t>
            </a:r>
            <a:r>
              <a:rPr lang="en-US" dirty="0" smtClean="0"/>
              <a:t>: Graphing the number of tape alerts for each barcode (could be from multiple drives)</a:t>
            </a:r>
          </a:p>
          <a:p>
            <a:endParaRPr lang="en-US" dirty="0" smtClean="0"/>
          </a:p>
          <a:p>
            <a:r>
              <a:rPr lang="en-US" b="1" dirty="0" smtClean="0"/>
              <a:t>Tape alerts to drive</a:t>
            </a:r>
            <a:r>
              <a:rPr lang="en-US" dirty="0" smtClean="0"/>
              <a:t>: Graphing the number of tape alerts for each drive (Could be from multiple barcodes)</a:t>
            </a:r>
          </a:p>
          <a:p>
            <a:endParaRPr lang="en-US" dirty="0" smtClean="0"/>
          </a:p>
          <a:p>
            <a:r>
              <a:rPr lang="en-US" b="1" dirty="0" smtClean="0"/>
              <a:t>Alert history: </a:t>
            </a:r>
            <a:r>
              <a:rPr lang="en-US" dirty="0" smtClean="0"/>
              <a:t>graphing alerts on a specific library for a period of time, stacking different alert types in a  bar chart each type in a different color (device status, SNMP trap)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i40/80 and i500 we do not get the export log from the device (media security logs)</a:t>
            </a:r>
          </a:p>
          <a:p>
            <a:r>
              <a:rPr lang="en-US" baseline="0" dirty="0" smtClean="0"/>
              <a:t>For i2k/i6k only for modern firmware versions (i8)</a:t>
            </a:r>
          </a:p>
          <a:p>
            <a:endParaRPr lang="en-US" baseline="0" dirty="0" smtClean="0"/>
          </a:p>
          <a:p>
            <a:r>
              <a:rPr lang="en-US" baseline="0" dirty="0" smtClean="0"/>
              <a:t>We need to create a table of devices/</a:t>
            </a:r>
            <a:r>
              <a:rPr lang="en-US" baseline="0" dirty="0" err="1" smtClean="0"/>
              <a:t>firmwares</a:t>
            </a:r>
            <a:r>
              <a:rPr lang="en-US" baseline="0" dirty="0" smtClean="0"/>
              <a:t> that are supported.</a:t>
            </a:r>
          </a:p>
          <a:p>
            <a:endParaRPr lang="en-US" baseline="0" dirty="0" smtClean="0"/>
          </a:p>
          <a:p>
            <a:r>
              <a:rPr lang="en-US" baseline="0" dirty="0" smtClean="0"/>
              <a:t>For i2k/i6k modern firmware we get 4 reports:</a:t>
            </a:r>
          </a:p>
          <a:p>
            <a:r>
              <a:rPr lang="en-US" baseline="0" dirty="0" smtClean="0"/>
              <a:t>Drive utilization</a:t>
            </a:r>
          </a:p>
          <a:p>
            <a:r>
              <a:rPr lang="en-US" baseline="0" dirty="0" smtClean="0"/>
              <a:t>Media alerts (tape alerts)</a:t>
            </a:r>
          </a:p>
          <a:p>
            <a:r>
              <a:rPr lang="en-US" baseline="0" dirty="0" smtClean="0"/>
              <a:t>Media usage (data read and write on a media)</a:t>
            </a:r>
          </a:p>
          <a:p>
            <a:r>
              <a:rPr lang="en-US" baseline="0" dirty="0" smtClean="0"/>
              <a:t>Media security (exported media)</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Garbage collection duration alert: </a:t>
            </a:r>
            <a:r>
              <a:rPr lang="en-US" dirty="0" smtClean="0"/>
              <a:t>alerting if the duration of garbage collection on a specific DXI exceeds a number of minutes/hours/days</a:t>
            </a:r>
          </a:p>
          <a:p>
            <a:endParaRPr lang="en-US" dirty="0" smtClean="0"/>
          </a:p>
          <a:p>
            <a:r>
              <a:rPr lang="en-US" b="1" dirty="0" smtClean="0"/>
              <a:t>Total reduction ratio alert:</a:t>
            </a:r>
            <a:r>
              <a:rPr lang="en-US" dirty="0" smtClean="0"/>
              <a:t> alerting if the reduction ratio is below a number</a:t>
            </a:r>
          </a:p>
          <a:p>
            <a:endParaRPr lang="en-US" dirty="0" smtClean="0"/>
          </a:p>
          <a:p>
            <a:r>
              <a:rPr lang="en-US" b="1" dirty="0" err="1" smtClean="0"/>
              <a:t>Dedupe</a:t>
            </a:r>
            <a:r>
              <a:rPr lang="en-US" b="1" dirty="0" smtClean="0"/>
              <a:t> reduced area alert: </a:t>
            </a:r>
            <a:r>
              <a:rPr lang="en-US" dirty="0" smtClean="0"/>
              <a:t>alert if the deduplicated data is above a number of GBs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Media console enhancements:</a:t>
            </a:r>
          </a:p>
          <a:p>
            <a:r>
              <a:rPr lang="en-US" dirty="0" smtClean="0"/>
              <a:t>The media console had an issue with scaling to a large number of barcodes, we had this problem with at least 2 customers who have a very large number of barcodes (~30000) and the media console was timing out.</a:t>
            </a:r>
          </a:p>
          <a:p>
            <a:endParaRPr lang="en-US" dirty="0" smtClean="0"/>
          </a:p>
          <a:p>
            <a:r>
              <a:rPr lang="en-US" dirty="0" smtClean="0"/>
              <a:t>We have done several modifications:</a:t>
            </a:r>
          </a:p>
          <a:p>
            <a:pPr marL="228600" indent="-228600"/>
            <a:r>
              <a:rPr lang="en-US" dirty="0" smtClean="0"/>
              <a:t>- Enhancements to the database for improved performance.</a:t>
            </a:r>
          </a:p>
          <a:p>
            <a:pPr marL="228600" indent="-228600"/>
            <a:r>
              <a:rPr lang="en-US" dirty="0" smtClean="0"/>
              <a:t>- A separate query for counts (number of healthy/warning/critical barcodes) in order to build the pie chart quickly</a:t>
            </a:r>
          </a:p>
          <a:p>
            <a:pPr marL="228600" indent="-228600"/>
            <a:endParaRPr lang="en-US" dirty="0" smtClean="0"/>
          </a:p>
          <a:p>
            <a:pPr marL="228600" indent="-228600"/>
            <a:r>
              <a:rPr lang="en-US" dirty="0" smtClean="0"/>
              <a:t>- Media console GUI enhancements to allow filtering and paging.</a:t>
            </a:r>
          </a:p>
          <a:p>
            <a:pPr marL="228600" indent="-228600"/>
            <a:r>
              <a:rPr lang="en-US" dirty="0" smtClean="0"/>
              <a:t>The filtering apply to the whole console both the table and the pie chart.</a:t>
            </a:r>
          </a:p>
          <a:p>
            <a:pPr marL="228600" indent="-228600"/>
            <a:r>
              <a:rPr lang="en-US" dirty="0" smtClean="0"/>
              <a:t>You can filter by:</a:t>
            </a:r>
          </a:p>
          <a:p>
            <a:pPr marL="228600" indent="-228600"/>
            <a:r>
              <a:rPr lang="en-US" dirty="0" smtClean="0"/>
              <a:t>Location: typing where the media is currently located, possible values: library, exported or a customer defined location (such as Iron Mountain)</a:t>
            </a:r>
          </a:p>
          <a:p>
            <a:pPr marL="228600" indent="-228600"/>
            <a:r>
              <a:rPr lang="en-US" dirty="0" smtClean="0"/>
              <a:t>Last Library: Last library the barcode has been seen at. Either all or a specific library</a:t>
            </a:r>
          </a:p>
          <a:p>
            <a:r>
              <a:rPr lang="en-US" dirty="0" smtClean="0"/>
              <a:t>Status: all or a specific status healthy/warning/critical</a:t>
            </a:r>
          </a:p>
          <a:p>
            <a:endParaRPr lang="en-US" dirty="0" smtClean="0"/>
          </a:p>
          <a:p>
            <a:r>
              <a:rPr lang="en-US" dirty="0" smtClean="0"/>
              <a:t>Customers can specify a location of a barcode by editing the location field for this specific barcode, for example if this barcode was exported to a remote location, and than they can also filter by this location by typing it on the location filter.</a:t>
            </a:r>
          </a:p>
          <a:p>
            <a:endParaRPr lang="en-US" dirty="0" smtClean="0"/>
          </a:p>
          <a:p>
            <a:r>
              <a:rPr lang="en-US" dirty="0" smtClean="0"/>
              <a:t>When more than 100 barcodes are found for a specific filter, the media console show the first 100 and provide  he ability to page through the rest of the barcodes, by fetching 100 at a time</a:t>
            </a:r>
          </a:p>
          <a:p>
            <a:endParaRPr lang="en-US" dirty="0" smtClean="0"/>
          </a:p>
          <a:p>
            <a:r>
              <a:rPr lang="en-US" b="1" dirty="0" smtClean="0"/>
              <a:t>Note: </a:t>
            </a:r>
            <a:r>
              <a:rPr lang="en-US" dirty="0" smtClean="0"/>
              <a:t>export to a file will export only the result set displayed on the screen</a:t>
            </a:r>
          </a:p>
          <a:p>
            <a:r>
              <a:rPr lang="en-US" dirty="0" smtClean="0"/>
              <a:t>We plan to add streaming capability to the next release of vision (4.2) to allow to export the entire barcode list per filter to a single file</a:t>
            </a:r>
          </a:p>
          <a:p>
            <a:endParaRPr lang="en-US" dirty="0" smtClean="0"/>
          </a:p>
          <a:p>
            <a:r>
              <a:rPr lang="en-US" dirty="0" smtClean="0"/>
              <a:t>Deletion of media is a new feature added to this console to allow deletion of exported media which are no longer in use from the vision database, and do not show them anymore at the media console</a:t>
            </a:r>
          </a:p>
          <a:p>
            <a:r>
              <a:rPr lang="en-US" dirty="0" smtClean="0"/>
              <a:t>Delete is possible for 1 or more barcodes, by selecting them from t he list using SHIFT or CTRL for multiple barcode selection</a:t>
            </a:r>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2B387EF4-3CE0-4318-83F6-0D3077801E6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53C8A812-1234-4807-B5B4-3C5B1997AA63}" type="slidenum">
              <a:rPr lang="en-US"/>
              <a:pPr>
                <a:defRPr/>
              </a:pPr>
              <a:t>‹#›</a:t>
            </a:fld>
            <a:endParaRPr lang="en-US"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AAAC31A5-BA63-4E10-99C8-B7D734119862}" type="slidenum">
              <a:rPr lang="en-US"/>
              <a:pPr>
                <a:defRPr/>
              </a:pPr>
              <a:t>‹#›</a:t>
            </a:fld>
            <a:endParaRPr lang="en-US"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5551736D-E5FC-4C1F-88F2-FBBE965BD132}" type="slidenum">
              <a:rPr lang="en-US"/>
              <a:pPr>
                <a:defRPr/>
              </a:pPr>
              <a:t>‹#›</a:t>
            </a:fld>
            <a:endParaRPr lang="en-US"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3130EDCD-CFB0-4ADC-8212-4C0AADFA4298}" type="slidenum">
              <a:rPr lang="en-US"/>
              <a:pPr>
                <a:defRPr/>
              </a:pPr>
              <a:t>‹#›</a:t>
            </a:fld>
            <a:endParaRPr lang="en-US"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790B1201-7AEA-4B24-8428-0EB7AB0AED3C}" type="slidenum">
              <a:rPr lang="en-US"/>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8" name="Rectangle 6"/>
          <p:cNvSpPr>
            <a:spLocks noGrp="1" noChangeArrowheads="1"/>
          </p:cNvSpPr>
          <p:nvPr>
            <p:ph type="sldNum" sz="quarter" idx="11"/>
          </p:nvPr>
        </p:nvSpPr>
        <p:spPr>
          <a:ln/>
        </p:spPr>
        <p:txBody>
          <a:bodyPr/>
          <a:lstStyle>
            <a:lvl1pPr>
              <a:defRPr/>
            </a:lvl1pPr>
          </a:lstStyle>
          <a:p>
            <a:pPr>
              <a:defRPr/>
            </a:pPr>
            <a:fld id="{ECEBF384-AFC2-44D1-A06F-427A45A4A06A}" type="slidenum">
              <a:rPr lang="en-US"/>
              <a:pPr>
                <a:defRPr/>
              </a:pPr>
              <a:t>‹#›</a:t>
            </a:fld>
            <a:endParaRPr lang="en-US"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4" name="Rectangle 6"/>
          <p:cNvSpPr>
            <a:spLocks noGrp="1" noChangeArrowheads="1"/>
          </p:cNvSpPr>
          <p:nvPr>
            <p:ph type="sldNum" sz="quarter" idx="11"/>
          </p:nvPr>
        </p:nvSpPr>
        <p:spPr>
          <a:ln/>
        </p:spPr>
        <p:txBody>
          <a:bodyPr/>
          <a:lstStyle>
            <a:lvl1pPr>
              <a:defRPr/>
            </a:lvl1pPr>
          </a:lstStyle>
          <a:p>
            <a:pPr>
              <a:defRPr/>
            </a:pPr>
            <a:fld id="{B8E3663E-64E1-4A0C-9DED-547F8D88F482}" type="slidenum">
              <a:rPr lang="en-US"/>
              <a:pPr>
                <a:defRPr/>
              </a:pPr>
              <a:t>‹#›</a:t>
            </a:fld>
            <a:endParaRPr 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pPr>
              <a:defRPr/>
            </a:pPr>
            <a:fld id="{41C36499-A0E2-432D-AB46-4794C22B9912}" type="slidenum">
              <a:rPr lang="en-US"/>
              <a:pPr>
                <a:defRPr/>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37BC6CDE-9530-4427-842A-8EF57AA903D0}" type="slidenum">
              <a:rPr lang="en-US"/>
              <a:pPr>
                <a:defRPr/>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54F7FD26-749C-4BB4-9DC5-C7EF3BA39ED0}" type="slidenum">
              <a:rPr lang="en-US"/>
              <a:pPr>
                <a:defRPr/>
              </a:pPr>
              <a:t>‹#›</a:t>
            </a:fld>
            <a:endParaRPr lang="en-US"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4FC799F-C20F-4F94-AE0D-D40C59E30785}" type="slidenum">
              <a:rPr lang="en-US"/>
              <a:pPr>
                <a:defRPr/>
              </a:pPr>
              <a:t>‹#›</a:t>
            </a:fld>
            <a:endParaRPr lang="en-US" sz="12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9" name="Rectangle 5"/>
          <p:cNvSpPr>
            <a:spLocks noGrp="1" noChangeArrowheads="1"/>
          </p:cNvSpPr>
          <p:nvPr>
            <p:ph type="ftr" sz="quarter" idx="3"/>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30" name="Rectangle 6"/>
          <p:cNvSpPr>
            <a:spLocks noGrp="1" noChangeArrowheads="1"/>
          </p:cNvSpPr>
          <p:nvPr>
            <p:ph type="sldNum" sz="quarter" idx="4"/>
          </p:nvPr>
        </p:nvSpPr>
        <p:spPr bwMode="auto">
          <a:xfrm>
            <a:off x="304800" y="6430963"/>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BA00"/>
                </a:solidFill>
                <a:cs typeface="+mn-cs"/>
              </a:defRPr>
            </a:lvl1pPr>
          </a:lstStyle>
          <a:p>
            <a:pPr>
              <a:defRPr/>
            </a:pPr>
            <a:fld id="{947044CD-D9BF-4D43-8D44-CEB8700E8736}" type="slidenum">
              <a:rPr lang="en-US"/>
              <a:pPr>
                <a:defRPr/>
              </a:pPr>
              <a:t>‹#›</a:t>
            </a:fld>
            <a:endParaRPr lang="en-US" sz="1200"/>
          </a:p>
        </p:txBody>
      </p:sp>
      <p:pic>
        <p:nvPicPr>
          <p:cNvPr id="2" name="Picture 8" descr="Dotted_Line.png"/>
          <p:cNvPicPr preferRelativeResize="0">
            <a:picLocks/>
          </p:cNvPicPr>
          <p:nvPr/>
        </p:nvPicPr>
        <p:blipFill>
          <a:blip r:embed="rId14" cstate="print"/>
          <a:srcRect l="1334"/>
          <a:stretch>
            <a:fillRect/>
          </a:stretch>
        </p:blipFill>
        <p:spPr bwMode="auto">
          <a:xfrm>
            <a:off x="46038" y="762000"/>
            <a:ext cx="9021762" cy="100013"/>
          </a:xfrm>
          <a:prstGeom prst="rect">
            <a:avLst/>
          </a:prstGeom>
          <a:noFill/>
          <a:ln w="9525">
            <a:noFill/>
            <a:miter lim="800000"/>
            <a:headEnd/>
            <a:tailEnd/>
          </a:ln>
        </p:spPr>
      </p:pic>
      <p:sp>
        <p:nvSpPr>
          <p:cNvPr id="1031"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rgbClr val="006AD6"/>
          </a:solidFill>
          <a:latin typeface="+mj-lt"/>
          <a:ea typeface="+mj-ea"/>
          <a:cs typeface="+mj-cs"/>
        </a:defRPr>
      </a:lvl1pPr>
      <a:lvl2pPr algn="l" rtl="0" eaLnBrk="0" fontAlgn="base" hangingPunct="0">
        <a:spcBef>
          <a:spcPct val="0"/>
        </a:spcBef>
        <a:spcAft>
          <a:spcPct val="0"/>
        </a:spcAft>
        <a:defRPr sz="3200">
          <a:solidFill>
            <a:srgbClr val="006AD6"/>
          </a:solidFill>
          <a:latin typeface="Arial" charset="0"/>
          <a:cs typeface="Arial" charset="0"/>
        </a:defRPr>
      </a:lvl2pPr>
      <a:lvl3pPr algn="l" rtl="0" eaLnBrk="0" fontAlgn="base" hangingPunct="0">
        <a:spcBef>
          <a:spcPct val="0"/>
        </a:spcBef>
        <a:spcAft>
          <a:spcPct val="0"/>
        </a:spcAft>
        <a:defRPr sz="3200">
          <a:solidFill>
            <a:srgbClr val="006AD6"/>
          </a:solidFill>
          <a:latin typeface="Arial" charset="0"/>
          <a:cs typeface="Arial" charset="0"/>
        </a:defRPr>
      </a:lvl3pPr>
      <a:lvl4pPr algn="l" rtl="0" eaLnBrk="0" fontAlgn="base" hangingPunct="0">
        <a:spcBef>
          <a:spcPct val="0"/>
        </a:spcBef>
        <a:spcAft>
          <a:spcPct val="0"/>
        </a:spcAft>
        <a:defRPr sz="3200">
          <a:solidFill>
            <a:srgbClr val="006AD6"/>
          </a:solidFill>
          <a:latin typeface="Arial" charset="0"/>
          <a:cs typeface="Arial" charset="0"/>
        </a:defRPr>
      </a:lvl4pPr>
      <a:lvl5pPr algn="l" rtl="0" eaLnBrk="0" fontAlgn="base" hangingPunct="0">
        <a:spcBef>
          <a:spcPct val="0"/>
        </a:spcBef>
        <a:spcAft>
          <a:spcPct val="0"/>
        </a:spcAft>
        <a:defRPr sz="3200">
          <a:solidFill>
            <a:srgbClr val="006AD6"/>
          </a:solidFill>
          <a:latin typeface="Arial" charset="0"/>
          <a:cs typeface="Arial" charset="0"/>
        </a:defRPr>
      </a:lvl5pPr>
      <a:lvl6pPr marL="457200" algn="l" rtl="0" eaLnBrk="1" fontAlgn="base" hangingPunct="1">
        <a:spcBef>
          <a:spcPct val="0"/>
        </a:spcBef>
        <a:spcAft>
          <a:spcPct val="0"/>
        </a:spcAft>
        <a:defRPr sz="3200">
          <a:solidFill>
            <a:srgbClr val="006AD6"/>
          </a:solidFill>
          <a:latin typeface="Arial" charset="0"/>
          <a:cs typeface="Arial" charset="0"/>
        </a:defRPr>
      </a:lvl6pPr>
      <a:lvl7pPr marL="914400" algn="l" rtl="0" eaLnBrk="1" fontAlgn="base" hangingPunct="1">
        <a:spcBef>
          <a:spcPct val="0"/>
        </a:spcBef>
        <a:spcAft>
          <a:spcPct val="0"/>
        </a:spcAft>
        <a:defRPr sz="3200">
          <a:solidFill>
            <a:srgbClr val="006AD6"/>
          </a:solidFill>
          <a:latin typeface="Arial" charset="0"/>
          <a:cs typeface="Arial" charset="0"/>
        </a:defRPr>
      </a:lvl7pPr>
      <a:lvl8pPr marL="1371600" algn="l" rtl="0" eaLnBrk="1" fontAlgn="base" hangingPunct="1">
        <a:spcBef>
          <a:spcPct val="0"/>
        </a:spcBef>
        <a:spcAft>
          <a:spcPct val="0"/>
        </a:spcAft>
        <a:defRPr sz="3200">
          <a:solidFill>
            <a:srgbClr val="006AD6"/>
          </a:solidFill>
          <a:latin typeface="Arial" charset="0"/>
          <a:cs typeface="Arial" charset="0"/>
        </a:defRPr>
      </a:lvl8pPr>
      <a:lvl9pPr marL="1828800" algn="l" rtl="0" eaLnBrk="1" fontAlgn="base" hangingPunct="1">
        <a:spcBef>
          <a:spcPct val="0"/>
        </a:spcBef>
        <a:spcAft>
          <a:spcPct val="0"/>
        </a:spcAft>
        <a:defRPr sz="3200">
          <a:solidFill>
            <a:srgbClr val="006AD6"/>
          </a:solidFill>
          <a:latin typeface="Arial" charset="0"/>
          <a:cs typeface="Arial" charset="0"/>
        </a:defRPr>
      </a:lvl9pPr>
    </p:titleStyle>
    <p:bodyStyle>
      <a:lvl1pPr marL="342900" indent="-342900" algn="l" defTabSz="457200" rtl="0" eaLnBrk="0" fontAlgn="base" hangingPunct="0">
        <a:spcBef>
          <a:spcPct val="20000"/>
        </a:spcBef>
        <a:spcAft>
          <a:spcPct val="0"/>
        </a:spcAft>
        <a:buSzPct val="75000"/>
        <a:buBlip>
          <a:blip r:embed="rId15"/>
        </a:buBlip>
        <a:defRPr sz="2400">
          <a:solidFill>
            <a:srgbClr val="212121"/>
          </a:solidFill>
          <a:latin typeface="+mn-lt"/>
          <a:ea typeface="+mn-ea"/>
          <a:cs typeface="+mn-cs"/>
        </a:defRPr>
      </a:lvl1pPr>
      <a:lvl2pPr marL="742950" indent="-285750" algn="l" defTabSz="457200" rtl="0" eaLnBrk="0" fontAlgn="base" hangingPunct="0">
        <a:spcBef>
          <a:spcPct val="20000"/>
        </a:spcBef>
        <a:spcAft>
          <a:spcPct val="0"/>
        </a:spcAft>
        <a:buClr>
          <a:srgbClr val="006AD6"/>
        </a:buClr>
        <a:buFont typeface="Arial" charset="0"/>
        <a:buChar char="–"/>
        <a:defRPr>
          <a:solidFill>
            <a:srgbClr val="212121"/>
          </a:solidFill>
          <a:latin typeface="+mn-lt"/>
          <a:cs typeface="+mn-cs"/>
        </a:defRPr>
      </a:lvl2pPr>
      <a:lvl3pPr marL="11430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3pPr>
      <a:lvl4pPr marL="1600200" indent="-228600" algn="l" defTabSz="457200" rtl="0" eaLnBrk="0" fontAlgn="base" hangingPunct="0">
        <a:spcBef>
          <a:spcPct val="20000"/>
        </a:spcBef>
        <a:spcAft>
          <a:spcPct val="0"/>
        </a:spcAft>
        <a:buClr>
          <a:srgbClr val="006AD6"/>
        </a:buClr>
        <a:buFont typeface="Arial" charset="0"/>
        <a:buChar char="–"/>
        <a:defRPr sz="1600">
          <a:solidFill>
            <a:srgbClr val="212121"/>
          </a:solidFill>
          <a:latin typeface="+mn-lt"/>
          <a:cs typeface="+mn-cs"/>
        </a:defRPr>
      </a:lvl4pPr>
      <a:lvl5pPr marL="20574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5pPr>
      <a:lvl6pPr marL="25146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2051" name="Rectangle 5"/>
          <p:cNvSpPr>
            <a:spLocks noChangeArrowheads="1"/>
          </p:cNvSpPr>
          <p:nvPr/>
        </p:nvSpPr>
        <p:spPr bwMode="auto">
          <a:xfrm>
            <a:off x="304800" y="2438400"/>
            <a:ext cx="8534400" cy="685800"/>
          </a:xfrm>
          <a:prstGeom prst="rect">
            <a:avLst/>
          </a:prstGeom>
          <a:noFill/>
          <a:ln w="9525">
            <a:noFill/>
            <a:miter lim="800000"/>
            <a:headEnd/>
            <a:tailEnd/>
          </a:ln>
        </p:spPr>
        <p:txBody>
          <a:bodyPr anchor="b"/>
          <a:lstStyle/>
          <a:p>
            <a:r>
              <a:rPr lang="en-US" sz="4400" dirty="0" smtClean="0">
                <a:solidFill>
                  <a:srgbClr val="006AD6"/>
                </a:solidFill>
              </a:rPr>
              <a:t>Vision 4.1 Walkthrough</a:t>
            </a:r>
            <a:endParaRPr lang="en-US" sz="4400" dirty="0">
              <a:solidFill>
                <a:srgbClr val="006AD6"/>
              </a:solidFill>
            </a:endParaRPr>
          </a:p>
        </p:txBody>
      </p:sp>
      <p:sp>
        <p:nvSpPr>
          <p:cNvPr id="2052" name="Rectangle 6"/>
          <p:cNvSpPr>
            <a:spLocks noChangeArrowheads="1"/>
          </p:cNvSpPr>
          <p:nvPr/>
        </p:nvSpPr>
        <p:spPr bwMode="auto">
          <a:xfrm>
            <a:off x="304800" y="3124200"/>
            <a:ext cx="8534400" cy="762000"/>
          </a:xfrm>
          <a:prstGeom prst="rect">
            <a:avLst/>
          </a:prstGeom>
          <a:noFill/>
          <a:ln w="9525">
            <a:noFill/>
            <a:miter lim="800000"/>
            <a:headEnd/>
            <a:tailEnd/>
          </a:ln>
        </p:spPr>
        <p:txBody>
          <a:bodyPr/>
          <a:lstStyle/>
          <a:p>
            <a:pPr marL="342900" indent="-342900" defTabSz="457200">
              <a:spcBef>
                <a:spcPct val="20000"/>
              </a:spcBef>
              <a:buSzPct val="75000"/>
            </a:pPr>
            <a:endParaRPr lang="en-US" sz="2800" b="1" dirty="0">
              <a:solidFill>
                <a:srgbClr val="666666"/>
              </a:solidFill>
              <a:latin typeface="Gill Sans MT" pitchFamily="34" charset="0"/>
            </a:endParaRPr>
          </a:p>
        </p:txBody>
      </p:sp>
      <p:sp>
        <p:nvSpPr>
          <p:cNvPr id="2053" name="Text Box 7"/>
          <p:cNvSpPr txBox="1">
            <a:spLocks noChangeArrowheads="1"/>
          </p:cNvSpPr>
          <p:nvPr/>
        </p:nvSpPr>
        <p:spPr bwMode="auto">
          <a:xfrm>
            <a:off x="304800" y="3962400"/>
            <a:ext cx="1046163" cy="338138"/>
          </a:xfrm>
          <a:prstGeom prst="rect">
            <a:avLst/>
          </a:prstGeom>
          <a:noFill/>
          <a:ln w="9525">
            <a:noFill/>
            <a:miter lim="800000"/>
            <a:headEnd/>
            <a:tailEnd/>
          </a:ln>
        </p:spPr>
        <p:txBody>
          <a:bodyPr wrap="none">
            <a:spAutoFit/>
          </a:bodyPr>
          <a:lstStyle/>
          <a:p>
            <a:r>
              <a:rPr lang="en-US" sz="1600" dirty="0">
                <a:solidFill>
                  <a:srgbClr val="666666"/>
                </a:solidFill>
              </a:rPr>
              <a:t>July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Alerts</a:t>
            </a:r>
            <a:endParaRPr lang="en-US" dirty="0"/>
          </a:p>
        </p:txBody>
      </p:sp>
      <p:sp>
        <p:nvSpPr>
          <p:cNvPr id="7" name="Content Placeholder 6"/>
          <p:cNvSpPr>
            <a:spLocks noGrp="1"/>
          </p:cNvSpPr>
          <p:nvPr>
            <p:ph idx="1"/>
          </p:nvPr>
        </p:nvSpPr>
        <p:spPr/>
        <p:txBody>
          <a:bodyPr/>
          <a:lstStyle/>
          <a:p>
            <a:r>
              <a:rPr lang="en-US" dirty="0" smtClean="0"/>
              <a:t>New alerts</a:t>
            </a:r>
          </a:p>
          <a:p>
            <a:pPr lvl="1"/>
            <a:r>
              <a:rPr lang="en-US" sz="2400" dirty="0" smtClean="0"/>
              <a:t>garbage collection takes longer than a specified time</a:t>
            </a:r>
          </a:p>
          <a:p>
            <a:pPr lvl="1"/>
            <a:r>
              <a:rPr lang="en-US" sz="2400" dirty="0" smtClean="0"/>
              <a:t>total reduction ratio at or below a specified value</a:t>
            </a:r>
          </a:p>
          <a:p>
            <a:pPr lvl="1"/>
            <a:r>
              <a:rPr lang="en-US" sz="2400" dirty="0" smtClean="0"/>
              <a:t>“Deduplicated Reduced Area” exceeds specified value</a:t>
            </a:r>
          </a:p>
          <a:p>
            <a:r>
              <a:rPr lang="en-US" dirty="0" smtClean="0"/>
              <a:t>Enhancements to existing alerts</a:t>
            </a:r>
          </a:p>
          <a:p>
            <a:pPr lvl="1"/>
            <a:r>
              <a:rPr lang="en-US" sz="2400" dirty="0" smtClean="0"/>
              <a:t>add a priority value to alert rule (high, medium, low)</a:t>
            </a:r>
          </a:p>
          <a:p>
            <a:pPr lvl="1"/>
            <a:r>
              <a:rPr lang="en-US" sz="2400" dirty="0" smtClean="0"/>
              <a:t> specify a from and to value for the existing replication status  and device status alerts</a:t>
            </a:r>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10</a:t>
            </a:fld>
            <a:endParaRPr 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 console enhancements</a:t>
            </a:r>
            <a:endParaRPr lang="en-US" dirty="0"/>
          </a:p>
        </p:txBody>
      </p:sp>
      <p:sp>
        <p:nvSpPr>
          <p:cNvPr id="7" name="Content Placeholder 6"/>
          <p:cNvSpPr>
            <a:spLocks noGrp="1"/>
          </p:cNvSpPr>
          <p:nvPr>
            <p:ph idx="1"/>
          </p:nvPr>
        </p:nvSpPr>
        <p:spPr/>
        <p:txBody>
          <a:bodyPr/>
          <a:lstStyle/>
          <a:p>
            <a:r>
              <a:rPr lang="en-US" dirty="0" smtClean="0"/>
              <a:t>Scale to large number of media</a:t>
            </a:r>
          </a:p>
          <a:p>
            <a:pPr lvl="1"/>
            <a:r>
              <a:rPr lang="en-US" dirty="0" smtClean="0"/>
              <a:t>Filtering by location, last library and status</a:t>
            </a:r>
          </a:p>
          <a:p>
            <a:pPr lvl="1"/>
            <a:r>
              <a:rPr lang="en-US" dirty="0" smtClean="0"/>
              <a:t>Paging if there is more than 100 barcode for a specified filtered search</a:t>
            </a:r>
          </a:p>
          <a:p>
            <a:r>
              <a:rPr lang="en-US" dirty="0" smtClean="0"/>
              <a:t>Identifying exported media, and specifying a location</a:t>
            </a:r>
          </a:p>
          <a:p>
            <a:r>
              <a:rPr lang="en-US" dirty="0" smtClean="0"/>
              <a:t>Allowing deletion of exported media</a:t>
            </a:r>
          </a:p>
          <a:p>
            <a:r>
              <a:rPr lang="en-US" dirty="0" smtClean="0"/>
              <a:t>Removed the interactive slider, using the industry standard counts (8000, 10000)</a:t>
            </a:r>
          </a:p>
          <a:p>
            <a:r>
              <a:rPr lang="en-US" dirty="0" smtClean="0"/>
              <a:t>We are using the Thread count instead of mount count</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11</a:t>
            </a:fld>
            <a:endParaRPr lang="en-US" sz="1200"/>
          </a:p>
        </p:txBody>
      </p:sp>
      <p:pic>
        <p:nvPicPr>
          <p:cNvPr id="8" name="Picture 7" descr="Screen shot 2011-07-26 at 2.11.54 PM.png"/>
          <p:cNvPicPr>
            <a:picLocks noChangeAspect="1"/>
          </p:cNvPicPr>
          <p:nvPr/>
        </p:nvPicPr>
        <p:blipFill>
          <a:blip r:embed="rId3" cstate="print"/>
          <a:stretch>
            <a:fillRect/>
          </a:stretch>
        </p:blipFill>
        <p:spPr>
          <a:xfrm>
            <a:off x="3886200" y="4105275"/>
            <a:ext cx="3505200" cy="2190750"/>
          </a:xfrm>
          <a:prstGeom prst="rect">
            <a:avLst/>
          </a:prstGeom>
        </p:spPr>
      </p:pic>
      <p:cxnSp>
        <p:nvCxnSpPr>
          <p:cNvPr id="10" name="Straight Arrow Connector 9"/>
          <p:cNvCxnSpPr/>
          <p:nvPr/>
        </p:nvCxnSpPr>
        <p:spPr>
          <a:xfrm>
            <a:off x="1981200" y="4267200"/>
            <a:ext cx="167640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6800" y="4038600"/>
            <a:ext cx="2057400" cy="369332"/>
          </a:xfrm>
          <a:prstGeom prst="rect">
            <a:avLst/>
          </a:prstGeom>
          <a:noFill/>
        </p:spPr>
        <p:txBody>
          <a:bodyPr wrap="square" rtlCol="0">
            <a:spAutoFit/>
          </a:bodyPr>
          <a:lstStyle/>
          <a:p>
            <a:r>
              <a:rPr lang="en-US" dirty="0" smtClean="0"/>
              <a:t>Filtering</a:t>
            </a:r>
            <a:endParaRPr lang="en-US" dirty="0"/>
          </a:p>
        </p:txBody>
      </p:sp>
      <p:cxnSp>
        <p:nvCxnSpPr>
          <p:cNvPr id="14" name="Straight Arrow Connector 13"/>
          <p:cNvCxnSpPr/>
          <p:nvPr/>
        </p:nvCxnSpPr>
        <p:spPr>
          <a:xfrm>
            <a:off x="1981200" y="6096000"/>
            <a:ext cx="167640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5867400"/>
            <a:ext cx="2057400" cy="369332"/>
          </a:xfrm>
          <a:prstGeom prst="rect">
            <a:avLst/>
          </a:prstGeom>
          <a:noFill/>
        </p:spPr>
        <p:txBody>
          <a:bodyPr wrap="square" rtlCol="0">
            <a:spAutoFit/>
          </a:bodyPr>
          <a:lstStyle/>
          <a:p>
            <a:r>
              <a:rPr lang="en-US" dirty="0" smtClean="0"/>
              <a:t>Paging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Dxi Advanced Reporting integration</a:t>
            </a:r>
            <a:endParaRPr lang="en-US" dirty="0"/>
          </a:p>
        </p:txBody>
      </p:sp>
      <p:sp>
        <p:nvSpPr>
          <p:cNvPr id="7" name="Content Placeholder 6"/>
          <p:cNvSpPr>
            <a:spLocks noGrp="1"/>
          </p:cNvSpPr>
          <p:nvPr>
            <p:ph idx="1"/>
          </p:nvPr>
        </p:nvSpPr>
        <p:spPr/>
        <p:txBody>
          <a:bodyPr/>
          <a:lstStyle/>
          <a:p>
            <a:r>
              <a:rPr lang="en-US" dirty="0" smtClean="0"/>
              <a:t>Dxi advanced Reporting is now integrated into vision</a:t>
            </a:r>
          </a:p>
          <a:p>
            <a:r>
              <a:rPr lang="en-US" dirty="0" smtClean="0"/>
              <a:t>Similar to the new interactive reporting are, the DAR page allows customers to customize the reports they want to look at by:</a:t>
            </a:r>
          </a:p>
          <a:p>
            <a:pPr lvl="1"/>
            <a:r>
              <a:rPr lang="en-US" dirty="0" smtClean="0"/>
              <a:t>Selecting a specific device, all devices or a device set</a:t>
            </a:r>
          </a:p>
          <a:p>
            <a:pPr lvl="1"/>
            <a:r>
              <a:rPr lang="en-US" dirty="0" smtClean="0"/>
              <a:t>Selecting the sample period (in days)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12</a:t>
            </a:fld>
            <a:endParaRPr lang="en-US" sz="1200"/>
          </a:p>
        </p:txBody>
      </p:sp>
      <p:pic>
        <p:nvPicPr>
          <p:cNvPr id="8" name="Picture 7" descr="Screen shot 2011-07-27 at 4.44.07 PM.png"/>
          <p:cNvPicPr>
            <a:picLocks noChangeAspect="1"/>
          </p:cNvPicPr>
          <p:nvPr/>
        </p:nvPicPr>
        <p:blipFill>
          <a:blip r:embed="rId3" cstate="print"/>
          <a:stretch>
            <a:fillRect/>
          </a:stretch>
        </p:blipFill>
        <p:spPr>
          <a:xfrm>
            <a:off x="609600" y="3200400"/>
            <a:ext cx="7795570" cy="30837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DXI Advanced Reporting</a:t>
            </a:r>
            <a:endParaRPr lang="en-US" dirty="0"/>
          </a:p>
        </p:txBody>
      </p:sp>
      <p:sp>
        <p:nvSpPr>
          <p:cNvPr id="7" name="Content Placeholder 6"/>
          <p:cNvSpPr>
            <a:spLocks noGrp="1"/>
          </p:cNvSpPr>
          <p:nvPr>
            <p:ph idx="1"/>
          </p:nvPr>
        </p:nvSpPr>
        <p:spPr/>
        <p:txBody>
          <a:bodyPr/>
          <a:lstStyle/>
          <a:p>
            <a:r>
              <a:rPr lang="en-US" dirty="0" smtClean="0"/>
              <a:t>Filter the reports by devices - to see a specific report across devices at the same page</a:t>
            </a:r>
          </a:p>
          <a:p>
            <a:r>
              <a:rPr lang="en-US" dirty="0" smtClean="0"/>
              <a:t>Filter by a specific device to see several DAR reports for the same device (same as DART)</a:t>
            </a:r>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13</a:t>
            </a:fld>
            <a:endParaRPr lang="en-US" sz="1200"/>
          </a:p>
        </p:txBody>
      </p:sp>
      <p:pic>
        <p:nvPicPr>
          <p:cNvPr id="8" name="Picture 7" descr="Screen shot 2011-07-27 at 4.48.47 PM.png"/>
          <p:cNvPicPr>
            <a:picLocks noChangeAspect="1"/>
          </p:cNvPicPr>
          <p:nvPr/>
        </p:nvPicPr>
        <p:blipFill>
          <a:blip r:embed="rId3" cstate="print"/>
          <a:stretch>
            <a:fillRect/>
          </a:stretch>
        </p:blipFill>
        <p:spPr>
          <a:xfrm>
            <a:off x="0" y="2819400"/>
            <a:ext cx="9144000" cy="3634502"/>
          </a:xfrm>
          <a:prstGeom prst="rect">
            <a:avLst/>
          </a:prstGeom>
        </p:spPr>
      </p:pic>
      <p:cxnSp>
        <p:nvCxnSpPr>
          <p:cNvPr id="12" name="Straight Arrow Connector 11"/>
          <p:cNvCxnSpPr/>
          <p:nvPr/>
        </p:nvCxnSpPr>
        <p:spPr>
          <a:xfrm rot="5400000">
            <a:off x="6248400" y="2819400"/>
            <a:ext cx="30480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543006" y="2818606"/>
            <a:ext cx="30480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0" y="2373868"/>
            <a:ext cx="1752600" cy="369332"/>
          </a:xfrm>
          <a:prstGeom prst="rect">
            <a:avLst/>
          </a:prstGeom>
          <a:noFill/>
        </p:spPr>
        <p:txBody>
          <a:bodyPr wrap="square" rtlCol="0">
            <a:spAutoFit/>
          </a:bodyPr>
          <a:lstStyle/>
          <a:p>
            <a:r>
              <a:rPr lang="en-US" dirty="0" smtClean="0">
                <a:solidFill>
                  <a:schemeClr val="tx2">
                    <a:lumMod val="75000"/>
                  </a:schemeClr>
                </a:solidFill>
              </a:rPr>
              <a:t>Select device</a:t>
            </a:r>
            <a:endParaRPr lang="en-US" dirty="0">
              <a:solidFill>
                <a:schemeClr val="tx2">
                  <a:lumMod val="75000"/>
                </a:schemeClr>
              </a:solidFill>
            </a:endParaRPr>
          </a:p>
        </p:txBody>
      </p:sp>
      <p:sp>
        <p:nvSpPr>
          <p:cNvPr id="15" name="TextBox 14"/>
          <p:cNvSpPr txBox="1"/>
          <p:nvPr/>
        </p:nvSpPr>
        <p:spPr>
          <a:xfrm>
            <a:off x="7315200" y="2362200"/>
            <a:ext cx="1752600" cy="369332"/>
          </a:xfrm>
          <a:prstGeom prst="rect">
            <a:avLst/>
          </a:prstGeom>
          <a:noFill/>
        </p:spPr>
        <p:txBody>
          <a:bodyPr wrap="square" rtlCol="0">
            <a:spAutoFit/>
          </a:bodyPr>
          <a:lstStyle/>
          <a:p>
            <a:r>
              <a:rPr lang="en-US" dirty="0" smtClean="0">
                <a:solidFill>
                  <a:schemeClr val="tx2">
                    <a:lumMod val="75000"/>
                  </a:schemeClr>
                </a:solidFill>
              </a:rPr>
              <a:t>Select report</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14</a:t>
            </a:fld>
            <a:endParaRPr lang="en-US" sz="1200"/>
          </a:p>
        </p:txBody>
      </p:sp>
      <p:sp>
        <p:nvSpPr>
          <p:cNvPr id="8" name="TextBox 7"/>
          <p:cNvSpPr txBox="1"/>
          <p:nvPr/>
        </p:nvSpPr>
        <p:spPr>
          <a:xfrm>
            <a:off x="3505200" y="2971800"/>
            <a:ext cx="3352800" cy="923330"/>
          </a:xfrm>
          <a:prstGeom prst="rect">
            <a:avLst/>
          </a:prstGeom>
          <a:noFill/>
        </p:spPr>
        <p:txBody>
          <a:bodyPr wrap="square" rtlCol="0">
            <a:spAutoFit/>
          </a:bodyPr>
          <a:lstStyle/>
          <a:p>
            <a:r>
              <a:rPr lang="en-US" sz="5400" dirty="0" smtClean="0">
                <a:ln>
                  <a:solidFill>
                    <a:schemeClr val="tx2">
                      <a:lumMod val="75000"/>
                    </a:schemeClr>
                  </a:solidFill>
                </a:ln>
              </a:rPr>
              <a:t>Demo</a:t>
            </a:r>
            <a:endParaRPr lang="en-US" sz="5400" dirty="0">
              <a:ln>
                <a:solidFill>
                  <a:schemeClr val="tx2">
                    <a:lumMod val="75000"/>
                  </a:schemeClr>
                </a:solidFill>
              </a:l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a:t>
            </a:r>
            <a:endParaRPr lang="en-US" dirty="0"/>
          </a:p>
        </p:txBody>
      </p:sp>
      <p:sp>
        <p:nvSpPr>
          <p:cNvPr id="5" name="Content Placeholder 4"/>
          <p:cNvSpPr>
            <a:spLocks noGrp="1"/>
          </p:cNvSpPr>
          <p:nvPr>
            <p:ph idx="1"/>
          </p:nvPr>
        </p:nvSpPr>
        <p:spPr/>
        <p:txBody>
          <a:bodyPr/>
          <a:lstStyle/>
          <a:p>
            <a:r>
              <a:rPr lang="en-US" dirty="0" smtClean="0"/>
              <a:t>Provide overview of vision 4.1 major features</a:t>
            </a:r>
          </a:p>
          <a:p>
            <a:r>
              <a:rPr lang="en-US" dirty="0" smtClean="0"/>
              <a:t>Make sure everyone are on the same page</a:t>
            </a:r>
          </a:p>
          <a:p>
            <a:r>
              <a:rPr lang="en-US" dirty="0" smtClean="0"/>
              <a:t>Get your feedback</a:t>
            </a:r>
            <a:endParaRPr lang="en-US" dirty="0"/>
          </a:p>
        </p:txBody>
      </p:sp>
      <p:sp>
        <p:nvSpPr>
          <p:cNvPr id="2" name="Footer Placeholder 1"/>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3" name="Slide Number Placeholder 2"/>
          <p:cNvSpPr>
            <a:spLocks noGrp="1"/>
          </p:cNvSpPr>
          <p:nvPr>
            <p:ph type="sldNum" sz="quarter" idx="11"/>
          </p:nvPr>
        </p:nvSpPr>
        <p:spPr/>
        <p:txBody>
          <a:bodyPr/>
          <a:lstStyle/>
          <a:p>
            <a:pPr>
              <a:defRPr/>
            </a:pPr>
            <a:fld id="{41C36499-A0E2-432D-AB46-4794C22B9912}" type="slidenum">
              <a:rPr lang="en-US" smtClean="0"/>
              <a:pPr>
                <a:defRPr/>
              </a:pPr>
              <a:t>2</a:t>
            </a:fld>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Vision 4.1 schedule</a:t>
            </a:r>
          </a:p>
          <a:p>
            <a:r>
              <a:rPr lang="en-US" dirty="0" smtClean="0"/>
              <a:t>Review Vision 4.1 features</a:t>
            </a:r>
          </a:p>
          <a:p>
            <a:pPr lvl="1"/>
            <a:r>
              <a:rPr lang="en-US" sz="2200" dirty="0" smtClean="0"/>
              <a:t>New interactive reports console</a:t>
            </a:r>
          </a:p>
          <a:p>
            <a:pPr lvl="2"/>
            <a:r>
              <a:rPr lang="en-US" sz="2000" dirty="0" smtClean="0"/>
              <a:t>DXI interactive reports</a:t>
            </a:r>
          </a:p>
          <a:p>
            <a:pPr lvl="2"/>
            <a:r>
              <a:rPr lang="en-US" sz="2000" dirty="0" smtClean="0"/>
              <a:t>Scalar interactive reports</a:t>
            </a:r>
          </a:p>
          <a:p>
            <a:pPr lvl="1"/>
            <a:r>
              <a:rPr lang="en-US" sz="2200" dirty="0" smtClean="0"/>
              <a:t>New alerts</a:t>
            </a:r>
          </a:p>
          <a:p>
            <a:pPr lvl="1"/>
            <a:r>
              <a:rPr lang="en-US" sz="2200" dirty="0" smtClean="0"/>
              <a:t>Media console enhancements</a:t>
            </a:r>
          </a:p>
          <a:p>
            <a:pPr lvl="1"/>
            <a:r>
              <a:rPr lang="en-US" sz="2200" dirty="0" smtClean="0"/>
              <a:t>Dxi AR integration</a:t>
            </a:r>
          </a:p>
          <a:p>
            <a:r>
              <a:rPr lang="en-US" dirty="0" smtClean="0"/>
              <a:t>Demo</a:t>
            </a:r>
          </a:p>
          <a:p>
            <a:r>
              <a:rPr lang="en-US" dirty="0" smtClean="0"/>
              <a:t>Q&amp;A</a:t>
            </a:r>
          </a:p>
          <a:p>
            <a:endParaRPr lang="en-US" dirty="0"/>
          </a:p>
        </p:txBody>
      </p:sp>
      <p:sp>
        <p:nvSpPr>
          <p:cNvPr id="2" name="Footer Placeholder 1"/>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3" name="Slide Number Placeholder 2"/>
          <p:cNvSpPr>
            <a:spLocks noGrp="1"/>
          </p:cNvSpPr>
          <p:nvPr>
            <p:ph type="sldNum" sz="quarter" idx="11"/>
          </p:nvPr>
        </p:nvSpPr>
        <p:spPr/>
        <p:txBody>
          <a:bodyPr/>
          <a:lstStyle/>
          <a:p>
            <a:pPr>
              <a:defRPr/>
            </a:pPr>
            <a:fld id="{41C36499-A0E2-432D-AB46-4794C22B9912}" type="slidenum">
              <a:rPr lang="en-US" smtClean="0"/>
              <a:pPr>
                <a:defRPr/>
              </a:pPr>
              <a:t>3</a:t>
            </a:fld>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Vision 4.1 schedule</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4</a:t>
            </a:fld>
            <a:endParaRPr lang="en-US" sz="1200"/>
          </a:p>
        </p:txBody>
      </p:sp>
      <p:graphicFrame>
        <p:nvGraphicFramePr>
          <p:cNvPr id="37890" name="Object 2"/>
          <p:cNvGraphicFramePr>
            <a:graphicFrameLocks noChangeAspect="1"/>
          </p:cNvGraphicFramePr>
          <p:nvPr>
            <p:ph idx="1"/>
          </p:nvPr>
        </p:nvGraphicFramePr>
        <p:xfrm>
          <a:off x="228600" y="1307630"/>
          <a:ext cx="8686800" cy="4471340"/>
        </p:xfrm>
        <a:graphic>
          <a:graphicData uri="http://schemas.openxmlformats.org/presentationml/2006/ole">
            <p:oleObj spid="_x0000_s37890" name="Visio" r:id="rId3" imgW="9431274" imgH="4855083" progId="">
              <p:embed/>
            </p:oleObj>
          </a:graphicData>
        </a:graphic>
      </p:graphicFrame>
      <p:cxnSp>
        <p:nvCxnSpPr>
          <p:cNvPr id="12" name="Straight Arrow Connector 11"/>
          <p:cNvCxnSpPr/>
          <p:nvPr/>
        </p:nvCxnSpPr>
        <p:spPr>
          <a:xfrm rot="5400000" flipH="1" flipV="1">
            <a:off x="3170714" y="4983480"/>
            <a:ext cx="173736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600" y="5791200"/>
            <a:ext cx="2286000" cy="369332"/>
          </a:xfrm>
          <a:prstGeom prst="rect">
            <a:avLst/>
          </a:prstGeom>
          <a:noFill/>
        </p:spPr>
        <p:txBody>
          <a:bodyPr wrap="square" rtlCol="0">
            <a:spAutoFit/>
          </a:bodyPr>
          <a:lstStyle/>
          <a:p>
            <a:r>
              <a:rPr lang="en-US" dirty="0" smtClean="0">
                <a:ln>
                  <a:solidFill>
                    <a:schemeClr val="tx2">
                      <a:lumMod val="75000"/>
                    </a:schemeClr>
                  </a:solidFill>
                </a:ln>
              </a:rPr>
              <a:t>We are here - FC</a:t>
            </a:r>
            <a:endParaRPr lang="en-US" dirty="0">
              <a:ln>
                <a:solidFill>
                  <a:schemeClr val="tx2">
                    <a:lumMod val="75000"/>
                  </a:schemeClr>
                </a:solidFill>
              </a:ln>
            </a:endParaRPr>
          </a:p>
        </p:txBody>
      </p:sp>
      <p:cxnSp>
        <p:nvCxnSpPr>
          <p:cNvPr id="16" name="Straight Arrow Connector 15"/>
          <p:cNvCxnSpPr/>
          <p:nvPr/>
        </p:nvCxnSpPr>
        <p:spPr>
          <a:xfrm rot="5400000" flipH="1" flipV="1">
            <a:off x="-45720" y="5074920"/>
            <a:ext cx="146304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 y="5802868"/>
            <a:ext cx="2514600" cy="369332"/>
          </a:xfrm>
          <a:prstGeom prst="rect">
            <a:avLst/>
          </a:prstGeom>
          <a:noFill/>
        </p:spPr>
        <p:txBody>
          <a:bodyPr wrap="square" rtlCol="0">
            <a:spAutoFit/>
          </a:bodyPr>
          <a:lstStyle/>
          <a:p>
            <a:r>
              <a:rPr lang="en-US" dirty="0" smtClean="0">
                <a:ln>
                  <a:solidFill>
                    <a:schemeClr val="tx2">
                      <a:lumMod val="75000"/>
                    </a:schemeClr>
                  </a:solidFill>
                </a:ln>
              </a:rPr>
              <a:t>Development started</a:t>
            </a:r>
            <a:endParaRPr lang="en-US" dirty="0">
              <a:ln>
                <a:solidFill>
                  <a:schemeClr val="tx2">
                    <a:lumMod val="75000"/>
                  </a:schemeClr>
                </a:solidFill>
              </a:l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Interactive reporting console</a:t>
            </a:r>
            <a:endParaRPr lang="en-US" dirty="0"/>
          </a:p>
        </p:txBody>
      </p:sp>
      <p:sp>
        <p:nvSpPr>
          <p:cNvPr id="7" name="Content Placeholder 6"/>
          <p:cNvSpPr>
            <a:spLocks noGrp="1"/>
          </p:cNvSpPr>
          <p:nvPr>
            <p:ph idx="1"/>
          </p:nvPr>
        </p:nvSpPr>
        <p:spPr/>
        <p:txBody>
          <a:bodyPr/>
          <a:lstStyle/>
          <a:p>
            <a:r>
              <a:rPr lang="en-US" dirty="0" smtClean="0"/>
              <a:t>New reporting area in vision which allows customers to customize the reports they want to look at by:</a:t>
            </a:r>
          </a:p>
          <a:p>
            <a:pPr lvl="1"/>
            <a:r>
              <a:rPr lang="en-US" dirty="0" smtClean="0"/>
              <a:t>Selecting device types: scalar or Galaxy dxi</a:t>
            </a:r>
          </a:p>
          <a:p>
            <a:pPr lvl="1"/>
            <a:r>
              <a:rPr lang="en-US" dirty="0" smtClean="0"/>
              <a:t>Selecting a specific device, all devices or a device set</a:t>
            </a:r>
          </a:p>
          <a:p>
            <a:pPr lvl="1"/>
            <a:r>
              <a:rPr lang="en-US" dirty="0" smtClean="0"/>
              <a:t>Selecting the sample period (in days)</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5</a:t>
            </a:fld>
            <a:endParaRPr lang="en-US" sz="1200"/>
          </a:p>
        </p:txBody>
      </p:sp>
      <p:pic>
        <p:nvPicPr>
          <p:cNvPr id="9" name="Picture 8" descr="Screen shot 2011-07-26 at 3.34.31 PM.png"/>
          <p:cNvPicPr>
            <a:picLocks noChangeAspect="1"/>
          </p:cNvPicPr>
          <p:nvPr/>
        </p:nvPicPr>
        <p:blipFill>
          <a:blip r:embed="rId3" cstate="print"/>
          <a:stretch>
            <a:fillRect/>
          </a:stretch>
        </p:blipFill>
        <p:spPr>
          <a:xfrm>
            <a:off x="0" y="2819400"/>
            <a:ext cx="9144000" cy="34381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DXI Interactive reports</a:t>
            </a:r>
            <a:endParaRPr lang="en-US" dirty="0"/>
          </a:p>
        </p:txBody>
      </p:sp>
      <p:sp>
        <p:nvSpPr>
          <p:cNvPr id="9" name="Content Placeholder 8"/>
          <p:cNvSpPr>
            <a:spLocks noGrp="1"/>
          </p:cNvSpPr>
          <p:nvPr>
            <p:ph idx="1"/>
          </p:nvPr>
        </p:nvSpPr>
        <p:spPr/>
        <p:txBody>
          <a:bodyPr/>
          <a:lstStyle/>
          <a:p>
            <a:r>
              <a:rPr lang="en-US" dirty="0" smtClean="0"/>
              <a:t>Space reclamation progress</a:t>
            </a:r>
          </a:p>
          <a:p>
            <a:pPr lvl="1"/>
            <a:r>
              <a:rPr lang="en-US" dirty="0" smtClean="0"/>
              <a:t>Graph reclamation progress over time</a:t>
            </a:r>
          </a:p>
          <a:p>
            <a:r>
              <a:rPr lang="en-US" dirty="0" smtClean="0"/>
              <a:t>Replication status</a:t>
            </a:r>
          </a:p>
          <a:p>
            <a:pPr lvl="1"/>
            <a:r>
              <a:rPr lang="en-US" dirty="0" smtClean="0"/>
              <a:t>Graphing replication status summary report using different colors for success/failure etc</a:t>
            </a:r>
          </a:p>
          <a:p>
            <a:r>
              <a:rPr lang="en-US" dirty="0" smtClean="0"/>
              <a:t>After reduction growth</a:t>
            </a:r>
          </a:p>
          <a:p>
            <a:pPr lvl="1"/>
            <a:r>
              <a:rPr lang="en-US" dirty="0" smtClean="0"/>
              <a:t>Graphing deduplicated data growth over time</a:t>
            </a:r>
          </a:p>
          <a:p>
            <a:r>
              <a:rPr lang="en-US" dirty="0" smtClean="0"/>
              <a:t>Alert history</a:t>
            </a:r>
          </a:p>
          <a:p>
            <a:pPr lvl="1"/>
            <a:r>
              <a:rPr lang="en-US" dirty="0" smtClean="0"/>
              <a:t>Graphing alert count over time using different colors for each alert type (device status, replication status, disk threshold, SNMP trap)</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6</a:t>
            </a:fld>
            <a:endParaRPr lang="en-US"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DXI interactive reports</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7</a:t>
            </a:fld>
            <a:endParaRPr lang="en-US" sz="1200"/>
          </a:p>
        </p:txBody>
      </p:sp>
      <p:pic>
        <p:nvPicPr>
          <p:cNvPr id="6" name="Picture 5" descr="Screen shot 2011-07-26 at 4.49.23 PM.png"/>
          <p:cNvPicPr>
            <a:picLocks noChangeAspect="1"/>
          </p:cNvPicPr>
          <p:nvPr/>
        </p:nvPicPr>
        <p:blipFill>
          <a:blip r:embed="rId3" cstate="print"/>
          <a:stretch>
            <a:fillRect/>
          </a:stretch>
        </p:blipFill>
        <p:spPr>
          <a:xfrm>
            <a:off x="0" y="1686324"/>
            <a:ext cx="9144000" cy="3485351"/>
          </a:xfrm>
          <a:prstGeom prst="rect">
            <a:avLst/>
          </a:prstGeom>
        </p:spPr>
      </p:pic>
      <p:cxnSp>
        <p:nvCxnSpPr>
          <p:cNvPr id="9" name="Straight Arrow Connector 8"/>
          <p:cNvCxnSpPr>
            <a:stCxn id="10" idx="2"/>
          </p:cNvCxnSpPr>
          <p:nvPr/>
        </p:nvCxnSpPr>
        <p:spPr>
          <a:xfrm rot="5400000">
            <a:off x="7233166" y="1060968"/>
            <a:ext cx="468870" cy="91439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3200" y="914400"/>
            <a:ext cx="2743200" cy="369332"/>
          </a:xfrm>
          <a:prstGeom prst="rect">
            <a:avLst/>
          </a:prstGeom>
          <a:noFill/>
        </p:spPr>
        <p:txBody>
          <a:bodyPr wrap="square" rtlCol="0">
            <a:spAutoFit/>
          </a:bodyPr>
          <a:lstStyle/>
          <a:p>
            <a:r>
              <a:rPr lang="en-US" dirty="0" smtClean="0"/>
              <a:t>Set the period of time</a:t>
            </a:r>
            <a:endParaRPr lang="en-US" dirty="0"/>
          </a:p>
        </p:txBody>
      </p:sp>
      <p:cxnSp>
        <p:nvCxnSpPr>
          <p:cNvPr id="11" name="Straight Arrow Connector 10"/>
          <p:cNvCxnSpPr/>
          <p:nvPr/>
        </p:nvCxnSpPr>
        <p:spPr>
          <a:xfrm rot="5400000">
            <a:off x="4381500" y="1333500"/>
            <a:ext cx="838200" cy="76200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914400"/>
            <a:ext cx="2667000" cy="369333"/>
          </a:xfrm>
          <a:prstGeom prst="rect">
            <a:avLst/>
          </a:prstGeom>
          <a:noFill/>
        </p:spPr>
        <p:txBody>
          <a:bodyPr wrap="square" rtlCol="0">
            <a:spAutoFit/>
          </a:bodyPr>
          <a:lstStyle/>
          <a:p>
            <a:r>
              <a:rPr lang="en-US" dirty="0" smtClean="0"/>
              <a:t>Zoom to see this report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scalar interactive reports</a:t>
            </a:r>
            <a:endParaRPr lang="en-US" dirty="0"/>
          </a:p>
        </p:txBody>
      </p:sp>
      <p:sp>
        <p:nvSpPr>
          <p:cNvPr id="7" name="Content Placeholder 6"/>
          <p:cNvSpPr>
            <a:spLocks noGrp="1"/>
          </p:cNvSpPr>
          <p:nvPr>
            <p:ph idx="1"/>
          </p:nvPr>
        </p:nvSpPr>
        <p:spPr/>
        <p:txBody>
          <a:bodyPr/>
          <a:lstStyle/>
          <a:p>
            <a:r>
              <a:rPr lang="en-US" dirty="0" smtClean="0"/>
              <a:t>Tape alerts by drive and media</a:t>
            </a:r>
          </a:p>
          <a:p>
            <a:pPr lvl="1"/>
            <a:r>
              <a:rPr lang="en-US" dirty="0" smtClean="0"/>
              <a:t>A heat map showing tape alerts to media and drives, heat is calculated by severity</a:t>
            </a:r>
          </a:p>
          <a:p>
            <a:r>
              <a:rPr lang="en-US" dirty="0" smtClean="0"/>
              <a:t>Mount counts per drive</a:t>
            </a:r>
          </a:p>
          <a:p>
            <a:pPr lvl="1"/>
            <a:r>
              <a:rPr lang="en-US" dirty="0" smtClean="0"/>
              <a:t>Showing how many times a drive has been mounted, also possible to highlight a partition</a:t>
            </a:r>
          </a:p>
          <a:p>
            <a:r>
              <a:rPr lang="en-US" dirty="0" smtClean="0"/>
              <a:t>Tape alerts to media	</a:t>
            </a:r>
          </a:p>
          <a:p>
            <a:pPr lvl="1"/>
            <a:r>
              <a:rPr lang="en-US" dirty="0" smtClean="0"/>
              <a:t>Alert count per barcode</a:t>
            </a:r>
          </a:p>
          <a:p>
            <a:r>
              <a:rPr lang="en-US" dirty="0" smtClean="0"/>
              <a:t>Tape alerts to drive</a:t>
            </a:r>
          </a:p>
          <a:p>
            <a:pPr lvl="1"/>
            <a:r>
              <a:rPr lang="en-US" dirty="0" smtClean="0"/>
              <a:t>Alerts count to drive</a:t>
            </a:r>
          </a:p>
          <a:p>
            <a:r>
              <a:rPr lang="en-US" dirty="0" smtClean="0"/>
              <a:t>Alert history</a:t>
            </a:r>
          </a:p>
          <a:p>
            <a:pPr lvl="1"/>
            <a:r>
              <a:rPr lang="en-US" dirty="0" smtClean="0"/>
              <a:t>Graphing alert count over time using different colors for each alert type (device status, SNMP trap)</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8</a:t>
            </a:fld>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Scalar interactive reports</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130EDCD-CFB0-4ADC-8212-4C0AADFA4298}" type="slidenum">
              <a:rPr lang="en-US" smtClean="0"/>
              <a:pPr>
                <a:defRPr/>
              </a:pPr>
              <a:t>9</a:t>
            </a:fld>
            <a:endParaRPr lang="en-US" sz="1200"/>
          </a:p>
        </p:txBody>
      </p:sp>
      <p:pic>
        <p:nvPicPr>
          <p:cNvPr id="8" name="Content Placeholder 7" descr="Screen shot 2011-07-26 at 4.44.52 PM.png"/>
          <p:cNvPicPr>
            <a:picLocks noGrp="1" noChangeAspect="1"/>
          </p:cNvPicPr>
          <p:nvPr>
            <p:ph idx="4294967295"/>
          </p:nvPr>
        </p:nvPicPr>
        <p:blipFill>
          <a:blip r:embed="rId3" cstate="print"/>
          <a:stretch>
            <a:fillRect/>
          </a:stretch>
        </p:blipFill>
        <p:spPr>
          <a:xfrm>
            <a:off x="0" y="1716088"/>
            <a:ext cx="9144000" cy="3479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presentation">
  <a:themeElements>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New Template for PowerPoint 2003 to test with 2007 02APR10 with update instructi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emplate for PowerPoint 2003 to test with 2007 02APR10 with update instruc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Qpresentation</Template>
  <TotalTime>15093</TotalTime>
  <Words>2235</Words>
  <Application>Microsoft Office PowerPoint</Application>
  <PresentationFormat>On-screen Show (4:3)</PresentationFormat>
  <Paragraphs>197</Paragraphs>
  <Slides>14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Qpresentation</vt:lpstr>
      <vt:lpstr>Visio</vt:lpstr>
      <vt:lpstr>Slide 1</vt:lpstr>
      <vt:lpstr>Goals</vt:lpstr>
      <vt:lpstr>Agenda</vt:lpstr>
      <vt:lpstr>Vision 4.1 schedule</vt:lpstr>
      <vt:lpstr>New Interactive reporting console</vt:lpstr>
      <vt:lpstr>New DXI Interactive reports</vt:lpstr>
      <vt:lpstr>DXI interactive reports</vt:lpstr>
      <vt:lpstr>New scalar interactive reports</vt:lpstr>
      <vt:lpstr>Scalar interactive reports</vt:lpstr>
      <vt:lpstr>Alerts</vt:lpstr>
      <vt:lpstr>Media console enhancements</vt:lpstr>
      <vt:lpstr>Dxi Advanced Reporting integration</vt:lpstr>
      <vt:lpstr>DXI Advanced Reporting</vt:lpstr>
      <vt:lpstr>Slide 14</vt:lpstr>
    </vt:vector>
  </TitlesOfParts>
  <Company>Quantum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4.1 Walkthrough</dc:title>
  <dc:creator>Limor Bergman</dc:creator>
  <dc:description/>
  <cp:lastModifiedBy>Limor Bergman</cp:lastModifiedBy>
  <cp:revision>69</cp:revision>
  <dcterms:created xsi:type="dcterms:W3CDTF">2010-04-21T01:06:44Z</dcterms:created>
  <dcterms:modified xsi:type="dcterms:W3CDTF">2011-08-01T19:21:00Z</dcterms:modified>
</cp:coreProperties>
</file>