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8" r:id="rId1"/>
    <p:sldMasterId id="2147484153" r:id="rId2"/>
  </p:sldMasterIdLst>
  <p:notesMasterIdLst>
    <p:notesMasterId r:id="rId13"/>
  </p:notesMasterIdLst>
  <p:handoutMasterIdLst>
    <p:handoutMasterId r:id="rId14"/>
  </p:handoutMasterIdLst>
  <p:sldIdLst>
    <p:sldId id="323" r:id="rId3"/>
    <p:sldId id="342" r:id="rId4"/>
    <p:sldId id="343" r:id="rId5"/>
    <p:sldId id="345" r:id="rId6"/>
    <p:sldId id="348" r:id="rId7"/>
    <p:sldId id="347" r:id="rId8"/>
    <p:sldId id="346" r:id="rId9"/>
    <p:sldId id="340" r:id="rId10"/>
    <p:sldId id="344" r:id="rId11"/>
    <p:sldId id="331" r:id="rId12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758087"/>
    <a:srgbClr val="F0F3F7"/>
    <a:srgbClr val="FDFEFF"/>
    <a:srgbClr val="E3E9EF"/>
    <a:srgbClr val="E8EEF1"/>
    <a:srgbClr val="3E4448"/>
    <a:srgbClr val="171A1D"/>
    <a:srgbClr val="454E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68" autoAdjust="0"/>
    <p:restoredTop sz="86201" autoAdjust="0"/>
  </p:normalViewPr>
  <p:slideViewPr>
    <p:cSldViewPr snapToGrid="0">
      <p:cViewPr varScale="1">
        <p:scale>
          <a:sx n="78" d="100"/>
          <a:sy n="78" d="100"/>
        </p:scale>
        <p:origin x="-1459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-3168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6" descr="logo_blu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9538"/>
            <a:ext cx="205740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Rectangle 7"/>
          <p:cNvSpPr>
            <a:spLocks noChangeArrowheads="1"/>
          </p:cNvSpPr>
          <p:nvPr/>
        </p:nvSpPr>
        <p:spPr bwMode="auto">
          <a:xfrm>
            <a:off x="76200" y="8612188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en-US" sz="600">
                <a:ea typeface="ＭＳ Ｐゴシック" charset="-128"/>
                <a:cs typeface="+mn-cs"/>
              </a:rPr>
              <a:t>© 2010 Quantum Corporation. Company Confidential. Forward-looking information is based upon multiple assumptions and uncertainties, does not necessarily represent the company</a:t>
            </a:r>
            <a:r>
              <a:rPr lang="ja-JP" altLang="en-US" sz="600">
                <a:ea typeface="ＭＳ Ｐゴシック" charset="-128"/>
                <a:cs typeface="+mn-cs"/>
              </a:rPr>
              <a:t>’</a:t>
            </a:r>
            <a:r>
              <a:rPr lang="en-US" altLang="ja-JP" sz="600">
                <a:ea typeface="ＭＳ Ｐゴシック" charset="-128"/>
                <a:cs typeface="+mn-cs"/>
              </a:rPr>
              <a:t>s outlook and is for planning purposes only.</a:t>
            </a:r>
            <a:endParaRPr lang="en-US" sz="600">
              <a:ea typeface="ＭＳ Ｐゴシック" charset="-128"/>
              <a:cs typeface="+mn-cs"/>
            </a:endParaRPr>
          </a:p>
        </p:txBody>
      </p:sp>
      <p:sp>
        <p:nvSpPr>
          <p:cNvPr id="28676" name="Rectangle 8"/>
          <p:cNvSpPr>
            <a:spLocks noChangeArrowheads="1"/>
          </p:cNvSpPr>
          <p:nvPr/>
        </p:nvSpPr>
        <p:spPr bwMode="auto">
          <a:xfrm>
            <a:off x="5334000" y="8610600"/>
            <a:ext cx="1522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02CB32A6-441C-4876-8C83-1D73AFAF0F10}" type="slidenum">
              <a:rPr lang="en-US" sz="1200">
                <a:ea typeface="ＭＳ Ｐゴシック" charset="-128"/>
                <a:cs typeface="+mn-cs"/>
              </a:rPr>
              <a:pPr algn="r">
                <a:defRPr/>
              </a:pPr>
              <a:t>‹#›</a:t>
            </a:fld>
            <a:endParaRPr lang="en-US" sz="1200"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7456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52400" y="4343400"/>
            <a:ext cx="655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6200" y="8610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6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© 2010 Quantum Corporation. Company Confidential. Forward-looking information is based upon multiple assumptions and uncertainties, does not necessarily represent the company</a:t>
            </a:r>
            <a:r>
              <a:rPr lang="ja-JP" altLang="en-US"/>
              <a:t>’</a:t>
            </a:r>
            <a:r>
              <a:rPr lang="en-US" altLang="ja-JP"/>
              <a:t>s outlook and is for planning purposes only.</a:t>
            </a: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334000" y="8610600"/>
            <a:ext cx="1522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22ABC567-193A-4194-8930-7942A5EB3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2774" name="Picture 8" descr="logo_bl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9538"/>
            <a:ext cx="205740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348604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ＭＳ Ｐゴシック" charset="-128"/>
      </a:defRPr>
    </a:lvl1pPr>
    <a:lvl2pPr marL="4572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5" y="1211263"/>
            <a:ext cx="6229350" cy="443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4" descr="QTM_Logo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763" y="288925"/>
            <a:ext cx="14160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1981199" y="3140075"/>
            <a:ext cx="3534937" cy="1073150"/>
          </a:xfr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>
            <a:lvl1pPr marL="0" indent="0">
              <a:buNone/>
              <a:defRPr lang="en-US" sz="1600" b="1" i="0" kern="1200" dirty="0" smtClean="0">
                <a:solidFill>
                  <a:srgbClr val="B9CDE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981200" y="6248400"/>
            <a:ext cx="3899210" cy="21544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buNone/>
              <a:def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5"/>
          </p:nvPr>
        </p:nvSpPr>
        <p:spPr>
          <a:xfrm>
            <a:off x="1981200" y="4206875"/>
            <a:ext cx="3549805" cy="33855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0" indent="0">
              <a:buNone/>
              <a:def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"/>
          </p:nvPr>
        </p:nvSpPr>
        <p:spPr>
          <a:xfrm>
            <a:off x="1981200" y="685800"/>
            <a:ext cx="3527502" cy="2530475"/>
          </a:xfrm>
          <a:noFill/>
          <a:ln w="9525">
            <a:noFill/>
            <a:miter lim="800000"/>
            <a:headEnd/>
            <a:tailEnd/>
          </a:ln>
        </p:spPr>
        <p:txBody>
          <a:bodyPr rtlCol="0" anchor="b">
            <a:normAutofit/>
          </a:bodyPr>
          <a:lstStyle>
            <a:lvl1pPr marL="0" indent="0">
              <a:buNone/>
              <a:defRPr kumimoji="0" lang="en-US" sz="3200" b="1" i="0" u="none" strike="noStrike" kern="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2851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58087"/>
              </a:gs>
              <a:gs pos="50000">
                <a:srgbClr val="454E52"/>
              </a:gs>
              <a:gs pos="59000">
                <a:srgbClr val="3E4448"/>
              </a:gs>
              <a:gs pos="100000">
                <a:srgbClr val="171A1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58087"/>
              </a:gs>
              <a:gs pos="50000">
                <a:srgbClr val="454E52"/>
              </a:gs>
              <a:gs pos="59000">
                <a:srgbClr val="3E4448"/>
              </a:gs>
              <a:gs pos="100000">
                <a:srgbClr val="171A1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727D8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12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 Certain Closer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684463" y="1589088"/>
            <a:ext cx="4791075" cy="3411537"/>
            <a:chOff x="2647950" y="1589088"/>
            <a:chExt cx="4791075" cy="3411537"/>
          </a:xfrm>
        </p:grpSpPr>
        <p:pic>
          <p:nvPicPr>
            <p:cNvPr id="4" name="Picture 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7950" y="1589088"/>
              <a:ext cx="4791075" cy="3411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" descr="F:\My Box Files\Powerpoint\Quantum Certainty Master\Assets\be_certain-white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750" y="3095625"/>
              <a:ext cx="2138363" cy="296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885825" y="6300788"/>
            <a:ext cx="7310438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ysClr val="window" lastClr="FFFFFF"/>
                </a:solidFill>
                <a:ea typeface="ＭＳ Ｐゴシック" charset="-128"/>
                <a:cs typeface="+mn-cs"/>
              </a:rPr>
              <a:t>© 2012 Quantum Corporation. Company Confidential. Forward-looking information is based upon multiple assumptions and uncertainties,</a:t>
            </a:r>
            <a:br>
              <a:rPr lang="en-US" sz="800" kern="0" dirty="0">
                <a:solidFill>
                  <a:sysClr val="window" lastClr="FFFFFF"/>
                </a:solidFill>
                <a:ea typeface="ＭＳ Ｐゴシック" charset="-128"/>
                <a:cs typeface="+mn-cs"/>
              </a:rPr>
            </a:br>
            <a:r>
              <a:rPr lang="en-US" sz="800" kern="0" dirty="0">
                <a:solidFill>
                  <a:sysClr val="window" lastClr="FFFFFF"/>
                </a:solidFill>
                <a:ea typeface="ＭＳ Ｐゴシック" charset="-128"/>
                <a:cs typeface="+mn-cs"/>
              </a:rPr>
              <a:t>does not necessarily represent the company’s outlook and is for planning purposes only.</a:t>
            </a:r>
          </a:p>
        </p:txBody>
      </p:sp>
    </p:spTree>
    <p:extLst>
      <p:ext uri="{BB962C8B-B14F-4D97-AF65-F5344CB8AC3E}">
        <p14:creationId xmlns:p14="http://schemas.microsoft.com/office/powerpoint/2010/main" val="4247420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 Certain Closer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687638" y="1589088"/>
            <a:ext cx="4792662" cy="3411537"/>
            <a:chOff x="2646363" y="1589088"/>
            <a:chExt cx="4792662" cy="3411537"/>
          </a:xfrm>
        </p:grpSpPr>
        <p:pic>
          <p:nvPicPr>
            <p:cNvPr id="4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6363" y="1589088"/>
              <a:ext cx="4792662" cy="3411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" descr="F:\My Box Files\Powerpoint\Quantum Certainty Master\Assets\be_certain-ltblu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7100" y="3100388"/>
              <a:ext cx="2143125" cy="290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885825" y="6300788"/>
            <a:ext cx="7310438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00B0F0"/>
                </a:solidFill>
                <a:ea typeface="ＭＳ Ｐゴシック" charset="-128"/>
                <a:cs typeface="+mn-cs"/>
              </a:rPr>
              <a:t>© 2012 Quantum Corporation. Company Confidential. Forward-looking information is based upon multiple assumptions and uncertainties,</a:t>
            </a:r>
            <a:br>
              <a:rPr lang="en-US" sz="800" kern="0" dirty="0">
                <a:solidFill>
                  <a:srgbClr val="00B0F0"/>
                </a:solidFill>
                <a:ea typeface="ＭＳ Ｐゴシック" charset="-128"/>
                <a:cs typeface="+mn-cs"/>
              </a:rPr>
            </a:br>
            <a:r>
              <a:rPr lang="en-US" sz="800" kern="0" dirty="0">
                <a:solidFill>
                  <a:srgbClr val="00B0F0"/>
                </a:solidFill>
                <a:ea typeface="ＭＳ Ｐゴシック" charset="-128"/>
                <a:cs typeface="+mn-cs"/>
              </a:rPr>
              <a:t>does not necessarily represent the company’s outlook and is for planning purposes only.</a:t>
            </a:r>
          </a:p>
        </p:txBody>
      </p:sp>
    </p:spTree>
    <p:extLst>
      <p:ext uri="{BB962C8B-B14F-4D97-AF65-F5344CB8AC3E}">
        <p14:creationId xmlns:p14="http://schemas.microsoft.com/office/powerpoint/2010/main" val="970211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3736-80A1-45D8-96DD-11E36A86106A}" type="datetimeFigureOut">
              <a:rPr lang="en-US" smtClean="0"/>
              <a:t>2015-10-28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548-4DE5-46ED-97FA-C9DDBFB3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3308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3736-80A1-45D8-96DD-11E36A86106A}" type="datetimeFigureOut">
              <a:rPr lang="en-US" smtClean="0"/>
              <a:t>2015-10-28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548-4DE5-46ED-97FA-C9DDBFB3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284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3736-80A1-45D8-96DD-11E36A86106A}" type="datetimeFigureOut">
              <a:rPr lang="en-US" smtClean="0"/>
              <a:t>2015-10-28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548-4DE5-46ED-97FA-C9DDBFB3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03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3736-80A1-45D8-96DD-11E36A86106A}" type="datetimeFigureOut">
              <a:rPr lang="en-US" smtClean="0"/>
              <a:t>2015-10-28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548-4DE5-46ED-97FA-C9DDBFB3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18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3736-80A1-45D8-96DD-11E36A86106A}" type="datetimeFigureOut">
              <a:rPr lang="en-US" smtClean="0"/>
              <a:t>2015-10-28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548-4DE5-46ED-97FA-C9DDBFB3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290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3736-80A1-45D8-96DD-11E36A86106A}" type="datetimeFigureOut">
              <a:rPr lang="en-US" smtClean="0"/>
              <a:t>2015-10-28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548-4DE5-46ED-97FA-C9DDBFB3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909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3736-80A1-45D8-96DD-11E36A86106A}" type="datetimeFigureOut">
              <a:rPr lang="en-US" smtClean="0"/>
              <a:t>2015-10-28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548-4DE5-46ED-97FA-C9DDBFB3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4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8" descr="Photo-FP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588" y="1820863"/>
            <a:ext cx="3295650" cy="298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4" descr="QTM_Logo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763" y="288925"/>
            <a:ext cx="14160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050" y="1582738"/>
            <a:ext cx="4789488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Placeholder 20"/>
          <p:cNvSpPr>
            <a:spLocks noGrp="1"/>
          </p:cNvSpPr>
          <p:nvPr>
            <p:ph type="body" sz="quarter" idx="15"/>
          </p:nvPr>
        </p:nvSpPr>
        <p:spPr>
          <a:xfrm>
            <a:off x="5064125" y="4114800"/>
            <a:ext cx="3138842" cy="33855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buNone/>
              <a:def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"/>
          </p:nvPr>
        </p:nvSpPr>
        <p:spPr>
          <a:xfrm>
            <a:off x="5029199" y="593725"/>
            <a:ext cx="3539067" cy="2530475"/>
          </a:xfrm>
          <a:noFill/>
          <a:ln w="9525">
            <a:noFill/>
            <a:miter lim="800000"/>
            <a:headEnd/>
            <a:tailEnd/>
          </a:ln>
        </p:spPr>
        <p:txBody>
          <a:bodyPr rtlCol="0" anchor="b">
            <a:normAutofit/>
          </a:bodyPr>
          <a:lstStyle>
            <a:lvl1pPr marL="0" indent="0">
              <a:buNone/>
              <a:defRPr kumimoji="0" lang="en-US" sz="3200" b="1" i="0" u="none" strike="noStrike" kern="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5029200" y="3048000"/>
            <a:ext cx="3403600" cy="914400"/>
          </a:xfrm>
        </p:spPr>
        <p:txBody>
          <a:bodyPr>
            <a:noAutofit/>
          </a:bodyPr>
          <a:lstStyle>
            <a:lvl1pPr marL="0" indent="0">
              <a:buNone/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419494" y="6248400"/>
            <a:ext cx="1582484" cy="215444"/>
          </a:xfr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buNone/>
              <a:def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4600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3736-80A1-45D8-96DD-11E36A86106A}" type="datetimeFigureOut">
              <a:rPr lang="en-US" smtClean="0"/>
              <a:t>2015-10-28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548-4DE5-46ED-97FA-C9DDBFB3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7831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3736-80A1-45D8-96DD-11E36A86106A}" type="datetimeFigureOut">
              <a:rPr lang="en-US" smtClean="0"/>
              <a:t>2015-10-28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548-4DE5-46ED-97FA-C9DDBFB3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965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3736-80A1-45D8-96DD-11E36A86106A}" type="datetimeFigureOut">
              <a:rPr lang="en-US" smtClean="0"/>
              <a:t>2015-10-28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548-4DE5-46ED-97FA-C9DDBFB3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8408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3736-80A1-45D8-96DD-11E36A86106A}" type="datetimeFigureOut">
              <a:rPr lang="en-US" smtClean="0"/>
              <a:t>2015-10-28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0548-4DE5-46ED-97FA-C9DDBFB3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079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8BB74-5D78-41B6-85C5-C6AEE790BA7E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6556262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FD9F6"/>
              </a:gs>
              <a:gs pos="50000">
                <a:srgbClr val="3CBBE4"/>
              </a:gs>
              <a:gs pos="50000">
                <a:srgbClr val="00A1D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FD9F6"/>
              </a:gs>
              <a:gs pos="50000">
                <a:srgbClr val="3CBBE4"/>
              </a:gs>
              <a:gs pos="50000">
                <a:srgbClr val="00A1D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None/>
              <a:defRPr lang="en-US" sz="1600" b="1" kern="1200" dirty="0" smtClean="0">
                <a:solidFill>
                  <a:srgbClr val="7DD8F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470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FDB9C"/>
              </a:gs>
              <a:gs pos="50000">
                <a:srgbClr val="9CC26D"/>
              </a:gs>
              <a:gs pos="50000">
                <a:srgbClr val="79A83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FDB9C"/>
              </a:gs>
              <a:gs pos="50000">
                <a:srgbClr val="9CC26D"/>
              </a:gs>
              <a:gs pos="50000">
                <a:srgbClr val="79A83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BED99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F92"/>
              </a:gs>
              <a:gs pos="50000">
                <a:srgbClr val="FFC948"/>
              </a:gs>
              <a:gs pos="50000">
                <a:srgbClr val="FFB70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F92"/>
              </a:gs>
              <a:gs pos="50000">
                <a:srgbClr val="FFC948"/>
              </a:gs>
              <a:gs pos="50000">
                <a:srgbClr val="FFB70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None/>
              <a:defRPr lang="en-US" sz="1600" b="1" kern="1200" dirty="0" smtClean="0">
                <a:solidFill>
                  <a:srgbClr val="FFDC9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976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G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1C894"/>
              </a:gs>
              <a:gs pos="50000">
                <a:srgbClr val="E9AE64"/>
              </a:gs>
              <a:gs pos="50000">
                <a:srgbClr val="E2953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1C894"/>
              </a:gs>
              <a:gs pos="50000">
                <a:srgbClr val="E9AE64"/>
              </a:gs>
              <a:gs pos="50000">
                <a:srgbClr val="E2953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F0C59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80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9B4D3"/>
              </a:gs>
              <a:gs pos="50000">
                <a:srgbClr val="F378B3"/>
              </a:gs>
              <a:gs pos="50000">
                <a:srgbClr val="EF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9B4D3"/>
              </a:gs>
              <a:gs pos="50000">
                <a:srgbClr val="F378B3"/>
              </a:gs>
              <a:gs pos="50000">
                <a:srgbClr val="EF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F6B2D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279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Vio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88ABD"/>
              </a:gs>
              <a:gs pos="50000">
                <a:srgbClr val="9163A8"/>
              </a:gs>
              <a:gs pos="50000">
                <a:srgbClr val="6B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88ABD"/>
              </a:gs>
              <a:gs pos="50000">
                <a:srgbClr val="9163A8"/>
              </a:gs>
              <a:gs pos="50000">
                <a:srgbClr val="6B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B589B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082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E8EEF1"/>
              </a:gs>
              <a:gs pos="25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gradFill>
            <a:gsLst>
              <a:gs pos="0">
                <a:srgbClr val="E3E9EF"/>
              </a:gs>
              <a:gs pos="50000">
                <a:srgbClr val="F0F3F7"/>
              </a:gs>
              <a:gs pos="100000">
                <a:srgbClr val="FDFEFF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28600" y="228600"/>
            <a:ext cx="77724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1625" y="1143000"/>
            <a:ext cx="75438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618288"/>
            <a:ext cx="4635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1000" kern="1200">
                <a:solidFill>
                  <a:srgbClr val="0DB6EC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F4C27C2D-C31B-4583-8FEC-FC22348ED1AD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 bwMode="auto">
          <a:xfrm>
            <a:off x="576263" y="6616700"/>
            <a:ext cx="4572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>
                <a:solidFill>
                  <a:srgbClr val="A3A3A3"/>
                </a:solidFill>
                <a:ea typeface="ＭＳ Ｐゴシック" charset="-128"/>
                <a:cs typeface="+mn-cs"/>
              </a:rPr>
              <a:t>Quantum Confidential</a:t>
            </a:r>
          </a:p>
        </p:txBody>
      </p:sp>
      <p:sp>
        <p:nvSpPr>
          <p:cNvPr id="11" name="Rectangle 7"/>
          <p:cNvSpPr>
            <a:spLocks noGrp="1" noChangeArrowheads="1"/>
          </p:cNvSpPr>
          <p:nvPr/>
        </p:nvSpPr>
        <p:spPr bwMode="auto">
          <a:xfrm>
            <a:off x="455613" y="6605588"/>
            <a:ext cx="1714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100" dirty="0">
                <a:solidFill>
                  <a:srgbClr val="A3A3A3"/>
                </a:solidFill>
                <a:ea typeface="ＭＳ Ｐゴシック" charset="-128"/>
                <a:cs typeface="+mn-cs"/>
              </a:rPr>
              <a:t>|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81000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034" name="Picture 12" descr="Logo_lockup_042012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263" y="6173788"/>
            <a:ext cx="1354137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42" r:id="rId1"/>
    <p:sldLayoutId id="2147484143" r:id="rId2"/>
    <p:sldLayoutId id="2147484141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  <p:sldLayoutId id="214748415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3200" kern="1200" dirty="0">
          <a:solidFill>
            <a:srgbClr val="0076BB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SzPct val="75000"/>
        <a:buFont typeface="Wingdings" pitchFamily="2" charset="2"/>
        <a:buChar char="§"/>
        <a:defRPr lang="en-US" sz="24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D3736-80A1-45D8-96DD-11E36A86106A}" type="datetimeFigureOut">
              <a:rPr lang="en-US" smtClean="0"/>
              <a:t>2015-10-28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00548-4DE5-46ED-97FA-C9DDBFB36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911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4" r:id="rId1"/>
    <p:sldLayoutId id="2147484155" r:id="rId2"/>
    <p:sldLayoutId id="2147484156" r:id="rId3"/>
    <p:sldLayoutId id="2147484157" r:id="rId4"/>
    <p:sldLayoutId id="2147484158" r:id="rId5"/>
    <p:sldLayoutId id="2147484159" r:id="rId6"/>
    <p:sldLayoutId id="2147484160" r:id="rId7"/>
    <p:sldLayoutId id="2147484161" r:id="rId8"/>
    <p:sldLayoutId id="2147484162" r:id="rId9"/>
    <p:sldLayoutId id="2147484163" r:id="rId10"/>
    <p:sldLayoutId id="214748416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dxwiki.quantum.com/dxwiki/Arenaud/Xsan-ACL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238375" y="3671888"/>
            <a:ext cx="2484438" cy="947737"/>
          </a:xfrm>
          <a:ln/>
        </p:spPr>
        <p:txBody>
          <a:bodyPr/>
          <a:lstStyle/>
          <a:p>
            <a:pPr>
              <a:buFont typeface="Wingdings" charset="2"/>
              <a:buNone/>
              <a:defRPr/>
            </a:pPr>
            <a:r>
              <a:rPr dirty="0" smtClean="0"/>
              <a:t>Alain Renaud</a:t>
            </a:r>
          </a:p>
          <a:p>
            <a:pPr>
              <a:buFont typeface="Wingdings" charset="2"/>
              <a:buNone/>
              <a:defRPr/>
            </a:pPr>
            <a:r>
              <a:rPr lang="en-US" dirty="0" smtClean="0"/>
              <a:t>Sustaining engineering</a:t>
            </a:r>
            <a:r>
              <a:rPr dirty="0" smtClean="0"/>
              <a:t>	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238375" y="4525963"/>
            <a:ext cx="2505075" cy="338554"/>
          </a:xfrm>
          <a:ln/>
        </p:spPr>
        <p:txBody>
          <a:bodyPr/>
          <a:lstStyle/>
          <a:p>
            <a:pPr>
              <a:buFont typeface="Wingdings" charset="2"/>
              <a:buNone/>
              <a:defRPr/>
            </a:pPr>
            <a:r>
              <a:rPr dirty="0" smtClean="0"/>
              <a:t> 2015-11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2125663" y="1889125"/>
            <a:ext cx="3573462" cy="1443038"/>
          </a:xfrm>
          <a:ln/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 smtClean="0"/>
              <a:t>Understanding stornext ACL</a:t>
            </a:r>
            <a:endParaRPr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Stornext ACL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Stornext only support Windows ACL.</a:t>
            </a:r>
          </a:p>
          <a:p>
            <a:r>
              <a:rPr lang="en-US" dirty="0" smtClean="0"/>
              <a:t>Windows ACL require binding to Active directory server.</a:t>
            </a:r>
          </a:p>
          <a:p>
            <a:r>
              <a:rPr lang="en-US" dirty="0" smtClean="0"/>
              <a:t>Windows client completely ignore POSIX user/group and permission.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68BB74-5D78-41B6-85C5-C6AEE790BA7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19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Filesystem Flags for ACL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windowsSecurity</a:t>
            </a:r>
            <a:r>
              <a:rPr lang="en-US" dirty="0" smtClean="0"/>
              <a:t> (true/false)</a:t>
            </a:r>
          </a:p>
          <a:p>
            <a:pPr lvl="1"/>
            <a:r>
              <a:rPr lang="en-US" dirty="0" smtClean="0"/>
              <a:t>Even if set to false it can switch to true. </a:t>
            </a:r>
          </a:p>
          <a:p>
            <a:pPr lvl="1"/>
            <a:r>
              <a:rPr lang="en-US" dirty="0" smtClean="0"/>
              <a:t>Once true always true</a:t>
            </a:r>
          </a:p>
          <a:p>
            <a:r>
              <a:rPr lang="en-US" dirty="0" err="1" smtClean="0"/>
              <a:t>enforceACL</a:t>
            </a:r>
            <a:r>
              <a:rPr lang="en-US" dirty="0" smtClean="0"/>
              <a:t> (true/false)</a:t>
            </a:r>
          </a:p>
          <a:p>
            <a:pPr lvl="1"/>
            <a:r>
              <a:rPr lang="en-US" dirty="0" smtClean="0"/>
              <a:t>Tell Xsan client if the should use or ignore SNFS windows ACL.</a:t>
            </a:r>
          </a:p>
          <a:p>
            <a:r>
              <a:rPr lang="en-US" dirty="0" err="1" smtClean="0"/>
              <a:t>useActiveDirectorySFU</a:t>
            </a:r>
            <a:r>
              <a:rPr lang="en-US" dirty="0" smtClean="0"/>
              <a:t> (true/false)</a:t>
            </a:r>
          </a:p>
          <a:p>
            <a:pPr lvl="1"/>
            <a:r>
              <a:rPr lang="en-US" dirty="0" smtClean="0"/>
              <a:t>Required if you are bound to ADS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68BB74-5D78-41B6-85C5-C6AEE790BA7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064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Windows maps POSIX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unixDirectoryCreationModeOnWindows</a:t>
            </a:r>
            <a:endParaRPr lang="en-US" dirty="0" smtClean="0"/>
          </a:p>
          <a:p>
            <a:r>
              <a:rPr lang="en-US" dirty="0" err="1" smtClean="0"/>
              <a:t>unixFileCreationModeOnWindows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err="1" smtClean="0"/>
              <a:t>unixNobodyUidOnWindows</a:t>
            </a:r>
            <a:endParaRPr lang="en-US" dirty="0" smtClean="0"/>
          </a:p>
          <a:p>
            <a:r>
              <a:rPr lang="en-US" dirty="0" err="1" smtClean="0"/>
              <a:t>unixNobodyGidOnWindows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err="1" smtClean="0"/>
              <a:t>unixIdFabricationOnWindows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68BB74-5D78-41B6-85C5-C6AEE790BA7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390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ldapsearch</a:t>
            </a:r>
            <a:r>
              <a:rPr lang="en-US" dirty="0" smtClean="0"/>
              <a:t> to get user information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68BB74-5D78-41B6-85C5-C6AEE790BA7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1000" b="1" dirty="0" err="1">
                <a:latin typeface="Courier New" pitchFamily="49" charset="0"/>
                <a:cs typeface="Courier New" pitchFamily="49" charset="0"/>
              </a:rPr>
              <a:t>ldapsearch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-x  -h dc1.mdh.quantum.com. -b 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dc=</a:t>
            </a:r>
            <a:r>
              <a:rPr lang="en-US" sz="1000" b="1" dirty="0" err="1" smtClean="0">
                <a:latin typeface="Courier New" pitchFamily="49" charset="0"/>
                <a:cs typeface="Courier New" pitchFamily="49" charset="0"/>
              </a:rPr>
              <a:t>MDH,dc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000" b="1" dirty="0" err="1" smtClean="0">
                <a:latin typeface="Courier New" pitchFamily="49" charset="0"/>
                <a:cs typeface="Courier New" pitchFamily="49" charset="0"/>
              </a:rPr>
              <a:t>QUANTUM,dc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=COM \</a:t>
            </a:r>
          </a:p>
          <a:p>
            <a:pPr marL="0" indent="0">
              <a:buNone/>
            </a:pP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  -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D 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MDH\\</a:t>
            </a:r>
            <a:r>
              <a:rPr lang="en-US" sz="1000" b="1" dirty="0" err="1" smtClean="0">
                <a:latin typeface="Courier New" pitchFamily="49" charset="0"/>
                <a:cs typeface="Courier New" pitchFamily="49" charset="0"/>
              </a:rPr>
              <a:t>arenaud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 –w &lt;password&gt;  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name="Alain 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Renaud“</a:t>
            </a:r>
          </a:p>
          <a:p>
            <a:pPr marL="0" indent="0">
              <a:buNone/>
            </a:pPr>
            <a:endParaRPr lang="en-US" sz="1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 …</a:t>
            </a:r>
          </a:p>
          <a:p>
            <a:pPr marL="0" indent="0">
              <a:buNone/>
            </a:pPr>
            <a:endParaRPr lang="en-US" sz="1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# Alain Renaud, Users, mdh.quantum.com</a:t>
            </a:r>
          </a:p>
          <a:p>
            <a:pPr marL="0" indent="0"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dn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 CN=Alain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Renaud,CN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Users,DC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mdh,DC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quantum,DC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=com</a:t>
            </a:r>
          </a:p>
          <a:p>
            <a:pPr marL="0" indent="0"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objectClass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 top</a:t>
            </a:r>
          </a:p>
          <a:p>
            <a:pPr marL="0" indent="0"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objectClass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 person</a:t>
            </a:r>
          </a:p>
          <a:p>
            <a:pPr marL="0" indent="0"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objectClass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organizationalPerson</a:t>
            </a:r>
            <a:endParaRPr lang="en-US" sz="1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objectClass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 user</a:t>
            </a:r>
          </a:p>
          <a:p>
            <a:pPr marL="0" indent="0"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cn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 Alain Renaud</a:t>
            </a:r>
          </a:p>
          <a:p>
            <a:pPr marL="0" indent="0"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sn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 Renaud</a:t>
            </a:r>
          </a:p>
          <a:p>
            <a:pPr marL="0" indent="0"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givenName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 Alain</a:t>
            </a:r>
          </a:p>
          <a:p>
            <a:pPr marL="0" indent="0"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distinguishedName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 CN=Alain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Renaud,CN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Users,DC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mdh,DC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quantum,DC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=com</a:t>
            </a:r>
          </a:p>
          <a:p>
            <a:pPr marL="0" indent="0"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instanceType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 4</a:t>
            </a:r>
          </a:p>
          <a:p>
            <a:pPr marL="0" indent="0"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whenCreated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 20121002150856.0Z</a:t>
            </a:r>
          </a:p>
          <a:p>
            <a:pPr marL="0" indent="0"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whenChanged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 20151026155035.0Z</a:t>
            </a:r>
          </a:p>
          <a:p>
            <a:pPr marL="0" indent="0"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displayName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 Alain Renaud</a:t>
            </a:r>
          </a:p>
          <a:p>
            <a:pPr marL="0" indent="0"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uSNCreated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 9451</a:t>
            </a:r>
          </a:p>
          <a:p>
            <a:pPr marL="0" indent="0"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memberOf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 CN=VMWare 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Users,CN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Users,DC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mdh,DC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quantum,DC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=com</a:t>
            </a:r>
          </a:p>
          <a:p>
            <a:pPr marL="0" indent="0"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uSNChanged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 12694413</a:t>
            </a:r>
          </a:p>
          <a:p>
            <a:pPr marL="0" indent="0">
              <a:buNone/>
            </a:pPr>
            <a:r>
              <a:rPr lang="en-US" sz="1000" dirty="0">
                <a:latin typeface="Courier New" pitchFamily="49" charset="0"/>
                <a:cs typeface="Courier New" pitchFamily="49" charset="0"/>
              </a:rPr>
              <a:t>name: Alain Renaud</a:t>
            </a:r>
          </a:p>
          <a:p>
            <a:pPr marL="0" indent="0">
              <a:buNone/>
            </a:pPr>
            <a:endParaRPr lang="en-US" sz="9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9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9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793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cont</a:t>
            </a:r>
            <a:r>
              <a:rPr lang="en-US" dirty="0" smtClean="0"/>
              <a:t>)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68BB74-5D78-41B6-85C5-C6AEE790BA7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n-US" sz="9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00" dirty="0" err="1" smtClean="0">
                <a:latin typeface="Courier New" pitchFamily="49" charset="0"/>
                <a:cs typeface="Courier New" pitchFamily="49" charset="0"/>
              </a:rPr>
              <a:t>objectGUID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:: xMVGpTsOb02aAsY8OD+d+g==</a:t>
            </a:r>
          </a:p>
          <a:p>
            <a:pPr marL="0" indent="0"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userAccountControl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 66048</a:t>
            </a:r>
          </a:p>
          <a:p>
            <a:pPr marL="0" indent="0"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badPwdCount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 0</a:t>
            </a:r>
          </a:p>
          <a:p>
            <a:pPr marL="0" indent="0"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codePage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 0</a:t>
            </a:r>
          </a:p>
          <a:p>
            <a:pPr marL="0" indent="0"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countryCode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 0</a:t>
            </a:r>
          </a:p>
          <a:p>
            <a:pPr marL="0" indent="0"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badPasswordTime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 130905100768560330</a:t>
            </a:r>
          </a:p>
          <a:p>
            <a:pPr marL="0" indent="0"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lastLogon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 130905138853335751</a:t>
            </a:r>
          </a:p>
          <a:p>
            <a:pPr marL="0" indent="0"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pwdLastSet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 129936641366840523</a:t>
            </a:r>
          </a:p>
          <a:p>
            <a:pPr marL="0" indent="0"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primaryGroupID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 513</a:t>
            </a:r>
          </a:p>
          <a:p>
            <a:pPr marL="0" indent="0">
              <a:buNone/>
            </a:pPr>
            <a:r>
              <a:rPr lang="en-US" sz="1000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objectSid</a:t>
            </a:r>
            <a:r>
              <a:rPr lang="en-US" sz="1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:: AQUAAAAAAAUVAAAAl8hpPt0mSsxQbkvuFQYAAA==</a:t>
            </a:r>
          </a:p>
          <a:p>
            <a:pPr marL="0" indent="0"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accountExpires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 9223372036854775807</a:t>
            </a:r>
          </a:p>
          <a:p>
            <a:pPr marL="0" indent="0"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logonCount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 1326</a:t>
            </a:r>
          </a:p>
          <a:p>
            <a:pPr marL="0" indent="0">
              <a:buNone/>
            </a:pPr>
            <a:r>
              <a:rPr lang="en-US" sz="10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sAMAccountName</a:t>
            </a:r>
            <a:r>
              <a:rPr lang="en-US" sz="10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0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arenaud</a:t>
            </a:r>
            <a:endParaRPr lang="en-US" sz="10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sAMAccountType</a:t>
            </a:r>
            <a:r>
              <a:rPr lang="en-US" sz="10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 805306368</a:t>
            </a:r>
          </a:p>
          <a:p>
            <a:pPr marL="0" indent="0"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userPrincipalName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 arenaud@mdh.quantum.com</a:t>
            </a:r>
          </a:p>
          <a:p>
            <a:pPr marL="0" indent="0"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objectCategory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 CN=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Person,CN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Schema,CN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Configuration,DC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mdh,DC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quantum,DC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=com</a:t>
            </a:r>
          </a:p>
          <a:p>
            <a:pPr marL="0" indent="0"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dSCorePropagationData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 20150803143140.0Z</a:t>
            </a:r>
          </a:p>
          <a:p>
            <a:pPr marL="0" indent="0"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dSCorePropagationData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 16010101000001.0Z</a:t>
            </a:r>
          </a:p>
          <a:p>
            <a:pPr marL="0" indent="0">
              <a:buNone/>
            </a:pPr>
            <a:r>
              <a:rPr lang="en-US" sz="1000" dirty="0" err="1">
                <a:latin typeface="Courier New" pitchFamily="49" charset="0"/>
                <a:cs typeface="Courier New" pitchFamily="49" charset="0"/>
              </a:rPr>
              <a:t>lastLogonTimestamp</a:t>
            </a:r>
            <a:r>
              <a:rPr lang="en-US" sz="1000" dirty="0">
                <a:latin typeface="Courier New" pitchFamily="49" charset="0"/>
                <a:cs typeface="Courier New" pitchFamily="49" charset="0"/>
              </a:rPr>
              <a:t>: 130903482207514907</a:t>
            </a:r>
          </a:p>
          <a:p>
            <a:pPr marL="0" indent="0">
              <a:buNone/>
            </a:pPr>
            <a:r>
              <a:rPr lang="en-US" sz="10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uid</a:t>
            </a:r>
            <a:r>
              <a:rPr lang="en-US" sz="10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0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arenaud</a:t>
            </a:r>
            <a:endParaRPr lang="en-US" sz="10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msSFU30Name: </a:t>
            </a:r>
            <a:r>
              <a:rPr lang="en-US" sz="10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arenaud</a:t>
            </a:r>
            <a:endParaRPr lang="en-US" sz="10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msSFU30NisDomain: </a:t>
            </a:r>
            <a:r>
              <a:rPr lang="en-US" sz="10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mdh</a:t>
            </a:r>
            <a:endParaRPr lang="en-US" sz="10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uidNumber</a:t>
            </a:r>
            <a:r>
              <a:rPr lang="en-US" sz="10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 646</a:t>
            </a:r>
          </a:p>
          <a:p>
            <a:pPr marL="0" indent="0">
              <a:buNone/>
            </a:pPr>
            <a:r>
              <a:rPr lang="en-US" sz="10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gidNumber</a:t>
            </a:r>
            <a:r>
              <a:rPr lang="en-US" sz="10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 400</a:t>
            </a:r>
          </a:p>
          <a:p>
            <a:pPr marL="0" indent="0">
              <a:buNone/>
            </a:pPr>
            <a:r>
              <a:rPr lang="en-US" sz="10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unixHomeDirectory</a:t>
            </a:r>
            <a:r>
              <a:rPr lang="en-US" sz="10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 /home/</a:t>
            </a:r>
            <a:r>
              <a:rPr lang="en-US" sz="10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arenaud</a:t>
            </a:r>
            <a:endParaRPr lang="en-US" sz="10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loginShell</a:t>
            </a:r>
            <a:r>
              <a:rPr lang="en-US" sz="10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 /bin/</a:t>
            </a:r>
            <a:r>
              <a:rPr lang="en-US" sz="10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sh</a:t>
            </a:r>
            <a:endParaRPr lang="en-US" sz="10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9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9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9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739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Paying with ACL on XSAN clients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Xsan client merge POSIX permission with ACL</a:t>
            </a:r>
          </a:p>
          <a:p>
            <a:r>
              <a:rPr lang="en-US" dirty="0" smtClean="0"/>
              <a:t>Need to be bound to Active </a:t>
            </a:r>
            <a:r>
              <a:rPr lang="en-US" smtClean="0"/>
              <a:t>Directory Server.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68BB74-5D78-41B6-85C5-C6AEE790BA7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278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68BB74-5D78-41B6-85C5-C6AEE790BA7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15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dxwiki.quantum.com/dxwiki/Arenaud/Xsan-ACL</a:t>
            </a:r>
            <a:endParaRPr lang="en-US" dirty="0" smtClean="0"/>
          </a:p>
          <a:p>
            <a:r>
              <a:rPr lang="en-US" dirty="0"/>
              <a:t>m</a:t>
            </a:r>
            <a:r>
              <a:rPr lang="en-US" dirty="0" smtClean="0"/>
              <a:t>an </a:t>
            </a:r>
            <a:r>
              <a:rPr lang="en-US" dirty="0" err="1" smtClean="0"/>
              <a:t>snfs_config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68BB74-5D78-41B6-85C5-C6AEE790BA7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6792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&quot;/&gt;&lt;property id=&quot;20307&quot; value=&quot;323&quot;/&gt;&lt;/object&gt;&lt;object type=&quot;3&quot; unique_id=&quot;10005&quot;&gt;&lt;property id=&quot;20148&quot; value=&quot;5&quot;/&gt;&lt;property id=&quot;20300&quot; value=&quot;Slide 1&quot;/&gt;&lt;property id=&quot;20307&quot; value=&quot;345&quot;/&gt;&lt;/object&gt;&lt;object type=&quot;3&quot; unique_id=&quot;10006&quot;&gt;&lt;property id=&quot;20148&quot; value=&quot;5&quot;/&gt;&lt;property id=&quot;20300&quot; value=&quot;Slide 3 - &amp;quot;Title Goes Here&amp;quot;&quot;/&gt;&lt;property id=&quot;20307&quot; value=&quot;325&quot;/&gt;&lt;/object&gt;&lt;object type=&quot;3&quot; unique_id=&quot;10007&quot;&gt;&lt;property id=&quot;20148&quot; value=&quot;5&quot;/&gt;&lt;property id=&quot;20300&quot; value=&quot;Slide 16&quot;/&gt;&lt;property id=&quot;20307&quot; value=&quot;331&quot;/&gt;&lt;/object&gt;&lt;object type=&quot;3&quot; unique_id=&quot;10008&quot;&gt;&lt;property id=&quot;20148&quot; value=&quot;5&quot;/&gt;&lt;property id=&quot;20300&quot; value=&quot;Slide 19 - &amp;quot;CHAPTER HEADLINE &amp;#x0D;&amp;#x0A;GOES HERE&amp;quot;&quot;/&gt;&lt;property id=&quot;20307&quot; value=&quot;333&quot;/&gt;&lt;/object&gt;&lt;object type=&quot;3&quot; unique_id=&quot;10009&quot;&gt;&lt;property id=&quot;20148&quot; value=&quot;5&quot;/&gt;&lt;property id=&quot;20300&quot; value=&quot;Slide 17 - &amp;quot;CHAPTER HEADLINE&amp;#x0D;&amp;#x0A;GOES HERE&amp;quot;&quot;/&gt;&lt;property id=&quot;20307&quot; value=&quot;334&quot;/&gt;&lt;/object&gt;&lt;object type=&quot;3&quot; unique_id=&quot;10010&quot;&gt;&lt;property id=&quot;20148&quot; value=&quot;5&quot;/&gt;&lt;property id=&quot;20300&quot; value=&quot;Slide 18 - &amp;quot;CHAPTER HEADLINE &amp;#x0D;&amp;#x0A;GOES HERE&amp;quot;&quot;/&gt;&lt;property id=&quot;20307&quot; value=&quot;338&quot;/&gt;&lt;/object&gt;&lt;object type=&quot;3&quot; unique_id=&quot;10011&quot;&gt;&lt;property id=&quot;20148&quot; value=&quot;5&quot;/&gt;&lt;property id=&quot;20300&quot; value=&quot;Slide 20 - &amp;quot;CHAPTER HEADLINE&amp;#x0D;&amp;#x0A;GOES HERE&amp;quot;&quot;/&gt;&lt;property id=&quot;20307&quot; value=&quot;336&quot;/&gt;&lt;/object&gt;&lt;object type=&quot;3&quot; unique_id=&quot;10625&quot;&gt;&lt;property id=&quot;20148&quot; value=&quot;5&quot;/&gt;&lt;property id=&quot;20300&quot; value=&quot;Slide 4 - &amp;quot;Before you begin…&amp;quot;&quot;/&gt;&lt;property id=&quot;20307&quot; value=&quot;346&quot;/&gt;&lt;/object&gt;&lt;object type=&quot;3&quot; unique_id=&quot;10626&quot;&gt;&lt;property id=&quot;20148&quot; value=&quot;5&quot;/&gt;&lt;property id=&quot;20300&quot; value=&quot;Slide 5 - &amp;quot;Headline goes here&amp;quot;&quot;/&gt;&lt;property id=&quot;20307&quot; value=&quot;347&quot;/&gt;&lt;/object&gt;&lt;object type=&quot;3&quot; unique_id=&quot;10627&quot;&gt;&lt;property id=&quot;20148&quot; value=&quot;5&quot;/&gt;&lt;property id=&quot;20300&quot; value=&quot;Slide 6 - &amp;quot;Converting old presentations to the new format&amp;quot;&quot;/&gt;&lt;property id=&quot;20307&quot; value=&quot;348&quot;/&gt;&lt;/object&gt;&lt;object type=&quot;3&quot; unique_id=&quot;10628&quot;&gt;&lt;property id=&quot;20148&quot; value=&quot;5&quot;/&gt;&lt;property id=&quot;20300&quot; value=&quot;Slide 7 - &amp;quot;Converting old presentations to the new format&amp;quot;&quot;/&gt;&lt;property id=&quot;20307&quot; value=&quot;349&quot;/&gt;&lt;/object&gt;&lt;object type=&quot;3&quot; unique_id=&quot;10629&quot;&gt;&lt;property id=&quot;20148&quot; value=&quot;5&quot;/&gt;&lt;property id=&quot;20300&quot; value=&quot;Slide 8 - &amp;quot;Converting old presentations to the new format&amp;quot;&quot;/&gt;&lt;property id=&quot;20307&quot; value=&quot;350&quot;/&gt;&lt;/object&gt;&lt;object type=&quot;3&quot; unique_id=&quot;10630&quot;&gt;&lt;property id=&quot;20148&quot; value=&quot;5&quot;/&gt;&lt;property id=&quot;20300&quot; value=&quot;Slide 9 - &amp;quot;Converting old presentations to the new format&amp;quot;&quot;/&gt;&lt;property id=&quot;20307&quot; value=&quot;351&quot;/&gt;&lt;/object&gt;&lt;object type=&quot;3&quot; unique_id=&quot;10631&quot;&gt;&lt;property id=&quot;20148&quot; value=&quot;5&quot;/&gt;&lt;property id=&quot;20300&quot; value=&quot;Slide 10 - &amp;quot;Converting old presentations to the new format&amp;quot;&quot;/&gt;&lt;property id=&quot;20307&quot; value=&quot;352&quot;/&gt;&lt;/object&gt;&lt;object type=&quot;3&quot; unique_id=&quot;10632&quot;&gt;&lt;property id=&quot;20148&quot; value=&quot;5&quot;/&gt;&lt;property id=&quot;20300&quot; value=&quot;Slide 11 - &amp;quot;Converting old presentations to the new format&amp;quot;&quot;/&gt;&lt;property id=&quot;20307&quot; value=&quot;353&quot;/&gt;&lt;/object&gt;&lt;object type=&quot;3&quot; unique_id=&quot;10633&quot;&gt;&lt;property id=&quot;20148&quot; value=&quot;5&quot;/&gt;&lt;property id=&quot;20300&quot; value=&quot;Slide 12 - &amp;quot;Converting old presentations to the new format&amp;quot;&quot;/&gt;&lt;property id=&quot;20307&quot; value=&quot;354&quot;/&gt;&lt;/object&gt;&lt;object type=&quot;3&quot; unique_id=&quot;10634&quot;&gt;&lt;property id=&quot;20148&quot; value=&quot;5&quot;/&gt;&lt;property id=&quot;20300&quot; value=&quot;Slide 13 - &amp;quot;Converting old presentations to the new format&amp;quot;&quot;/&gt;&lt;property id=&quot;20307&quot; value=&quot;355&quot;/&gt;&lt;/object&gt;&lt;object type=&quot;3&quot; unique_id=&quot;10635&quot;&gt;&lt;property id=&quot;20148&quot; value=&quot;5&quot;/&gt;&lt;property id=&quot;20300&quot; value=&quot;Slide 14 - &amp;quot;Converting old presentations to the new format&amp;quot;&quot;/&gt;&lt;property id=&quot;20307&quot; value=&quot;356&quot;/&gt;&lt;/object&gt;&lt;object type=&quot;3&quot; unique_id=&quot;10636&quot;&gt;&lt;property id=&quot;20148&quot; value=&quot;5&quot;/&gt;&lt;property id=&quot;20300&quot; value=&quot;Slide 15 - &amp;quot;Converting old presentations to the new format&amp;quot;&quot;/&gt;&lt;property id=&quot;20307&quot; value=&quot;3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P00457A-v01">
  <a:themeElements>
    <a:clrScheme name="Quantum">
      <a:dk1>
        <a:sysClr val="windowText" lastClr="000000"/>
      </a:dk1>
      <a:lt1>
        <a:sysClr val="window" lastClr="FFFFFF"/>
      </a:lt1>
      <a:dk2>
        <a:srgbClr val="006AD6"/>
      </a:dk2>
      <a:lt2>
        <a:srgbClr val="FFBA00"/>
      </a:lt2>
      <a:accent1>
        <a:srgbClr val="F47F16"/>
      </a:accent1>
      <a:accent2>
        <a:srgbClr val="7FAD49"/>
      </a:accent2>
      <a:accent3>
        <a:srgbClr val="41A2EF"/>
      </a:accent3>
      <a:accent4>
        <a:srgbClr val="969697"/>
      </a:accent4>
      <a:accent5>
        <a:srgbClr val="666666"/>
      </a:accent5>
      <a:accent6>
        <a:srgbClr val="002878"/>
      </a:accent6>
      <a:hlink>
        <a:srgbClr val="ADC2E4"/>
      </a:hlink>
      <a:folHlink>
        <a:srgbClr val="14B4E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P00457A-v01</Template>
  <TotalTime>2000</TotalTime>
  <Words>315</Words>
  <Application>Microsoft Office PowerPoint</Application>
  <PresentationFormat>On-screen Show (4:3)</PresentationFormat>
  <Paragraphs>93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P00457A-v01</vt:lpstr>
      <vt:lpstr>Custom Design</vt:lpstr>
      <vt:lpstr>PowerPoint Presentation</vt:lpstr>
      <vt:lpstr>Stornext ACL </vt:lpstr>
      <vt:lpstr>Filesystem Flags for ACL</vt:lpstr>
      <vt:lpstr>Windows maps POSIX information</vt:lpstr>
      <vt:lpstr>Using ldapsearch to get user information </vt:lpstr>
      <vt:lpstr>(cont) </vt:lpstr>
      <vt:lpstr>Paying with ACL on XSAN clients</vt:lpstr>
      <vt:lpstr>Question?</vt:lpstr>
      <vt:lpstr>Reference</vt:lpstr>
      <vt:lpstr>PowerPoint Presentation</vt:lpstr>
    </vt:vector>
  </TitlesOfParts>
  <Company>Quantum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Master Template</dc:subject>
  <dc:creator>Alain Renaud</dc:creator>
  <cp:keywords>Powerpoint, template, Certainty, Certain, Quantum</cp:keywords>
  <dc:description>Any issues or problems please contact Quantum's creative services at: 
isaac.alves@quantum.com
All feedback or comments are welcome.</dc:description>
  <cp:lastModifiedBy>Alain Renaud</cp:lastModifiedBy>
  <cp:revision>80</cp:revision>
  <cp:lastPrinted>2012-04-03T01:06:05Z</cp:lastPrinted>
  <dcterms:created xsi:type="dcterms:W3CDTF">2013-01-23T19:10:10Z</dcterms:created>
  <dcterms:modified xsi:type="dcterms:W3CDTF">2015-10-28T17:49:53Z</dcterms:modified>
  <cp:category>Template</cp:category>
  <cp:contentStatus>RELEASED</cp:contentStatus>
</cp:coreProperties>
</file>