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65" r:id="rId1"/>
  </p:sldMasterIdLst>
  <p:notesMasterIdLst>
    <p:notesMasterId r:id="rId93"/>
  </p:notesMasterIdLst>
  <p:handoutMasterIdLst>
    <p:handoutMasterId r:id="rId94"/>
  </p:handoutMasterIdLst>
  <p:sldIdLst>
    <p:sldId id="1522" r:id="rId2"/>
    <p:sldId id="1658" r:id="rId3"/>
    <p:sldId id="1324" r:id="rId4"/>
    <p:sldId id="1608" r:id="rId5"/>
    <p:sldId id="1609" r:id="rId6"/>
    <p:sldId id="1610" r:id="rId7"/>
    <p:sldId id="1611" r:id="rId8"/>
    <p:sldId id="1612" r:id="rId9"/>
    <p:sldId id="1613" r:id="rId10"/>
    <p:sldId id="1614" r:id="rId11"/>
    <p:sldId id="1615" r:id="rId12"/>
    <p:sldId id="1647" r:id="rId13"/>
    <p:sldId id="1617" r:id="rId14"/>
    <p:sldId id="1619" r:id="rId15"/>
    <p:sldId id="1620" r:id="rId16"/>
    <p:sldId id="1621" r:id="rId17"/>
    <p:sldId id="1622" r:id="rId18"/>
    <p:sldId id="1623" r:id="rId19"/>
    <p:sldId id="1624" r:id="rId20"/>
    <p:sldId id="1625" r:id="rId21"/>
    <p:sldId id="1626" r:id="rId22"/>
    <p:sldId id="1627" r:id="rId23"/>
    <p:sldId id="1628" r:id="rId24"/>
    <p:sldId id="1629" r:id="rId25"/>
    <p:sldId id="1440" r:id="rId26"/>
    <p:sldId id="1553" r:id="rId27"/>
    <p:sldId id="1554" r:id="rId28"/>
    <p:sldId id="1555" r:id="rId29"/>
    <p:sldId id="1556" r:id="rId30"/>
    <p:sldId id="1557" r:id="rId31"/>
    <p:sldId id="1558" r:id="rId32"/>
    <p:sldId id="1559" r:id="rId33"/>
    <p:sldId id="1560" r:id="rId34"/>
    <p:sldId id="1561" r:id="rId35"/>
    <p:sldId id="1562" r:id="rId36"/>
    <p:sldId id="1563" r:id="rId37"/>
    <p:sldId id="1564" r:id="rId38"/>
    <p:sldId id="1441" r:id="rId39"/>
    <p:sldId id="1570" r:id="rId40"/>
    <p:sldId id="1571" r:id="rId41"/>
    <p:sldId id="1572" r:id="rId42"/>
    <p:sldId id="1573" r:id="rId43"/>
    <p:sldId id="1574" r:id="rId44"/>
    <p:sldId id="1575" r:id="rId45"/>
    <p:sldId id="1576" r:id="rId46"/>
    <p:sldId id="1577" r:id="rId47"/>
    <p:sldId id="1578" r:id="rId48"/>
    <p:sldId id="1579" r:id="rId49"/>
    <p:sldId id="1580" r:id="rId50"/>
    <p:sldId id="1581" r:id="rId51"/>
    <p:sldId id="1582" r:id="rId52"/>
    <p:sldId id="1583" r:id="rId53"/>
    <p:sldId id="1584" r:id="rId54"/>
    <p:sldId id="1585" r:id="rId55"/>
    <p:sldId id="1453" r:id="rId56"/>
    <p:sldId id="1546" r:id="rId57"/>
    <p:sldId id="1656" r:id="rId58"/>
    <p:sldId id="1649" r:id="rId59"/>
    <p:sldId id="1655" r:id="rId60"/>
    <p:sldId id="1457" r:id="rId61"/>
    <p:sldId id="1463" r:id="rId62"/>
    <p:sldId id="1542" r:id="rId63"/>
    <p:sldId id="1543" r:id="rId64"/>
    <p:sldId id="1544" r:id="rId65"/>
    <p:sldId id="1461" r:id="rId66"/>
    <p:sldId id="1467" r:id="rId67"/>
    <p:sldId id="1550" r:id="rId68"/>
    <p:sldId id="1551" r:id="rId69"/>
    <p:sldId id="1630" r:id="rId70"/>
    <p:sldId id="1631" r:id="rId71"/>
    <p:sldId id="1632" r:id="rId72"/>
    <p:sldId id="1633" r:id="rId73"/>
    <p:sldId id="1635" r:id="rId74"/>
    <p:sldId id="1636" r:id="rId75"/>
    <p:sldId id="1637" r:id="rId76"/>
    <p:sldId id="1638" r:id="rId77"/>
    <p:sldId id="1639" r:id="rId78"/>
    <p:sldId id="1640" r:id="rId79"/>
    <p:sldId id="1641" r:id="rId80"/>
    <p:sldId id="1642" r:id="rId81"/>
    <p:sldId id="1643" r:id="rId82"/>
    <p:sldId id="1645" r:id="rId83"/>
    <p:sldId id="1646" r:id="rId84"/>
    <p:sldId id="1650" r:id="rId85"/>
    <p:sldId id="1652" r:id="rId86"/>
    <p:sldId id="1651" r:id="rId87"/>
    <p:sldId id="1654" r:id="rId88"/>
    <p:sldId id="1653" r:id="rId89"/>
    <p:sldId id="1657" r:id="rId90"/>
    <p:sldId id="1648" r:id="rId91"/>
    <p:sldId id="1634" r:id="rId9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Thacker" initials="MT"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E207F"/>
    <a:srgbClr val="7458AF"/>
    <a:srgbClr val="6A9733"/>
    <a:srgbClr val="EA3B0F"/>
    <a:srgbClr val="C2D696"/>
    <a:srgbClr val="F58C00"/>
    <a:srgbClr val="FD261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2486" autoAdjust="0"/>
  </p:normalViewPr>
  <p:slideViewPr>
    <p:cSldViewPr snapToObjects="1">
      <p:cViewPr varScale="1">
        <p:scale>
          <a:sx n="73" d="100"/>
          <a:sy n="73" d="100"/>
        </p:scale>
        <p:origin x="-1020" y="-90"/>
      </p:cViewPr>
      <p:guideLst>
        <p:guide orient="horz" pos="4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80"/>
    </p:cViewPr>
  </p:sorterViewPr>
  <p:notesViewPr>
    <p:cSldViewPr snapToObjects="1">
      <p:cViewPr varScale="1">
        <p:scale>
          <a:sx n="54" d="100"/>
          <a:sy n="54" d="100"/>
        </p:scale>
        <p:origin x="-1854" y="-84"/>
      </p:cViewPr>
      <p:guideLst>
        <p:guide orient="horz" pos="2927"/>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file:///C:\QTM\8500-3tb\8500%203TB%20upgrade%20configs%20R5.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QTM\8500-3tb\8500%203TB%20upgrade%20configs%20R5.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QTM\8500-3tb\pricing\Teton.pricing.120521.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QTM\8500-3tb\pricing\Teton.pricing.120427.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QTM\8500-3tb\pricing\Teton.pricing.120427.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Number of Data Drives/Hot-Spares </a:t>
            </a:r>
          </a:p>
          <a:p>
            <a:pPr>
              <a:defRPr/>
            </a:pPr>
            <a:r>
              <a:rPr lang="en-US"/>
              <a:t>in DXi8500</a:t>
            </a:r>
          </a:p>
        </c:rich>
      </c:tx>
      <c:layout/>
    </c:title>
    <c:plotArea>
      <c:layout/>
      <c:scatterChart>
        <c:scatterStyle val="lineMarker"/>
        <c:ser>
          <c:idx val="0"/>
          <c:order val="0"/>
          <c:tx>
            <c:v>#2TB Data Drives</c:v>
          </c:tx>
          <c:spPr>
            <a:ln w="50800">
              <a:solidFill>
                <a:sysClr val="window" lastClr="FFFFFF">
                  <a:lumMod val="50000"/>
                </a:sysClr>
              </a:solidFill>
            </a:ln>
          </c:spPr>
          <c:marker>
            <c:spPr>
              <a:solidFill>
                <a:schemeClr val="bg1">
                  <a:lumMod val="50000"/>
                </a:schemeClr>
              </a:solidFill>
              <a:ln>
                <a:solidFill>
                  <a:prstClr val="white">
                    <a:lumMod val="50000"/>
                  </a:prstClr>
                </a:solidFill>
              </a:ln>
            </c:spPr>
          </c:marker>
          <c:dLbls>
            <c:dLbl>
              <c:idx val="15"/>
              <c:layout/>
              <c:showVal val="1"/>
            </c:dLbl>
            <c:delete val="1"/>
          </c:dLbls>
          <c:xVal>
            <c:numRef>
              <c:f>'3tb vs 2tb'!$B$3:$B$18</c:f>
              <c:numCache>
                <c:formatCode>General</c:formatCode>
                <c:ptCount val="16"/>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numCache>
            </c:numRef>
          </c:xVal>
          <c:yVal>
            <c:numRef>
              <c:f>'3tb vs 2tb'!$H$3:$H$18</c:f>
              <c:numCache>
                <c:formatCode>General</c:formatCode>
                <c:ptCount val="16"/>
                <c:pt idx="0">
                  <c:v>12</c:v>
                </c:pt>
                <c:pt idx="1">
                  <c:v>24</c:v>
                </c:pt>
                <c:pt idx="2">
                  <c:v>36</c:v>
                </c:pt>
                <c:pt idx="3">
                  <c:v>48</c:v>
                </c:pt>
                <c:pt idx="4">
                  <c:v>60</c:v>
                </c:pt>
                <c:pt idx="5">
                  <c:v>72</c:v>
                </c:pt>
                <c:pt idx="6">
                  <c:v>84</c:v>
                </c:pt>
                <c:pt idx="7">
                  <c:v>96</c:v>
                </c:pt>
                <c:pt idx="8">
                  <c:v>108</c:v>
                </c:pt>
                <c:pt idx="9">
                  <c:v>120</c:v>
                </c:pt>
                <c:pt idx="10">
                  <c:v>132</c:v>
                </c:pt>
                <c:pt idx="11">
                  <c:v>144</c:v>
                </c:pt>
                <c:pt idx="12">
                  <c:v>156</c:v>
                </c:pt>
                <c:pt idx="13">
                  <c:v>168</c:v>
                </c:pt>
                <c:pt idx="14">
                  <c:v>180</c:v>
                </c:pt>
                <c:pt idx="15">
                  <c:v>192</c:v>
                </c:pt>
              </c:numCache>
            </c:numRef>
          </c:yVal>
        </c:ser>
        <c:axId val="111944448"/>
        <c:axId val="111946752"/>
      </c:scatterChart>
      <c:scatterChart>
        <c:scatterStyle val="lineMarker"/>
        <c:ser>
          <c:idx val="1"/>
          <c:order val="1"/>
          <c:tx>
            <c:v>#3TB Data Drives</c:v>
          </c:tx>
          <c:spPr>
            <a:ln w="50800">
              <a:solidFill>
                <a:srgbClr val="0070C0"/>
              </a:solidFill>
            </a:ln>
          </c:spPr>
          <c:marker>
            <c:spPr>
              <a:solidFill>
                <a:srgbClr val="0070C0"/>
              </a:solidFill>
              <a:ln>
                <a:solidFill>
                  <a:srgbClr val="0070C0"/>
                </a:solidFill>
              </a:ln>
            </c:spPr>
          </c:marker>
          <c:dLbls>
            <c:dLbl>
              <c:idx val="11"/>
              <c:layout/>
              <c:showVal val="1"/>
            </c:dLbl>
            <c:delete val="1"/>
          </c:dLbls>
          <c:xVal>
            <c:numRef>
              <c:f>'3tb vs 2tb'!$L$3:$L$14</c:f>
              <c:numCache>
                <c:formatCode>General</c:formatCode>
                <c:ptCount val="12"/>
                <c:pt idx="0">
                  <c:v>15</c:v>
                </c:pt>
                <c:pt idx="1">
                  <c:v>45</c:v>
                </c:pt>
                <c:pt idx="2">
                  <c:v>75</c:v>
                </c:pt>
                <c:pt idx="3">
                  <c:v>105</c:v>
                </c:pt>
                <c:pt idx="4">
                  <c:v>135</c:v>
                </c:pt>
                <c:pt idx="5">
                  <c:v>165</c:v>
                </c:pt>
                <c:pt idx="6">
                  <c:v>180</c:v>
                </c:pt>
                <c:pt idx="7">
                  <c:v>210</c:v>
                </c:pt>
                <c:pt idx="8">
                  <c:v>240</c:v>
                </c:pt>
                <c:pt idx="9">
                  <c:v>270</c:v>
                </c:pt>
                <c:pt idx="10">
                  <c:v>300</c:v>
                </c:pt>
                <c:pt idx="11">
                  <c:v>330</c:v>
                </c:pt>
              </c:numCache>
            </c:numRef>
          </c:xVal>
          <c:yVal>
            <c:numRef>
              <c:f>'3tb vs 2tb'!$R$3:$R$14</c:f>
              <c:numCache>
                <c:formatCode>General</c:formatCode>
                <c:ptCount val="12"/>
                <c:pt idx="0">
                  <c:v>7</c:v>
                </c:pt>
                <c:pt idx="1">
                  <c:v>19</c:v>
                </c:pt>
                <c:pt idx="2">
                  <c:v>31</c:v>
                </c:pt>
                <c:pt idx="3">
                  <c:v>43</c:v>
                </c:pt>
                <c:pt idx="4">
                  <c:v>55</c:v>
                </c:pt>
                <c:pt idx="5">
                  <c:v>67</c:v>
                </c:pt>
                <c:pt idx="6">
                  <c:v>74</c:v>
                </c:pt>
                <c:pt idx="7">
                  <c:v>86</c:v>
                </c:pt>
                <c:pt idx="8">
                  <c:v>98</c:v>
                </c:pt>
                <c:pt idx="9">
                  <c:v>110</c:v>
                </c:pt>
                <c:pt idx="10">
                  <c:v>122</c:v>
                </c:pt>
                <c:pt idx="11">
                  <c:v>134</c:v>
                </c:pt>
              </c:numCache>
            </c:numRef>
          </c:yVal>
        </c:ser>
        <c:ser>
          <c:idx val="2"/>
          <c:order val="2"/>
          <c:tx>
            <c:v>#3TB Hot Spares</c:v>
          </c:tx>
          <c:spPr>
            <a:ln>
              <a:solidFill>
                <a:srgbClr val="0070C0"/>
              </a:solidFill>
            </a:ln>
          </c:spPr>
          <c:marker>
            <c:spPr>
              <a:solidFill>
                <a:srgbClr val="0070C0"/>
              </a:solidFill>
              <a:ln>
                <a:solidFill>
                  <a:srgbClr val="0070C0"/>
                </a:solidFill>
              </a:ln>
            </c:spPr>
          </c:marker>
          <c:xVal>
            <c:numRef>
              <c:f>'3tb vs 2tb'!$L$3:$L$14</c:f>
              <c:numCache>
                <c:formatCode>General</c:formatCode>
                <c:ptCount val="12"/>
                <c:pt idx="0">
                  <c:v>15</c:v>
                </c:pt>
                <c:pt idx="1">
                  <c:v>45</c:v>
                </c:pt>
                <c:pt idx="2">
                  <c:v>75</c:v>
                </c:pt>
                <c:pt idx="3">
                  <c:v>105</c:v>
                </c:pt>
                <c:pt idx="4">
                  <c:v>135</c:v>
                </c:pt>
                <c:pt idx="5">
                  <c:v>165</c:v>
                </c:pt>
                <c:pt idx="6">
                  <c:v>180</c:v>
                </c:pt>
                <c:pt idx="7">
                  <c:v>210</c:v>
                </c:pt>
                <c:pt idx="8">
                  <c:v>240</c:v>
                </c:pt>
                <c:pt idx="9">
                  <c:v>270</c:v>
                </c:pt>
                <c:pt idx="10">
                  <c:v>300</c:v>
                </c:pt>
                <c:pt idx="11">
                  <c:v>330</c:v>
                </c:pt>
              </c:numCache>
            </c:numRef>
          </c:xVal>
          <c:yVal>
            <c:numRef>
              <c:f>'3tb vs 2tb'!$Q$3:$Q$14</c:f>
              <c:numCache>
                <c:formatCode>General</c:formatCode>
                <c:ptCount val="12"/>
                <c:pt idx="0">
                  <c:v>5</c:v>
                </c:pt>
                <c:pt idx="1">
                  <c:v>5</c:v>
                </c:pt>
                <c:pt idx="2">
                  <c:v>5</c:v>
                </c:pt>
                <c:pt idx="3">
                  <c:v>5</c:v>
                </c:pt>
                <c:pt idx="4">
                  <c:v>5</c:v>
                </c:pt>
                <c:pt idx="5">
                  <c:v>5</c:v>
                </c:pt>
                <c:pt idx="6">
                  <c:v>10</c:v>
                </c:pt>
                <c:pt idx="7">
                  <c:v>10</c:v>
                </c:pt>
                <c:pt idx="8">
                  <c:v>10</c:v>
                </c:pt>
                <c:pt idx="9">
                  <c:v>10</c:v>
                </c:pt>
                <c:pt idx="10">
                  <c:v>10</c:v>
                </c:pt>
                <c:pt idx="11">
                  <c:v>10</c:v>
                </c:pt>
              </c:numCache>
            </c:numRef>
          </c:yVal>
        </c:ser>
        <c:ser>
          <c:idx val="3"/>
          <c:order val="3"/>
          <c:tx>
            <c:v>#2TB Hot Spares</c:v>
          </c:tx>
          <c:spPr>
            <a:ln>
              <a:solidFill>
                <a:schemeClr val="bg1">
                  <a:lumMod val="50000"/>
                </a:schemeClr>
              </a:solidFill>
            </a:ln>
          </c:spPr>
          <c:marker>
            <c:spPr>
              <a:solidFill>
                <a:sysClr val="window" lastClr="FFFFFF">
                  <a:lumMod val="50000"/>
                </a:sysClr>
              </a:solidFill>
              <a:ln>
                <a:solidFill>
                  <a:schemeClr val="bg1">
                    <a:lumMod val="50000"/>
                  </a:schemeClr>
                </a:solidFill>
              </a:ln>
            </c:spPr>
          </c:marker>
          <c:xVal>
            <c:numRef>
              <c:f>'3tb vs 2tb'!$B$3:$B$18</c:f>
              <c:numCache>
                <c:formatCode>General</c:formatCode>
                <c:ptCount val="16"/>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numCache>
            </c:numRef>
          </c:xVal>
          <c:yVal>
            <c:numRef>
              <c:f>'3tb vs 2tb'!$G$3:$G$18</c:f>
              <c:numCache>
                <c:formatCode>General</c:formatCode>
                <c:ptCount val="16"/>
                <c:pt idx="0">
                  <c:v>2</c:v>
                </c:pt>
                <c:pt idx="1">
                  <c:v>4</c:v>
                </c:pt>
                <c:pt idx="2">
                  <c:v>6</c:v>
                </c:pt>
                <c:pt idx="3">
                  <c:v>8</c:v>
                </c:pt>
                <c:pt idx="4">
                  <c:v>10</c:v>
                </c:pt>
                <c:pt idx="5">
                  <c:v>12</c:v>
                </c:pt>
                <c:pt idx="6">
                  <c:v>14</c:v>
                </c:pt>
                <c:pt idx="7">
                  <c:v>16</c:v>
                </c:pt>
                <c:pt idx="8">
                  <c:v>18</c:v>
                </c:pt>
                <c:pt idx="9">
                  <c:v>20</c:v>
                </c:pt>
                <c:pt idx="10">
                  <c:v>22</c:v>
                </c:pt>
                <c:pt idx="11">
                  <c:v>24</c:v>
                </c:pt>
                <c:pt idx="12">
                  <c:v>26</c:v>
                </c:pt>
                <c:pt idx="13">
                  <c:v>28</c:v>
                </c:pt>
                <c:pt idx="14">
                  <c:v>30</c:v>
                </c:pt>
                <c:pt idx="15">
                  <c:v>32</c:v>
                </c:pt>
              </c:numCache>
            </c:numRef>
          </c:yVal>
        </c:ser>
        <c:axId val="111954560"/>
        <c:axId val="111953024"/>
      </c:scatterChart>
      <c:valAx>
        <c:axId val="111944448"/>
        <c:scaling>
          <c:orientation val="minMax"/>
        </c:scaling>
        <c:axPos val="b"/>
        <c:title>
          <c:tx>
            <c:rich>
              <a:bodyPr/>
              <a:lstStyle/>
              <a:p>
                <a:pPr>
                  <a:defRPr/>
                </a:pPr>
                <a:r>
                  <a:rPr lang="en-US"/>
                  <a:t>Usable</a:t>
                </a:r>
                <a:r>
                  <a:rPr lang="en-US" baseline="0"/>
                  <a:t> Capacity (TB)</a:t>
                </a:r>
                <a:endParaRPr lang="en-US"/>
              </a:p>
            </c:rich>
          </c:tx>
          <c:layout/>
        </c:title>
        <c:numFmt formatCode="General" sourceLinked="1"/>
        <c:majorTickMark val="none"/>
        <c:tickLblPos val="nextTo"/>
        <c:crossAx val="111946752"/>
        <c:crosses val="autoZero"/>
        <c:crossBetween val="midCat"/>
      </c:valAx>
      <c:valAx>
        <c:axId val="111946752"/>
        <c:scaling>
          <c:orientation val="minMax"/>
        </c:scaling>
        <c:axPos val="l"/>
        <c:majorGridlines/>
        <c:title>
          <c:tx>
            <c:rich>
              <a:bodyPr/>
              <a:lstStyle/>
              <a:p>
                <a:pPr>
                  <a:defRPr/>
                </a:pPr>
                <a:r>
                  <a:rPr lang="en-US"/>
                  <a:t>Number of Drives</a:t>
                </a:r>
              </a:p>
            </c:rich>
          </c:tx>
          <c:layout/>
        </c:title>
        <c:numFmt formatCode="General" sourceLinked="1"/>
        <c:majorTickMark val="none"/>
        <c:tickLblPos val="nextTo"/>
        <c:crossAx val="111944448"/>
        <c:crosses val="autoZero"/>
        <c:crossBetween val="midCat"/>
      </c:valAx>
      <c:valAx>
        <c:axId val="111953024"/>
        <c:scaling>
          <c:orientation val="minMax"/>
        </c:scaling>
        <c:delete val="1"/>
        <c:axPos val="r"/>
        <c:numFmt formatCode="General" sourceLinked="1"/>
        <c:tickLblPos val="none"/>
        <c:crossAx val="111954560"/>
        <c:crosses val="max"/>
        <c:crossBetween val="midCat"/>
      </c:valAx>
      <c:valAx>
        <c:axId val="111954560"/>
        <c:scaling>
          <c:orientation val="minMax"/>
        </c:scaling>
        <c:delete val="1"/>
        <c:axPos val="b"/>
        <c:numFmt formatCode="General" sourceLinked="1"/>
        <c:tickLblPos val="none"/>
        <c:crossAx val="111953024"/>
        <c:crosses val="autoZero"/>
        <c:crossBetween val="midCat"/>
      </c:valAx>
    </c:plotArea>
    <c:legend>
      <c:legendPos val="r"/>
      <c:layout/>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Power Consumption</a:t>
            </a:r>
            <a:r>
              <a:rPr lang="en-US" baseline="0"/>
              <a:t> (Watts)</a:t>
            </a:r>
            <a:endParaRPr lang="en-US"/>
          </a:p>
          <a:p>
            <a:pPr>
              <a:defRPr/>
            </a:pPr>
            <a:r>
              <a:rPr lang="en-US"/>
              <a:t>DXi8500 using 3TB Drives</a:t>
            </a:r>
          </a:p>
        </c:rich>
      </c:tx>
      <c:layout/>
    </c:title>
    <c:plotArea>
      <c:layout/>
      <c:scatterChart>
        <c:scatterStyle val="lineMarker"/>
        <c:ser>
          <c:idx val="0"/>
          <c:order val="0"/>
          <c:tx>
            <c:v>Power (Watts) using 2TB Drives</c:v>
          </c:tx>
          <c:spPr>
            <a:ln>
              <a:solidFill>
                <a:schemeClr val="bg1">
                  <a:lumMod val="50000"/>
                </a:schemeClr>
              </a:solidFill>
            </a:ln>
          </c:spPr>
          <c:marker>
            <c:spPr>
              <a:solidFill>
                <a:schemeClr val="bg1">
                  <a:lumMod val="50000"/>
                </a:schemeClr>
              </a:solidFill>
              <a:ln>
                <a:solidFill>
                  <a:prstClr val="white">
                    <a:lumMod val="50000"/>
                  </a:prstClr>
                </a:solidFill>
              </a:ln>
            </c:spPr>
          </c:marker>
          <c:dLbls>
            <c:dLbl>
              <c:idx val="15"/>
              <c:showVal val="1"/>
            </c:dLbl>
            <c:delete val="1"/>
          </c:dLbls>
          <c:xVal>
            <c:numRef>
              <c:f>'power-cooling'!$A$4:$A$18</c:f>
              <c:numCache>
                <c:formatCode>General</c:formatCode>
                <c:ptCount val="15"/>
                <c:pt idx="0">
                  <c:v>40</c:v>
                </c:pt>
                <c:pt idx="1">
                  <c:v>60</c:v>
                </c:pt>
                <c:pt idx="2">
                  <c:v>80</c:v>
                </c:pt>
                <c:pt idx="3">
                  <c:v>100</c:v>
                </c:pt>
                <c:pt idx="4">
                  <c:v>120</c:v>
                </c:pt>
                <c:pt idx="5">
                  <c:v>140</c:v>
                </c:pt>
                <c:pt idx="6">
                  <c:v>160</c:v>
                </c:pt>
                <c:pt idx="7">
                  <c:v>180</c:v>
                </c:pt>
                <c:pt idx="8">
                  <c:v>200</c:v>
                </c:pt>
                <c:pt idx="9">
                  <c:v>220</c:v>
                </c:pt>
                <c:pt idx="10">
                  <c:v>240</c:v>
                </c:pt>
                <c:pt idx="11">
                  <c:v>260</c:v>
                </c:pt>
                <c:pt idx="12">
                  <c:v>280</c:v>
                </c:pt>
                <c:pt idx="13">
                  <c:v>300</c:v>
                </c:pt>
                <c:pt idx="14">
                  <c:v>320</c:v>
                </c:pt>
              </c:numCache>
            </c:numRef>
          </c:xVal>
          <c:yVal>
            <c:numRef>
              <c:f>'power-cooling'!$B$4:$B$18</c:f>
              <c:numCache>
                <c:formatCode>General</c:formatCode>
                <c:ptCount val="15"/>
                <c:pt idx="0">
                  <c:v>1948</c:v>
                </c:pt>
                <c:pt idx="1">
                  <c:v>2326</c:v>
                </c:pt>
                <c:pt idx="2">
                  <c:v>2703</c:v>
                </c:pt>
                <c:pt idx="3">
                  <c:v>3271</c:v>
                </c:pt>
                <c:pt idx="4">
                  <c:v>3649</c:v>
                </c:pt>
                <c:pt idx="5">
                  <c:v>4027</c:v>
                </c:pt>
                <c:pt idx="6">
                  <c:v>4405</c:v>
                </c:pt>
                <c:pt idx="7">
                  <c:v>4782</c:v>
                </c:pt>
                <c:pt idx="8">
                  <c:v>5160</c:v>
                </c:pt>
                <c:pt idx="9">
                  <c:v>5487</c:v>
                </c:pt>
                <c:pt idx="10">
                  <c:v>5813</c:v>
                </c:pt>
                <c:pt idx="11">
                  <c:v>6140</c:v>
                </c:pt>
                <c:pt idx="12">
                  <c:v>6466</c:v>
                </c:pt>
                <c:pt idx="13">
                  <c:v>6793</c:v>
                </c:pt>
                <c:pt idx="14">
                  <c:v>7199</c:v>
                </c:pt>
              </c:numCache>
            </c:numRef>
          </c:yVal>
        </c:ser>
        <c:axId val="111994752"/>
        <c:axId val="112005120"/>
      </c:scatterChart>
      <c:scatterChart>
        <c:scatterStyle val="lineMarker"/>
        <c:ser>
          <c:idx val="1"/>
          <c:order val="1"/>
          <c:tx>
            <c:v>Power (Watts) using 3TB Drives</c:v>
          </c:tx>
          <c:spPr>
            <a:ln>
              <a:solidFill>
                <a:srgbClr val="0070C0"/>
              </a:solidFill>
            </a:ln>
          </c:spPr>
          <c:marker>
            <c:spPr>
              <a:solidFill>
                <a:srgbClr val="0070C0"/>
              </a:solidFill>
              <a:ln>
                <a:solidFill>
                  <a:srgbClr val="0070C0"/>
                </a:solidFill>
              </a:ln>
            </c:spPr>
          </c:marker>
          <c:dLbls>
            <c:dLbl>
              <c:idx val="11"/>
              <c:showVal val="1"/>
            </c:dLbl>
            <c:delete val="1"/>
          </c:dLbls>
          <c:xVal>
            <c:numRef>
              <c:f>'power-cooling'!$C$4:$C$14</c:f>
              <c:numCache>
                <c:formatCode>General</c:formatCode>
                <c:ptCount val="11"/>
                <c:pt idx="0">
                  <c:v>45</c:v>
                </c:pt>
                <c:pt idx="1">
                  <c:v>75</c:v>
                </c:pt>
                <c:pt idx="2">
                  <c:v>105</c:v>
                </c:pt>
                <c:pt idx="3">
                  <c:v>135</c:v>
                </c:pt>
                <c:pt idx="4">
                  <c:v>165</c:v>
                </c:pt>
                <c:pt idx="5">
                  <c:v>180</c:v>
                </c:pt>
                <c:pt idx="6">
                  <c:v>210</c:v>
                </c:pt>
                <c:pt idx="7">
                  <c:v>240</c:v>
                </c:pt>
                <c:pt idx="8">
                  <c:v>270</c:v>
                </c:pt>
                <c:pt idx="9">
                  <c:v>300</c:v>
                </c:pt>
                <c:pt idx="10">
                  <c:v>330</c:v>
                </c:pt>
              </c:numCache>
            </c:numRef>
          </c:xVal>
          <c:yVal>
            <c:numRef>
              <c:f>'power-cooling'!$D$4:$D$14</c:f>
              <c:numCache>
                <c:formatCode>General</c:formatCode>
                <c:ptCount val="11"/>
                <c:pt idx="0">
                  <c:v>1787</c:v>
                </c:pt>
                <c:pt idx="1">
                  <c:v>1987</c:v>
                </c:pt>
                <c:pt idx="2">
                  <c:v>2187</c:v>
                </c:pt>
                <c:pt idx="3">
                  <c:v>2387</c:v>
                </c:pt>
                <c:pt idx="4">
                  <c:v>2587</c:v>
                </c:pt>
                <c:pt idx="5">
                  <c:v>3154</c:v>
                </c:pt>
                <c:pt idx="6">
                  <c:v>3354</c:v>
                </c:pt>
                <c:pt idx="7">
                  <c:v>3554</c:v>
                </c:pt>
                <c:pt idx="8">
                  <c:v>3753</c:v>
                </c:pt>
                <c:pt idx="9">
                  <c:v>3953</c:v>
                </c:pt>
                <c:pt idx="10">
                  <c:v>4153</c:v>
                </c:pt>
              </c:numCache>
            </c:numRef>
          </c:yVal>
        </c:ser>
        <c:axId val="112008576"/>
        <c:axId val="112007040"/>
      </c:scatterChart>
      <c:valAx>
        <c:axId val="111994752"/>
        <c:scaling>
          <c:orientation val="minMax"/>
        </c:scaling>
        <c:axPos val="b"/>
        <c:title>
          <c:tx>
            <c:rich>
              <a:bodyPr/>
              <a:lstStyle/>
              <a:p>
                <a:pPr>
                  <a:defRPr/>
                </a:pPr>
                <a:r>
                  <a:rPr lang="en-US"/>
                  <a:t>Usable</a:t>
                </a:r>
                <a:r>
                  <a:rPr lang="en-US" baseline="0"/>
                  <a:t> Capacity (TB)</a:t>
                </a:r>
                <a:endParaRPr lang="en-US"/>
              </a:p>
            </c:rich>
          </c:tx>
          <c:layout/>
        </c:title>
        <c:numFmt formatCode="General" sourceLinked="1"/>
        <c:majorTickMark val="none"/>
        <c:tickLblPos val="nextTo"/>
        <c:crossAx val="112005120"/>
        <c:crosses val="autoZero"/>
        <c:crossBetween val="midCat"/>
      </c:valAx>
      <c:valAx>
        <c:axId val="112005120"/>
        <c:scaling>
          <c:orientation val="minMax"/>
        </c:scaling>
        <c:axPos val="l"/>
        <c:majorGridlines/>
        <c:title>
          <c:tx>
            <c:rich>
              <a:bodyPr/>
              <a:lstStyle/>
              <a:p>
                <a:pPr>
                  <a:defRPr/>
                </a:pPr>
                <a:r>
                  <a:rPr lang="en-US"/>
                  <a:t>Power</a:t>
                </a:r>
                <a:r>
                  <a:rPr lang="en-US" baseline="0"/>
                  <a:t> (Watts)</a:t>
                </a:r>
                <a:endParaRPr lang="en-US"/>
              </a:p>
            </c:rich>
          </c:tx>
          <c:layout/>
        </c:title>
        <c:numFmt formatCode="#,##0" sourceLinked="0"/>
        <c:majorTickMark val="none"/>
        <c:tickLblPos val="nextTo"/>
        <c:crossAx val="111994752"/>
        <c:crosses val="autoZero"/>
        <c:crossBetween val="midCat"/>
      </c:valAx>
      <c:valAx>
        <c:axId val="112007040"/>
        <c:scaling>
          <c:orientation val="minMax"/>
        </c:scaling>
        <c:delete val="1"/>
        <c:axPos val="r"/>
        <c:numFmt formatCode="General" sourceLinked="1"/>
        <c:tickLblPos val="none"/>
        <c:crossAx val="112008576"/>
        <c:crosses val="max"/>
        <c:crossBetween val="midCat"/>
      </c:valAx>
      <c:valAx>
        <c:axId val="112008576"/>
        <c:scaling>
          <c:orientation val="minMax"/>
        </c:scaling>
        <c:delete val="1"/>
        <c:axPos val="b"/>
        <c:numFmt formatCode="General" sourceLinked="1"/>
        <c:tickLblPos val="none"/>
        <c:crossAx val="112007040"/>
        <c:crosses val="autoZero"/>
        <c:crossBetween val="midCat"/>
      </c:valAx>
    </c:plotArea>
    <c:plotVisOnly val="1"/>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title>
      <c:tx>
        <c:rich>
          <a:bodyPr/>
          <a:lstStyle/>
          <a:p>
            <a:pPr>
              <a:defRPr/>
            </a:pPr>
            <a:r>
              <a:rPr lang="en-US"/>
              <a:t>$ / TB - DXi8500 (3TB vs 2TB) - List Price Comparison</a:t>
            </a:r>
          </a:p>
        </c:rich>
      </c:tx>
      <c:layout/>
      <c:spPr>
        <a:noFill/>
        <a:ln w="25400">
          <a:noFill/>
        </a:ln>
      </c:spPr>
    </c:title>
    <c:plotArea>
      <c:layout/>
      <c:scatterChart>
        <c:scatterStyle val="lineMarker"/>
        <c:ser>
          <c:idx val="2"/>
          <c:order val="0"/>
          <c:tx>
            <c:strRef>
              <c:f>'3TB Price (120521 cmp)no e (D)'!$F$60</c:f>
              <c:strCache>
                <c:ptCount val="1"/>
                <c:pt idx="0">
                  <c:v>DXi8500 (3TB) w Encryption</c:v>
                </c:pt>
              </c:strCache>
            </c:strRef>
          </c:tx>
          <c:xVal>
            <c:numRef>
              <c:f>'3TB Price (120521 cmp)no e (D)'!$A$62:$A$72</c:f>
              <c:numCache>
                <c:formatCode>General</c:formatCode>
                <c:ptCount val="11"/>
                <c:pt idx="0">
                  <c:v>45</c:v>
                </c:pt>
                <c:pt idx="1">
                  <c:v>75</c:v>
                </c:pt>
                <c:pt idx="2">
                  <c:v>105</c:v>
                </c:pt>
                <c:pt idx="3">
                  <c:v>135</c:v>
                </c:pt>
                <c:pt idx="4">
                  <c:v>165</c:v>
                </c:pt>
                <c:pt idx="5">
                  <c:v>180</c:v>
                </c:pt>
                <c:pt idx="6">
                  <c:v>210</c:v>
                </c:pt>
                <c:pt idx="7">
                  <c:v>240</c:v>
                </c:pt>
                <c:pt idx="8">
                  <c:v>270</c:v>
                </c:pt>
                <c:pt idx="9">
                  <c:v>300</c:v>
                </c:pt>
                <c:pt idx="10">
                  <c:v>330</c:v>
                </c:pt>
              </c:numCache>
            </c:numRef>
          </c:xVal>
          <c:yVal>
            <c:numRef>
              <c:f>'3TB Price (120521 cmp)no e (D)'!$F$62:$F$72</c:f>
              <c:numCache>
                <c:formatCode>"$"#,##0</c:formatCode>
                <c:ptCount val="11"/>
                <c:pt idx="0">
                  <c:v>8444.4444444444489</c:v>
                </c:pt>
                <c:pt idx="1">
                  <c:v>6133.3333333333285</c:v>
                </c:pt>
                <c:pt idx="2">
                  <c:v>5142.8571428571431</c:v>
                </c:pt>
                <c:pt idx="3">
                  <c:v>4592.5925925925922</c:v>
                </c:pt>
                <c:pt idx="4">
                  <c:v>4242.424242424242</c:v>
                </c:pt>
                <c:pt idx="5">
                  <c:v>4111.1111111111422</c:v>
                </c:pt>
                <c:pt idx="6">
                  <c:v>3904.7619047619037</c:v>
                </c:pt>
                <c:pt idx="7">
                  <c:v>3750</c:v>
                </c:pt>
                <c:pt idx="8">
                  <c:v>3629.629629629605</c:v>
                </c:pt>
                <c:pt idx="9">
                  <c:v>3533.333333333368</c:v>
                </c:pt>
                <c:pt idx="10">
                  <c:v>3454.5454545454572</c:v>
                </c:pt>
              </c:numCache>
            </c:numRef>
          </c:yVal>
        </c:ser>
        <c:ser>
          <c:idx val="0"/>
          <c:order val="1"/>
          <c:tx>
            <c:strRef>
              <c:f>'3TB Price (120521 cmp)no e (D)'!$B$60</c:f>
              <c:strCache>
                <c:ptCount val="1"/>
                <c:pt idx="0">
                  <c:v>DXi8500 (3TB), no encryption</c:v>
                </c:pt>
              </c:strCache>
            </c:strRef>
          </c:tx>
          <c:spPr>
            <a:ln w="38100">
              <a:solidFill>
                <a:srgbClr val="666699"/>
              </a:solidFill>
              <a:prstDash val="solid"/>
            </a:ln>
          </c:spPr>
          <c:marker>
            <c:spPr>
              <a:gradFill rotWithShape="0">
                <a:gsLst>
                  <a:gs pos="0">
                    <a:srgbClr val="9BC1FF"/>
                  </a:gs>
                  <a:gs pos="100000">
                    <a:srgbClr val="3F80CD"/>
                  </a:gs>
                </a:gsLst>
                <a:lin ang="5400000"/>
              </a:gradFill>
              <a:ln>
                <a:solidFill>
                  <a:srgbClr val="666699"/>
                </a:solidFill>
                <a:prstDash val="solid"/>
              </a:ln>
              <a:effectLst>
                <a:outerShdw dist="35921" dir="2700000" algn="br">
                  <a:srgbClr val="000000"/>
                </a:outerShdw>
              </a:effectLst>
            </c:spPr>
          </c:marker>
          <c:xVal>
            <c:numRef>
              <c:f>'3TB Price (120521 cmp)no e (D)'!$A$62:$A$72</c:f>
              <c:numCache>
                <c:formatCode>General</c:formatCode>
                <c:ptCount val="11"/>
                <c:pt idx="0">
                  <c:v>45</c:v>
                </c:pt>
                <c:pt idx="1">
                  <c:v>75</c:v>
                </c:pt>
                <c:pt idx="2">
                  <c:v>105</c:v>
                </c:pt>
                <c:pt idx="3">
                  <c:v>135</c:v>
                </c:pt>
                <c:pt idx="4">
                  <c:v>165</c:v>
                </c:pt>
                <c:pt idx="5">
                  <c:v>180</c:v>
                </c:pt>
                <c:pt idx="6">
                  <c:v>210</c:v>
                </c:pt>
                <c:pt idx="7">
                  <c:v>240</c:v>
                </c:pt>
                <c:pt idx="8">
                  <c:v>270</c:v>
                </c:pt>
                <c:pt idx="9">
                  <c:v>300</c:v>
                </c:pt>
                <c:pt idx="10">
                  <c:v>330</c:v>
                </c:pt>
              </c:numCache>
            </c:numRef>
          </c:xVal>
          <c:yVal>
            <c:numRef>
              <c:f>'3TB Price (120521 cmp)no e (D)'!$B$62:$B$72</c:f>
              <c:numCache>
                <c:formatCode>"$"#,##0</c:formatCode>
                <c:ptCount val="11"/>
                <c:pt idx="0">
                  <c:v>7777.7777777777765</c:v>
                </c:pt>
                <c:pt idx="1">
                  <c:v>5733.3333333333285</c:v>
                </c:pt>
                <c:pt idx="2">
                  <c:v>4857.1428571428569</c:v>
                </c:pt>
                <c:pt idx="3">
                  <c:v>4370.3703703703695</c:v>
                </c:pt>
                <c:pt idx="4">
                  <c:v>4060.6060606060587</c:v>
                </c:pt>
                <c:pt idx="5">
                  <c:v>3944.4444444444443</c:v>
                </c:pt>
                <c:pt idx="6">
                  <c:v>3761.9047619047597</c:v>
                </c:pt>
                <c:pt idx="7">
                  <c:v>3625</c:v>
                </c:pt>
                <c:pt idx="8">
                  <c:v>3518.5185185185328</c:v>
                </c:pt>
                <c:pt idx="9">
                  <c:v>3433.333333333368</c:v>
                </c:pt>
                <c:pt idx="10">
                  <c:v>3363.6363636363662</c:v>
                </c:pt>
              </c:numCache>
            </c:numRef>
          </c:yVal>
        </c:ser>
        <c:ser>
          <c:idx val="1"/>
          <c:order val="2"/>
          <c:tx>
            <c:strRef>
              <c:f>'3TB Price (120521 cmp)no e (D)'!$I$60</c:f>
              <c:strCache>
                <c:ptCount val="1"/>
                <c:pt idx="0">
                  <c:v>DXi8500 (2TB)</c:v>
                </c:pt>
              </c:strCache>
            </c:strRef>
          </c:tx>
          <c:spPr>
            <a:ln w="38100">
              <a:solidFill>
                <a:srgbClr val="993366"/>
              </a:solidFill>
              <a:prstDash val="solid"/>
            </a:ln>
          </c:spPr>
          <c:marker>
            <c:spPr>
              <a:gradFill rotWithShape="0">
                <a:gsLst>
                  <a:gs pos="0">
                    <a:srgbClr val="FF9A99"/>
                  </a:gs>
                  <a:gs pos="100000">
                    <a:srgbClr val="D1403C"/>
                  </a:gs>
                </a:gsLst>
                <a:lin ang="5400000"/>
              </a:gradFill>
              <a:ln>
                <a:solidFill>
                  <a:srgbClr val="993366"/>
                </a:solidFill>
                <a:prstDash val="solid"/>
              </a:ln>
              <a:effectLst>
                <a:outerShdw dist="35921" dir="2700000" algn="br">
                  <a:srgbClr val="000000"/>
                </a:outerShdw>
              </a:effectLst>
            </c:spPr>
          </c:marker>
          <c:xVal>
            <c:numRef>
              <c:f>'3TB Price (120521 cmp)no e (D)'!$H$62:$H$76</c:f>
              <c:numCache>
                <c:formatCode>General</c:formatCode>
                <c:ptCount val="15"/>
                <c:pt idx="0">
                  <c:v>40</c:v>
                </c:pt>
                <c:pt idx="1">
                  <c:v>60</c:v>
                </c:pt>
                <c:pt idx="2">
                  <c:v>80</c:v>
                </c:pt>
                <c:pt idx="3">
                  <c:v>100</c:v>
                </c:pt>
                <c:pt idx="4">
                  <c:v>120</c:v>
                </c:pt>
                <c:pt idx="5">
                  <c:v>140</c:v>
                </c:pt>
                <c:pt idx="6">
                  <c:v>160</c:v>
                </c:pt>
                <c:pt idx="7">
                  <c:v>180</c:v>
                </c:pt>
                <c:pt idx="8">
                  <c:v>200</c:v>
                </c:pt>
                <c:pt idx="9">
                  <c:v>220</c:v>
                </c:pt>
                <c:pt idx="10">
                  <c:v>240</c:v>
                </c:pt>
                <c:pt idx="11">
                  <c:v>260</c:v>
                </c:pt>
                <c:pt idx="12">
                  <c:v>280</c:v>
                </c:pt>
                <c:pt idx="13">
                  <c:v>300</c:v>
                </c:pt>
                <c:pt idx="14">
                  <c:v>320</c:v>
                </c:pt>
              </c:numCache>
            </c:numRef>
          </c:xVal>
          <c:yVal>
            <c:numRef>
              <c:f>'3TB Price (120521 cmp)no e (D)'!$I$62:$I$76</c:f>
              <c:numCache>
                <c:formatCode>"$"#,##0</c:formatCode>
                <c:ptCount val="15"/>
                <c:pt idx="0">
                  <c:v>7500</c:v>
                </c:pt>
                <c:pt idx="1">
                  <c:v>5833.3333333333285</c:v>
                </c:pt>
                <c:pt idx="2">
                  <c:v>5000</c:v>
                </c:pt>
                <c:pt idx="3">
                  <c:v>4500</c:v>
                </c:pt>
                <c:pt idx="4">
                  <c:v>4166.6666666667361</c:v>
                </c:pt>
                <c:pt idx="5">
                  <c:v>3928.571428571448</c:v>
                </c:pt>
                <c:pt idx="6">
                  <c:v>3750</c:v>
                </c:pt>
                <c:pt idx="7">
                  <c:v>3611.1111111111122</c:v>
                </c:pt>
                <c:pt idx="8">
                  <c:v>3500</c:v>
                </c:pt>
                <c:pt idx="9">
                  <c:v>3409.090909090909</c:v>
                </c:pt>
                <c:pt idx="10">
                  <c:v>3333.333333333368</c:v>
                </c:pt>
                <c:pt idx="11">
                  <c:v>3269.2307692307691</c:v>
                </c:pt>
                <c:pt idx="12">
                  <c:v>3214.2857142857142</c:v>
                </c:pt>
                <c:pt idx="13">
                  <c:v>3166.6666666666433</c:v>
                </c:pt>
                <c:pt idx="14">
                  <c:v>3125</c:v>
                </c:pt>
              </c:numCache>
            </c:numRef>
          </c:yVal>
        </c:ser>
        <c:axId val="112024576"/>
        <c:axId val="112125440"/>
      </c:scatterChart>
      <c:valAx>
        <c:axId val="112024576"/>
        <c:scaling>
          <c:orientation val="minMax"/>
        </c:scaling>
        <c:axPos val="b"/>
        <c:title>
          <c:tx>
            <c:rich>
              <a:bodyPr/>
              <a:lstStyle/>
              <a:p>
                <a:pPr>
                  <a:defRPr/>
                </a:pPr>
                <a:r>
                  <a:rPr lang="en-US"/>
                  <a:t>Usable Capacity (TB)</a:t>
                </a:r>
              </a:p>
            </c:rich>
          </c:tx>
          <c:layout>
            <c:manualLayout>
              <c:xMode val="edge"/>
              <c:yMode val="edge"/>
              <c:x val="0.51832792163866059"/>
              <c:y val="0.96615461464646246"/>
            </c:manualLayout>
          </c:layout>
          <c:spPr>
            <a:noFill/>
            <a:ln w="25400">
              <a:noFill/>
            </a:ln>
          </c:spPr>
        </c:title>
        <c:numFmt formatCode="General" sourceLinked="1"/>
        <c:maj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12125440"/>
        <c:crosses val="autoZero"/>
        <c:crossBetween val="midCat"/>
      </c:valAx>
      <c:valAx>
        <c:axId val="112125440"/>
        <c:scaling>
          <c:orientation val="minMax"/>
          <c:max val="9000"/>
          <c:min val="2000"/>
        </c:scaling>
        <c:axPos val="l"/>
        <c:majorGridlines>
          <c:spPr>
            <a:ln w="3175">
              <a:solidFill>
                <a:srgbClr val="808080"/>
              </a:solidFill>
              <a:prstDash val="solid"/>
            </a:ln>
          </c:spPr>
        </c:majorGridlines>
        <c:title>
          <c:tx>
            <c:rich>
              <a:bodyPr/>
              <a:lstStyle/>
              <a:p>
                <a:pPr>
                  <a:defRPr/>
                </a:pPr>
                <a:r>
                  <a:rPr lang="en-US"/>
                  <a:t>$ / TB</a:t>
                </a:r>
              </a:p>
            </c:rich>
          </c:tx>
          <c:layout/>
          <c:spPr>
            <a:noFill/>
            <a:ln w="25400">
              <a:noFill/>
            </a:ln>
          </c:spPr>
        </c:title>
        <c:numFmt formatCode="&quot;$&quot;#,##0" sourceLinked="1"/>
        <c:majorTickMark val="none"/>
        <c:tickLblPos val="nextTo"/>
        <c:spPr>
          <a:ln w="3175">
            <a:solidFill>
              <a:srgbClr val="808080"/>
            </a:solidFill>
            <a:prstDash val="solid"/>
          </a:ln>
        </c:spPr>
        <c:crossAx val="112024576"/>
        <c:crosses val="autoZero"/>
        <c:crossBetween val="midCat"/>
      </c:valAx>
      <c:spPr>
        <a:solidFill>
          <a:srgbClr val="FFFFFF"/>
        </a:solidFill>
        <a:ln w="25400">
          <a:noFill/>
        </a:ln>
      </c:spPr>
    </c:plotArea>
    <c:legend>
      <c:legendPos val="r"/>
      <c:layout/>
      <c:overlay val="1"/>
      <c:spPr>
        <a:solidFill>
          <a:srgbClr val="FFFFFF"/>
        </a:solidFill>
        <a:ln w="25400">
          <a:noFill/>
        </a:ln>
      </c:spPr>
    </c:legend>
    <c:plotVisOnly val="1"/>
    <c:dispBlanksAs val="gap"/>
  </c:chart>
  <c:spPr>
    <a:solidFill>
      <a:srgbClr val="FFFFFF"/>
    </a:solidFill>
    <a:ln w="3175">
      <a:solidFill>
        <a:srgbClr val="808080"/>
      </a:solidFill>
      <a:prstDash val="solid"/>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plotArea>
      <c:layout/>
      <c:barChart>
        <c:barDir val="bar"/>
        <c:grouping val="clustered"/>
        <c:ser>
          <c:idx val="0"/>
          <c:order val="0"/>
          <c:spPr>
            <a:gradFill rotWithShape="0">
              <a:gsLst>
                <a:gs pos="0">
                  <a:srgbClr val="9BC1FF"/>
                </a:gs>
                <a:gs pos="100000">
                  <a:srgbClr val="3F80CD"/>
                </a:gs>
              </a:gsLst>
              <a:lin ang="5400000"/>
            </a:gradFill>
            <a:ln w="25400">
              <a:noFill/>
            </a:ln>
            <a:effectLst>
              <a:outerShdw dist="35921" dir="2700000" algn="br">
                <a:srgbClr val="000000"/>
              </a:outerShdw>
            </a:effectLst>
          </c:spPr>
          <c:cat>
            <c:strRef>
              <c:f>'3TB Price (120426 compare)'!$L$120:$L$122</c:f>
              <c:strCache>
                <c:ptCount val="3"/>
                <c:pt idx="0">
                  <c:v>DD860 - 143TB</c:v>
                </c:pt>
                <c:pt idx="1">
                  <c:v>DD890 - 143TB</c:v>
                </c:pt>
                <c:pt idx="2">
                  <c:v>DXi8500 (3TB) -165TB</c:v>
                </c:pt>
              </c:strCache>
            </c:strRef>
          </c:cat>
          <c:val>
            <c:numRef>
              <c:f>'3TB Price (120426 compare)'!$M$63:$M$65</c:f>
            </c:numRef>
          </c:val>
        </c:ser>
        <c:ser>
          <c:idx val="1"/>
          <c:order val="1"/>
          <c:spPr>
            <a:gradFill rotWithShape="0">
              <a:gsLst>
                <a:gs pos="0">
                  <a:srgbClr val="FF9A99"/>
                </a:gs>
                <a:gs pos="100000">
                  <a:srgbClr val="D1403C"/>
                </a:gs>
              </a:gsLst>
              <a:lin ang="5400000"/>
            </a:gradFill>
            <a:ln w="25400">
              <a:noFill/>
            </a:ln>
            <a:effectLst>
              <a:outerShdw dist="35921" dir="2700000" algn="br">
                <a:srgbClr val="000000"/>
              </a:outerShdw>
            </a:effectLst>
          </c:spPr>
          <c:dPt>
            <c:idx val="0"/>
            <c:spPr>
              <a:solidFill>
                <a:schemeClr val="accent4">
                  <a:lumMod val="75000"/>
                </a:schemeClr>
              </a:solidFill>
              <a:ln w="25400">
                <a:noFill/>
              </a:ln>
              <a:effectLst>
                <a:outerShdw dist="35921" dir="2700000" algn="br">
                  <a:srgbClr val="000000"/>
                </a:outerShdw>
              </a:effectLst>
            </c:spPr>
          </c:dPt>
          <c:dPt>
            <c:idx val="1"/>
            <c:spPr>
              <a:solidFill>
                <a:schemeClr val="accent4">
                  <a:lumMod val="75000"/>
                </a:schemeClr>
              </a:solidFill>
              <a:ln w="25400">
                <a:noFill/>
              </a:ln>
              <a:effectLst>
                <a:outerShdw dist="35921" dir="2700000" algn="br">
                  <a:srgbClr val="000000"/>
                </a:outerShdw>
              </a:effectLst>
            </c:spPr>
          </c:dPt>
          <c:dPt>
            <c:idx val="2"/>
            <c:spPr>
              <a:solidFill>
                <a:schemeClr val="accent6">
                  <a:lumMod val="60000"/>
                  <a:lumOff val="40000"/>
                </a:schemeClr>
              </a:solidFill>
              <a:ln w="25400">
                <a:noFill/>
              </a:ln>
              <a:effectLst>
                <a:outerShdw dist="35921" dir="2700000" algn="br">
                  <a:srgbClr val="000000"/>
                </a:outerShdw>
              </a:effectLst>
            </c:spPr>
          </c:dPt>
          <c:cat>
            <c:strRef>
              <c:f>'3TB Price (120426 compare)'!$L$120:$L$122</c:f>
              <c:strCache>
                <c:ptCount val="3"/>
                <c:pt idx="0">
                  <c:v>DD860 - 143TB</c:v>
                </c:pt>
                <c:pt idx="1">
                  <c:v>DD890 - 143TB</c:v>
                </c:pt>
                <c:pt idx="2">
                  <c:v>DXi8500 (3TB) -165TB</c:v>
                </c:pt>
              </c:strCache>
            </c:strRef>
          </c:cat>
          <c:val>
            <c:numRef>
              <c:f>'3TB Price (120426 compare)'!$N$120:$N$122</c:f>
              <c:numCache>
                <c:formatCode>0.00</c:formatCode>
                <c:ptCount val="3"/>
                <c:pt idx="0">
                  <c:v>0.36874294030628446</c:v>
                </c:pt>
                <c:pt idx="1">
                  <c:v>0.58283399072290865</c:v>
                </c:pt>
                <c:pt idx="2" formatCode="General">
                  <c:v>1</c:v>
                </c:pt>
              </c:numCache>
            </c:numRef>
          </c:val>
        </c:ser>
        <c:axId val="112232320"/>
        <c:axId val="112233856"/>
      </c:barChart>
      <c:catAx>
        <c:axId val="112232320"/>
        <c:scaling>
          <c:orientation val="minMax"/>
        </c:scaling>
        <c:axPos val="l"/>
        <c:numFmt formatCode="0.00" sourceLinked="1"/>
        <c:majorTickMark val="none"/>
        <c:tickLblPos val="nextTo"/>
        <c:spPr>
          <a:ln w="3175">
            <a:solidFill>
              <a:srgbClr val="808080"/>
            </a:solidFill>
            <a:prstDash val="solid"/>
          </a:ln>
        </c:spPr>
        <c:crossAx val="112233856"/>
        <c:crosses val="autoZero"/>
        <c:auto val="1"/>
        <c:lblAlgn val="ctr"/>
        <c:lblOffset val="100"/>
      </c:catAx>
      <c:valAx>
        <c:axId val="112233856"/>
        <c:scaling>
          <c:orientation val="minMax"/>
          <c:max val="1"/>
        </c:scaling>
        <c:axPos val="b"/>
        <c:majorGridlines>
          <c:spPr>
            <a:ln w="3175">
              <a:solidFill>
                <a:srgbClr val="808080"/>
              </a:solidFill>
              <a:prstDash val="solid"/>
            </a:ln>
          </c:spPr>
        </c:majorGridlines>
        <c:numFmt formatCode="0.00" sourceLinked="1"/>
        <c:majorTickMark val="none"/>
        <c:tickLblPos val="nextTo"/>
        <c:crossAx val="112232320"/>
        <c:crosses val="autoZero"/>
        <c:crossBetween val="between"/>
        <c:majorUnit val="0.25"/>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spPr>
            <a:gradFill rotWithShape="0">
              <a:gsLst>
                <a:gs pos="0">
                  <a:srgbClr val="9BC1FF"/>
                </a:gs>
                <a:gs pos="100000">
                  <a:srgbClr val="3F80CD"/>
                </a:gs>
              </a:gsLst>
              <a:lin ang="5400000"/>
            </a:gradFill>
            <a:ln w="25400">
              <a:noFill/>
            </a:ln>
            <a:effectLst>
              <a:outerShdw dist="35921" dir="2700000" algn="br">
                <a:srgbClr val="000000"/>
              </a:outerShdw>
            </a:effectLst>
          </c:spPr>
          <c:dLbls>
            <c:spPr>
              <a:noFill/>
              <a:ln w="25400">
                <a:noFill/>
              </a:ln>
            </c:spPr>
            <c:txPr>
              <a:bodyPr/>
              <a:lstStyle/>
              <a:p>
                <a:pPr algn="ctr" rtl="1">
                  <a:defRPr sz="1000" b="0" i="0" u="none" strike="noStrike" baseline="0">
                    <a:solidFill>
                      <a:srgbClr val="000000"/>
                    </a:solidFill>
                    <a:latin typeface="Calibri"/>
                    <a:ea typeface="Calibri"/>
                    <a:cs typeface="Calibri"/>
                  </a:defRPr>
                </a:pPr>
                <a:endParaRPr lang="en-US"/>
              </a:p>
            </c:txPr>
            <c:showVal val="1"/>
          </c:dLbls>
          <c:cat>
            <c:strRef>
              <c:f>'3TB Price (120426 compare)'!$L$124:$L$125</c:f>
              <c:strCache>
                <c:ptCount val="2"/>
                <c:pt idx="0">
                  <c:v>DD890 - 285TB</c:v>
                </c:pt>
                <c:pt idx="1">
                  <c:v>DXi8500 (3TB) -330TB</c:v>
                </c:pt>
              </c:strCache>
            </c:strRef>
          </c:cat>
          <c:val>
            <c:numRef>
              <c:f>'3TB Price (120426 compare)'!$M$67:$M$68</c:f>
            </c:numRef>
          </c:val>
        </c:ser>
        <c:ser>
          <c:idx val="1"/>
          <c:order val="1"/>
          <c:tx>
            <c:strRef>
              <c:f>'3TB Price (120426 compare)'!$L$124:$L$125</c:f>
              <c:strCache>
                <c:ptCount val="1"/>
                <c:pt idx="0">
                  <c:v>DD890 - 285TB DXi8500 (3TB) -330TB</c:v>
                </c:pt>
              </c:strCache>
            </c:strRef>
          </c:tx>
          <c:spPr>
            <a:gradFill rotWithShape="0">
              <a:gsLst>
                <a:gs pos="0">
                  <a:srgbClr val="FF9A99"/>
                </a:gs>
                <a:gs pos="100000">
                  <a:srgbClr val="D1403C"/>
                </a:gs>
              </a:gsLst>
              <a:lin ang="5400000"/>
            </a:gradFill>
            <a:ln w="25400">
              <a:noFill/>
            </a:ln>
            <a:effectLst>
              <a:outerShdw dist="35921" dir="2700000" algn="br">
                <a:srgbClr val="000000"/>
              </a:outerShdw>
            </a:effectLst>
          </c:spPr>
          <c:dPt>
            <c:idx val="0"/>
            <c:spPr>
              <a:solidFill>
                <a:schemeClr val="accent4">
                  <a:lumMod val="75000"/>
                </a:schemeClr>
              </a:solidFill>
              <a:ln w="25400">
                <a:noFill/>
              </a:ln>
              <a:effectLst>
                <a:outerShdw dist="35921" dir="2700000" algn="br">
                  <a:srgbClr val="000000"/>
                </a:outerShdw>
              </a:effectLst>
            </c:spPr>
          </c:dPt>
          <c:dPt>
            <c:idx val="1"/>
            <c:spPr>
              <a:solidFill>
                <a:schemeClr val="accent6">
                  <a:lumMod val="60000"/>
                  <a:lumOff val="40000"/>
                </a:schemeClr>
              </a:solidFill>
              <a:ln w="25400">
                <a:noFill/>
              </a:ln>
              <a:effectLst>
                <a:outerShdw dist="35921" dir="2700000" algn="br">
                  <a:srgbClr val="000000"/>
                </a:outerShdw>
              </a:effectLst>
            </c:spPr>
          </c:dPt>
          <c:cat>
            <c:strRef>
              <c:f>'3TB Price (120426 compare)'!$L$124:$L$125</c:f>
              <c:strCache>
                <c:ptCount val="2"/>
                <c:pt idx="0">
                  <c:v>DD890 - 285TB</c:v>
                </c:pt>
                <c:pt idx="1">
                  <c:v>DXi8500 (3TB) -330TB</c:v>
                </c:pt>
              </c:strCache>
            </c:strRef>
          </c:cat>
          <c:val>
            <c:numRef>
              <c:f>'3TB Price (120426 compare)'!$N$124:$N$125</c:f>
              <c:numCache>
                <c:formatCode>General</c:formatCode>
                <c:ptCount val="2"/>
                <c:pt idx="0" formatCode="0.00">
                  <c:v>0.57528837209302364</c:v>
                </c:pt>
                <c:pt idx="1">
                  <c:v>1</c:v>
                </c:pt>
              </c:numCache>
            </c:numRef>
          </c:val>
        </c:ser>
        <c:gapWidth val="75"/>
        <c:axId val="112312704"/>
        <c:axId val="112314240"/>
      </c:barChart>
      <c:catAx>
        <c:axId val="112312704"/>
        <c:scaling>
          <c:orientation val="minMax"/>
        </c:scaling>
        <c:axPos val="l"/>
        <c:numFmt formatCode="General" sourceLinked="1"/>
        <c:majorTickMark val="none"/>
        <c:tickLblPos val="nextTo"/>
        <c:spPr>
          <a:ln w="3175">
            <a:solidFill>
              <a:srgbClr val="808080"/>
            </a:solidFill>
            <a:prstDash val="solid"/>
          </a:ln>
        </c:spPr>
        <c:crossAx val="112314240"/>
        <c:crosses val="autoZero"/>
        <c:auto val="1"/>
        <c:lblAlgn val="ctr"/>
        <c:lblOffset val="100"/>
      </c:catAx>
      <c:valAx>
        <c:axId val="112314240"/>
        <c:scaling>
          <c:orientation val="minMax"/>
          <c:max val="1"/>
        </c:scaling>
        <c:axPos val="b"/>
        <c:majorGridlines/>
        <c:numFmt formatCode="0.00" sourceLinked="1"/>
        <c:majorTickMark val="none"/>
        <c:tickLblPos val="nextTo"/>
        <c:spPr>
          <a:ln w="3175">
            <a:solidFill>
              <a:srgbClr val="808080"/>
            </a:solidFill>
            <a:prstDash val="solid"/>
          </a:ln>
        </c:spPr>
        <c:crossAx val="112312704"/>
        <c:crosses val="autoZero"/>
        <c:crossBetween val="between"/>
        <c:majorUnit val="0.25"/>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emf"/></Relationships>
</file>

<file path=ppt/drawings/drawing1.xml><?xml version="1.0" encoding="utf-8"?>
<c:userShapes xmlns:c="http://schemas.openxmlformats.org/drawingml/2006/chart">
  <cdr:relSizeAnchor xmlns:cdr="http://schemas.openxmlformats.org/drawingml/2006/chartDrawing">
    <cdr:from>
      <cdr:x>0.86111</cdr:x>
      <cdr:y>0.23188</cdr:y>
    </cdr:from>
    <cdr:to>
      <cdr:x>0.94444</cdr:x>
      <cdr:y>0.50725</cdr:y>
    </cdr:to>
    <cdr:sp macro="" textlink="">
      <cdr:nvSpPr>
        <cdr:cNvPr id="2" name="Down Arrow 1"/>
        <cdr:cNvSpPr/>
      </cdr:nvSpPr>
      <cdr:spPr>
        <a:xfrm xmlns:a="http://schemas.openxmlformats.org/drawingml/2006/main">
          <a:off x="7086600" y="1219200"/>
          <a:ext cx="685800" cy="1447800"/>
        </a:xfrm>
        <a:prstGeom xmlns:a="http://schemas.openxmlformats.org/drawingml/2006/main" prst="downArrow">
          <a:avLst/>
        </a:prstGeom>
        <a:solidFill xmlns:a="http://schemas.openxmlformats.org/drawingml/2006/main">
          <a:srgbClr val="00B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0.41285</cdr:x>
      <cdr:y>0.36454</cdr:y>
    </cdr:from>
    <cdr:to>
      <cdr:x>0.6378</cdr:x>
      <cdr:y>0.45234</cdr:y>
    </cdr:to>
    <cdr:sp macro="" textlink="">
      <cdr:nvSpPr>
        <cdr:cNvPr id="4" name="TextBox 1"/>
        <cdr:cNvSpPr txBox="1"/>
      </cdr:nvSpPr>
      <cdr:spPr>
        <a:xfrm xmlns:a="http://schemas.openxmlformats.org/drawingml/2006/main" rot="19980000">
          <a:off x="2831313" y="1916659"/>
          <a:ext cx="1542735" cy="46166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nchorCtr="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dirty="0" smtClean="0"/>
            <a:t>2TB drives</a:t>
          </a:r>
          <a:endParaRPr lang="en-US" sz="2400" dirty="0"/>
        </a:p>
      </cdr:txBody>
    </cdr:sp>
  </cdr:relSizeAnchor>
  <cdr:relSizeAnchor xmlns:cdr="http://schemas.openxmlformats.org/drawingml/2006/chartDrawing">
    <cdr:from>
      <cdr:x>0.57001</cdr:x>
      <cdr:y>0.47391</cdr:y>
    </cdr:from>
    <cdr:to>
      <cdr:x>0.79688</cdr:x>
      <cdr:y>0.56171</cdr:y>
    </cdr:to>
    <cdr:sp macro="" textlink="">
      <cdr:nvSpPr>
        <cdr:cNvPr id="5" name="TextBox 1"/>
        <cdr:cNvSpPr txBox="1"/>
      </cdr:nvSpPr>
      <cdr:spPr>
        <a:xfrm xmlns:a="http://schemas.openxmlformats.org/drawingml/2006/main" rot="21000000">
          <a:off x="3909121" y="2491704"/>
          <a:ext cx="1555882" cy="46166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nchor="ctr" anchorCtr="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dirty="0" smtClean="0"/>
            <a:t>3TB drives</a:t>
          </a:r>
          <a:endParaRPr lang="en-US" sz="2400" dirty="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lvl1pPr defTabSz="925513" eaLnBrk="0" hangingPunct="0">
              <a:defRPr sz="1200"/>
            </a:lvl1pPr>
          </a:lstStyle>
          <a:p>
            <a:pPr>
              <a:defRPr/>
            </a:pPr>
            <a:endParaRPr lang="en-US"/>
          </a:p>
        </p:txBody>
      </p:sp>
      <p:sp>
        <p:nvSpPr>
          <p:cNvPr id="2969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lvl1pPr algn="r" defTabSz="925513" eaLnBrk="0" hangingPunct="0">
              <a:defRPr sz="1200"/>
            </a:lvl1pPr>
          </a:lstStyle>
          <a:p>
            <a:pPr>
              <a:defRPr/>
            </a:pPr>
            <a:endParaRPr lang="en-US"/>
          </a:p>
        </p:txBody>
      </p:sp>
      <p:sp>
        <p:nvSpPr>
          <p:cNvPr id="29700" name="Rectangle 4"/>
          <p:cNvSpPr>
            <a:spLocks noGrp="1" noChangeArrowheads="1"/>
          </p:cNvSpPr>
          <p:nvPr>
            <p:ph type="ftr" sz="quarter" idx="2"/>
          </p:nvPr>
        </p:nvSpPr>
        <p:spPr bwMode="auto">
          <a:xfrm>
            <a:off x="0" y="8832850"/>
            <a:ext cx="3971925" cy="463550"/>
          </a:xfrm>
          <a:prstGeom prst="rect">
            <a:avLst/>
          </a:prstGeom>
          <a:noFill/>
          <a:ln w="9525">
            <a:noFill/>
            <a:miter lim="800000"/>
            <a:headEnd/>
            <a:tailEnd/>
          </a:ln>
          <a:effectLst/>
        </p:spPr>
        <p:txBody>
          <a:bodyPr vert="horz" wrap="square" lIns="92521" tIns="46260" rIns="92521" bIns="46260" numCol="1" anchor="b" anchorCtr="0" compatLnSpc="1">
            <a:prstTxWarp prst="textNoShape">
              <a:avLst/>
            </a:prstTxWarp>
          </a:bodyPr>
          <a:lstStyle>
            <a:lvl1pPr defTabSz="925513" eaLnBrk="0" hangingPunct="0">
              <a:defRPr sz="1200"/>
            </a:lvl1pPr>
          </a:lstStyle>
          <a:p>
            <a:pPr>
              <a:defRPr/>
            </a:pPr>
            <a:r>
              <a:rPr lang="en-US"/>
              <a:t>© 2007 Quantum Corporation Confidential</a:t>
            </a:r>
          </a:p>
        </p:txBody>
      </p:sp>
      <p:sp>
        <p:nvSpPr>
          <p:cNvPr id="2970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2521" tIns="46260" rIns="92521" bIns="46260" numCol="1" anchor="b" anchorCtr="0" compatLnSpc="1">
            <a:prstTxWarp prst="textNoShape">
              <a:avLst/>
            </a:prstTxWarp>
          </a:bodyPr>
          <a:lstStyle>
            <a:lvl1pPr algn="r" defTabSz="925513" eaLnBrk="0" hangingPunct="0">
              <a:defRPr sz="1200"/>
            </a:lvl1pPr>
          </a:lstStyle>
          <a:p>
            <a:pPr>
              <a:defRPr/>
            </a:pPr>
            <a:fld id="{F113166E-CA23-47B1-B2AD-999336E668D3}" type="slidenum">
              <a:rPr lang="en-US"/>
              <a:pPr>
                <a:defRPr/>
              </a:pPr>
              <a:t>‹#›</a:t>
            </a:fld>
            <a:endParaRPr lang="en-US"/>
          </a:p>
        </p:txBody>
      </p:sp>
      <p:pic>
        <p:nvPicPr>
          <p:cNvPr id="17414" name="Picture 7" descr="logo_blue"/>
          <p:cNvPicPr>
            <a:picLocks noChangeAspect="1" noChangeArrowheads="1"/>
          </p:cNvPicPr>
          <p:nvPr/>
        </p:nvPicPr>
        <p:blipFill>
          <a:blip r:embed="rId2" cstate="print"/>
          <a:srcRect/>
          <a:stretch>
            <a:fillRect/>
          </a:stretch>
        </p:blipFill>
        <p:spPr bwMode="auto">
          <a:xfrm>
            <a:off x="466725" y="111125"/>
            <a:ext cx="2103438" cy="352425"/>
          </a:xfrm>
          <a:prstGeom prst="rect">
            <a:avLst/>
          </a:prstGeom>
          <a:noFill/>
          <a:ln w="9525">
            <a:noFill/>
            <a:miter lim="800000"/>
            <a:headEnd/>
            <a:tailEnd/>
          </a:ln>
        </p:spPr>
      </p:pic>
    </p:spTree>
    <p:extLst>
      <p:ext uri="{BB962C8B-B14F-4D97-AF65-F5344CB8AC3E}">
        <p14:creationId xmlns="" xmlns:p14="http://schemas.microsoft.com/office/powerpoint/2010/main" val="1437613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lvl1pPr defTabSz="925513" eaLnBrk="0" hangingPunct="0">
              <a:defRPr sz="1200"/>
            </a:lvl1pPr>
          </a:lstStyle>
          <a:p>
            <a:pPr>
              <a:defRPr/>
            </a:pPr>
            <a:endParaRPr lang="en-US"/>
          </a:p>
        </p:txBody>
      </p:sp>
      <p:sp>
        <p:nvSpPr>
          <p:cNvPr id="1126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lvl1pPr algn="r" defTabSz="925513" eaLnBrk="0" hangingPunct="0">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32850"/>
            <a:ext cx="3894138" cy="463550"/>
          </a:xfrm>
          <a:prstGeom prst="rect">
            <a:avLst/>
          </a:prstGeom>
          <a:noFill/>
          <a:ln w="9525">
            <a:noFill/>
            <a:miter lim="800000"/>
            <a:headEnd/>
            <a:tailEnd/>
          </a:ln>
          <a:effectLst/>
        </p:spPr>
        <p:txBody>
          <a:bodyPr vert="horz" wrap="square" lIns="92521" tIns="46260" rIns="92521" bIns="46260" numCol="1" anchor="b" anchorCtr="0" compatLnSpc="1">
            <a:prstTxWarp prst="textNoShape">
              <a:avLst/>
            </a:prstTxWarp>
          </a:bodyPr>
          <a:lstStyle>
            <a:lvl1pPr defTabSz="925513" eaLnBrk="0" hangingPunct="0">
              <a:defRPr sz="1200"/>
            </a:lvl1pPr>
          </a:lstStyle>
          <a:p>
            <a:pPr>
              <a:defRPr/>
            </a:pPr>
            <a:r>
              <a:rPr lang="en-US"/>
              <a:t>© 2007 Quantum Corporation Confidential</a:t>
            </a:r>
          </a:p>
        </p:txBody>
      </p:sp>
      <p:sp>
        <p:nvSpPr>
          <p:cNvPr id="1127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2521" tIns="46260" rIns="92521" bIns="46260" numCol="1" anchor="b" anchorCtr="0" compatLnSpc="1">
            <a:prstTxWarp prst="textNoShape">
              <a:avLst/>
            </a:prstTxWarp>
          </a:bodyPr>
          <a:lstStyle>
            <a:lvl1pPr algn="r" defTabSz="925513" eaLnBrk="0" hangingPunct="0">
              <a:defRPr sz="1200"/>
            </a:lvl1pPr>
          </a:lstStyle>
          <a:p>
            <a:pPr>
              <a:defRPr/>
            </a:pPr>
            <a:fld id="{2C3793C9-F4F4-4CB5-ABF4-855A4AA14E69}" type="slidenum">
              <a:rPr lang="en-US"/>
              <a:pPr>
                <a:defRPr/>
              </a:pPr>
              <a:t>‹#›</a:t>
            </a:fld>
            <a:endParaRPr lang="en-US"/>
          </a:p>
        </p:txBody>
      </p:sp>
      <p:pic>
        <p:nvPicPr>
          <p:cNvPr id="16392" name="Picture 9" descr="logo_blue"/>
          <p:cNvPicPr>
            <a:picLocks noChangeAspect="1" noChangeArrowheads="1"/>
          </p:cNvPicPr>
          <p:nvPr/>
        </p:nvPicPr>
        <p:blipFill>
          <a:blip r:embed="rId2"/>
          <a:srcRect/>
          <a:stretch>
            <a:fillRect/>
          </a:stretch>
        </p:blipFill>
        <p:spPr bwMode="auto">
          <a:xfrm>
            <a:off x="466725" y="111125"/>
            <a:ext cx="2103438" cy="352425"/>
          </a:xfrm>
          <a:prstGeom prst="rect">
            <a:avLst/>
          </a:prstGeom>
          <a:noFill/>
          <a:ln w="9525">
            <a:noFill/>
            <a:miter lim="800000"/>
            <a:headEnd/>
            <a:tailEnd/>
          </a:ln>
        </p:spPr>
      </p:pic>
    </p:spTree>
    <p:extLst>
      <p:ext uri="{BB962C8B-B14F-4D97-AF65-F5344CB8AC3E}">
        <p14:creationId xmlns="" xmlns:p14="http://schemas.microsoft.com/office/powerpoint/2010/main" val="12453145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ea typeface="ＭＳ Ｐゴシック" charset="-128"/>
            </a:endParaRPr>
          </a:p>
        </p:txBody>
      </p:sp>
      <p:sp>
        <p:nvSpPr>
          <p:cNvPr id="39940" name="Footer Placeholder 3"/>
          <p:cNvSpPr>
            <a:spLocks noGrp="1"/>
          </p:cNvSpPr>
          <p:nvPr>
            <p:ph type="ftr" sz="quarter" idx="4"/>
          </p:nvPr>
        </p:nvSpPr>
        <p:spPr>
          <a:noFill/>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altLang="ja-JP" smtClean="0"/>
              <a:t>s outlook and is for planning purposes only.</a:t>
            </a:r>
            <a:endParaRPr lang="en-US" smtClean="0"/>
          </a:p>
        </p:txBody>
      </p:sp>
      <p:sp>
        <p:nvSpPr>
          <p:cNvPr id="39941" name="Slide Number Placeholder 4"/>
          <p:cNvSpPr>
            <a:spLocks noGrp="1"/>
          </p:cNvSpPr>
          <p:nvPr>
            <p:ph type="sldNum" sz="quarter" idx="5"/>
          </p:nvPr>
        </p:nvSpPr>
        <p:spPr>
          <a:noFill/>
        </p:spPr>
        <p:txBody>
          <a:bodyPr/>
          <a:lstStyle/>
          <a:p>
            <a:fld id="{5878E592-C4F1-4600-B266-1130F5EECE81}" type="slidenum">
              <a:rPr lang="en-US" smtClean="0"/>
              <a:pPr/>
              <a:t>15</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52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61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endParaRPr lang="en-US" smtClean="0"/>
          </a:p>
        </p:txBody>
      </p:sp>
      <p:sp>
        <p:nvSpPr>
          <p:cNvPr id="23555" name="Footer Placeholder 3"/>
          <p:cNvSpPr>
            <a:spLocks noGrp="1"/>
          </p:cNvSpPr>
          <p:nvPr>
            <p:ph type="ftr" sz="quarter" idx="4"/>
          </p:nvPr>
        </p:nvSpPr>
        <p:spPr>
          <a:noFill/>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cs typeface="ＭＳ Ｐゴシック"/>
              </a:rPr>
              <a:t>’</a:t>
            </a:r>
            <a:r>
              <a:rPr lang="en-US" smtClean="0"/>
              <a:t>s outlook and is for planning purposes only.</a:t>
            </a:r>
          </a:p>
        </p:txBody>
      </p:sp>
      <p:sp>
        <p:nvSpPr>
          <p:cNvPr id="23556" name="Slide Number Placeholder 4"/>
          <p:cNvSpPr>
            <a:spLocks noGrp="1"/>
          </p:cNvSpPr>
          <p:nvPr>
            <p:ph type="sldNum" sz="quarter" idx="5"/>
          </p:nvPr>
        </p:nvSpPr>
        <p:spPr>
          <a:noFill/>
        </p:spPr>
        <p:txBody>
          <a:bodyPr/>
          <a:lstStyle/>
          <a:p>
            <a:fld id="{9568F100-6BC5-4186-848C-1DDE8EA8E277}" type="slidenum">
              <a:rPr lang="en-US" smtClean="0"/>
              <a:pPr/>
              <a:t>63</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66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67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68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txBox="1">
            <a:spLocks noGrp="1" noChangeArrowheads="1"/>
          </p:cNvSpPr>
          <p:nvPr/>
        </p:nvSpPr>
        <p:spPr bwMode="auto">
          <a:xfrm>
            <a:off x="311574" y="8754110"/>
            <a:ext cx="4751493" cy="464820"/>
          </a:xfrm>
          <a:prstGeom prst="rect">
            <a:avLst/>
          </a:prstGeom>
          <a:noFill/>
          <a:ln w="9525">
            <a:noFill/>
            <a:miter lim="800000"/>
            <a:headEnd/>
            <a:tailEnd/>
          </a:ln>
        </p:spPr>
        <p:txBody>
          <a:bodyPr lIns="93172" tIns="46587" rIns="93172" bIns="46587" anchor="b"/>
          <a:lstStyle/>
          <a:p>
            <a:pPr eaLnBrk="0" hangingPunct="0"/>
            <a:r>
              <a:rPr lang="en-US" sz="800" dirty="0"/>
              <a:t>© 2008 Quantum Corporation. Company Confidential. Forward-looking information is based upon multiple assumptions and uncertainties, does not necessarily represent the company</a:t>
            </a:r>
            <a:r>
              <a:rPr lang="ja-JP" altLang="en-US" sz="800"/>
              <a:t>’</a:t>
            </a:r>
            <a:r>
              <a:rPr lang="en-US" altLang="ja-JP" sz="800" dirty="0"/>
              <a:t>s outlook and is for planning purposes only.</a:t>
            </a:r>
            <a:endParaRPr lang="en-US" sz="800" dirty="0"/>
          </a:p>
        </p:txBody>
      </p:sp>
      <p:sp>
        <p:nvSpPr>
          <p:cNvPr id="55299" name="Rectangle 7"/>
          <p:cNvSpPr txBox="1">
            <a:spLocks noGrp="1" noChangeArrowheads="1"/>
          </p:cNvSpPr>
          <p:nvPr/>
        </p:nvSpPr>
        <p:spPr bwMode="auto">
          <a:xfrm>
            <a:off x="5296747" y="8754110"/>
            <a:ext cx="1402080" cy="464820"/>
          </a:xfrm>
          <a:prstGeom prst="rect">
            <a:avLst/>
          </a:prstGeom>
          <a:noFill/>
          <a:ln w="9525">
            <a:noFill/>
            <a:miter lim="800000"/>
            <a:headEnd/>
            <a:tailEnd/>
          </a:ln>
        </p:spPr>
        <p:txBody>
          <a:bodyPr lIns="93172" tIns="46587" rIns="93172" bIns="46587" anchor="b"/>
          <a:lstStyle/>
          <a:p>
            <a:pPr algn="r" eaLnBrk="0" hangingPunct="0"/>
            <a:fld id="{A2FB87CA-7D90-46CA-BCC9-69969BE5803A}" type="slidenum">
              <a:rPr lang="en-US" sz="1200"/>
              <a:pPr algn="r" eaLnBrk="0" hangingPunct="0"/>
              <a:t>69</a:t>
            </a:fld>
            <a:endParaRPr lang="en-US" sz="1200" dirty="0"/>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xfrm>
            <a:off x="934720" y="4415790"/>
            <a:ext cx="5140960" cy="4183380"/>
          </a:xfrm>
          <a:noFill/>
          <a:ln/>
        </p:spPr>
        <p:txBody>
          <a:bodyPr/>
          <a:lstStyle/>
          <a:p>
            <a:endParaRPr lang="en-US"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ea typeface="ＭＳ Ｐゴシック" charset="-128"/>
            </a:endParaRPr>
          </a:p>
        </p:txBody>
      </p:sp>
      <p:sp>
        <p:nvSpPr>
          <p:cNvPr id="40964" name="Footer Placeholder 3"/>
          <p:cNvSpPr txBox="1">
            <a:spLocks noGrp="1"/>
          </p:cNvSpPr>
          <p:nvPr/>
        </p:nvSpPr>
        <p:spPr bwMode="auto">
          <a:xfrm>
            <a:off x="77788" y="8753475"/>
            <a:ext cx="5062537" cy="465138"/>
          </a:xfrm>
          <a:prstGeom prst="rect">
            <a:avLst/>
          </a:prstGeom>
          <a:noFill/>
          <a:ln w="9525">
            <a:noFill/>
            <a:miter lim="800000"/>
            <a:headEnd/>
            <a:tailEnd/>
          </a:ln>
        </p:spPr>
        <p:txBody>
          <a:bodyPr lIns="93172" tIns="46587" rIns="93172" bIns="46587" anchor="b"/>
          <a:lstStyle/>
          <a:p>
            <a:r>
              <a:rPr lang="en-US" sz="600"/>
              <a:t>© 2010 Quantum Corporation. Company Confidential. Forward-looking information is based upon multiple assumptions and uncertainties, does not necessarily represent the company</a:t>
            </a:r>
            <a:r>
              <a:rPr lang="ja-JP" altLang="en-US" sz="600"/>
              <a:t>’</a:t>
            </a:r>
            <a:r>
              <a:rPr lang="en-US" altLang="ja-JP" sz="600"/>
              <a:t>s outlook and is for planning purposes only.</a:t>
            </a:r>
            <a:endParaRPr lang="en-US" sz="600"/>
          </a:p>
        </p:txBody>
      </p:sp>
      <p:sp>
        <p:nvSpPr>
          <p:cNvPr id="40965" name="Slide Number Placeholder 4"/>
          <p:cNvSpPr txBox="1">
            <a:spLocks noGrp="1"/>
          </p:cNvSpPr>
          <p:nvPr/>
        </p:nvSpPr>
        <p:spPr bwMode="auto">
          <a:xfrm>
            <a:off x="5453063" y="8753475"/>
            <a:ext cx="1555750" cy="465138"/>
          </a:xfrm>
          <a:prstGeom prst="rect">
            <a:avLst/>
          </a:prstGeom>
          <a:noFill/>
          <a:ln w="9525">
            <a:noFill/>
            <a:miter lim="800000"/>
            <a:headEnd/>
            <a:tailEnd/>
          </a:ln>
        </p:spPr>
        <p:txBody>
          <a:bodyPr lIns="93172" tIns="46587" rIns="93172" bIns="46587" anchor="b"/>
          <a:lstStyle/>
          <a:p>
            <a:pPr algn="r"/>
            <a:fld id="{7D977757-9EE5-4C0F-B2C9-E1CF7A0F8238}" type="slidenum">
              <a:rPr lang="en-US" sz="1200"/>
              <a:pPr algn="r"/>
              <a:t>16</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70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71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73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74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75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76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77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78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79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80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ea typeface="ＭＳ Ｐゴシック" charset="-128"/>
            </a:endParaRPr>
          </a:p>
        </p:txBody>
      </p:sp>
      <p:sp>
        <p:nvSpPr>
          <p:cNvPr id="41988" name="Footer Placeholder 3"/>
          <p:cNvSpPr>
            <a:spLocks noGrp="1"/>
          </p:cNvSpPr>
          <p:nvPr>
            <p:ph type="ftr" sz="quarter" idx="4"/>
          </p:nvPr>
        </p:nvSpPr>
        <p:spPr>
          <a:noFill/>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altLang="ja-JP" smtClean="0"/>
              <a:t>s outlook and is for planning purposes only.</a:t>
            </a:r>
            <a:endParaRPr lang="en-US" smtClean="0"/>
          </a:p>
        </p:txBody>
      </p:sp>
      <p:sp>
        <p:nvSpPr>
          <p:cNvPr id="41989" name="Slide Number Placeholder 4"/>
          <p:cNvSpPr>
            <a:spLocks noGrp="1"/>
          </p:cNvSpPr>
          <p:nvPr>
            <p:ph type="sldNum" sz="quarter" idx="5"/>
          </p:nvPr>
        </p:nvSpPr>
        <p:spPr>
          <a:noFill/>
        </p:spPr>
        <p:txBody>
          <a:bodyPr/>
          <a:lstStyle/>
          <a:p>
            <a:fld id="{031E8108-4CAA-4F99-9173-4B9F216A1FD5}" type="slidenum">
              <a:rPr lang="en-US" smtClean="0"/>
              <a:pPr/>
              <a:t>18</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81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82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83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84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85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86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87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88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89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ea typeface="ＭＳ Ｐゴシック" charset="-128"/>
            </a:endParaRPr>
          </a:p>
        </p:txBody>
      </p:sp>
      <p:sp>
        <p:nvSpPr>
          <p:cNvPr id="43012" name="Footer Placeholder 3"/>
          <p:cNvSpPr>
            <a:spLocks noGrp="1"/>
          </p:cNvSpPr>
          <p:nvPr>
            <p:ph type="ftr" sz="quarter" idx="4"/>
          </p:nvPr>
        </p:nvSpPr>
        <p:spPr>
          <a:noFill/>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altLang="ja-JP" smtClean="0"/>
              <a:t>s outlook and is for planning purposes only.</a:t>
            </a:r>
            <a:endParaRPr lang="en-US" smtClean="0"/>
          </a:p>
        </p:txBody>
      </p:sp>
      <p:sp>
        <p:nvSpPr>
          <p:cNvPr id="43013" name="Slide Number Placeholder 4"/>
          <p:cNvSpPr>
            <a:spLocks noGrp="1"/>
          </p:cNvSpPr>
          <p:nvPr>
            <p:ph type="sldNum" sz="quarter" idx="5"/>
          </p:nvPr>
        </p:nvSpPr>
        <p:spPr>
          <a:noFill/>
        </p:spPr>
        <p:txBody>
          <a:bodyPr/>
          <a:lstStyle/>
          <a:p>
            <a:fld id="{23F343B8-7DBA-4BD9-AF16-9D07A25D143B}" type="slidenum">
              <a:rPr lang="en-US" smtClean="0"/>
              <a:pPr/>
              <a:t>19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ea typeface="ＭＳ Ｐゴシック" charset="-128"/>
            </a:endParaRPr>
          </a:p>
        </p:txBody>
      </p:sp>
      <p:sp>
        <p:nvSpPr>
          <p:cNvPr id="44036" name="Footer Placeholder 3"/>
          <p:cNvSpPr>
            <a:spLocks noGrp="1"/>
          </p:cNvSpPr>
          <p:nvPr>
            <p:ph type="ftr" sz="quarter" idx="4"/>
          </p:nvPr>
        </p:nvSpPr>
        <p:spPr>
          <a:noFill/>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altLang="ja-JP" smtClean="0"/>
              <a:t>s outlook and is for planning purposes only.</a:t>
            </a:r>
            <a:endParaRPr lang="en-US" smtClean="0"/>
          </a:p>
        </p:txBody>
      </p:sp>
      <p:sp>
        <p:nvSpPr>
          <p:cNvPr id="44037" name="Slide Number Placeholder 4"/>
          <p:cNvSpPr>
            <a:spLocks noGrp="1"/>
          </p:cNvSpPr>
          <p:nvPr>
            <p:ph type="sldNum" sz="quarter" idx="5"/>
          </p:nvPr>
        </p:nvSpPr>
        <p:spPr>
          <a:noFill/>
        </p:spPr>
        <p:txBody>
          <a:bodyPr/>
          <a:lstStyle/>
          <a:p>
            <a:fld id="{A4E7674F-09D5-4481-BD40-13C6273706D1}" type="slidenum">
              <a:rPr lang="en-US" smtClean="0"/>
              <a:pPr/>
              <a:t>23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txBox="1">
            <a:spLocks noGrp="1" noChangeArrowheads="1"/>
          </p:cNvSpPr>
          <p:nvPr/>
        </p:nvSpPr>
        <p:spPr bwMode="auto">
          <a:xfrm>
            <a:off x="311574" y="8754110"/>
            <a:ext cx="4751493" cy="464820"/>
          </a:xfrm>
          <a:prstGeom prst="rect">
            <a:avLst/>
          </a:prstGeom>
          <a:noFill/>
          <a:ln w="9525">
            <a:noFill/>
            <a:miter lim="800000"/>
            <a:headEnd/>
            <a:tailEnd/>
          </a:ln>
        </p:spPr>
        <p:txBody>
          <a:bodyPr lIns="93164" tIns="46582" rIns="93164" bIns="46582" anchor="b"/>
          <a:lstStyle/>
          <a:p>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56323" name="Rectangle 7"/>
          <p:cNvSpPr txBox="1">
            <a:spLocks noGrp="1" noChangeArrowheads="1"/>
          </p:cNvSpPr>
          <p:nvPr/>
        </p:nvSpPr>
        <p:spPr bwMode="auto">
          <a:xfrm>
            <a:off x="5296747" y="8754110"/>
            <a:ext cx="1402080" cy="464820"/>
          </a:xfrm>
          <a:prstGeom prst="rect">
            <a:avLst/>
          </a:prstGeom>
          <a:noFill/>
          <a:ln w="9525">
            <a:noFill/>
            <a:miter lim="800000"/>
            <a:headEnd/>
            <a:tailEnd/>
          </a:ln>
        </p:spPr>
        <p:txBody>
          <a:bodyPr lIns="93164" tIns="46582" rIns="93164" bIns="46582" anchor="b"/>
          <a:lstStyle/>
          <a:p>
            <a:pPr algn="r"/>
            <a:fld id="{4DDFAC04-E95A-48C8-9649-6C5CA13AF0A9}" type="slidenum">
              <a:rPr lang="en-US"/>
              <a:pPr algn="r"/>
              <a:t>28</a:t>
            </a:fld>
            <a:endParaRPr lang="en-US"/>
          </a:p>
        </p:txBody>
      </p:sp>
      <p:sp>
        <p:nvSpPr>
          <p:cNvPr id="56324" name="Rectangle 2"/>
          <p:cNvSpPr>
            <a:spLocks noGrp="1" noRot="1" noChangeAspect="1" noChangeArrowheads="1" noTextEdit="1"/>
          </p:cNvSpPr>
          <p:nvPr>
            <p:ph type="sldImg"/>
          </p:nvPr>
        </p:nvSpPr>
        <p:spPr>
          <a:xfrm>
            <a:off x="1182688" y="696913"/>
            <a:ext cx="4649787" cy="3486150"/>
          </a:xfrm>
          <a:ln/>
        </p:spPr>
      </p:sp>
      <p:sp>
        <p:nvSpPr>
          <p:cNvPr id="56325" name="Rectangle 3"/>
          <p:cNvSpPr>
            <a:spLocks noGrp="1" noChangeArrowheads="1"/>
          </p:cNvSpPr>
          <p:nvPr>
            <p:ph type="body" idx="1"/>
          </p:nvPr>
        </p:nvSpPr>
        <p:spPr>
          <a:xfrm>
            <a:off x="702664" y="4415790"/>
            <a:ext cx="5605074" cy="4183380"/>
          </a:xfrm>
          <a:noFill/>
          <a:ln/>
        </p:spPr>
        <p:txBody>
          <a:bodyPr lIns="93164" tIns="46582" rIns="93164" bIns="46582"/>
          <a:lstStyle/>
          <a:p>
            <a:endParaRPr lang="en-US"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6"/>
          <p:cNvSpPr txBox="1">
            <a:spLocks noGrp="1" noChangeArrowheads="1"/>
          </p:cNvSpPr>
          <p:nvPr/>
        </p:nvSpPr>
        <p:spPr bwMode="auto">
          <a:xfrm>
            <a:off x="311574" y="8754110"/>
            <a:ext cx="4751493" cy="464820"/>
          </a:xfrm>
          <a:prstGeom prst="rect">
            <a:avLst/>
          </a:prstGeom>
          <a:noFill/>
          <a:ln w="9525">
            <a:noFill/>
            <a:miter lim="800000"/>
            <a:headEnd/>
            <a:tailEnd/>
          </a:ln>
        </p:spPr>
        <p:txBody>
          <a:bodyPr lIns="93167" tIns="46583" rIns="93167" bIns="46583" anchor="b"/>
          <a:lstStyle/>
          <a:p>
            <a:pPr>
              <a:spcBef>
                <a:spcPct val="0"/>
              </a:spcBef>
            </a:pPr>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833539" name="Rectangle 7"/>
          <p:cNvSpPr txBox="1">
            <a:spLocks noGrp="1" noChangeArrowheads="1"/>
          </p:cNvSpPr>
          <p:nvPr/>
        </p:nvSpPr>
        <p:spPr bwMode="auto">
          <a:xfrm>
            <a:off x="5296747" y="8754110"/>
            <a:ext cx="1402080" cy="464820"/>
          </a:xfrm>
          <a:prstGeom prst="rect">
            <a:avLst/>
          </a:prstGeom>
          <a:noFill/>
          <a:ln w="9525">
            <a:noFill/>
            <a:miter lim="800000"/>
            <a:headEnd/>
            <a:tailEnd/>
          </a:ln>
        </p:spPr>
        <p:txBody>
          <a:bodyPr lIns="93167" tIns="46583" rIns="93167" bIns="46583" anchor="b"/>
          <a:lstStyle/>
          <a:p>
            <a:pPr algn="r">
              <a:spcBef>
                <a:spcPct val="0"/>
              </a:spcBef>
            </a:pPr>
            <a:fld id="{8FF81CD1-06D2-4FD1-A221-1365791D14B2}" type="slidenum">
              <a:rPr lang="en-US" b="0"/>
              <a:pPr algn="r">
                <a:spcBef>
                  <a:spcPct val="0"/>
                </a:spcBef>
              </a:pPr>
              <a:t>29</a:t>
            </a:fld>
            <a:endParaRPr lang="en-US" b="0"/>
          </a:p>
        </p:txBody>
      </p:sp>
      <p:sp>
        <p:nvSpPr>
          <p:cNvPr id="833540" name="Rectangle 2"/>
          <p:cNvSpPr>
            <a:spLocks noGrp="1" noRot="1" noChangeAspect="1" noChangeArrowheads="1" noTextEdit="1"/>
          </p:cNvSpPr>
          <p:nvPr>
            <p:ph type="sldImg"/>
          </p:nvPr>
        </p:nvSpPr>
        <p:spPr>
          <a:xfrm>
            <a:off x="1184275" y="698500"/>
            <a:ext cx="4648200" cy="3486150"/>
          </a:xfrm>
          <a:ln/>
        </p:spPr>
      </p:sp>
      <p:sp>
        <p:nvSpPr>
          <p:cNvPr id="833541" name="Rectangle 3"/>
          <p:cNvSpPr>
            <a:spLocks noGrp="1" noChangeArrowheads="1"/>
          </p:cNvSpPr>
          <p:nvPr>
            <p:ph type="body" idx="1"/>
          </p:nvPr>
        </p:nvSpPr>
        <p:spPr>
          <a:xfrm>
            <a:off x="702665" y="4415790"/>
            <a:ext cx="5605074" cy="4183380"/>
          </a:xfrm>
          <a:noFill/>
          <a:ln/>
        </p:spPr>
        <p:txBody>
          <a:bodyPr lIns="93167" tIns="46583" rIns="93167" bIns="46583"/>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5"/>
          <p:cNvPicPr>
            <a:picLocks noChangeAspect="1" noChangeArrowheads="1"/>
          </p:cNvPicPr>
          <p:nvPr/>
        </p:nvPicPr>
        <p:blipFill>
          <a:blip r:embed="rId2" cstate="print"/>
          <a:srcRect/>
          <a:stretch>
            <a:fillRect/>
          </a:stretch>
        </p:blipFill>
        <p:spPr bwMode="auto">
          <a:xfrm>
            <a:off x="1457325" y="1211263"/>
            <a:ext cx="6229350" cy="4435475"/>
          </a:xfrm>
          <a:prstGeom prst="rect">
            <a:avLst/>
          </a:prstGeom>
          <a:noFill/>
          <a:ln w="9525">
            <a:noFill/>
            <a:miter lim="800000"/>
            <a:headEnd/>
            <a:tailEnd/>
          </a:ln>
        </p:spPr>
      </p:pic>
      <p:pic>
        <p:nvPicPr>
          <p:cNvPr id="8"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sp>
        <p:nvSpPr>
          <p:cNvPr id="17" name="Text Placeholder 16"/>
          <p:cNvSpPr>
            <a:spLocks noGrp="1"/>
          </p:cNvSpPr>
          <p:nvPr>
            <p:ph type="body" sz="quarter" idx="13"/>
          </p:nvPr>
        </p:nvSpPr>
        <p:spPr>
          <a:xfrm>
            <a:off x="1981199" y="3140075"/>
            <a:ext cx="3534937" cy="1073150"/>
          </a:xfrm>
          <a:noFill/>
          <a:ln w="9525">
            <a:noFill/>
            <a:miter lim="800000"/>
            <a:headEnd/>
            <a:tailEnd/>
          </a:ln>
        </p:spPr>
        <p:txBody>
          <a:bodyPr>
            <a:normAutofit/>
          </a:bodyPr>
          <a:lstStyle>
            <a:lvl1pPr marL="0" indent="0">
              <a:buNone/>
              <a:defRPr lang="en-US" sz="1600" b="1" i="0" kern="1200" dirty="0" smtClean="0">
                <a:solidFill>
                  <a:srgbClr val="B9CDE5"/>
                </a:solidFill>
                <a:latin typeface="Arial" pitchFamily="34" charset="0"/>
                <a:ea typeface="+mn-ea"/>
                <a:cs typeface="Arial" pitchFamily="34" charset="0"/>
              </a:defRPr>
            </a:lvl1pPr>
          </a:lstStyle>
          <a:p>
            <a:pPr lvl="0"/>
            <a:r>
              <a:rPr lang="en-US" smtClean="0"/>
              <a:t>Click to edit Master text styles</a:t>
            </a:r>
          </a:p>
        </p:txBody>
      </p:sp>
      <p:sp>
        <p:nvSpPr>
          <p:cNvPr id="19" name="Text Placeholder 18"/>
          <p:cNvSpPr>
            <a:spLocks noGrp="1"/>
          </p:cNvSpPr>
          <p:nvPr>
            <p:ph type="body" sz="quarter" idx="14"/>
          </p:nvPr>
        </p:nvSpPr>
        <p:spPr>
          <a:xfrm>
            <a:off x="1981200" y="6248400"/>
            <a:ext cx="3899210" cy="215444"/>
          </a:xfrm>
          <a:noFill/>
          <a:ln w="9525">
            <a:noFill/>
            <a:miter lim="800000"/>
            <a:headEnd/>
            <a:tailEnd/>
          </a:ln>
        </p:spPr>
        <p:txBody>
          <a:bodyPr>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1" name="Text Placeholder 20"/>
          <p:cNvSpPr>
            <a:spLocks noGrp="1"/>
          </p:cNvSpPr>
          <p:nvPr>
            <p:ph type="body" sz="quarter" idx="15"/>
          </p:nvPr>
        </p:nvSpPr>
        <p:spPr>
          <a:xfrm>
            <a:off x="1981200" y="4206875"/>
            <a:ext cx="3549805" cy="338554"/>
          </a:xfrm>
          <a:noFill/>
          <a:ln w="9525">
            <a:noFill/>
            <a:miter lim="800000"/>
            <a:headEnd/>
            <a:tailEnd/>
          </a:ln>
        </p:spPr>
        <p:txBody>
          <a:bodyPr>
            <a:spAutoFit/>
          </a:bodyPr>
          <a:lstStyle>
            <a:lvl1pPr marL="0" indent="0">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1981200" y="685800"/>
            <a:ext cx="352750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pic>
        <p:nvPicPr>
          <p:cNvPr id="9" name="Picture 4"/>
          <p:cNvPicPr>
            <a:picLocks noChangeAspect="1" noChangeArrowheads="1"/>
          </p:cNvPicPr>
          <p:nvPr userDrawn="1"/>
        </p:nvPicPr>
        <p:blipFill>
          <a:blip r:embed="rId4" cstate="print"/>
          <a:srcRect/>
          <a:stretch>
            <a:fillRect/>
          </a:stretch>
        </p:blipFill>
        <p:spPr bwMode="auto">
          <a:xfrm>
            <a:off x="0" y="1588"/>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3"/>
          <p:cNvGrpSpPr>
            <a:grpSpLocks/>
          </p:cNvGrpSpPr>
          <p:nvPr/>
        </p:nvGrpSpPr>
        <p:grpSpPr bwMode="auto">
          <a:xfrm>
            <a:off x="2684463" y="1589088"/>
            <a:ext cx="4791075" cy="3411537"/>
            <a:chOff x="2647950" y="1589088"/>
            <a:chExt cx="4791075" cy="3411537"/>
          </a:xfrm>
        </p:grpSpPr>
        <p:pic>
          <p:nvPicPr>
            <p:cNvPr id="4" name="Picture 5"/>
            <p:cNvPicPr>
              <a:picLocks noChangeAspect="1" noChangeArrowheads="1"/>
            </p:cNvPicPr>
            <p:nvPr/>
          </p:nvPicPr>
          <p:blipFill>
            <a:blip r:embed="rId2" cstate="print"/>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cs typeface="+mn-cs"/>
              </a:rPr>
              <a:t>© 2012 Quantum Corporation. Company Confidential. Forward-looking information is based upon multiple assumptions and uncertainties,</a:t>
            </a:r>
            <a:br>
              <a:rPr lang="en-US" sz="800" kern="0" dirty="0">
                <a:solidFill>
                  <a:sysClr val="window" lastClr="FFFFFF"/>
                </a:solidFill>
                <a:ea typeface="ＭＳ Ｐゴシック" charset="-128"/>
                <a:cs typeface="+mn-cs"/>
              </a:rPr>
            </a:br>
            <a:r>
              <a:rPr lang="en-US" sz="800" kern="0" dirty="0">
                <a:solidFill>
                  <a:sysClr val="window" lastClr="FFFFFF"/>
                </a:solidFill>
                <a:ea typeface="ＭＳ Ｐゴシック" charset="-128"/>
                <a:cs typeface="+mn-cs"/>
              </a:rPr>
              <a:t>does not necessarily represent the company’s outlook and is for planning purposes only.</a:t>
            </a: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8"/>
          <p:cNvGrpSpPr>
            <a:grpSpLocks/>
          </p:cNvGrpSpPr>
          <p:nvPr/>
        </p:nvGrpSpPr>
        <p:grpSpPr bwMode="auto">
          <a:xfrm>
            <a:off x="2687638" y="1589088"/>
            <a:ext cx="4792662" cy="3411537"/>
            <a:chOff x="2646363" y="1589088"/>
            <a:chExt cx="4792662" cy="3411537"/>
          </a:xfrm>
        </p:grpSpPr>
        <p:pic>
          <p:nvPicPr>
            <p:cNvPr id="4" name="Picture 4"/>
            <p:cNvPicPr>
              <a:picLocks noChangeAspect="1" noChangeArrowheads="1"/>
            </p:cNvPicPr>
            <p:nvPr/>
          </p:nvPicPr>
          <p:blipFill>
            <a:blip r:embed="rId2" cstate="print"/>
            <a:srcRect/>
            <a:stretch>
              <a:fillRect/>
            </a:stretch>
          </p:blipFill>
          <p:spPr bwMode="auto">
            <a:xfrm>
              <a:off x="2646363" y="1589088"/>
              <a:ext cx="4792662" cy="3411537"/>
            </a:xfrm>
            <a:prstGeom prst="rect">
              <a:avLst/>
            </a:prstGeom>
            <a:noFill/>
            <a:ln w="9525">
              <a:noFill/>
              <a:miter lim="800000"/>
              <a:headEnd/>
              <a:tailEnd/>
            </a:ln>
          </p:spPr>
        </p:pic>
        <p:pic>
          <p:nvPicPr>
            <p:cNvPr id="5" name="Picture 2" descr="F:\My Box Files\Powerpoint\Quantum Certainty Master\Assets\be_certain-ltblue.png"/>
            <p:cNvPicPr>
              <a:picLocks noChangeAspect="1" noChangeArrowheads="1"/>
            </p:cNvPicPr>
            <p:nvPr/>
          </p:nvPicPr>
          <p:blipFill>
            <a:blip r:embed="rId3" cstate="print"/>
            <a:srcRect/>
            <a:stretch>
              <a:fillRect/>
            </a:stretch>
          </p:blipFill>
          <p:spPr bwMode="auto">
            <a:xfrm>
              <a:off x="3467100" y="3100388"/>
              <a:ext cx="2143125" cy="290512"/>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rgbClr val="00B0F0"/>
                </a:solidFill>
                <a:ea typeface="ＭＳ Ｐゴシック" charset="-128"/>
                <a:cs typeface="+mn-cs"/>
              </a:rPr>
              <a:t>© 2012 Quantum Corporation. Company Confidential. Forward-looking information is based upon multiple assumptions and uncertainties,</a:t>
            </a:r>
            <a:br>
              <a:rPr lang="en-US" sz="800" kern="0" dirty="0">
                <a:solidFill>
                  <a:srgbClr val="00B0F0"/>
                </a:solidFill>
                <a:ea typeface="ＭＳ Ｐゴシック" charset="-128"/>
                <a:cs typeface="+mn-cs"/>
              </a:rPr>
            </a:br>
            <a:r>
              <a:rPr lang="en-US" sz="800" kern="0" dirty="0">
                <a:solidFill>
                  <a:srgbClr val="00B0F0"/>
                </a:solidFill>
                <a:ea typeface="ＭＳ Ｐゴシック" charset="-128"/>
                <a:cs typeface="+mn-cs"/>
              </a:rPr>
              <a:t>does not necessarily represent the company’s outlook and is for planning purposes only.</a:t>
            </a:r>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A7D4F39-0490-4DA6-9475-638EDBAA1226}" type="slidenum">
              <a:rPr lang="en-US"/>
              <a:pPr>
                <a:defRPr/>
              </a:pPr>
              <a:t>‹#›</a:t>
            </a:fld>
            <a:endParaRPr lang="en-US" sz="12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184ECA7-63FC-4506-9DCF-83D1792A142D}" type="slidenum">
              <a:rPr lang="en-US"/>
              <a:pPr>
                <a:defRPr/>
              </a:pPr>
              <a:t>‹#›</a:t>
            </a:fld>
            <a:endParaRPr lang="en-US" sz="12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CAE40FE9-037E-4BD6-995A-4DA4F8CEAEAF}" type="slidenum">
              <a:rPr lang="en-US"/>
              <a:pPr>
                <a:defRPr/>
              </a:pPr>
              <a:t>‹#›</a:t>
            </a:fld>
            <a:endParaRPr lang="en-US" sz="12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1">
    <p:spTree>
      <p:nvGrpSpPr>
        <p:cNvPr id="1" name=""/>
        <p:cNvGrpSpPr/>
        <p:nvPr/>
      </p:nvGrpSpPr>
      <p:grpSpPr>
        <a:xfrm>
          <a:off x="0" y="0"/>
          <a:ext cx="0" cy="0"/>
          <a:chOff x="0" y="0"/>
          <a:chExt cx="0" cy="0"/>
        </a:xfrm>
      </p:grpSpPr>
      <p:pic>
        <p:nvPicPr>
          <p:cNvPr id="6" name="Picture 4"/>
          <p:cNvPicPr>
            <a:picLocks noChangeAspect="1" noChangeArrowheads="1"/>
          </p:cNvPicPr>
          <p:nvPr userDrawn="1"/>
        </p:nvPicPr>
        <p:blipFill>
          <a:blip r:embed="rId2" cstate="print"/>
          <a:srcRect/>
          <a:stretch>
            <a:fillRect/>
          </a:stretch>
        </p:blipFill>
        <p:spPr bwMode="auto">
          <a:xfrm>
            <a:off x="0" y="1588"/>
            <a:ext cx="9144000" cy="6858000"/>
          </a:xfrm>
          <a:prstGeom prst="rect">
            <a:avLst/>
          </a:prstGeom>
          <a:noFill/>
          <a:ln w="9525">
            <a:noFill/>
            <a:miter lim="800000"/>
            <a:headEnd/>
            <a:tailEnd/>
          </a:ln>
        </p:spPr>
      </p:pic>
      <p:sp>
        <p:nvSpPr>
          <p:cNvPr id="17" name="Text Placeholder 16"/>
          <p:cNvSpPr>
            <a:spLocks noGrp="1"/>
          </p:cNvSpPr>
          <p:nvPr>
            <p:ph type="body" sz="quarter" idx="13"/>
          </p:nvPr>
        </p:nvSpPr>
        <p:spPr>
          <a:xfrm>
            <a:off x="1981200" y="3048000"/>
            <a:ext cx="2359152" cy="1073150"/>
          </a:xfrm>
          <a:noFill/>
          <a:ln w="9525">
            <a:noFill/>
            <a:miter lim="800000"/>
            <a:headEnd/>
            <a:tailEnd/>
          </a:ln>
        </p:spPr>
        <p:txBody>
          <a:bodyPr>
            <a:normAutofit/>
          </a:bodyPr>
          <a:lstStyle>
            <a:lvl1pPr>
              <a:buNone/>
              <a:defRPr lang="en-US" sz="1600" b="1" i="0" kern="1200" dirty="0" smtClean="0">
                <a:solidFill>
                  <a:srgbClr val="B9CDE5"/>
                </a:solidFill>
                <a:latin typeface="Arial" pitchFamily="34" charset="0"/>
                <a:ea typeface="+mn-ea"/>
                <a:cs typeface="Arial" pitchFamily="34" charset="0"/>
              </a:defRPr>
            </a:lvl1pPr>
          </a:lstStyle>
          <a:p>
            <a:pPr lvl="0"/>
            <a:r>
              <a:rPr lang="en-US" dirty="0" smtClean="0"/>
              <a:t>Click to edit Master text styles</a:t>
            </a:r>
            <a:endParaRPr lang="en-US" dirty="0"/>
          </a:p>
        </p:txBody>
      </p:sp>
      <p:sp>
        <p:nvSpPr>
          <p:cNvPr id="19" name="Text Placeholder 18"/>
          <p:cNvSpPr>
            <a:spLocks noGrp="1"/>
          </p:cNvSpPr>
          <p:nvPr>
            <p:ph type="body" sz="quarter" idx="14"/>
          </p:nvPr>
        </p:nvSpPr>
        <p:spPr>
          <a:xfrm>
            <a:off x="1981200"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endParaRPr lang="en-US" dirty="0"/>
          </a:p>
        </p:txBody>
      </p:sp>
      <p:sp>
        <p:nvSpPr>
          <p:cNvPr id="21" name="Text Placeholder 20"/>
          <p:cNvSpPr>
            <a:spLocks noGrp="1"/>
          </p:cNvSpPr>
          <p:nvPr>
            <p:ph type="body" sz="quarter" idx="15"/>
          </p:nvPr>
        </p:nvSpPr>
        <p:spPr>
          <a:xfrm>
            <a:off x="1981200" y="4114800"/>
            <a:ext cx="2377735" cy="584775"/>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p>
        </p:txBody>
      </p:sp>
      <p:sp>
        <p:nvSpPr>
          <p:cNvPr id="23" name="Text Placeholder 22"/>
          <p:cNvSpPr>
            <a:spLocks noGrp="1"/>
          </p:cNvSpPr>
          <p:nvPr>
            <p:ph type="body" sz="quarter" idx="16"/>
          </p:nvPr>
        </p:nvSpPr>
        <p:spPr>
          <a:xfrm>
            <a:off x="1981200" y="593725"/>
            <a:ext cx="281635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dirty="0"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8" descr="Photo-FPO.jpg"/>
          <p:cNvPicPr>
            <a:picLocks noChangeAspect="1"/>
          </p:cNvPicPr>
          <p:nvPr/>
        </p:nvPicPr>
        <p:blipFill>
          <a:blip r:embed="rId2" cstate="print"/>
          <a:srcRect/>
          <a:stretch>
            <a:fillRect/>
          </a:stretch>
        </p:blipFill>
        <p:spPr bwMode="auto">
          <a:xfrm>
            <a:off x="1271588" y="1820863"/>
            <a:ext cx="3295650" cy="2984500"/>
          </a:xfrm>
          <a:prstGeom prst="rect">
            <a:avLst/>
          </a:prstGeom>
          <a:noFill/>
          <a:ln w="9525">
            <a:noFill/>
            <a:miter lim="800000"/>
            <a:headEnd/>
            <a:tailEnd/>
          </a:ln>
        </p:spPr>
      </p:pic>
      <p:pic>
        <p:nvPicPr>
          <p:cNvPr id="9"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1035050" y="1582738"/>
            <a:ext cx="4789488" cy="3409950"/>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smtClean="0"/>
              <a:t>Click to edit Master text styles</a:t>
            </a:r>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FB54C75B-A179-42A1-8192-6F39BEF3B589}" type="slidenum">
              <a:rPr lang="en-US" smtClean="0"/>
              <a:pPr>
                <a:defRPr/>
              </a:pPr>
              <a:t>‹#›</a:t>
            </a:fld>
            <a:endParaRPr lang="en-US"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05E12FC0-5F98-480F-A359-BCE40FCB3AB0}" type="slidenum">
              <a:rPr lang="en-US" smtClean="0"/>
              <a:pPr>
                <a:defRPr/>
              </a:pPr>
              <a:t>‹#›</a:t>
            </a:fld>
            <a:endParaRPr lang="en-US" sz="1200"/>
          </a:p>
        </p:txBody>
      </p:sp>
      <p:sp>
        <p:nvSpPr>
          <p:cNvPr id="10" name="Slide Number Placeholder 4"/>
          <p:cNvSpPr txBox="1">
            <a:spLocks/>
          </p:cNvSpPr>
          <p:nvPr/>
        </p:nvSpPr>
        <p:spPr bwMode="auto">
          <a:xfrm>
            <a:off x="576263" y="6616700"/>
            <a:ext cx="4572000" cy="427038"/>
          </a:xfrm>
          <a:prstGeom prst="rect">
            <a:avLst/>
          </a:prstGeom>
          <a:noFill/>
          <a:ln w="9525">
            <a:noFill/>
            <a:miter lim="800000"/>
            <a:headEnd/>
            <a:tailEnd/>
          </a:ln>
        </p:spPr>
        <p:txBody>
          <a:bodyPr/>
          <a:lstStyle/>
          <a:p>
            <a:pPr>
              <a:defRPr/>
            </a:pPr>
            <a:r>
              <a:rPr lang="en-US" sz="1000" dirty="0">
                <a:solidFill>
                  <a:srgbClr val="A3A3A3"/>
                </a:solidFill>
                <a:ea typeface="ＭＳ Ｐゴシック" charset="-128"/>
                <a:cs typeface="+mn-cs"/>
              </a:rPr>
              <a:t>Quantum Confidential</a:t>
            </a:r>
          </a:p>
        </p:txBody>
      </p:sp>
      <p:sp>
        <p:nvSpPr>
          <p:cNvPr id="11" name="Rectangle 7"/>
          <p:cNvSpPr>
            <a:spLocks noGrp="1" noChangeArrowheads="1"/>
          </p:cNvSpPr>
          <p:nvPr/>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A3A3A3"/>
                </a:solidFill>
                <a:ea typeface="ＭＳ Ｐゴシック" charset="-128"/>
                <a:cs typeface="+mn-cs"/>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8" cstate="print"/>
          <a:srcRect/>
          <a:stretch>
            <a:fillRect/>
          </a:stretch>
        </p:blipFill>
        <p:spPr bwMode="auto">
          <a:xfrm>
            <a:off x="7561263" y="6173788"/>
            <a:ext cx="1354137" cy="684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64" r:id="rId16"/>
  </p:sldLayoutIdLst>
  <p:hf hdr="0" dt="0"/>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equip.quantum.com/" TargetMode="Externa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0.emf"/></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1.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package" Target="../embeddings/Microsoft_Office_Excel_Worksheet1.xlsx"/><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990725" y="4233446"/>
            <a:ext cx="2505075" cy="338554"/>
          </a:xfrm>
        </p:spPr>
        <p:txBody>
          <a:bodyPr/>
          <a:lstStyle/>
          <a:p>
            <a:pPr>
              <a:buFont typeface="Wingdings" charset="2"/>
              <a:buNone/>
              <a:defRPr/>
            </a:pPr>
            <a:r>
              <a:rPr dirty="0" smtClean="0"/>
              <a:t>June 26, 2012</a:t>
            </a:r>
            <a:endParaRPr dirty="0"/>
          </a:p>
        </p:txBody>
      </p:sp>
      <p:sp>
        <p:nvSpPr>
          <p:cNvPr id="5" name="Text Placeholder 4"/>
          <p:cNvSpPr>
            <a:spLocks noGrp="1"/>
          </p:cNvSpPr>
          <p:nvPr>
            <p:ph type="body" sz="quarter" idx="16"/>
          </p:nvPr>
        </p:nvSpPr>
        <p:spPr>
          <a:xfrm>
            <a:off x="1905000" y="1889125"/>
            <a:ext cx="3573462" cy="1443038"/>
          </a:xfrm>
        </p:spPr>
        <p:txBody>
          <a:bodyPr>
            <a:normAutofit/>
          </a:bodyPr>
          <a:lstStyle/>
          <a:p>
            <a:pPr>
              <a:buFont typeface="Wingdings" charset="2"/>
              <a:buNone/>
              <a:defRPr/>
            </a:pPr>
            <a:r>
              <a:rPr dirty="0" smtClean="0"/>
              <a:t>Teton</a:t>
            </a:r>
          </a:p>
          <a:p>
            <a:pPr>
              <a:buFont typeface="Wingdings" charset="2"/>
              <a:buNone/>
              <a:defRPr/>
            </a:pPr>
            <a:r>
              <a:rPr lang="en-US" sz="2400" dirty="0" smtClean="0"/>
              <a:t>TOI for Service</a:t>
            </a:r>
            <a:endParaRPr sz="2400" dirty="0" smtClean="0"/>
          </a:p>
        </p:txBody>
      </p:sp>
      <p:sp>
        <p:nvSpPr>
          <p:cNvPr id="6" name="TextBox 5"/>
          <p:cNvSpPr txBox="1"/>
          <p:nvPr/>
        </p:nvSpPr>
        <p:spPr>
          <a:xfrm>
            <a:off x="2057400" y="3593068"/>
            <a:ext cx="1415772" cy="369332"/>
          </a:xfrm>
          <a:prstGeom prst="rect">
            <a:avLst/>
          </a:prstGeom>
          <a:noFill/>
        </p:spPr>
        <p:txBody>
          <a:bodyPr wrap="none" rtlCol="0">
            <a:spAutoFit/>
          </a:bodyPr>
          <a:lstStyle/>
          <a:p>
            <a:r>
              <a:rPr lang="en-US" dirty="0" smtClean="0">
                <a:solidFill>
                  <a:schemeClr val="bg1"/>
                </a:solidFill>
              </a:rPr>
              <a:t>Jim Hibbard</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228600"/>
            <a:ext cx="8686800" cy="639763"/>
          </a:xfrm>
        </p:spPr>
        <p:txBody>
          <a:bodyPr/>
          <a:lstStyle/>
          <a:p>
            <a:r>
              <a:rPr smtClean="0">
                <a:latin typeface="Arial" charset="0"/>
                <a:cs typeface="Arial" charset="0"/>
              </a:rPr>
              <a:t>Optimal Number of Drives in DXi8500 with 3TB</a:t>
            </a:r>
          </a:p>
        </p:txBody>
      </p:sp>
      <p:sp>
        <p:nvSpPr>
          <p:cNvPr id="30723" name="Slide Number Placeholder 3"/>
          <p:cNvSpPr>
            <a:spLocks noGrp="1"/>
          </p:cNvSpPr>
          <p:nvPr>
            <p:ph type="sldNum" sz="quarter" idx="10"/>
          </p:nvPr>
        </p:nvSpPr>
        <p:spPr bwMode="auto"/>
        <p:txBody>
          <a:bodyPr/>
          <a:lstStyle/>
          <a:p>
            <a:pPr>
              <a:defRPr/>
            </a:pPr>
            <a:fld id="{4697A5DF-BFF8-436D-B394-BD24B75B50BB}" type="slidenum">
              <a:rPr/>
              <a:pPr>
                <a:defRPr/>
              </a:pPr>
              <a:t>10</a:t>
            </a:fld>
            <a:endParaRPr/>
          </a:p>
        </p:txBody>
      </p:sp>
      <p:graphicFrame>
        <p:nvGraphicFramePr>
          <p:cNvPr id="5" name="Chart 4"/>
          <p:cNvGraphicFramePr/>
          <p:nvPr/>
        </p:nvGraphicFramePr>
        <p:xfrm>
          <a:off x="762000" y="1066800"/>
          <a:ext cx="76962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352800" y="1752600"/>
            <a:ext cx="5499100" cy="646113"/>
          </a:xfrm>
          <a:prstGeom prst="rect">
            <a:avLst/>
          </a:prstGeom>
          <a:solidFill>
            <a:schemeClr val="bg1"/>
          </a:solidFill>
        </p:spPr>
        <p:txBody>
          <a:bodyPr wrap="none">
            <a:spAutoFit/>
          </a:bodyPr>
          <a:lstStyle/>
          <a:p>
            <a:pPr marL="115888" indent="-115888">
              <a:buFont typeface="Arial" pitchFamily="34" charset="0"/>
              <a:buChar char="•"/>
              <a:defRPr/>
            </a:pPr>
            <a:r>
              <a:rPr lang="en-US" dirty="0">
                <a:solidFill>
                  <a:schemeClr val="tx2">
                    <a:lumMod val="60000"/>
                    <a:lumOff val="40000"/>
                  </a:schemeClr>
                </a:solidFill>
              </a:rPr>
              <a:t>Fewer components =&gt; increased system reliability</a:t>
            </a:r>
          </a:p>
          <a:p>
            <a:pPr marL="115888" indent="-115888">
              <a:buFont typeface="Arial" pitchFamily="34" charset="0"/>
              <a:buChar char="•"/>
              <a:defRPr/>
            </a:pPr>
            <a:r>
              <a:rPr lang="en-US" dirty="0">
                <a:solidFill>
                  <a:schemeClr val="tx2">
                    <a:lumMod val="60000"/>
                    <a:lumOff val="40000"/>
                  </a:schemeClr>
                </a:solidFill>
              </a:rPr>
              <a:t>Little impact on read performance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smtClean="0">
                <a:latin typeface="Arial" charset="0"/>
                <a:cs typeface="Arial" charset="0"/>
              </a:rPr>
              <a:t>Similar Performance to 2TB</a:t>
            </a:r>
          </a:p>
        </p:txBody>
      </p:sp>
      <p:sp>
        <p:nvSpPr>
          <p:cNvPr id="23555" name="Content Placeholder 2"/>
          <p:cNvSpPr>
            <a:spLocks noGrp="1"/>
          </p:cNvSpPr>
          <p:nvPr>
            <p:ph idx="1"/>
          </p:nvPr>
        </p:nvSpPr>
        <p:spPr/>
        <p:txBody>
          <a:bodyPr/>
          <a:lstStyle/>
          <a:p>
            <a:r>
              <a:rPr dirty="0" smtClean="0">
                <a:solidFill>
                  <a:schemeClr val="tx1"/>
                </a:solidFill>
                <a:latin typeface="Arial" charset="0"/>
                <a:ea typeface="ＭＳ Ｐゴシック" charset="-128"/>
                <a:cs typeface="Arial" charset="0"/>
              </a:rPr>
              <a:t>Inline </a:t>
            </a:r>
            <a:r>
              <a:rPr dirty="0" err="1" smtClean="0">
                <a:solidFill>
                  <a:schemeClr val="tx1"/>
                </a:solidFill>
                <a:latin typeface="Arial" charset="0"/>
                <a:ea typeface="ＭＳ Ｐゴシック" charset="-128"/>
                <a:cs typeface="Arial" charset="0"/>
              </a:rPr>
              <a:t>Deduplication</a:t>
            </a:r>
            <a:r>
              <a:rPr dirty="0" smtClean="0">
                <a:solidFill>
                  <a:schemeClr val="tx1"/>
                </a:solidFill>
                <a:latin typeface="Arial" charset="0"/>
                <a:ea typeface="ＭＳ Ｐゴシック" charset="-128"/>
                <a:cs typeface="Arial" charset="0"/>
              </a:rPr>
              <a:t>:</a:t>
            </a:r>
          </a:p>
          <a:p>
            <a:pPr lvl="1"/>
            <a:r>
              <a:rPr dirty="0" smtClean="0">
                <a:solidFill>
                  <a:schemeClr val="tx1"/>
                </a:solidFill>
                <a:latin typeface="Arial" charset="0"/>
                <a:ea typeface="ＭＳ Ｐゴシック" charset="-128"/>
                <a:cs typeface="Arial" charset="0"/>
              </a:rPr>
              <a:t>VTL, up to 11TB/hr</a:t>
            </a:r>
          </a:p>
          <a:p>
            <a:pPr lvl="1"/>
            <a:r>
              <a:rPr dirty="0" smtClean="0">
                <a:solidFill>
                  <a:schemeClr val="tx1"/>
                </a:solidFill>
                <a:latin typeface="Arial" charset="0"/>
                <a:ea typeface="ＭＳ Ｐゴシック" charset="-128"/>
                <a:cs typeface="Arial" charset="0"/>
              </a:rPr>
              <a:t>OST, up to 10TB/hr</a:t>
            </a:r>
          </a:p>
          <a:p>
            <a:pPr lvl="1"/>
            <a:r>
              <a:rPr dirty="0" smtClean="0">
                <a:solidFill>
                  <a:schemeClr val="tx1"/>
                </a:solidFill>
                <a:latin typeface="Arial" charset="0"/>
                <a:ea typeface="ＭＳ Ｐゴシック" charset="-128"/>
                <a:cs typeface="Arial" charset="0"/>
              </a:rPr>
              <a:t>CIFS, up to 9TB/hr</a:t>
            </a:r>
          </a:p>
          <a:p>
            <a:pPr lvl="1"/>
            <a:r>
              <a:rPr dirty="0" smtClean="0">
                <a:solidFill>
                  <a:schemeClr val="tx1"/>
                </a:solidFill>
                <a:latin typeface="Arial" charset="0"/>
                <a:ea typeface="ＭＳ Ｐゴシック" charset="-128"/>
                <a:cs typeface="Arial" charset="0"/>
              </a:rPr>
              <a:t>NFS (sync), up to 5.5TB/hr</a:t>
            </a:r>
          </a:p>
          <a:p>
            <a:pPr lvl="1">
              <a:buFont typeface="Arial" charset="0"/>
              <a:buNone/>
            </a:pPr>
            <a:endParaRPr dirty="0" smtClean="0">
              <a:solidFill>
                <a:schemeClr val="tx1"/>
              </a:solidFill>
              <a:latin typeface="Arial" charset="0"/>
              <a:ea typeface="ＭＳ Ｐゴシック" charset="-128"/>
              <a:cs typeface="Arial" charset="0"/>
            </a:endParaRPr>
          </a:p>
          <a:p>
            <a:r>
              <a:rPr dirty="0" smtClean="0">
                <a:solidFill>
                  <a:schemeClr val="tx1"/>
                </a:solidFill>
                <a:latin typeface="Arial" charset="0"/>
                <a:ea typeface="ＭＳ Ｐゴシック" charset="-128"/>
                <a:cs typeface="Arial" charset="0"/>
              </a:rPr>
              <a:t>Read performance similar to 2TB.</a:t>
            </a:r>
          </a:p>
          <a:p>
            <a:endParaRPr dirty="0" smtClean="0">
              <a:solidFill>
                <a:schemeClr val="tx1"/>
              </a:solidFill>
              <a:latin typeface="Arial" charset="0"/>
              <a:ea typeface="ＭＳ Ｐゴシック" charset="-128"/>
              <a:cs typeface="Arial" charset="0"/>
            </a:endParaRPr>
          </a:p>
          <a:p>
            <a:r>
              <a:rPr dirty="0" smtClean="0">
                <a:solidFill>
                  <a:schemeClr val="tx1"/>
                </a:solidFill>
                <a:latin typeface="Arial" charset="0"/>
                <a:ea typeface="ＭＳ Ｐゴシック" charset="-128"/>
                <a:cs typeface="Arial" charset="0"/>
              </a:rPr>
              <a:t>Performance without 10% for 45TB and 330TB systems.</a:t>
            </a:r>
          </a:p>
          <a:p>
            <a:endParaRPr dirty="0" smtClean="0">
              <a:solidFill>
                <a:schemeClr val="tx1"/>
              </a:solidFill>
              <a:latin typeface="Arial" charset="0"/>
              <a:ea typeface="ＭＳ Ｐゴシック" charset="-128"/>
              <a:cs typeface="Arial" charset="0"/>
            </a:endParaRPr>
          </a:p>
          <a:p>
            <a:r>
              <a:rPr dirty="0" smtClean="0">
                <a:solidFill>
                  <a:schemeClr val="tx1"/>
                </a:solidFill>
                <a:latin typeface="Arial" charset="0"/>
                <a:ea typeface="ＭＳ Ｐゴシック" charset="-128"/>
                <a:cs typeface="Arial" charset="0"/>
              </a:rPr>
              <a:t>Performance Memo by end of June </a:t>
            </a:r>
          </a:p>
        </p:txBody>
      </p:sp>
      <p:sp>
        <p:nvSpPr>
          <p:cNvPr id="32772" name="Slide Number Placeholder 3"/>
          <p:cNvSpPr>
            <a:spLocks noGrp="1"/>
          </p:cNvSpPr>
          <p:nvPr>
            <p:ph type="sldNum" sz="quarter" idx="10"/>
          </p:nvPr>
        </p:nvSpPr>
        <p:spPr bwMode="auto"/>
        <p:txBody>
          <a:bodyPr/>
          <a:lstStyle/>
          <a:p>
            <a:pPr>
              <a:defRPr/>
            </a:pPr>
            <a:fld id="{2B4D2935-D22B-4685-AB8B-B2A88AAA7A5E}" type="slidenum">
              <a:rPr/>
              <a:pPr>
                <a:defRPr/>
              </a:pPr>
              <a:t>11</a:t>
            </a:fld>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smtClean="0">
                <a:latin typeface="Arial" charset="0"/>
                <a:cs typeface="Arial" charset="0"/>
              </a:rPr>
              <a:t>42% Less Power Consumption </a:t>
            </a:r>
            <a:br>
              <a:rPr smtClean="0">
                <a:latin typeface="Arial" charset="0"/>
                <a:cs typeface="Arial" charset="0"/>
              </a:rPr>
            </a:br>
            <a:r>
              <a:rPr sz="2000" smtClean="0">
                <a:latin typeface="Arial" charset="0"/>
                <a:cs typeface="Arial" charset="0"/>
              </a:rPr>
              <a:t>with 3TB Drives</a:t>
            </a:r>
            <a:endParaRPr smtClean="0">
              <a:latin typeface="Arial" charset="0"/>
              <a:cs typeface="Arial" charset="0"/>
            </a:endParaRPr>
          </a:p>
        </p:txBody>
      </p:sp>
      <p:sp>
        <p:nvSpPr>
          <p:cNvPr id="33795" name="Slide Number Placeholder 3"/>
          <p:cNvSpPr>
            <a:spLocks noGrp="1"/>
          </p:cNvSpPr>
          <p:nvPr>
            <p:ph type="sldNum" sz="quarter" idx="10"/>
          </p:nvPr>
        </p:nvSpPr>
        <p:spPr bwMode="auto"/>
        <p:txBody>
          <a:bodyPr/>
          <a:lstStyle/>
          <a:p>
            <a:pPr>
              <a:defRPr/>
            </a:pPr>
            <a:fld id="{D107A405-C2C1-4596-9ECF-33B0D912ECB7}" type="slidenum">
              <a:rPr/>
              <a:pPr>
                <a:defRPr/>
              </a:pPr>
              <a:t>12</a:t>
            </a:fld>
            <a:endParaRPr/>
          </a:p>
        </p:txBody>
      </p:sp>
      <p:graphicFrame>
        <p:nvGraphicFramePr>
          <p:cNvPr id="5" name="Chart 4"/>
          <p:cNvGraphicFramePr/>
          <p:nvPr/>
        </p:nvGraphicFramePr>
        <p:xfrm>
          <a:off x="533400" y="990600"/>
          <a:ext cx="6858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5867400" y="1295400"/>
            <a:ext cx="3276600" cy="708025"/>
          </a:xfrm>
          <a:prstGeom prst="rect">
            <a:avLst/>
          </a:prstGeom>
          <a:solidFill>
            <a:schemeClr val="accent2">
              <a:lumMod val="20000"/>
              <a:lumOff val="80000"/>
            </a:schemeClr>
          </a:solidFill>
        </p:spPr>
        <p:txBody>
          <a:bodyPr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000" dirty="0" smtClean="0"/>
              <a:t>42% less power consumption using 3TB drives</a:t>
            </a:r>
            <a:endParaRPr lang="en-US" sz="2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228600"/>
            <a:ext cx="8686800" cy="639763"/>
          </a:xfrm>
        </p:spPr>
        <p:txBody>
          <a:bodyPr/>
          <a:lstStyle/>
          <a:p>
            <a:r>
              <a:rPr smtClean="0">
                <a:latin typeface="Arial" charset="0"/>
                <a:cs typeface="Arial" charset="0"/>
              </a:rPr>
              <a:t>DXi8500 Encryption, Separately Priced</a:t>
            </a:r>
          </a:p>
        </p:txBody>
      </p:sp>
      <p:graphicFrame>
        <p:nvGraphicFramePr>
          <p:cNvPr id="5" name="Content Placeholder 4"/>
          <p:cNvGraphicFramePr>
            <a:graphicFrameLocks noGrp="1"/>
          </p:cNvGraphicFramePr>
          <p:nvPr>
            <p:ph idx="1"/>
          </p:nvPr>
        </p:nvGraphicFramePr>
        <p:xfrm>
          <a:off x="304800" y="1143000"/>
          <a:ext cx="8534400" cy="4876800"/>
        </p:xfrm>
        <a:graphic>
          <a:graphicData uri="http://schemas.openxmlformats.org/drawingml/2006/table">
            <a:tbl>
              <a:tblPr firstRow="1" bandRow="1">
                <a:tableStyleId>{5C22544A-7EE6-4342-B048-85BDC9FD1C3A}</a:tableStyleId>
              </a:tblPr>
              <a:tblGrid>
                <a:gridCol w="2133600"/>
                <a:gridCol w="2133600"/>
                <a:gridCol w="2133600"/>
                <a:gridCol w="2133600"/>
              </a:tblGrid>
              <a:tr h="478344">
                <a:tc>
                  <a:txBody>
                    <a:bodyPr/>
                    <a:lstStyle/>
                    <a:p>
                      <a:pPr algn="l"/>
                      <a:r>
                        <a:rPr lang="en-US" dirty="0" smtClean="0"/>
                        <a:t>Encryption</a:t>
                      </a:r>
                      <a:endParaRPr lang="en-US" dirty="0"/>
                    </a:p>
                  </a:txBody>
                  <a:tcPr anchor="ctr"/>
                </a:tc>
                <a:tc>
                  <a:txBody>
                    <a:bodyPr/>
                    <a:lstStyle/>
                    <a:p>
                      <a:pPr algn="l"/>
                      <a:r>
                        <a:rPr lang="en-US" dirty="0" smtClean="0"/>
                        <a:t>Feature</a:t>
                      </a:r>
                      <a:endParaRPr lang="en-US" dirty="0"/>
                    </a:p>
                  </a:txBody>
                  <a:tcPr anchor="ctr"/>
                </a:tc>
                <a:tc>
                  <a:txBody>
                    <a:bodyPr/>
                    <a:lstStyle/>
                    <a:p>
                      <a:pPr algn="l"/>
                      <a:r>
                        <a:rPr lang="en-US" dirty="0" smtClean="0"/>
                        <a:t>Protection </a:t>
                      </a:r>
                      <a:endParaRPr lang="en-US" dirty="0"/>
                    </a:p>
                  </a:txBody>
                  <a:tcPr anchor="ctr"/>
                </a:tc>
                <a:tc>
                  <a:txBody>
                    <a:bodyPr/>
                    <a:lstStyle/>
                    <a:p>
                      <a:pPr algn="l"/>
                      <a:r>
                        <a:rPr lang="en-US" dirty="0" smtClean="0"/>
                        <a:t>Implementation</a:t>
                      </a:r>
                      <a:endParaRPr lang="en-US" dirty="0"/>
                    </a:p>
                  </a:txBody>
                  <a:tcPr anchor="ctr"/>
                </a:tc>
              </a:tr>
              <a:tr h="1533325">
                <a:tc>
                  <a:txBody>
                    <a:bodyPr/>
                    <a:lstStyle/>
                    <a:p>
                      <a:pPr algn="l"/>
                      <a:r>
                        <a:rPr lang="en-US" dirty="0" smtClean="0"/>
                        <a:t>Data-at-Rest </a:t>
                      </a:r>
                      <a:endParaRPr lang="en-US" dirty="0"/>
                    </a:p>
                  </a:txBody>
                  <a:tcPr anchor="ctr"/>
                </a:tc>
                <a:tc>
                  <a:txBody>
                    <a:bodyPr/>
                    <a:lstStyle/>
                    <a:p>
                      <a:pPr algn="l"/>
                      <a:r>
                        <a:rPr lang="en-US" dirty="0" smtClean="0"/>
                        <a:t>Encryption</a:t>
                      </a:r>
                    </a:p>
                    <a:p>
                      <a:pPr algn="l"/>
                      <a:r>
                        <a:rPr lang="en-US" dirty="0" smtClean="0"/>
                        <a:t>(except China,</a:t>
                      </a:r>
                      <a:r>
                        <a:rPr lang="en-US" baseline="0" dirty="0" smtClean="0"/>
                        <a:t> Russia, Belarus, Kazakhstan)</a:t>
                      </a:r>
                      <a:endParaRPr lang="en-US" dirty="0"/>
                    </a:p>
                  </a:txBody>
                  <a:tcPr anchor="ctr"/>
                </a:tc>
                <a:tc>
                  <a:txBody>
                    <a:bodyPr/>
                    <a:lstStyle/>
                    <a:p>
                      <a:pPr algn="l"/>
                      <a:r>
                        <a:rPr lang="en-US" dirty="0" smtClean="0"/>
                        <a:t>Physical removal</a:t>
                      </a:r>
                      <a:r>
                        <a:rPr lang="en-US" baseline="0" dirty="0" smtClean="0"/>
                        <a:t> of disk drives or arrays</a:t>
                      </a:r>
                      <a:endParaRPr lang="en-US" dirty="0"/>
                    </a:p>
                  </a:txBody>
                  <a:tcPr anchor="ctr"/>
                </a:tc>
                <a:tc>
                  <a:txBody>
                    <a:bodyPr/>
                    <a:lstStyle/>
                    <a:p>
                      <a:pPr algn="l"/>
                      <a:r>
                        <a:rPr lang="en-US" dirty="0" smtClean="0"/>
                        <a:t>SED drives</a:t>
                      </a:r>
                    </a:p>
                    <a:p>
                      <a:pPr algn="l"/>
                      <a:r>
                        <a:rPr lang="en-US" dirty="0" smtClean="0"/>
                        <a:t>Encryption</a:t>
                      </a:r>
                      <a:r>
                        <a:rPr lang="en-US" baseline="0" dirty="0" smtClean="0"/>
                        <a:t> keys on RAID controllers</a:t>
                      </a:r>
                      <a:endParaRPr lang="en-US" dirty="0"/>
                    </a:p>
                  </a:txBody>
                  <a:tcPr anchor="ctr"/>
                </a:tc>
              </a:tr>
              <a:tr h="1331806">
                <a:tc>
                  <a:txBody>
                    <a:bodyPr/>
                    <a:lstStyle/>
                    <a:p>
                      <a:pPr algn="l"/>
                      <a:r>
                        <a:rPr lang="en-US" dirty="0" smtClean="0">
                          <a:solidFill>
                            <a:schemeClr val="bg1">
                              <a:lumMod val="50000"/>
                            </a:schemeClr>
                          </a:solidFill>
                        </a:rPr>
                        <a:t>Data-in-Transit</a:t>
                      </a:r>
                      <a:endParaRPr lang="en-US" dirty="0">
                        <a:solidFill>
                          <a:schemeClr val="bg1">
                            <a:lumMod val="50000"/>
                          </a:schemeClr>
                        </a:solidFill>
                      </a:endParaRPr>
                    </a:p>
                  </a:txBody>
                  <a:tcPr anchor="ctr"/>
                </a:tc>
                <a:tc>
                  <a:txBody>
                    <a:bodyPr/>
                    <a:lstStyle/>
                    <a:p>
                      <a:pPr algn="l"/>
                      <a:r>
                        <a:rPr lang="en-US" dirty="0" smtClean="0">
                          <a:solidFill>
                            <a:schemeClr val="bg1">
                              <a:lumMod val="50000"/>
                            </a:schemeClr>
                          </a:solidFill>
                        </a:rPr>
                        <a:t>Replication</a:t>
                      </a:r>
                      <a:endParaRPr lang="en-US" dirty="0">
                        <a:solidFill>
                          <a:schemeClr val="bg1">
                            <a:lumMod val="50000"/>
                          </a:schemeClr>
                        </a:solidFill>
                      </a:endParaRPr>
                    </a:p>
                  </a:txBody>
                  <a:tcPr anchor="ctr"/>
                </a:tc>
                <a:tc>
                  <a:txBody>
                    <a:bodyPr/>
                    <a:lstStyle/>
                    <a:p>
                      <a:pPr algn="l"/>
                      <a:r>
                        <a:rPr lang="en-US" dirty="0" smtClean="0">
                          <a:solidFill>
                            <a:schemeClr val="bg1">
                              <a:lumMod val="50000"/>
                            </a:schemeClr>
                          </a:solidFill>
                        </a:rPr>
                        <a:t>Access to data on the wire</a:t>
                      </a:r>
                      <a:endParaRPr lang="en-US" dirty="0">
                        <a:solidFill>
                          <a:schemeClr val="bg1">
                            <a:lumMod val="50000"/>
                          </a:schemeClr>
                        </a:solidFill>
                      </a:endParaRPr>
                    </a:p>
                  </a:txBody>
                  <a:tcPr anchor="ctr"/>
                </a:tc>
                <a:tc>
                  <a:txBody>
                    <a:bodyPr/>
                    <a:lstStyle/>
                    <a:p>
                      <a:pPr algn="l"/>
                      <a:r>
                        <a:rPr lang="en-US" dirty="0" smtClean="0">
                          <a:solidFill>
                            <a:schemeClr val="bg1">
                              <a:lumMod val="50000"/>
                            </a:schemeClr>
                          </a:solidFill>
                        </a:rPr>
                        <a:t>Encryption on the fly</a:t>
                      </a:r>
                      <a:r>
                        <a:rPr lang="en-US" baseline="0" dirty="0" smtClean="0">
                          <a:solidFill>
                            <a:schemeClr val="bg1">
                              <a:lumMod val="50000"/>
                            </a:schemeClr>
                          </a:solidFill>
                        </a:rPr>
                        <a:t> before transmission</a:t>
                      </a:r>
                      <a:endParaRPr lang="en-US" dirty="0">
                        <a:solidFill>
                          <a:schemeClr val="bg1">
                            <a:lumMod val="50000"/>
                          </a:schemeClr>
                        </a:solidFill>
                      </a:endParaRPr>
                    </a:p>
                  </a:txBody>
                  <a:tcPr anchor="ctr"/>
                </a:tc>
              </a:tr>
              <a:tr h="1533325">
                <a:tc>
                  <a:txBody>
                    <a:bodyPr/>
                    <a:lstStyle/>
                    <a:p>
                      <a:pPr algn="l"/>
                      <a:endParaRPr lang="en-US">
                        <a:solidFill>
                          <a:schemeClr val="bg1">
                            <a:lumMod val="50000"/>
                          </a:schemeClr>
                        </a:solidFill>
                      </a:endParaRPr>
                    </a:p>
                  </a:txBody>
                  <a:tcPr anchor="ctr"/>
                </a:tc>
                <a:tc>
                  <a:txBody>
                    <a:bodyPr/>
                    <a:lstStyle/>
                    <a:p>
                      <a:pPr algn="l"/>
                      <a:r>
                        <a:rPr lang="en-US" dirty="0" smtClean="0">
                          <a:solidFill>
                            <a:schemeClr val="bg1">
                              <a:lumMod val="50000"/>
                            </a:schemeClr>
                          </a:solidFill>
                        </a:rPr>
                        <a:t>Accent</a:t>
                      </a:r>
                      <a:r>
                        <a:rPr lang="en-US" baseline="0" dirty="0" smtClean="0">
                          <a:solidFill>
                            <a:schemeClr val="bg1">
                              <a:lumMod val="50000"/>
                            </a:schemeClr>
                          </a:solidFill>
                        </a:rPr>
                        <a:t> (2.2, soon to be new)</a:t>
                      </a:r>
                      <a:endParaRPr lang="en-US" dirty="0">
                        <a:solidFill>
                          <a:schemeClr val="bg1">
                            <a:lumMod val="50000"/>
                          </a:schemeClr>
                        </a:solidFill>
                      </a:endParaRPr>
                    </a:p>
                  </a:txBody>
                  <a:tcPr anchor="ctr"/>
                </a:tc>
                <a:tc>
                  <a:txBody>
                    <a:bodyPr/>
                    <a:lstStyle/>
                    <a:p>
                      <a:pPr algn="l"/>
                      <a:r>
                        <a:rPr lang="en-US" dirty="0" smtClean="0">
                          <a:solidFill>
                            <a:schemeClr val="bg1">
                              <a:lumMod val="50000"/>
                            </a:schemeClr>
                          </a:solidFill>
                        </a:rPr>
                        <a:t>Access to data on</a:t>
                      </a:r>
                      <a:r>
                        <a:rPr lang="en-US" baseline="0" dirty="0" smtClean="0">
                          <a:solidFill>
                            <a:schemeClr val="bg1">
                              <a:lumMod val="50000"/>
                            </a:schemeClr>
                          </a:solidFill>
                        </a:rPr>
                        <a:t> the wire</a:t>
                      </a:r>
                      <a:endParaRPr lang="en-US" dirty="0">
                        <a:solidFill>
                          <a:schemeClr val="bg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lumMod val="50000"/>
                            </a:schemeClr>
                          </a:solidFill>
                        </a:rPr>
                        <a:t>Encryption on the fly</a:t>
                      </a:r>
                      <a:r>
                        <a:rPr lang="en-US" baseline="0" dirty="0" smtClean="0">
                          <a:solidFill>
                            <a:schemeClr val="bg1">
                              <a:lumMod val="50000"/>
                            </a:schemeClr>
                          </a:solidFill>
                        </a:rPr>
                        <a:t> before transmission</a:t>
                      </a:r>
                      <a:endParaRPr lang="en-US" dirty="0" smtClean="0">
                        <a:solidFill>
                          <a:schemeClr val="bg1">
                            <a:lumMod val="50000"/>
                          </a:schemeClr>
                        </a:solidFill>
                      </a:endParaRPr>
                    </a:p>
                    <a:p>
                      <a:pPr algn="l"/>
                      <a:endParaRPr lang="en-US" dirty="0">
                        <a:solidFill>
                          <a:schemeClr val="bg1">
                            <a:lumMod val="50000"/>
                          </a:schemeClr>
                        </a:solidFill>
                      </a:endParaRPr>
                    </a:p>
                  </a:txBody>
                  <a:tcPr anchor="ctr"/>
                </a:tc>
              </a:tr>
            </a:tbl>
          </a:graphicData>
        </a:graphic>
      </p:graphicFrame>
      <p:sp>
        <p:nvSpPr>
          <p:cNvPr id="25630" name="Slide Number Placeholder 3"/>
          <p:cNvSpPr>
            <a:spLocks noGrp="1"/>
          </p:cNvSpPr>
          <p:nvPr>
            <p:ph type="sldNum" sz="quarter" idx="10"/>
          </p:nvPr>
        </p:nvSpPr>
        <p:spPr bwMode="auto"/>
        <p:txBody>
          <a:bodyPr/>
          <a:lstStyle/>
          <a:p>
            <a:pPr>
              <a:defRPr/>
            </a:pPr>
            <a:fld id="{38977367-7CE4-48AC-AF9A-B4FF49488D2E}" type="slidenum">
              <a:rPr/>
              <a:pPr>
                <a:defRPr/>
              </a:pPr>
              <a:t>13</a:t>
            </a:fld>
            <a:endParaRPr/>
          </a:p>
        </p:txBody>
      </p:sp>
      <p:sp>
        <p:nvSpPr>
          <p:cNvPr id="7" name="10-Point Star 6"/>
          <p:cNvSpPr/>
          <p:nvPr/>
        </p:nvSpPr>
        <p:spPr>
          <a:xfrm rot="1534640">
            <a:off x="1222375" y="1800225"/>
            <a:ext cx="1066800" cy="609600"/>
          </a:xfrm>
          <a:prstGeom prst="star1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rPr>
              <a:t>NEW</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smtClean="0">
                <a:latin typeface="Arial" charset="0"/>
                <a:cs typeface="Arial" charset="0"/>
              </a:rPr>
              <a:t>DXi8500 – Mixing SED and non-SED</a:t>
            </a:r>
          </a:p>
        </p:txBody>
      </p:sp>
      <p:sp>
        <p:nvSpPr>
          <p:cNvPr id="27651" name="Content Placeholder 2"/>
          <p:cNvSpPr>
            <a:spLocks noGrp="1"/>
          </p:cNvSpPr>
          <p:nvPr>
            <p:ph idx="1"/>
          </p:nvPr>
        </p:nvSpPr>
        <p:spPr>
          <a:xfrm>
            <a:off x="301625" y="1752600"/>
            <a:ext cx="7543800" cy="4419600"/>
          </a:xfrm>
        </p:spPr>
        <p:txBody>
          <a:bodyPr/>
          <a:lstStyle/>
          <a:p>
            <a:pPr>
              <a:buFont typeface="Wingdings" pitchFamily="2" charset="2"/>
              <a:buNone/>
            </a:pPr>
            <a:r>
              <a:rPr sz="3600" dirty="0" smtClean="0">
                <a:solidFill>
                  <a:srgbClr val="C00000"/>
                </a:solidFill>
                <a:latin typeface="Arial" charset="0"/>
                <a:ea typeface="ＭＳ Ｐゴシック" charset="-128"/>
                <a:cs typeface="Arial" charset="0"/>
              </a:rPr>
              <a:t>Encryption </a:t>
            </a:r>
            <a:r>
              <a:rPr sz="3600" u="sng" dirty="0" smtClean="0">
                <a:solidFill>
                  <a:srgbClr val="C00000"/>
                </a:solidFill>
                <a:latin typeface="Arial" charset="0"/>
                <a:ea typeface="ＭＳ Ｐゴシック" charset="-128"/>
                <a:cs typeface="Arial" charset="0"/>
              </a:rPr>
              <a:t>Not</a:t>
            </a:r>
            <a:r>
              <a:rPr sz="3600" dirty="0" smtClean="0">
                <a:solidFill>
                  <a:srgbClr val="C00000"/>
                </a:solidFill>
                <a:latin typeface="Arial" charset="0"/>
                <a:ea typeface="ＭＳ Ｐゴシック" charset="-128"/>
                <a:cs typeface="Arial" charset="0"/>
              </a:rPr>
              <a:t> Supported:</a:t>
            </a:r>
          </a:p>
          <a:p>
            <a:r>
              <a:rPr sz="3200" dirty="0" smtClean="0">
                <a:latin typeface="Arial" charset="0"/>
                <a:ea typeface="ＭＳ Ｐゴシック" charset="-128"/>
                <a:cs typeface="Arial" charset="0"/>
              </a:rPr>
              <a:t>Mixing SED 3TB and non-SED 3TB (China/Russia/…) drives</a:t>
            </a:r>
          </a:p>
          <a:p>
            <a:pPr lvl="1"/>
            <a:r>
              <a:rPr lang="en-US" sz="2600" dirty="0" smtClean="0">
                <a:latin typeface="Arial" charset="0"/>
                <a:ea typeface="ＭＳ Ｐゴシック" charset="-128"/>
                <a:cs typeface="Arial" charset="0"/>
              </a:rPr>
              <a:t>Should never occur – controlled by FRU List</a:t>
            </a:r>
            <a:endParaRPr sz="2600" dirty="0" smtClean="0">
              <a:latin typeface="Arial" charset="0"/>
              <a:ea typeface="ＭＳ Ｐゴシック" charset="-128"/>
              <a:cs typeface="Arial" charset="0"/>
            </a:endParaRPr>
          </a:p>
          <a:p>
            <a:endParaRPr sz="3200" dirty="0" smtClean="0">
              <a:latin typeface="Arial" charset="0"/>
              <a:ea typeface="ＭＳ Ｐゴシック" charset="-128"/>
              <a:cs typeface="Arial" charset="0"/>
            </a:endParaRPr>
          </a:p>
          <a:p>
            <a:r>
              <a:rPr sz="3200" dirty="0" smtClean="0">
                <a:latin typeface="Arial" charset="0"/>
                <a:ea typeface="ＭＳ Ｐゴシック" charset="-128"/>
                <a:cs typeface="Arial" charset="0"/>
              </a:rPr>
              <a:t>Mixing 2TB and 3TB in DXi8500(2TB)</a:t>
            </a:r>
          </a:p>
          <a:p>
            <a:pPr lvl="1"/>
            <a:r>
              <a:rPr sz="2400" dirty="0" smtClean="0">
                <a:latin typeface="Arial" charset="0"/>
                <a:ea typeface="ＭＳ Ｐゴシック" charset="-128"/>
                <a:cs typeface="Arial" charset="0"/>
              </a:rPr>
              <a:t>Get increased capacity, but encryption is not supported</a:t>
            </a:r>
          </a:p>
        </p:txBody>
      </p:sp>
      <p:sp>
        <p:nvSpPr>
          <p:cNvPr id="37892" name="Slide Number Placeholder 3"/>
          <p:cNvSpPr>
            <a:spLocks noGrp="1"/>
          </p:cNvSpPr>
          <p:nvPr>
            <p:ph type="sldNum" sz="quarter" idx="10"/>
          </p:nvPr>
        </p:nvSpPr>
        <p:spPr bwMode="auto"/>
        <p:txBody>
          <a:bodyPr/>
          <a:lstStyle/>
          <a:p>
            <a:pPr>
              <a:defRPr/>
            </a:pPr>
            <a:fld id="{6E0DD7E8-B562-4648-B9C4-84CF38D45123}" type="slidenum">
              <a:rPr/>
              <a:pPr>
                <a:defRPr/>
              </a:pPr>
              <a:t>14</a:t>
            </a:fld>
            <a:endParaRPr/>
          </a:p>
        </p:txBody>
      </p:sp>
      <p:sp>
        <p:nvSpPr>
          <p:cNvPr id="5" name="Rectangle 4"/>
          <p:cNvSpPr/>
          <p:nvPr/>
        </p:nvSpPr>
        <p:spPr>
          <a:xfrm>
            <a:off x="301625" y="1068388"/>
            <a:ext cx="8223250" cy="400050"/>
          </a:xfrm>
          <a:prstGeom prst="rect">
            <a:avLst/>
          </a:prstGeom>
        </p:spPr>
        <p:txBody>
          <a:bodyPr>
            <a:spAutoFit/>
          </a:bodyPr>
          <a:lstStyle/>
          <a:p>
            <a:pPr algn="ctr">
              <a:defRPr/>
            </a:pPr>
            <a:r>
              <a:rPr lang="en-US" sz="2000" b="1" i="1" dirty="0">
                <a:solidFill>
                  <a:schemeClr val="accent6">
                    <a:lumMod val="60000"/>
                    <a:lumOff val="40000"/>
                  </a:schemeClr>
                </a:solidFill>
              </a:rPr>
              <a:t>SED = Self Encrypting Drive ~ FDE = Full Drive Encryption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a:graphicFrameLocks/>
          </p:cNvGraphicFramePr>
          <p:nvPr/>
        </p:nvGraphicFramePr>
        <p:xfrm>
          <a:off x="381000" y="990600"/>
          <a:ext cx="8305800" cy="5214937"/>
        </p:xfrm>
        <a:graphic>
          <a:graphicData uri="http://schemas.openxmlformats.org/drawingml/2006/chart">
            <c:chart xmlns:c="http://schemas.openxmlformats.org/drawingml/2006/chart" xmlns:r="http://schemas.openxmlformats.org/officeDocument/2006/relationships" r:id="rId3"/>
          </a:graphicData>
        </a:graphic>
      </p:graphicFrame>
      <p:sp>
        <p:nvSpPr>
          <p:cNvPr id="34820" name="Slide Number Placeholder 1"/>
          <p:cNvSpPr>
            <a:spLocks noGrp="1"/>
          </p:cNvSpPr>
          <p:nvPr>
            <p:ph type="sldNum" sz="quarter" idx="11"/>
          </p:nvPr>
        </p:nvSpPr>
        <p:spPr bwMode="auto"/>
        <p:txBody>
          <a:bodyPr/>
          <a:lstStyle/>
          <a:p>
            <a:pPr>
              <a:defRPr/>
            </a:pPr>
            <a:fld id="{B0B82539-CA69-4202-95E1-33AE802BB3CB}" type="slidenum">
              <a:rPr smtClean="0"/>
              <a:pPr>
                <a:defRPr/>
              </a:pPr>
              <a:t>15</a:t>
            </a:fld>
            <a:endParaRPr sz="1200" dirty="0" smtClean="0"/>
          </a:p>
        </p:txBody>
      </p:sp>
      <p:sp>
        <p:nvSpPr>
          <p:cNvPr id="11" name="Title 1"/>
          <p:cNvSpPr txBox="1">
            <a:spLocks/>
          </p:cNvSpPr>
          <p:nvPr/>
        </p:nvSpPr>
        <p:spPr>
          <a:xfrm>
            <a:off x="457200" y="228600"/>
            <a:ext cx="8229600" cy="1143000"/>
          </a:xfrm>
          <a:prstGeom prst="rect">
            <a:avLst/>
          </a:prstGeom>
        </p:spPr>
        <p:txBody>
          <a:bodyPr/>
          <a:lstStyle/>
          <a:p>
            <a:pPr eaLnBrk="0" hangingPunct="0">
              <a:defRPr/>
            </a:pPr>
            <a:r>
              <a:rPr lang="en-US" sz="3200" kern="0" dirty="0">
                <a:solidFill>
                  <a:srgbClr val="006AD6"/>
                </a:solidFill>
                <a:latin typeface="+mj-lt"/>
                <a:ea typeface="+mj-ea"/>
                <a:cs typeface="+mj-cs"/>
              </a:rPr>
              <a:t>Base $/GB List Price Benchmarks</a:t>
            </a:r>
          </a:p>
        </p:txBody>
      </p:sp>
      <p:sp>
        <p:nvSpPr>
          <p:cNvPr id="5" name="TextBox 5"/>
          <p:cNvSpPr txBox="1">
            <a:spLocks noChangeArrowheads="1"/>
          </p:cNvSpPr>
          <p:nvPr/>
        </p:nvSpPr>
        <p:spPr bwMode="auto">
          <a:xfrm>
            <a:off x="3581400" y="1828800"/>
            <a:ext cx="5181600" cy="1016000"/>
          </a:xfrm>
          <a:prstGeom prst="rect">
            <a:avLst/>
          </a:prstGeom>
          <a:solidFill>
            <a:schemeClr val="accent2">
              <a:lumMod val="20000"/>
              <a:lumOff val="80000"/>
            </a:schemeClr>
          </a:solidFill>
          <a:ln w="9525">
            <a:noFill/>
            <a:miter lim="800000"/>
            <a:headEnd/>
            <a:tailEnd/>
          </a:ln>
        </p:spPr>
        <p:txBody>
          <a:bodyPr>
            <a:spAutoFit/>
          </a:bodyPr>
          <a:lstStyle/>
          <a:p>
            <a:pPr>
              <a:tabLst>
                <a:tab pos="4114800" algn="l"/>
              </a:tabLst>
              <a:defRPr/>
            </a:pPr>
            <a:r>
              <a:rPr lang="en-US" dirty="0"/>
              <a:t>~9% premium/TB  (range 4-15%):</a:t>
            </a:r>
            <a:endParaRPr lang="en-US" sz="1400" dirty="0"/>
          </a:p>
          <a:p>
            <a:pPr>
              <a:buFont typeface="Arial" charset="0"/>
              <a:buChar char="•"/>
              <a:tabLst>
                <a:tab pos="4114800" algn="l"/>
              </a:tabLst>
              <a:defRPr/>
            </a:pPr>
            <a:r>
              <a:rPr lang="en-US" sz="1400" dirty="0"/>
              <a:t>3TB (no encryption) </a:t>
            </a:r>
            <a:r>
              <a:rPr lang="en-US" sz="1400" dirty="0" err="1"/>
              <a:t>vs</a:t>
            </a:r>
            <a:r>
              <a:rPr lang="en-US" sz="1400" dirty="0"/>
              <a:t> 2TB </a:t>
            </a:r>
          </a:p>
          <a:p>
            <a:pPr>
              <a:buFont typeface="Arial" charset="0"/>
              <a:buChar char="•"/>
              <a:tabLst>
                <a:tab pos="4114800" algn="l"/>
              </a:tabLst>
              <a:defRPr/>
            </a:pPr>
            <a:r>
              <a:rPr lang="en-US" sz="1400" dirty="0"/>
              <a:t>High density:  330TB in a single rack (space/power savings)</a:t>
            </a:r>
          </a:p>
          <a:p>
            <a:pPr>
              <a:buFont typeface="Arial" charset="0"/>
              <a:buChar char="•"/>
              <a:tabLst>
                <a:tab pos="4114800" algn="l"/>
              </a:tabLst>
              <a:defRPr/>
            </a:pPr>
            <a:r>
              <a:rPr lang="en-US" sz="1400" dirty="0"/>
              <a:t>Latest 3TB technology</a:t>
            </a:r>
          </a:p>
        </p:txBody>
      </p:sp>
      <p:cxnSp>
        <p:nvCxnSpPr>
          <p:cNvPr id="7" name="Straight Arrow Connector 6"/>
          <p:cNvCxnSpPr/>
          <p:nvPr/>
        </p:nvCxnSpPr>
        <p:spPr>
          <a:xfrm>
            <a:off x="2590800" y="3124200"/>
            <a:ext cx="0" cy="381000"/>
          </a:xfrm>
          <a:prstGeom prst="straightConnector1">
            <a:avLst/>
          </a:prstGeom>
          <a:ln w="22225">
            <a:solidFill>
              <a:srgbClr val="92D05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1"/>
          </p:cNvCxnSpPr>
          <p:nvPr/>
        </p:nvCxnSpPr>
        <p:spPr>
          <a:xfrm flipH="1">
            <a:off x="2590800" y="2336800"/>
            <a:ext cx="990600" cy="93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a:xfrm>
            <a:off x="228600" y="228600"/>
            <a:ext cx="8686800" cy="639763"/>
          </a:xfrm>
        </p:spPr>
        <p:txBody>
          <a:bodyPr/>
          <a:lstStyle/>
          <a:p>
            <a:r>
              <a:rPr sz="2800" smtClean="0">
                <a:latin typeface="Arial" charset="0"/>
                <a:cs typeface="Arial" charset="0"/>
              </a:rPr>
              <a:t>Stronger Value of DXi8500 over DD</a:t>
            </a:r>
          </a:p>
        </p:txBody>
      </p:sp>
      <p:sp>
        <p:nvSpPr>
          <p:cNvPr id="29699" name="Rectangle 5"/>
          <p:cNvSpPr txBox="1">
            <a:spLocks noGrp="1" noChangeArrowheads="1"/>
          </p:cNvSpPr>
          <p:nvPr/>
        </p:nvSpPr>
        <p:spPr bwMode="auto">
          <a:xfrm>
            <a:off x="2514600" y="6324600"/>
            <a:ext cx="4732338" cy="496888"/>
          </a:xfrm>
          <a:prstGeom prst="rect">
            <a:avLst/>
          </a:prstGeom>
          <a:noFill/>
          <a:ln w="9525">
            <a:noFill/>
            <a:miter lim="800000"/>
            <a:headEnd/>
            <a:tailEnd/>
          </a:ln>
        </p:spPr>
        <p:txBody>
          <a:bodyPr/>
          <a:lstStyle/>
          <a:p>
            <a:r>
              <a:rPr lang="en-US" sz="800">
                <a:solidFill>
                  <a:schemeClr val="bg1"/>
                </a:solidFill>
              </a:rPr>
              <a:t>© 2011 Quantum Corporation. Company Confidential. Forward-looking information is based upon multiple assumptions and uncertainties, does not necessarily represent the company</a:t>
            </a:r>
            <a:r>
              <a:rPr lang="ja-JP" altLang="en-US" sz="800">
                <a:solidFill>
                  <a:schemeClr val="bg1"/>
                </a:solidFill>
              </a:rPr>
              <a:t>’</a:t>
            </a:r>
            <a:r>
              <a:rPr lang="en-US" altLang="ja-JP" sz="800">
                <a:solidFill>
                  <a:schemeClr val="bg1"/>
                </a:solidFill>
              </a:rPr>
              <a:t>s outlook and is for planning purposes only.</a:t>
            </a:r>
            <a:endParaRPr lang="en-US" sz="800">
              <a:solidFill>
                <a:schemeClr val="bg1"/>
              </a:solidFill>
            </a:endParaRPr>
          </a:p>
        </p:txBody>
      </p:sp>
      <p:sp>
        <p:nvSpPr>
          <p:cNvPr id="29700" name="Text Box 10"/>
          <p:cNvSpPr txBox="1">
            <a:spLocks noChangeArrowheads="1"/>
          </p:cNvSpPr>
          <p:nvPr/>
        </p:nvSpPr>
        <p:spPr bwMode="auto">
          <a:xfrm>
            <a:off x="1752600" y="990600"/>
            <a:ext cx="5749925" cy="369888"/>
          </a:xfrm>
          <a:prstGeom prst="rect">
            <a:avLst/>
          </a:prstGeom>
          <a:noFill/>
          <a:ln w="9525">
            <a:noFill/>
            <a:miter lim="800000"/>
            <a:headEnd/>
            <a:tailEnd/>
          </a:ln>
        </p:spPr>
        <p:txBody>
          <a:bodyPr wrap="none">
            <a:spAutoFit/>
          </a:bodyPr>
          <a:lstStyle/>
          <a:p>
            <a:r>
              <a:rPr lang="en-US"/>
              <a:t>How much performance does $1000 buy an end user?</a:t>
            </a:r>
          </a:p>
        </p:txBody>
      </p:sp>
      <p:sp>
        <p:nvSpPr>
          <p:cNvPr id="28680" name="TextBox 5"/>
          <p:cNvSpPr txBox="1">
            <a:spLocks noChangeArrowheads="1"/>
          </p:cNvSpPr>
          <p:nvPr/>
        </p:nvSpPr>
        <p:spPr bwMode="auto">
          <a:xfrm>
            <a:off x="1371600" y="5181600"/>
            <a:ext cx="7002463" cy="738188"/>
          </a:xfrm>
          <a:prstGeom prst="rect">
            <a:avLst/>
          </a:prstGeom>
          <a:solidFill>
            <a:schemeClr val="accent3">
              <a:lumMod val="60000"/>
              <a:lumOff val="40000"/>
            </a:schemeClr>
          </a:solidFill>
          <a:ln w="9525">
            <a:noFill/>
            <a:miter lim="800000"/>
            <a:headEnd/>
            <a:tailEnd/>
          </a:ln>
        </p:spPr>
        <p:txBody>
          <a:bodyPr>
            <a:spAutoFit/>
          </a:bodyPr>
          <a:lstStyle/>
          <a:p>
            <a:pPr>
              <a:defRPr/>
            </a:pPr>
            <a:r>
              <a:rPr lang="en-US" sz="1400" dirty="0"/>
              <a:t>DXi8500 w/ Premium Price Very Competitive</a:t>
            </a:r>
          </a:p>
          <a:p>
            <a:pPr marL="228600" indent="-228600">
              <a:buFont typeface="Arial" pitchFamily="34" charset="0"/>
              <a:buChar char="•"/>
              <a:defRPr/>
            </a:pPr>
            <a:r>
              <a:rPr lang="en-US" sz="1400" dirty="0"/>
              <a:t>2X performance of DD860</a:t>
            </a:r>
          </a:p>
          <a:p>
            <a:pPr marL="228600" indent="-228600">
              <a:buFont typeface="Arial" pitchFamily="34" charset="0"/>
              <a:buChar char="•"/>
              <a:defRPr/>
            </a:pPr>
            <a:r>
              <a:rPr lang="en-US" sz="1400" dirty="0"/>
              <a:t>40% better price / performance value than DD890</a:t>
            </a:r>
          </a:p>
        </p:txBody>
      </p:sp>
      <p:graphicFrame>
        <p:nvGraphicFramePr>
          <p:cNvPr id="11" name="Chart 10"/>
          <p:cNvGraphicFramePr>
            <a:graphicFrameLocks/>
          </p:cNvGraphicFramePr>
          <p:nvPr/>
        </p:nvGraphicFramePr>
        <p:xfrm>
          <a:off x="838200" y="1957387"/>
          <a:ext cx="3657599" cy="2943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nvGraphicFramePr>
        <p:xfrm>
          <a:off x="4800600" y="1957387"/>
          <a:ext cx="3810000" cy="2933700"/>
        </p:xfrm>
        <a:graphic>
          <a:graphicData uri="http://schemas.openxmlformats.org/drawingml/2006/chart">
            <c:chart xmlns:c="http://schemas.openxmlformats.org/drawingml/2006/chart" xmlns:r="http://schemas.openxmlformats.org/officeDocument/2006/relationships" r:id="rId4"/>
          </a:graphicData>
        </a:graphic>
      </p:graphicFrame>
      <p:sp>
        <p:nvSpPr>
          <p:cNvPr id="9" name="Slide Number Placeholder 1"/>
          <p:cNvSpPr>
            <a:spLocks noGrp="1"/>
          </p:cNvSpPr>
          <p:nvPr>
            <p:ph type="sldNum" sz="quarter" idx="4294967295"/>
          </p:nvPr>
        </p:nvSpPr>
        <p:spPr bwMode="auto">
          <a:xfrm>
            <a:off x="228600" y="6618288"/>
            <a:ext cx="463550" cy="246062"/>
          </a:xfrm>
          <a:prstGeom prst="rect">
            <a:avLst/>
          </a:prstGeom>
        </p:spPr>
        <p:txBody>
          <a:bodyPr/>
          <a:lstStyle/>
          <a:p>
            <a:pPr>
              <a:defRPr/>
            </a:pPr>
            <a:fld id="{B0B82539-CA69-4202-95E1-33AE802BB3CB}" type="slidenum">
              <a:rPr sz="1000" smtClean="0">
                <a:solidFill>
                  <a:schemeClr val="accent6">
                    <a:lumMod val="40000"/>
                    <a:lumOff val="60000"/>
                  </a:schemeClr>
                </a:solidFill>
              </a:rPr>
              <a:pPr>
                <a:defRPr/>
              </a:pPr>
              <a:t>16</a:t>
            </a:fld>
            <a:endParaRPr sz="1000" dirty="0" smtClean="0">
              <a:solidFill>
                <a:schemeClr val="accent6">
                  <a:lumMod val="40000"/>
                  <a:lumOff val="60000"/>
                </a:schemeClr>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smtClean="0">
                <a:latin typeface="Arial" charset="0"/>
                <a:cs typeface="Arial" charset="0"/>
              </a:rPr>
              <a:t>DXi8500 Better Value than DD990</a:t>
            </a:r>
          </a:p>
        </p:txBody>
      </p:sp>
      <p:sp>
        <p:nvSpPr>
          <p:cNvPr id="37891" name="Slide Number Placeholder 3"/>
          <p:cNvSpPr>
            <a:spLocks noGrp="1"/>
          </p:cNvSpPr>
          <p:nvPr>
            <p:ph type="sldNum" sz="quarter" idx="10"/>
          </p:nvPr>
        </p:nvSpPr>
        <p:spPr bwMode="auto"/>
        <p:txBody>
          <a:bodyPr/>
          <a:lstStyle/>
          <a:p>
            <a:pPr>
              <a:defRPr/>
            </a:pPr>
            <a:fld id="{9C24C532-9265-4964-9286-75462CFBD46A}" type="slidenum">
              <a:rPr/>
              <a:pPr>
                <a:defRPr/>
              </a:pPr>
              <a:t>17</a:t>
            </a:fld>
            <a:endParaRPr/>
          </a:p>
        </p:txBody>
      </p:sp>
      <p:graphicFrame>
        <p:nvGraphicFramePr>
          <p:cNvPr id="17" name="Content Placeholder 4"/>
          <p:cNvGraphicFramePr>
            <a:graphicFrameLocks noGrp="1"/>
          </p:cNvGraphicFramePr>
          <p:nvPr>
            <p:ph idx="1"/>
          </p:nvPr>
        </p:nvGraphicFramePr>
        <p:xfrm>
          <a:off x="228600" y="3149600"/>
          <a:ext cx="8534401" cy="3250707"/>
        </p:xfrm>
        <a:graphic>
          <a:graphicData uri="http://schemas.openxmlformats.org/drawingml/2006/table">
            <a:tbl>
              <a:tblPr firstRow="1" bandRow="1">
                <a:tableStyleId>{3B4B98B0-60AC-42C2-AFA5-B58CD77FA1E5}</a:tableStyleId>
              </a:tblPr>
              <a:tblGrid>
                <a:gridCol w="2482735"/>
                <a:gridCol w="2775065"/>
                <a:gridCol w="304800"/>
                <a:gridCol w="2971801"/>
              </a:tblGrid>
              <a:tr h="461122">
                <a:tc>
                  <a:txBody>
                    <a:bodyPr/>
                    <a:lstStyle/>
                    <a:p>
                      <a:pPr algn="l"/>
                      <a:endParaRPr lang="en-US" sz="2000" dirty="0"/>
                    </a:p>
                  </a:txBody>
                  <a:tcPr anchor="ctr"/>
                </a:tc>
                <a:tc>
                  <a:txBody>
                    <a:bodyPr/>
                    <a:lstStyle/>
                    <a:p>
                      <a:pPr algn="ctr"/>
                      <a:r>
                        <a:rPr lang="en-US" sz="2000" dirty="0" smtClean="0"/>
                        <a:t>2 x DXi8500 (3TB)</a:t>
                      </a:r>
                      <a:endParaRPr lang="en-US" sz="2000" dirty="0"/>
                    </a:p>
                  </a:txBody>
                  <a:tcPr anchor="ctr"/>
                </a:tc>
                <a:tc>
                  <a:txBody>
                    <a:bodyPr/>
                    <a:lstStyle/>
                    <a:p>
                      <a:pPr algn="ctr"/>
                      <a:endParaRPr lang="en-US" sz="2000" dirty="0"/>
                    </a:p>
                  </a:txBody>
                  <a:tcPr anchor="ctr"/>
                </a:tc>
                <a:tc>
                  <a:txBody>
                    <a:bodyPr/>
                    <a:lstStyle/>
                    <a:p>
                      <a:pPr algn="ctr"/>
                      <a:r>
                        <a:rPr lang="en-US" sz="2000" dirty="0" smtClean="0"/>
                        <a:t>EMC</a:t>
                      </a:r>
                      <a:r>
                        <a:rPr lang="en-US" sz="2000" baseline="0" dirty="0" smtClean="0"/>
                        <a:t> DD990</a:t>
                      </a:r>
                      <a:endParaRPr lang="en-US" sz="2000" dirty="0"/>
                    </a:p>
                  </a:txBody>
                  <a:tcPr anchor="ctr"/>
                </a:tc>
              </a:tr>
              <a:tr h="529478">
                <a:tc>
                  <a:txBody>
                    <a:bodyPr/>
                    <a:lstStyle/>
                    <a:p>
                      <a:pPr algn="l"/>
                      <a:r>
                        <a:rPr lang="en-US" sz="2000" dirty="0" smtClean="0"/>
                        <a:t>Usable</a:t>
                      </a:r>
                      <a:r>
                        <a:rPr lang="en-US" sz="2000" baseline="0" dirty="0" smtClean="0"/>
                        <a:t> Capacity</a:t>
                      </a:r>
                      <a:endParaRPr lang="en-US" sz="2000" b="1" dirty="0">
                        <a:solidFill>
                          <a:schemeClr val="tx1"/>
                        </a:solidFill>
                      </a:endParaRPr>
                    </a:p>
                  </a:txBody>
                  <a:tcPr anchor="ctr"/>
                </a:tc>
                <a:tc>
                  <a:txBody>
                    <a:bodyPr/>
                    <a:lstStyle/>
                    <a:p>
                      <a:pPr algn="ctr"/>
                      <a:r>
                        <a:rPr lang="en-US" sz="2000" b="1" dirty="0" smtClean="0"/>
                        <a:t>660TB</a:t>
                      </a:r>
                      <a:endParaRPr lang="en-US" sz="2000" b="1" dirty="0">
                        <a:solidFill>
                          <a:schemeClr val="tx1"/>
                        </a:solidFill>
                      </a:endParaRPr>
                    </a:p>
                  </a:txBody>
                  <a:tcPr anchor="ctr"/>
                </a:tc>
                <a:tc>
                  <a:txBody>
                    <a:bodyPr/>
                    <a:lstStyle/>
                    <a:p>
                      <a:pPr algn="ctr"/>
                      <a:endParaRPr lang="en-US" sz="2000" b="0" dirty="0">
                        <a:solidFill>
                          <a:schemeClr val="tx1"/>
                        </a:solidFill>
                      </a:endParaRPr>
                    </a:p>
                  </a:txBody>
                  <a:tcPr anchor="ctr"/>
                </a:tc>
                <a:tc>
                  <a:txBody>
                    <a:bodyPr/>
                    <a:lstStyle/>
                    <a:p>
                      <a:pPr algn="ctr"/>
                      <a:r>
                        <a:rPr lang="en-US" sz="2000" dirty="0" smtClean="0"/>
                        <a:t>570TB</a:t>
                      </a:r>
                      <a:endParaRPr lang="en-US" sz="2000" b="0" dirty="0">
                        <a:solidFill>
                          <a:schemeClr val="tx1"/>
                        </a:solidFill>
                      </a:endParaRPr>
                    </a:p>
                  </a:txBody>
                  <a:tcPr anchor="ctr"/>
                </a:tc>
              </a:tr>
              <a:tr h="609600">
                <a:tc>
                  <a:txBody>
                    <a:bodyPr/>
                    <a:lstStyle/>
                    <a:p>
                      <a:pPr algn="l"/>
                      <a:r>
                        <a:rPr lang="en-US" sz="2000" dirty="0" smtClean="0"/>
                        <a:t>Performance </a:t>
                      </a:r>
                      <a:r>
                        <a:rPr lang="en-US" sz="1000" dirty="0" smtClean="0"/>
                        <a:t>(OST)</a:t>
                      </a:r>
                      <a:endParaRPr lang="en-US" sz="2000" b="1" dirty="0">
                        <a:solidFill>
                          <a:schemeClr val="tx1"/>
                        </a:solidFill>
                      </a:endParaRPr>
                    </a:p>
                  </a:txBody>
                  <a:tcPr anchor="ctr"/>
                </a:tc>
                <a:tc>
                  <a:txBody>
                    <a:bodyPr/>
                    <a:lstStyle/>
                    <a:p>
                      <a:pPr algn="ctr"/>
                      <a:r>
                        <a:rPr lang="en-US" sz="2000" b="1" dirty="0" smtClean="0"/>
                        <a:t>20TB/hr </a:t>
                      </a:r>
                    </a:p>
                    <a:p>
                      <a:pPr algn="ctr"/>
                      <a:r>
                        <a:rPr lang="en-US" sz="1600" b="0" dirty="0" smtClean="0"/>
                        <a:t>(aggregate)</a:t>
                      </a:r>
                      <a:endParaRPr lang="en-US" sz="1600" b="0" dirty="0">
                        <a:solidFill>
                          <a:schemeClr val="tx1"/>
                        </a:solidFill>
                      </a:endParaRPr>
                    </a:p>
                  </a:txBody>
                  <a:tcPr anchor="ctr"/>
                </a:tc>
                <a:tc>
                  <a:txBody>
                    <a:bodyPr/>
                    <a:lstStyle/>
                    <a:p>
                      <a:pPr algn="ctr"/>
                      <a:endParaRPr lang="en-US" sz="2000" b="0" dirty="0">
                        <a:solidFill>
                          <a:schemeClr val="tx1"/>
                        </a:solidFill>
                      </a:endParaRPr>
                    </a:p>
                  </a:txBody>
                  <a:tcPr anchor="ctr"/>
                </a:tc>
                <a:tc>
                  <a:txBody>
                    <a:bodyPr/>
                    <a:lstStyle/>
                    <a:p>
                      <a:pPr algn="ctr"/>
                      <a:r>
                        <a:rPr lang="en-US" sz="2000" dirty="0" smtClean="0"/>
                        <a:t>15TB/hr</a:t>
                      </a:r>
                      <a:endParaRPr lang="en-US" sz="2000" b="0" dirty="0">
                        <a:solidFill>
                          <a:schemeClr val="tx1"/>
                        </a:solidFill>
                      </a:endParaRPr>
                    </a:p>
                  </a:txBody>
                  <a:tcPr anchor="ctr"/>
                </a:tc>
              </a:tr>
              <a:tr h="540009">
                <a:tc>
                  <a:txBody>
                    <a:bodyPr/>
                    <a:lstStyle/>
                    <a:p>
                      <a:pPr algn="l"/>
                      <a:r>
                        <a:rPr lang="en-US" sz="2000" dirty="0" smtClean="0"/>
                        <a:t>List Price</a:t>
                      </a:r>
                    </a:p>
                    <a:p>
                      <a:pPr algn="l"/>
                      <a:r>
                        <a:rPr lang="en-US" sz="800" dirty="0" smtClean="0"/>
                        <a:t>(includes</a:t>
                      </a:r>
                      <a:r>
                        <a:rPr lang="en-US" sz="800" baseline="0" dirty="0" smtClean="0"/>
                        <a:t> NAS, VTL, replication, encryption, 10GbE)</a:t>
                      </a:r>
                      <a:endParaRPr lang="en-US" sz="800" b="1" dirty="0">
                        <a:solidFill>
                          <a:schemeClr val="tx1"/>
                        </a:solidFill>
                      </a:endParaRPr>
                    </a:p>
                  </a:txBody>
                  <a:tcPr anchor="ctr"/>
                </a:tc>
                <a:tc>
                  <a:txBody>
                    <a:bodyPr/>
                    <a:lstStyle/>
                    <a:p>
                      <a:pPr algn="ctr"/>
                      <a:r>
                        <a:rPr lang="en-US" sz="2000" b="1" dirty="0" smtClean="0"/>
                        <a:t>$2.28M</a:t>
                      </a:r>
                      <a:endParaRPr lang="en-US" sz="2000" b="1" dirty="0">
                        <a:solidFill>
                          <a:schemeClr val="tx1"/>
                        </a:solidFill>
                      </a:endParaRPr>
                    </a:p>
                  </a:txBody>
                  <a:tcPr anchor="ctr"/>
                </a:tc>
                <a:tc>
                  <a:txBody>
                    <a:bodyPr/>
                    <a:lstStyle/>
                    <a:p>
                      <a:pPr algn="ctr"/>
                      <a:endParaRPr lang="en-US" sz="2000" b="0" dirty="0">
                        <a:solidFill>
                          <a:schemeClr val="tx1"/>
                        </a:solidFill>
                      </a:endParaRPr>
                    </a:p>
                  </a:txBody>
                  <a:tcPr anchor="ctr"/>
                </a:tc>
                <a:tc>
                  <a:txBody>
                    <a:bodyPr/>
                    <a:lstStyle/>
                    <a:p>
                      <a:pPr algn="ctr"/>
                      <a:r>
                        <a:rPr lang="en-US" sz="2000" dirty="0" smtClean="0"/>
                        <a:t>$2.60M</a:t>
                      </a:r>
                      <a:endParaRPr lang="en-US" sz="2000" b="0" dirty="0">
                        <a:solidFill>
                          <a:schemeClr val="tx1"/>
                        </a:solidFill>
                      </a:endParaRPr>
                    </a:p>
                  </a:txBody>
                  <a:tcPr anchor="ctr"/>
                </a:tc>
              </a:tr>
              <a:tr h="540009">
                <a:tc>
                  <a:txBody>
                    <a:bodyPr/>
                    <a:lstStyle/>
                    <a:p>
                      <a:pPr algn="l"/>
                      <a:r>
                        <a:rPr lang="en-US" sz="2000" b="0" dirty="0" smtClean="0">
                          <a:solidFill>
                            <a:schemeClr val="tx1"/>
                          </a:solidFill>
                        </a:rPr>
                        <a:t>$ / TB </a:t>
                      </a:r>
                      <a:r>
                        <a:rPr lang="en-US" sz="1000" dirty="0" smtClean="0"/>
                        <a:t>(w/ encryption)</a:t>
                      </a:r>
                      <a:endParaRPr lang="en-US" sz="2000" b="0" dirty="0">
                        <a:solidFill>
                          <a:schemeClr val="tx1"/>
                        </a:solidFill>
                      </a:endParaRPr>
                    </a:p>
                  </a:txBody>
                  <a:tcPr anchor="ctr"/>
                </a:tc>
                <a:tc>
                  <a:txBody>
                    <a:bodyPr/>
                    <a:lstStyle/>
                    <a:p>
                      <a:pPr algn="ctr"/>
                      <a:r>
                        <a:rPr lang="en-US" sz="2000" b="1" dirty="0" smtClean="0">
                          <a:solidFill>
                            <a:schemeClr val="tx1"/>
                          </a:solidFill>
                        </a:rPr>
                        <a:t>$3,455</a:t>
                      </a:r>
                      <a:r>
                        <a:rPr lang="en-US" sz="2000" b="1" baseline="0" dirty="0" smtClean="0">
                          <a:solidFill>
                            <a:schemeClr val="tx1"/>
                          </a:solidFill>
                        </a:rPr>
                        <a:t> - $8,444</a:t>
                      </a:r>
                      <a:endParaRPr lang="en-US" sz="2000" b="1" dirty="0">
                        <a:solidFill>
                          <a:schemeClr val="tx1"/>
                        </a:solidFill>
                      </a:endParaRPr>
                    </a:p>
                  </a:txBody>
                  <a:tcPr anchor="ctr"/>
                </a:tc>
                <a:tc>
                  <a:txBody>
                    <a:bodyPr/>
                    <a:lstStyle/>
                    <a:p>
                      <a:pPr algn="ctr"/>
                      <a:endParaRPr lang="en-US" sz="2000" b="0" dirty="0">
                        <a:solidFill>
                          <a:schemeClr val="tx1"/>
                        </a:solidFill>
                      </a:endParaRPr>
                    </a:p>
                  </a:txBody>
                  <a:tcPr anchor="ctr"/>
                </a:tc>
                <a:tc>
                  <a:txBody>
                    <a:bodyPr/>
                    <a:lstStyle/>
                    <a:p>
                      <a:pPr algn="ctr"/>
                      <a:r>
                        <a:rPr lang="en-US" sz="2000" b="0" dirty="0" smtClean="0">
                          <a:solidFill>
                            <a:schemeClr val="tx1"/>
                          </a:solidFill>
                        </a:rPr>
                        <a:t>$5,324 - $19,629</a:t>
                      </a:r>
                      <a:endParaRPr lang="en-US" sz="2000" b="0" dirty="0">
                        <a:solidFill>
                          <a:schemeClr val="tx1"/>
                        </a:solidFill>
                      </a:endParaRPr>
                    </a:p>
                  </a:txBody>
                  <a:tcPr anchor="ctr"/>
                </a:tc>
              </a:tr>
              <a:tr h="540009">
                <a:tc>
                  <a:txBody>
                    <a:bodyPr/>
                    <a:lstStyle/>
                    <a:p>
                      <a:pPr algn="l"/>
                      <a:r>
                        <a:rPr lang="en-US" sz="2000" b="0" dirty="0" smtClean="0">
                          <a:solidFill>
                            <a:schemeClr val="tx1"/>
                          </a:solidFill>
                        </a:rPr>
                        <a:t>Value for</a:t>
                      </a:r>
                      <a:r>
                        <a:rPr lang="en-US" sz="2000" b="0" baseline="0" dirty="0" smtClean="0">
                          <a:solidFill>
                            <a:schemeClr val="tx1"/>
                          </a:solidFill>
                        </a:rPr>
                        <a:t> $1K</a:t>
                      </a:r>
                      <a:r>
                        <a:rPr lang="en-US" sz="2000" b="0" dirty="0" smtClean="0">
                          <a:solidFill>
                            <a:schemeClr val="tx1"/>
                          </a:solidFill>
                        </a:rPr>
                        <a:t> </a:t>
                      </a:r>
                      <a:r>
                        <a:rPr lang="en-US" sz="1000" dirty="0" smtClean="0"/>
                        <a:t>(w/ encryption)</a:t>
                      </a:r>
                      <a:endParaRPr lang="en-US" sz="2000" b="0" dirty="0">
                        <a:solidFill>
                          <a:schemeClr val="tx1"/>
                        </a:solidFill>
                      </a:endParaRPr>
                    </a:p>
                  </a:txBody>
                  <a:tcPr anchor="ctr"/>
                </a:tc>
                <a:tc>
                  <a:txBody>
                    <a:bodyPr/>
                    <a:lstStyle/>
                    <a:p>
                      <a:pPr algn="ctr"/>
                      <a:r>
                        <a:rPr lang="en-US" sz="2000" b="1" dirty="0" smtClean="0">
                          <a:solidFill>
                            <a:schemeClr val="tx1"/>
                          </a:solidFill>
                        </a:rPr>
                        <a:t>2x better</a:t>
                      </a:r>
                      <a:endParaRPr lang="en-US" sz="2000" b="1" dirty="0">
                        <a:solidFill>
                          <a:schemeClr val="tx1"/>
                        </a:solidFill>
                      </a:endParaRPr>
                    </a:p>
                  </a:txBody>
                  <a:tcPr anchor="ctr"/>
                </a:tc>
                <a:tc>
                  <a:txBody>
                    <a:bodyPr/>
                    <a:lstStyle/>
                    <a:p>
                      <a:pPr algn="ctr"/>
                      <a:endParaRPr lang="en-US" sz="2000" b="0" dirty="0">
                        <a:solidFill>
                          <a:schemeClr val="tx1"/>
                        </a:solidFill>
                      </a:endParaRPr>
                    </a:p>
                  </a:txBody>
                  <a:tcPr anchor="ctr"/>
                </a:tc>
                <a:tc>
                  <a:txBody>
                    <a:bodyPr/>
                    <a:lstStyle/>
                    <a:p>
                      <a:pPr algn="ctr"/>
                      <a:r>
                        <a:rPr lang="en-US" sz="2000" b="0" dirty="0" smtClean="0">
                          <a:solidFill>
                            <a:schemeClr val="tx1"/>
                          </a:solidFill>
                        </a:rPr>
                        <a:t>-</a:t>
                      </a:r>
                      <a:endParaRPr lang="en-US" sz="2000" b="0" dirty="0">
                        <a:solidFill>
                          <a:schemeClr val="tx1"/>
                        </a:solidFill>
                      </a:endParaRPr>
                    </a:p>
                  </a:txBody>
                  <a:tcPr anchor="ctr"/>
                </a:tc>
              </a:tr>
            </a:tbl>
          </a:graphicData>
        </a:graphic>
      </p:graphicFrame>
      <p:grpSp>
        <p:nvGrpSpPr>
          <p:cNvPr id="2" name="Group 12"/>
          <p:cNvGrpSpPr>
            <a:grpSpLocks noChangeAspect="1"/>
          </p:cNvGrpSpPr>
          <p:nvPr/>
        </p:nvGrpSpPr>
        <p:grpSpPr bwMode="auto">
          <a:xfrm>
            <a:off x="6553200" y="1054100"/>
            <a:ext cx="1422400" cy="2151063"/>
            <a:chOff x="5867400" y="914400"/>
            <a:chExt cx="2819400" cy="4267200"/>
          </a:xfrm>
        </p:grpSpPr>
        <p:pic>
          <p:nvPicPr>
            <p:cNvPr id="30755" name="Picture 2"/>
            <p:cNvPicPr>
              <a:picLocks noChangeAspect="1" noChangeArrowheads="1"/>
            </p:cNvPicPr>
            <p:nvPr/>
          </p:nvPicPr>
          <p:blipFill>
            <a:blip r:embed="rId2" cstate="print"/>
            <a:srcRect l="18124" t="33247" r="70625" b="8571"/>
            <a:stretch>
              <a:fillRect/>
            </a:stretch>
          </p:blipFill>
          <p:spPr bwMode="auto">
            <a:xfrm>
              <a:off x="5867400" y="914400"/>
              <a:ext cx="1371600" cy="4267200"/>
            </a:xfrm>
            <a:prstGeom prst="rect">
              <a:avLst/>
            </a:prstGeom>
            <a:noFill/>
            <a:ln w="9525">
              <a:noFill/>
              <a:miter lim="800000"/>
              <a:headEnd/>
              <a:tailEnd/>
            </a:ln>
          </p:spPr>
        </p:pic>
        <p:grpSp>
          <p:nvGrpSpPr>
            <p:cNvPr id="3" name="Group 11"/>
            <p:cNvGrpSpPr>
              <a:grpSpLocks/>
            </p:cNvGrpSpPr>
            <p:nvPr/>
          </p:nvGrpSpPr>
          <p:grpSpPr bwMode="auto">
            <a:xfrm>
              <a:off x="7315200" y="914400"/>
              <a:ext cx="1371600" cy="4267200"/>
              <a:chOff x="7315200" y="914400"/>
              <a:chExt cx="1371600" cy="4267200"/>
            </a:xfrm>
          </p:grpSpPr>
          <p:pic>
            <p:nvPicPr>
              <p:cNvPr id="30757" name="Picture 2"/>
              <p:cNvPicPr>
                <a:picLocks noChangeAspect="1" noChangeArrowheads="1"/>
              </p:cNvPicPr>
              <p:nvPr/>
            </p:nvPicPr>
            <p:blipFill>
              <a:blip r:embed="rId2" cstate="print"/>
              <a:srcRect l="18124" t="33247" r="70625" b="8571"/>
              <a:stretch>
                <a:fillRect/>
              </a:stretch>
            </p:blipFill>
            <p:spPr bwMode="auto">
              <a:xfrm>
                <a:off x="7315200" y="914400"/>
                <a:ext cx="1371600" cy="4267200"/>
              </a:xfrm>
              <a:prstGeom prst="rect">
                <a:avLst/>
              </a:prstGeom>
              <a:noFill/>
              <a:ln w="9525">
                <a:noFill/>
                <a:miter lim="800000"/>
                <a:headEnd/>
                <a:tailEnd/>
              </a:ln>
            </p:spPr>
          </p:pic>
          <p:pic>
            <p:nvPicPr>
              <p:cNvPr id="30758" name="Picture 2"/>
              <p:cNvPicPr>
                <a:picLocks noChangeAspect="1" noChangeArrowheads="1"/>
              </p:cNvPicPr>
              <p:nvPr/>
            </p:nvPicPr>
            <p:blipFill>
              <a:blip r:embed="rId2" cstate="print">
                <a:lum bright="10000" contrast="10000"/>
              </a:blip>
              <a:srcRect l="18124" t="63377" r="71249" b="17921"/>
              <a:stretch>
                <a:fillRect/>
              </a:stretch>
            </p:blipFill>
            <p:spPr bwMode="auto">
              <a:xfrm>
                <a:off x="7315200" y="1467728"/>
                <a:ext cx="1295644" cy="1371600"/>
              </a:xfrm>
              <a:prstGeom prst="rect">
                <a:avLst/>
              </a:prstGeom>
              <a:noFill/>
              <a:ln w="9525">
                <a:noFill/>
                <a:miter lim="800000"/>
                <a:headEnd/>
                <a:tailEnd/>
              </a:ln>
            </p:spPr>
          </p:pic>
        </p:grpSp>
      </p:grpSp>
      <p:pic>
        <p:nvPicPr>
          <p:cNvPr id="30753" name="Picture 6" descr="C:\QTM\8500-3tb\ma\JPEG Samples\Quantum_Teton_2012_063.jpg"/>
          <p:cNvPicPr>
            <a:picLocks noChangeAspect="1" noChangeArrowheads="1"/>
          </p:cNvPicPr>
          <p:nvPr/>
        </p:nvPicPr>
        <p:blipFill>
          <a:blip r:embed="rId3" cstate="print"/>
          <a:srcRect l="30276" t="4593" r="28786" b="4498"/>
          <a:stretch>
            <a:fillRect/>
          </a:stretch>
        </p:blipFill>
        <p:spPr bwMode="auto">
          <a:xfrm>
            <a:off x="4137025" y="990600"/>
            <a:ext cx="663575" cy="2208213"/>
          </a:xfrm>
          <a:prstGeom prst="rect">
            <a:avLst/>
          </a:prstGeom>
          <a:noFill/>
          <a:ln w="9525">
            <a:noFill/>
            <a:miter lim="800000"/>
            <a:headEnd/>
            <a:tailEnd/>
          </a:ln>
        </p:spPr>
      </p:pic>
      <p:pic>
        <p:nvPicPr>
          <p:cNvPr id="30754" name="Picture 6" descr="C:\QTM\8500-3tb\ma\JPEG Samples\Quantum_Teton_2012_063.jpg"/>
          <p:cNvPicPr>
            <a:picLocks noChangeAspect="1" noChangeArrowheads="1"/>
          </p:cNvPicPr>
          <p:nvPr/>
        </p:nvPicPr>
        <p:blipFill>
          <a:blip r:embed="rId3" cstate="print"/>
          <a:srcRect l="30276" t="4593" r="28786" b="4498"/>
          <a:stretch>
            <a:fillRect/>
          </a:stretch>
        </p:blipFill>
        <p:spPr bwMode="auto">
          <a:xfrm>
            <a:off x="3324225" y="990600"/>
            <a:ext cx="663575" cy="2208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1747" name="Title 1"/>
          <p:cNvSpPr>
            <a:spLocks noGrp="1"/>
          </p:cNvSpPr>
          <p:nvPr>
            <p:ph type="title"/>
          </p:nvPr>
        </p:nvSpPr>
        <p:spPr/>
        <p:txBody>
          <a:bodyPr/>
          <a:lstStyle/>
          <a:p>
            <a:r>
              <a:rPr smtClean="0">
                <a:latin typeface="Arial" charset="0"/>
                <a:cs typeface="Arial" charset="0"/>
              </a:rPr>
              <a:t>DXi8500 Orderable Items</a:t>
            </a:r>
          </a:p>
        </p:txBody>
      </p:sp>
      <p:graphicFrame>
        <p:nvGraphicFramePr>
          <p:cNvPr id="5" name="Content Placeholder 4"/>
          <p:cNvGraphicFramePr>
            <a:graphicFrameLocks noGrp="1"/>
          </p:cNvGraphicFramePr>
          <p:nvPr>
            <p:ph idx="1"/>
          </p:nvPr>
        </p:nvGraphicFramePr>
        <p:xfrm>
          <a:off x="152400" y="914401"/>
          <a:ext cx="8915398" cy="5349240"/>
        </p:xfrm>
        <a:graphic>
          <a:graphicData uri="http://schemas.openxmlformats.org/drawingml/2006/table">
            <a:tbl>
              <a:tblPr firstRow="1" bandRow="1">
                <a:tableStyleId>{5C22544A-7EE6-4342-B048-85BDC9FD1C3A}</a:tableStyleId>
              </a:tblPr>
              <a:tblGrid>
                <a:gridCol w="1447800"/>
                <a:gridCol w="4267200"/>
                <a:gridCol w="609600"/>
                <a:gridCol w="685800"/>
                <a:gridCol w="762000"/>
                <a:gridCol w="1142998"/>
              </a:tblGrid>
              <a:tr h="592314">
                <a:tc>
                  <a:txBody>
                    <a:bodyPr/>
                    <a:lstStyle/>
                    <a:p>
                      <a:endParaRPr lang="en-US" sz="1400" dirty="0"/>
                    </a:p>
                  </a:txBody>
                  <a:tcPr anchor="ctr"/>
                </a:tc>
                <a:tc>
                  <a:txBody>
                    <a:bodyPr/>
                    <a:lstStyle/>
                    <a:p>
                      <a:endParaRPr lang="en-US" sz="1400" dirty="0"/>
                    </a:p>
                  </a:txBody>
                  <a:tcPr anchor="ctr"/>
                </a:tc>
                <a:tc>
                  <a:txBody>
                    <a:bodyPr/>
                    <a:lstStyle/>
                    <a:p>
                      <a:r>
                        <a:rPr lang="en-US" sz="900" dirty="0" smtClean="0"/>
                        <a:t>NAM / LAM</a:t>
                      </a:r>
                      <a:endParaRPr lang="en-US" sz="900" dirty="0"/>
                    </a:p>
                  </a:txBody>
                  <a:tcPr anchor="ctr"/>
                </a:tc>
                <a:tc>
                  <a:txBody>
                    <a:bodyPr/>
                    <a:lstStyle/>
                    <a:p>
                      <a:r>
                        <a:rPr lang="en-US" sz="900" dirty="0" smtClean="0"/>
                        <a:t>EMEA / APAC, except Russia,</a:t>
                      </a:r>
                      <a:r>
                        <a:rPr lang="en-US" sz="900" baseline="0" dirty="0" smtClean="0"/>
                        <a:t> </a:t>
                      </a:r>
                      <a:endParaRPr lang="en-US" sz="900" dirty="0"/>
                    </a:p>
                  </a:txBody>
                  <a:tcPr anchor="ctr"/>
                </a:tc>
                <a:tc>
                  <a:txBody>
                    <a:bodyPr/>
                    <a:lstStyle/>
                    <a:p>
                      <a:r>
                        <a:rPr lang="en-US" sz="900" dirty="0" smtClean="0"/>
                        <a:t>China, Russia, Belarus, Kazakhstan</a:t>
                      </a:r>
                    </a:p>
                  </a:txBody>
                  <a:tcPr anchor="ctr"/>
                </a:tc>
                <a:tc>
                  <a:txBody>
                    <a:bodyPr/>
                    <a:lstStyle/>
                    <a:p>
                      <a:r>
                        <a:rPr lang="en-US" sz="1400" dirty="0" smtClean="0"/>
                        <a:t>Notes</a:t>
                      </a:r>
                      <a:endParaRPr lang="en-US" sz="1400" dirty="0"/>
                    </a:p>
                  </a:txBody>
                  <a:tcPr anchor="ctr"/>
                </a:tc>
              </a:tr>
              <a:tr h="241541">
                <a:tc>
                  <a:txBody>
                    <a:bodyPr/>
                    <a:lstStyle/>
                    <a:p>
                      <a:r>
                        <a:rPr lang="en-US" sz="1050" dirty="0" smtClean="0"/>
                        <a:t>DDY85-CR00-045A</a:t>
                      </a:r>
                    </a:p>
                  </a:txBody>
                  <a:tcPr marL="45720" marR="45720" marT="0" marB="0" anchor="ctr">
                    <a:solidFill>
                      <a:schemeClr val="bg2">
                        <a:lumMod val="20000"/>
                        <a:lumOff val="80000"/>
                      </a:schemeClr>
                    </a:solidFill>
                  </a:tcPr>
                </a:tc>
                <a:tc>
                  <a:txBody>
                    <a:bodyPr/>
                    <a:lstStyle/>
                    <a:p>
                      <a:r>
                        <a:rPr lang="en-US" sz="1050" dirty="0" smtClean="0"/>
                        <a:t>DXi8500 Base</a:t>
                      </a:r>
                      <a:r>
                        <a:rPr lang="en-US" sz="1050" baseline="0" dirty="0" smtClean="0"/>
                        <a:t> 45TB, Rack, NEMA L6-30 / 230VAC</a:t>
                      </a:r>
                      <a:endParaRPr lang="en-US" sz="1050" dirty="0"/>
                    </a:p>
                  </a:txBody>
                  <a:tcPr marL="45720" marR="45720" marT="0" marB="0" anchor="ctr">
                    <a:solidFill>
                      <a:schemeClr val="bg2">
                        <a:lumMod val="20000"/>
                        <a:lumOff val="80000"/>
                      </a:schemeClr>
                    </a:solidFill>
                  </a:tcPr>
                </a:tc>
                <a:tc>
                  <a:txBody>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45720" marR="45720" marT="0" marB="0" anchor="ctr">
                    <a:solidFill>
                      <a:schemeClr val="bg2">
                        <a:lumMod val="20000"/>
                        <a:lumOff val="80000"/>
                      </a:schemeClr>
                    </a:solidFill>
                  </a:tcPr>
                </a:tc>
                <a:tc>
                  <a:txBody>
                    <a:bodyPr/>
                    <a:lstStyle/>
                    <a:p>
                      <a:pPr algn="ctr"/>
                      <a:endParaRPr lang="en-US" sz="1600" dirty="0"/>
                    </a:p>
                  </a:txBody>
                  <a:tcPr marL="45720" marR="45720" marT="0" marB="0" anchor="ctr">
                    <a:solidFill>
                      <a:schemeClr val="bg2">
                        <a:lumMod val="20000"/>
                        <a:lumOff val="80000"/>
                      </a:schemeClr>
                    </a:solidFill>
                  </a:tcPr>
                </a:tc>
                <a:tc>
                  <a:txBody>
                    <a:bodyPr/>
                    <a:lstStyle/>
                    <a:p>
                      <a:pPr algn="ctr"/>
                      <a:endParaRPr lang="en-US" sz="1600" dirty="0"/>
                    </a:p>
                  </a:txBody>
                  <a:tcPr marL="45720" marR="45720" marT="0" marB="0" anchor="ctr">
                    <a:solidFill>
                      <a:schemeClr val="bg2">
                        <a:lumMod val="20000"/>
                        <a:lumOff val="80000"/>
                      </a:schemeClr>
                    </a:solidFill>
                  </a:tcPr>
                </a:tc>
                <a:tc>
                  <a:txBody>
                    <a:bodyPr/>
                    <a:lstStyle/>
                    <a:p>
                      <a:endParaRPr lang="en-US" sz="700" dirty="0"/>
                    </a:p>
                  </a:txBody>
                  <a:tcPr marL="45720" marR="45720" marT="0" marB="0" anchor="ctr">
                    <a:solidFill>
                      <a:schemeClr val="bg2">
                        <a:lumMod val="20000"/>
                        <a:lumOff val="80000"/>
                      </a:schemeClr>
                    </a:solidFill>
                  </a:tcPr>
                </a:tc>
              </a:tr>
              <a:tr h="241541">
                <a:tc>
                  <a:txBody>
                    <a:bodyPr/>
                    <a:lstStyle/>
                    <a:p>
                      <a:r>
                        <a:rPr lang="en-US" sz="1050" dirty="0" smtClean="0"/>
                        <a:t>DDY85-CR00-045G</a:t>
                      </a:r>
                    </a:p>
                  </a:txBody>
                  <a:tcPr marL="45720" marR="45720" marT="0" marB="0" anchor="ctr">
                    <a:solidFill>
                      <a:schemeClr val="bg2">
                        <a:lumMod val="20000"/>
                        <a:lumOff val="80000"/>
                      </a:schemeClr>
                    </a:solidFill>
                  </a:tcPr>
                </a:tc>
                <a:tc>
                  <a:txBody>
                    <a:bodyPr/>
                    <a:lstStyle/>
                    <a:p>
                      <a:r>
                        <a:rPr lang="en-US" sz="1050" dirty="0" smtClean="0"/>
                        <a:t>DXi8500 Base 45TB, Rack,</a:t>
                      </a:r>
                      <a:r>
                        <a:rPr lang="en-US" sz="1050" baseline="0" dirty="0" smtClean="0"/>
                        <a:t> IEC 60309 /230VAC</a:t>
                      </a:r>
                      <a:endParaRPr lang="en-US" sz="1050" dirty="0" smtClean="0"/>
                    </a:p>
                  </a:txBody>
                  <a:tcPr marL="45720" marR="45720" marT="0" marB="0" anchor="ctr">
                    <a:solidFill>
                      <a:schemeClr val="bg2">
                        <a:lumMod val="20000"/>
                        <a:lumOff val="80000"/>
                      </a:schemeClr>
                    </a:solidFill>
                  </a:tcPr>
                </a:tc>
                <a:tc>
                  <a:txBody>
                    <a:bodyPr/>
                    <a:lstStyle/>
                    <a:p>
                      <a:pPr algn="ctr"/>
                      <a:endParaRPr lang="en-US" sz="1600" dirty="0"/>
                    </a:p>
                  </a:txBody>
                  <a:tcPr marL="45720" marR="45720" marT="0" marB="0" anchor="ctr">
                    <a:solidFill>
                      <a:schemeClr val="bg2">
                        <a:lumMod val="20000"/>
                        <a:lumOff val="80000"/>
                      </a:schemeClr>
                    </a:solidFill>
                  </a:tcPr>
                </a:tc>
                <a:tc>
                  <a:txBody>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45720" marR="45720" marT="0" marB="0" anchor="ctr">
                    <a:solidFill>
                      <a:schemeClr val="bg2">
                        <a:lumMod val="20000"/>
                        <a:lumOff val="80000"/>
                      </a:schemeClr>
                    </a:solidFill>
                  </a:tcPr>
                </a:tc>
                <a:tc>
                  <a:txBody>
                    <a:bodyPr/>
                    <a:lstStyle/>
                    <a:p>
                      <a:pPr algn="ctr"/>
                      <a:endParaRPr lang="en-US" sz="1600" dirty="0"/>
                    </a:p>
                  </a:txBody>
                  <a:tcPr marL="45720" marR="45720" marT="0" marB="0" anchor="ctr">
                    <a:solidFill>
                      <a:schemeClr val="bg2">
                        <a:lumMod val="20000"/>
                        <a:lumOff val="80000"/>
                      </a:schemeClr>
                    </a:solidFill>
                  </a:tcPr>
                </a:tc>
                <a:tc>
                  <a:txBody>
                    <a:bodyPr/>
                    <a:lstStyle/>
                    <a:p>
                      <a:endParaRPr lang="en-US" sz="700" dirty="0"/>
                    </a:p>
                  </a:txBody>
                  <a:tcPr marL="45720" marR="45720" marT="0" marB="0" anchor="ctr">
                    <a:solidFill>
                      <a:schemeClr val="bg2">
                        <a:lumMod val="20000"/>
                        <a:lumOff val="80000"/>
                      </a:schemeClr>
                    </a:solidFill>
                  </a:tcPr>
                </a:tc>
              </a:tr>
              <a:tr h="241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DDY85-CR00-045C</a:t>
                      </a:r>
                    </a:p>
                  </a:txBody>
                  <a:tcPr marL="45720" marR="45720" marT="0" marB="0"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DXi8500 Base 45TB,</a:t>
                      </a:r>
                      <a:r>
                        <a:rPr lang="en-US" sz="1050" baseline="0" dirty="0" smtClean="0"/>
                        <a:t> Rack, IEC 60309 /230VAC</a:t>
                      </a:r>
                      <a:endParaRPr lang="en-US" sz="1050" dirty="0" smtClean="0"/>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bg2">
                        <a:lumMod val="20000"/>
                        <a:lumOff val="80000"/>
                      </a:schemeClr>
                    </a:solidFill>
                  </a:tcPr>
                </a:tc>
                <a:tc>
                  <a:txBody>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45720" marR="45720" marT="0" marB="0"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t>No encryption,</a:t>
                      </a:r>
                      <a:r>
                        <a:rPr lang="en-US" sz="700" baseline="0" dirty="0" smtClean="0"/>
                        <a:t> non-TPM</a:t>
                      </a:r>
                      <a:endParaRPr lang="en-US" sz="700" dirty="0" smtClean="0"/>
                    </a:p>
                  </a:txBody>
                  <a:tcPr marL="45720" marR="45720" marT="0" marB="0" anchor="ctr">
                    <a:solidFill>
                      <a:schemeClr val="bg2">
                        <a:lumMod val="20000"/>
                        <a:lumOff val="80000"/>
                      </a:schemeClr>
                    </a:solidFill>
                  </a:tcPr>
                </a:tc>
              </a:tr>
              <a:tr h="241541">
                <a:tc>
                  <a:txBody>
                    <a:bodyPr/>
                    <a:lstStyle/>
                    <a:p>
                      <a:r>
                        <a:rPr lang="en-US" sz="1050" dirty="0" smtClean="0"/>
                        <a:t>DDY85-CR00-045J</a:t>
                      </a:r>
                    </a:p>
                  </a:txBody>
                  <a:tcPr marL="45720" marR="45720" marT="0" marB="0" anchor="ctr">
                    <a:solidFill>
                      <a:schemeClr val="bg2">
                        <a:lumMod val="20000"/>
                        <a:lumOff val="80000"/>
                      </a:schemeClr>
                    </a:solidFill>
                  </a:tcPr>
                </a:tc>
                <a:tc>
                  <a:txBody>
                    <a:bodyPr/>
                    <a:lstStyle/>
                    <a:p>
                      <a:r>
                        <a:rPr lang="en-US" sz="1050" dirty="0" smtClean="0"/>
                        <a:t>DXi8500 Base</a:t>
                      </a:r>
                      <a:r>
                        <a:rPr lang="en-US" sz="1050" baseline="0" dirty="0" smtClean="0"/>
                        <a:t> 45TB, </a:t>
                      </a:r>
                      <a:r>
                        <a:rPr lang="en-US" sz="1050" baseline="0" dirty="0" err="1" smtClean="0"/>
                        <a:t>Unrack</a:t>
                      </a:r>
                      <a:endParaRPr lang="en-US" sz="1050" dirty="0"/>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bg2">
                        <a:lumMod val="20000"/>
                        <a:lumOff val="80000"/>
                      </a:schemeClr>
                    </a:solidFill>
                  </a:tcPr>
                </a:tc>
                <a:tc>
                  <a:txBody>
                    <a:bodyPr/>
                    <a:lstStyle/>
                    <a:p>
                      <a:pPr algn="ctr"/>
                      <a:endParaRPr lang="en-US" sz="1600" dirty="0"/>
                    </a:p>
                  </a:txBody>
                  <a:tcPr marL="45720" marR="45720" marT="0" marB="0" anchor="ctr">
                    <a:solidFill>
                      <a:schemeClr val="bg2">
                        <a:lumMod val="20000"/>
                        <a:lumOff val="80000"/>
                      </a:schemeClr>
                    </a:solidFill>
                  </a:tcPr>
                </a:tc>
                <a:tc>
                  <a:txBody>
                    <a:bodyPr/>
                    <a:lstStyle/>
                    <a:p>
                      <a:endParaRPr lang="en-US" sz="700" dirty="0"/>
                    </a:p>
                  </a:txBody>
                  <a:tcPr marL="45720" marR="45720" marT="0" marB="0" anchor="ctr">
                    <a:solidFill>
                      <a:schemeClr val="bg2">
                        <a:lumMod val="20000"/>
                        <a:lumOff val="80000"/>
                      </a:schemeClr>
                    </a:solidFill>
                  </a:tcPr>
                </a:tc>
              </a:tr>
              <a:tr h="241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DDY85-CR00-045M</a:t>
                      </a:r>
                    </a:p>
                  </a:txBody>
                  <a:tcPr marL="45720" marR="45720" marT="0" marB="0"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DXi8500 Base 45TB,</a:t>
                      </a:r>
                      <a:r>
                        <a:rPr lang="en-US" sz="1050" baseline="0" dirty="0" smtClean="0"/>
                        <a:t> </a:t>
                      </a:r>
                      <a:r>
                        <a:rPr lang="en-US" sz="1050" baseline="0" dirty="0" err="1" smtClean="0"/>
                        <a:t>Unrack</a:t>
                      </a:r>
                      <a:endParaRPr lang="en-US" sz="1050" dirty="0" smtClean="0"/>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bg2">
                        <a:lumMod val="20000"/>
                        <a:lumOff val="80000"/>
                      </a:schemeClr>
                    </a:solidFill>
                  </a:tcPr>
                </a:tc>
                <a:tc>
                  <a:txBody>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45720" marR="45720" marT="0" marB="0"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t>No encryption,</a:t>
                      </a:r>
                      <a:r>
                        <a:rPr lang="en-US" sz="700" baseline="0" dirty="0" smtClean="0"/>
                        <a:t> non-TPM</a:t>
                      </a:r>
                      <a:endParaRPr lang="en-US" sz="700" dirty="0" smtClean="0"/>
                    </a:p>
                  </a:txBody>
                  <a:tcPr marL="45720" marR="45720" marT="0" marB="0" anchor="ctr">
                    <a:solidFill>
                      <a:schemeClr val="bg2">
                        <a:lumMod val="20000"/>
                        <a:lumOff val="80000"/>
                      </a:schemeClr>
                    </a:solidFill>
                  </a:tcPr>
                </a:tc>
              </a:tr>
              <a:tr h="241541">
                <a:tc>
                  <a:txBody>
                    <a:bodyPr/>
                    <a:lstStyle/>
                    <a:p>
                      <a:r>
                        <a:rPr lang="en-US" sz="1050" dirty="0" smtClean="0"/>
                        <a:t>DDY85-FDAM-015A</a:t>
                      </a:r>
                    </a:p>
                  </a:txBody>
                  <a:tcPr marL="45720" marR="45720" marT="0" marB="0" anchor="ctr">
                    <a:solidFill>
                      <a:schemeClr val="bg2">
                        <a:lumMod val="20000"/>
                        <a:lumOff val="80000"/>
                      </a:schemeClr>
                    </a:solidFill>
                  </a:tcPr>
                </a:tc>
                <a:tc>
                  <a:txBody>
                    <a:bodyPr/>
                    <a:lstStyle/>
                    <a:p>
                      <a:r>
                        <a:rPr lang="en-US" sz="1050" dirty="0" smtClean="0"/>
                        <a:t>Array Module (15TB usable, 5 hot spares), factory, Data-at-Rest Encryption</a:t>
                      </a:r>
                      <a:endParaRPr lang="en-US" sz="1050" dirty="0"/>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bg2">
                        <a:lumMod val="20000"/>
                        <a:lumOff val="80000"/>
                      </a:schemeClr>
                    </a:solidFill>
                  </a:tcPr>
                </a:tc>
                <a:tc>
                  <a:txBody>
                    <a:bodyPr/>
                    <a:lstStyle/>
                    <a:p>
                      <a:pPr algn="ctr"/>
                      <a:endParaRPr lang="en-US" sz="1600" dirty="0"/>
                    </a:p>
                  </a:txBody>
                  <a:tcPr marL="45720" marR="45720" marT="0" marB="0" anchor="ctr">
                    <a:solidFill>
                      <a:schemeClr val="bg2">
                        <a:lumMod val="20000"/>
                        <a:lumOff val="80000"/>
                      </a:schemeClr>
                    </a:solidFill>
                  </a:tcPr>
                </a:tc>
                <a:tc>
                  <a:txBody>
                    <a:bodyPr/>
                    <a:lstStyle/>
                    <a:p>
                      <a:r>
                        <a:rPr lang="en-US" sz="700" dirty="0" smtClean="0"/>
                        <a:t>Incl.</a:t>
                      </a:r>
                      <a:r>
                        <a:rPr lang="en-US" sz="700" baseline="0" dirty="0" smtClean="0"/>
                        <a:t> </a:t>
                      </a:r>
                      <a:r>
                        <a:rPr lang="en-US" sz="700" dirty="0" smtClean="0"/>
                        <a:t>Metadata Module</a:t>
                      </a:r>
                    </a:p>
                  </a:txBody>
                  <a:tcPr marL="45720" marR="45720" marT="0" marB="0" anchor="ctr">
                    <a:solidFill>
                      <a:schemeClr val="bg2">
                        <a:lumMod val="20000"/>
                        <a:lumOff val="80000"/>
                      </a:schemeClr>
                    </a:solidFill>
                  </a:tcPr>
                </a:tc>
              </a:tr>
              <a:tr h="241541">
                <a:tc>
                  <a:txBody>
                    <a:bodyPr/>
                    <a:lstStyle/>
                    <a:p>
                      <a:r>
                        <a:rPr lang="en-US" sz="1050" dirty="0" smtClean="0"/>
                        <a:t>DDY85-FDEX-030A</a:t>
                      </a:r>
                    </a:p>
                  </a:txBody>
                  <a:tcPr marL="45720" marR="45720" marT="0" marB="0" anchor="ctr">
                    <a:solidFill>
                      <a:schemeClr val="bg2">
                        <a:lumMod val="20000"/>
                        <a:lumOff val="80000"/>
                      </a:schemeClr>
                    </a:solidFill>
                  </a:tcPr>
                </a:tc>
                <a:tc>
                  <a:txBody>
                    <a:bodyPr/>
                    <a:lstStyle/>
                    <a:p>
                      <a:r>
                        <a:rPr lang="en-US" sz="1050" dirty="0" smtClean="0"/>
                        <a:t>Expansion Module (30TB), factory, Supports Data-at-Rest</a:t>
                      </a:r>
                      <a:r>
                        <a:rPr lang="en-US" sz="1050" baseline="0" dirty="0" smtClean="0"/>
                        <a:t> Encryption</a:t>
                      </a:r>
                      <a:endParaRPr lang="en-US" sz="1050" dirty="0"/>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bg2">
                        <a:lumMod val="20000"/>
                        <a:lumOff val="80000"/>
                      </a:schemeClr>
                    </a:solidFill>
                  </a:tcPr>
                </a:tc>
                <a:tc>
                  <a:txBody>
                    <a:bodyPr/>
                    <a:lstStyle/>
                    <a:p>
                      <a:pPr algn="ctr"/>
                      <a:endParaRPr lang="en-US" sz="1600" dirty="0"/>
                    </a:p>
                  </a:txBody>
                  <a:tcPr marL="45720" marR="45720" marT="0" marB="0" anchor="ctr">
                    <a:solidFill>
                      <a:schemeClr val="bg2">
                        <a:lumMod val="20000"/>
                        <a:lumOff val="80000"/>
                      </a:schemeClr>
                    </a:solidFill>
                  </a:tcPr>
                </a:tc>
                <a:tc>
                  <a:txBody>
                    <a:bodyPr/>
                    <a:lstStyle/>
                    <a:p>
                      <a:endParaRPr lang="en-US" sz="700" dirty="0"/>
                    </a:p>
                  </a:txBody>
                  <a:tcPr marL="45720" marR="45720" marT="0" marB="0" anchor="ctr">
                    <a:solidFill>
                      <a:schemeClr val="bg2">
                        <a:lumMod val="20000"/>
                        <a:lumOff val="80000"/>
                      </a:schemeClr>
                    </a:solidFill>
                  </a:tcPr>
                </a:tc>
              </a:tr>
              <a:tr h="241541">
                <a:tc>
                  <a:txBody>
                    <a:bodyPr/>
                    <a:lstStyle/>
                    <a:p>
                      <a:r>
                        <a:rPr lang="en-US" sz="1050" dirty="0" smtClean="0"/>
                        <a:t>DDY85-FDAM-015C</a:t>
                      </a:r>
                    </a:p>
                  </a:txBody>
                  <a:tcPr marL="45720" marR="45720" marT="0" marB="0" anchor="ctr">
                    <a:solidFill>
                      <a:schemeClr val="bg2">
                        <a:lumMod val="20000"/>
                        <a:lumOff val="80000"/>
                      </a:schemeClr>
                    </a:solidFill>
                  </a:tcPr>
                </a:tc>
                <a:tc>
                  <a:txBody>
                    <a:bodyPr/>
                    <a:lstStyle/>
                    <a:p>
                      <a:r>
                        <a:rPr lang="en-US" sz="1050" dirty="0" smtClean="0"/>
                        <a:t>Array Module (15TB usable, 5 hot spares), factory, No Encryption</a:t>
                      </a:r>
                      <a:endParaRPr lang="en-US" sz="1050" dirty="0"/>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bg2">
                        <a:lumMod val="20000"/>
                        <a:lumOff val="80000"/>
                      </a:schemeClr>
                    </a:solidFill>
                  </a:tcPr>
                </a:tc>
                <a:tc>
                  <a:txBody>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45720" marR="45720" marT="0" marB="0"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t>Incl.</a:t>
                      </a:r>
                      <a:r>
                        <a:rPr lang="en-US" sz="700" baseline="0" dirty="0" smtClean="0"/>
                        <a:t> </a:t>
                      </a:r>
                      <a:r>
                        <a:rPr lang="en-US" sz="700" dirty="0" smtClean="0"/>
                        <a:t>Metadata;</a:t>
                      </a:r>
                      <a:r>
                        <a:rPr lang="en-US" sz="700" baseline="0" dirty="0" smtClean="0"/>
                        <a:t> </a:t>
                      </a:r>
                      <a:r>
                        <a:rPr lang="en-US" sz="700" dirty="0" smtClean="0"/>
                        <a:t>No </a:t>
                      </a:r>
                      <a:r>
                        <a:rPr lang="en-US" sz="700" dirty="0" err="1" smtClean="0"/>
                        <a:t>encr</a:t>
                      </a:r>
                      <a:endParaRPr lang="en-US" sz="700" dirty="0" smtClean="0"/>
                    </a:p>
                  </a:txBody>
                  <a:tcPr marL="45720" marR="45720" marT="0" marB="0" anchor="ctr">
                    <a:solidFill>
                      <a:schemeClr val="bg2">
                        <a:lumMod val="20000"/>
                        <a:lumOff val="80000"/>
                      </a:schemeClr>
                    </a:solidFill>
                  </a:tcPr>
                </a:tc>
              </a:tr>
              <a:tr h="241541">
                <a:tc>
                  <a:txBody>
                    <a:bodyPr/>
                    <a:lstStyle/>
                    <a:p>
                      <a:r>
                        <a:rPr lang="en-US" sz="1050" dirty="0" smtClean="0"/>
                        <a:t>DDY85-FDEX-030C</a:t>
                      </a:r>
                    </a:p>
                  </a:txBody>
                  <a:tcPr marL="45720" marR="45720" marT="0" marB="0" anchor="ctr">
                    <a:solidFill>
                      <a:schemeClr val="bg2">
                        <a:lumMod val="20000"/>
                        <a:lumOff val="80000"/>
                      </a:schemeClr>
                    </a:solidFill>
                  </a:tcPr>
                </a:tc>
                <a:tc>
                  <a:txBody>
                    <a:bodyPr/>
                    <a:lstStyle/>
                    <a:p>
                      <a:r>
                        <a:rPr lang="en-US" sz="1050" dirty="0" smtClean="0"/>
                        <a:t>Expansion Module (30TB), factory, No Encryption</a:t>
                      </a:r>
                      <a:endParaRPr lang="en-US" sz="1050" dirty="0"/>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bg2">
                        <a:lumMod val="20000"/>
                        <a:lumOff val="80000"/>
                      </a:schemeClr>
                    </a:solidFill>
                  </a:tcPr>
                </a:tc>
                <a:tc>
                  <a:txBody>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45720" marR="45720" marT="0" marB="0" anchor="ctr">
                    <a:solidFill>
                      <a:schemeClr val="bg2">
                        <a:lumMod val="20000"/>
                        <a:lumOff val="80000"/>
                      </a:schemeClr>
                    </a:solidFill>
                  </a:tcPr>
                </a:tc>
                <a:tc>
                  <a:txBody>
                    <a:bodyPr/>
                    <a:lstStyle/>
                    <a:p>
                      <a:r>
                        <a:rPr lang="en-US" sz="700" dirty="0" smtClean="0"/>
                        <a:t>No encryption</a:t>
                      </a:r>
                      <a:endParaRPr lang="en-US" sz="700" dirty="0"/>
                    </a:p>
                  </a:txBody>
                  <a:tcPr marL="45720" marR="45720" marT="0" marB="0" anchor="ctr">
                    <a:solidFill>
                      <a:schemeClr val="bg2">
                        <a:lumMod val="20000"/>
                        <a:lumOff val="80000"/>
                      </a:schemeClr>
                    </a:solidFill>
                  </a:tcPr>
                </a:tc>
              </a:tr>
              <a:tr h="241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DDY85-FLDE-001A</a:t>
                      </a:r>
                    </a:p>
                  </a:txBody>
                  <a:tcPr marL="45720" marR="45720" marT="0" marB="0"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Data-at-Rest Encryption</a:t>
                      </a:r>
                      <a:r>
                        <a:rPr lang="en-US" sz="1050" baseline="0" dirty="0" smtClean="0"/>
                        <a:t> License, initial order (45TB to 165TB)</a:t>
                      </a:r>
                      <a:endParaRPr lang="en-US" sz="1050" dirty="0" smtClean="0"/>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bg2">
                        <a:lumMod val="20000"/>
                        <a:lumOff val="80000"/>
                      </a:schemeClr>
                    </a:solidFill>
                  </a:tcPr>
                </a:tc>
                <a:tc>
                  <a:txBody>
                    <a:bodyPr/>
                    <a:lstStyle/>
                    <a:p>
                      <a:r>
                        <a:rPr lang="en-US" sz="700" dirty="0" smtClean="0"/>
                        <a:t> </a:t>
                      </a:r>
                      <a:endParaRPr lang="en-US" sz="700" dirty="0"/>
                    </a:p>
                  </a:txBody>
                  <a:tcPr marL="45720" marR="45720" marT="0" marB="0" anchor="ctr">
                    <a:solidFill>
                      <a:schemeClr val="bg2">
                        <a:lumMod val="20000"/>
                        <a:lumOff val="80000"/>
                      </a:schemeClr>
                    </a:solidFill>
                  </a:tcPr>
                </a:tc>
              </a:tr>
              <a:tr h="241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DDY85-FLDE-001B</a:t>
                      </a:r>
                    </a:p>
                  </a:txBody>
                  <a:tcPr marL="45720" marR="45720" marT="0" marB="0"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Data-at-Rest Encryption</a:t>
                      </a:r>
                      <a:r>
                        <a:rPr lang="en-US" sz="1050" baseline="0" dirty="0" smtClean="0"/>
                        <a:t> License, initial order (180TB to 330TB)</a:t>
                      </a:r>
                      <a:endParaRPr lang="en-US" sz="1050" dirty="0" smtClean="0"/>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bg2">
                        <a:lumMod val="20000"/>
                        <a:lumOff val="80000"/>
                      </a:schemeClr>
                    </a:solidFill>
                  </a:tcPr>
                </a:tc>
                <a:tc>
                  <a:txBody>
                    <a:bodyPr/>
                    <a:lstStyle/>
                    <a:p>
                      <a:r>
                        <a:rPr lang="en-US" sz="700" dirty="0" smtClean="0"/>
                        <a:t> </a:t>
                      </a:r>
                      <a:endParaRPr lang="en-US" sz="700" dirty="0"/>
                    </a:p>
                  </a:txBody>
                  <a:tcPr marL="45720" marR="45720" marT="0" marB="0" anchor="ctr">
                    <a:solidFill>
                      <a:schemeClr val="bg2">
                        <a:lumMod val="20000"/>
                        <a:lumOff val="80000"/>
                      </a:schemeClr>
                    </a:solidFill>
                  </a:tcPr>
                </a:tc>
              </a:tr>
              <a:tr h="241541">
                <a:tc>
                  <a:txBody>
                    <a:bodyPr/>
                    <a:lstStyle/>
                    <a:p>
                      <a:r>
                        <a:rPr lang="en-US" sz="1050" dirty="0" err="1" smtClean="0"/>
                        <a:t>tbd</a:t>
                      </a:r>
                      <a:endParaRPr lang="en-US" sz="1050" dirty="0"/>
                    </a:p>
                  </a:txBody>
                  <a:tcPr marL="45720" marR="45720" marT="0" marB="0" anchor="ctr">
                    <a:solidFill>
                      <a:schemeClr val="tx2">
                        <a:lumMod val="20000"/>
                        <a:lumOff val="80000"/>
                      </a:schemeClr>
                    </a:solidFill>
                  </a:tcPr>
                </a:tc>
                <a:tc>
                  <a:txBody>
                    <a:bodyPr/>
                    <a:lstStyle/>
                    <a:p>
                      <a:r>
                        <a:rPr lang="en-US" sz="1050" dirty="0" smtClean="0"/>
                        <a:t>Array Module (15TB usable, 5 hot spares), field upgrade, Encryption support</a:t>
                      </a:r>
                      <a:endParaRPr lang="en-US" sz="1050" dirty="0"/>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tx2">
                        <a:lumMod val="20000"/>
                        <a:lumOff val="80000"/>
                      </a:schemeClr>
                    </a:solidFill>
                  </a:tcPr>
                </a:tc>
                <a:tc>
                  <a:txBody>
                    <a:bodyPr/>
                    <a:lstStyle/>
                    <a:p>
                      <a:pPr algn="ctr"/>
                      <a:endParaRPr lang="en-US" sz="1600" dirty="0"/>
                    </a:p>
                  </a:txBody>
                  <a:tcPr marL="45720" marR="45720" marT="0" marB="0" anchor="ctr">
                    <a:solidFill>
                      <a:schemeClr val="tx2">
                        <a:lumMod val="20000"/>
                        <a:lumOff val="80000"/>
                      </a:schemeClr>
                    </a:solidFill>
                  </a:tcPr>
                </a:tc>
                <a:tc>
                  <a:txBody>
                    <a:bodyPr/>
                    <a:lstStyle/>
                    <a:p>
                      <a:r>
                        <a:rPr lang="en-US" sz="700" dirty="0" smtClean="0"/>
                        <a:t>Incl.</a:t>
                      </a:r>
                      <a:r>
                        <a:rPr lang="en-US" sz="700" baseline="0" dirty="0" smtClean="0"/>
                        <a:t> </a:t>
                      </a:r>
                      <a:r>
                        <a:rPr lang="en-US" sz="700" dirty="0" smtClean="0"/>
                        <a:t>Metadata Module</a:t>
                      </a:r>
                    </a:p>
                  </a:txBody>
                  <a:tcPr marL="45720" marR="45720" marT="0" marB="0" anchor="ctr">
                    <a:solidFill>
                      <a:schemeClr val="tx2">
                        <a:lumMod val="20000"/>
                        <a:lumOff val="80000"/>
                      </a:schemeClr>
                    </a:solidFill>
                  </a:tcPr>
                </a:tc>
              </a:tr>
              <a:tr h="241541">
                <a:tc>
                  <a:txBody>
                    <a:bodyPr/>
                    <a:lstStyle/>
                    <a:p>
                      <a:r>
                        <a:rPr lang="en-US" sz="1050" dirty="0" err="1" smtClean="0"/>
                        <a:t>tbd</a:t>
                      </a:r>
                      <a:endParaRPr lang="en-US" sz="1050" dirty="0"/>
                    </a:p>
                  </a:txBody>
                  <a:tcPr marL="45720" marR="45720" marT="0" marB="0" anchor="ct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Expansion Module (30TB), field</a:t>
                      </a:r>
                      <a:r>
                        <a:rPr lang="en-US" sz="1050" baseline="0" dirty="0" smtClean="0"/>
                        <a:t> upgrade, supports Data-at-Rest Encryption</a:t>
                      </a:r>
                      <a:endParaRPr lang="en-US" sz="1050" dirty="0" smtClean="0"/>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tx2">
                        <a:lumMod val="20000"/>
                        <a:lumOff val="80000"/>
                      </a:schemeClr>
                    </a:solidFill>
                  </a:tcPr>
                </a:tc>
                <a:tc>
                  <a:txBody>
                    <a:bodyPr/>
                    <a:lstStyle/>
                    <a:p>
                      <a:endParaRPr lang="en-US" sz="700" dirty="0"/>
                    </a:p>
                  </a:txBody>
                  <a:tcPr marL="45720" marR="45720" marT="0" marB="0" anchor="ctr">
                    <a:solidFill>
                      <a:schemeClr val="tx2">
                        <a:lumMod val="20000"/>
                        <a:lumOff val="80000"/>
                      </a:schemeClr>
                    </a:solidFill>
                  </a:tcPr>
                </a:tc>
              </a:tr>
              <a:tr h="241541">
                <a:tc>
                  <a:txBody>
                    <a:bodyPr/>
                    <a:lstStyle/>
                    <a:p>
                      <a:r>
                        <a:rPr lang="en-US" sz="1050" dirty="0" err="1" smtClean="0"/>
                        <a:t>tbd</a:t>
                      </a:r>
                      <a:endParaRPr lang="en-US" sz="1050" dirty="0"/>
                    </a:p>
                  </a:txBody>
                  <a:tcPr marL="45720" marR="45720" marT="0" marB="0" anchor="ctr">
                    <a:solidFill>
                      <a:schemeClr val="tx2">
                        <a:lumMod val="20000"/>
                        <a:lumOff val="80000"/>
                      </a:schemeClr>
                    </a:solidFill>
                  </a:tcPr>
                </a:tc>
                <a:tc>
                  <a:txBody>
                    <a:bodyPr/>
                    <a:lstStyle/>
                    <a:p>
                      <a:r>
                        <a:rPr lang="en-US" sz="1050" dirty="0" smtClean="0"/>
                        <a:t>Data-at-Rest Encryption</a:t>
                      </a:r>
                      <a:r>
                        <a:rPr lang="en-US" sz="1050" baseline="0" dirty="0" smtClean="0"/>
                        <a:t> License, field upgrade (45TB to 165TB)</a:t>
                      </a:r>
                      <a:endParaRPr lang="en-US" sz="1050" dirty="0"/>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tx2">
                        <a:lumMod val="20000"/>
                        <a:lumOff val="80000"/>
                      </a:schemeClr>
                    </a:solidFill>
                  </a:tcPr>
                </a:tc>
                <a:tc>
                  <a:txBody>
                    <a:bodyPr/>
                    <a:lstStyle/>
                    <a:p>
                      <a:r>
                        <a:rPr lang="en-US" sz="700" dirty="0" smtClean="0"/>
                        <a:t> </a:t>
                      </a:r>
                      <a:endParaRPr lang="en-US" sz="700" dirty="0"/>
                    </a:p>
                  </a:txBody>
                  <a:tcPr marL="45720" marR="45720" marT="0" marB="0" anchor="ctr">
                    <a:solidFill>
                      <a:schemeClr val="tx2">
                        <a:lumMod val="20000"/>
                        <a:lumOff val="80000"/>
                      </a:schemeClr>
                    </a:solidFill>
                  </a:tcPr>
                </a:tc>
              </a:tr>
              <a:tr h="241541">
                <a:tc>
                  <a:txBody>
                    <a:bodyPr/>
                    <a:lstStyle/>
                    <a:p>
                      <a:r>
                        <a:rPr lang="en-US" sz="1050" dirty="0" err="1" smtClean="0"/>
                        <a:t>tbd</a:t>
                      </a:r>
                      <a:endParaRPr lang="en-US" sz="1050" dirty="0"/>
                    </a:p>
                  </a:txBody>
                  <a:tcPr marL="45720" marR="45720" marT="0" marB="0" anchor="ctr">
                    <a:solidFill>
                      <a:schemeClr val="tx2">
                        <a:lumMod val="20000"/>
                        <a:lumOff val="80000"/>
                      </a:schemeClr>
                    </a:solidFill>
                  </a:tcPr>
                </a:tc>
                <a:tc>
                  <a:txBody>
                    <a:bodyPr/>
                    <a:lstStyle/>
                    <a:p>
                      <a:r>
                        <a:rPr lang="en-US" sz="1050" dirty="0" smtClean="0"/>
                        <a:t>Data-at-Rest Encryption</a:t>
                      </a:r>
                      <a:r>
                        <a:rPr lang="en-US" sz="1050" baseline="0" dirty="0" smtClean="0"/>
                        <a:t> License, field upgrade (180TB to 330TB)</a:t>
                      </a:r>
                      <a:endParaRPr lang="en-US" sz="1050" dirty="0"/>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tx2">
                        <a:lumMod val="20000"/>
                        <a:lumOff val="80000"/>
                      </a:schemeClr>
                    </a:solidFill>
                  </a:tcPr>
                </a:tc>
                <a:tc>
                  <a:txBody>
                    <a:bodyPr/>
                    <a:lstStyle/>
                    <a:p>
                      <a:r>
                        <a:rPr lang="en-US" sz="700" dirty="0" smtClean="0"/>
                        <a:t> </a:t>
                      </a:r>
                      <a:endParaRPr lang="en-US" sz="700" dirty="0"/>
                    </a:p>
                  </a:txBody>
                  <a:tcPr marL="45720" marR="45720" marT="0" marB="0" anchor="ctr">
                    <a:solidFill>
                      <a:schemeClr val="tx2">
                        <a:lumMod val="20000"/>
                        <a:lumOff val="80000"/>
                      </a:schemeClr>
                    </a:solidFill>
                  </a:tcPr>
                </a:tc>
              </a:tr>
              <a:tr h="241541">
                <a:tc>
                  <a:txBody>
                    <a:bodyPr/>
                    <a:lstStyle/>
                    <a:p>
                      <a:r>
                        <a:rPr lang="en-US" sz="1050" dirty="0" err="1" smtClean="0"/>
                        <a:t>tbd</a:t>
                      </a:r>
                      <a:endParaRPr lang="en-US" sz="1050" dirty="0"/>
                    </a:p>
                  </a:txBody>
                  <a:tcPr marL="45720" marR="45720" marT="0" marB="0" anchor="ctr">
                    <a:solidFill>
                      <a:schemeClr val="tx2">
                        <a:lumMod val="20000"/>
                        <a:lumOff val="80000"/>
                      </a:schemeClr>
                    </a:solidFill>
                  </a:tcPr>
                </a:tc>
                <a:tc>
                  <a:txBody>
                    <a:bodyPr/>
                    <a:lstStyle/>
                    <a:p>
                      <a:r>
                        <a:rPr lang="en-US" sz="1050" dirty="0" smtClean="0"/>
                        <a:t>Array Module (15TB usable, 5 hot spares), field upgrade, no Encryption</a:t>
                      </a:r>
                      <a:endParaRPr lang="en-US" sz="1050" dirty="0"/>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tx2">
                        <a:lumMod val="20000"/>
                        <a:lumOff val="80000"/>
                      </a:schemeClr>
                    </a:solidFill>
                  </a:tcPr>
                </a:tc>
                <a:tc>
                  <a:txBody>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45720" marR="45720" marT="0" marB="0" anchor="ct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t>Incl.</a:t>
                      </a:r>
                      <a:r>
                        <a:rPr lang="en-US" sz="700" baseline="0" dirty="0" smtClean="0"/>
                        <a:t> </a:t>
                      </a:r>
                      <a:r>
                        <a:rPr lang="en-US" sz="700" dirty="0" smtClean="0"/>
                        <a:t>Metadata;</a:t>
                      </a:r>
                      <a:r>
                        <a:rPr lang="en-US" sz="700" baseline="0" dirty="0" smtClean="0"/>
                        <a:t> </a:t>
                      </a:r>
                      <a:r>
                        <a:rPr lang="en-US" sz="700" dirty="0" smtClean="0"/>
                        <a:t>No </a:t>
                      </a:r>
                      <a:r>
                        <a:rPr lang="en-US" sz="700" dirty="0" err="1" smtClean="0"/>
                        <a:t>encr</a:t>
                      </a:r>
                      <a:endParaRPr lang="en-US" sz="700" dirty="0" smtClean="0"/>
                    </a:p>
                  </a:txBody>
                  <a:tcPr marL="45720" marR="45720" marT="0" marB="0" anchor="ctr">
                    <a:solidFill>
                      <a:schemeClr val="tx2">
                        <a:lumMod val="20000"/>
                        <a:lumOff val="80000"/>
                      </a:schemeClr>
                    </a:solidFill>
                  </a:tcPr>
                </a:tc>
              </a:tr>
              <a:tr h="241541">
                <a:tc>
                  <a:txBody>
                    <a:bodyPr/>
                    <a:lstStyle/>
                    <a:p>
                      <a:r>
                        <a:rPr lang="en-US" sz="1050" dirty="0" err="1" smtClean="0"/>
                        <a:t>tbd</a:t>
                      </a:r>
                      <a:endParaRPr lang="en-US" sz="1050" dirty="0"/>
                    </a:p>
                  </a:txBody>
                  <a:tcPr marL="45720" marR="45720" marT="0" marB="0" anchor="ctr">
                    <a:solidFill>
                      <a:schemeClr val="tx2">
                        <a:lumMod val="20000"/>
                        <a:lumOff val="80000"/>
                      </a:schemeClr>
                    </a:solidFill>
                  </a:tcPr>
                </a:tc>
                <a:tc>
                  <a:txBody>
                    <a:bodyPr/>
                    <a:lstStyle/>
                    <a:p>
                      <a:r>
                        <a:rPr lang="en-US" sz="1050" dirty="0" smtClean="0"/>
                        <a:t>Expansion Module (30TB), field upgrade, no Encryption</a:t>
                      </a:r>
                      <a:endParaRPr lang="en-US" sz="1050" dirty="0"/>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45720" marR="45720" marT="0" marB="0" anchor="ctr">
                    <a:solidFill>
                      <a:schemeClr val="tx2">
                        <a:lumMod val="20000"/>
                        <a:lumOff val="80000"/>
                      </a:schemeClr>
                    </a:solidFill>
                  </a:tcPr>
                </a:tc>
                <a:tc>
                  <a:txBody>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45720" marR="45720" marT="0" marB="0" anchor="ctr">
                    <a:solidFill>
                      <a:schemeClr val="tx2">
                        <a:lumMod val="20000"/>
                        <a:lumOff val="80000"/>
                      </a:schemeClr>
                    </a:solidFill>
                  </a:tcPr>
                </a:tc>
                <a:tc>
                  <a:txBody>
                    <a:bodyPr/>
                    <a:lstStyle/>
                    <a:p>
                      <a:r>
                        <a:rPr lang="en-US" sz="700" dirty="0" smtClean="0"/>
                        <a:t>No encryption</a:t>
                      </a:r>
                      <a:endParaRPr lang="en-US" sz="700" dirty="0"/>
                    </a:p>
                  </a:txBody>
                  <a:tcPr marL="45720" marR="45720" marT="0" marB="0" anchor="ctr">
                    <a:solidFill>
                      <a:schemeClr val="tx2">
                        <a:lumMod val="20000"/>
                        <a:lumOff val="80000"/>
                      </a:schemeClr>
                    </a:solidFill>
                  </a:tcPr>
                </a:tc>
              </a:tr>
              <a:tr h="241541">
                <a:tc>
                  <a:txBody>
                    <a:bodyPr/>
                    <a:lstStyle/>
                    <a:p>
                      <a:r>
                        <a:rPr lang="en-US" sz="1050" dirty="0" err="1" smtClean="0"/>
                        <a:t>tbd</a:t>
                      </a:r>
                      <a:endParaRPr lang="en-US" sz="1050" dirty="0"/>
                    </a:p>
                  </a:txBody>
                  <a:tcPr marL="45720" marR="45720" marT="0" marB="0" anchor="ctr">
                    <a:solidFill>
                      <a:schemeClr val="tx2">
                        <a:lumMod val="20000"/>
                        <a:lumOff val="80000"/>
                      </a:schemeClr>
                    </a:solidFill>
                  </a:tcPr>
                </a:tc>
                <a:tc>
                  <a:txBody>
                    <a:bodyPr/>
                    <a:lstStyle/>
                    <a:p>
                      <a:r>
                        <a:rPr lang="en-US" sz="1050" dirty="0" smtClean="0"/>
                        <a:t>FC Array Module (15TB usable, 5 hot spares), field upgrade, for 2TB DXi8500 only</a:t>
                      </a:r>
                      <a:endParaRPr lang="en-US" sz="1050" dirty="0"/>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txBody>
                  <a:tcPr marL="45720" marR="45720" marT="0" marB="0" anchor="ctr">
                    <a:solidFill>
                      <a:schemeClr val="tx2">
                        <a:lumMod val="20000"/>
                        <a:lumOff val="80000"/>
                      </a:schemeClr>
                    </a:solidFill>
                  </a:tcPr>
                </a:tc>
              </a:tr>
              <a:tr h="241541">
                <a:tc>
                  <a:txBody>
                    <a:bodyPr/>
                    <a:lstStyle/>
                    <a:p>
                      <a:r>
                        <a:rPr lang="en-US" sz="1050" dirty="0" err="1" smtClean="0"/>
                        <a:t>tbd</a:t>
                      </a:r>
                      <a:endParaRPr lang="en-US" sz="1050" dirty="0"/>
                    </a:p>
                  </a:txBody>
                  <a:tcPr marL="45720" marR="45720" marT="0" marB="0" anchor="ctr">
                    <a:solidFill>
                      <a:schemeClr val="tx2">
                        <a:lumMod val="20000"/>
                        <a:lumOff val="80000"/>
                      </a:schemeClr>
                    </a:solidFill>
                  </a:tcPr>
                </a:tc>
                <a:tc>
                  <a:txBody>
                    <a:bodyPr/>
                    <a:lstStyle/>
                    <a:p>
                      <a:r>
                        <a:rPr lang="en-US" sz="1050" dirty="0" smtClean="0"/>
                        <a:t>FC</a:t>
                      </a:r>
                      <a:r>
                        <a:rPr lang="en-US" sz="1050" baseline="0" dirty="0" smtClean="0"/>
                        <a:t> </a:t>
                      </a:r>
                      <a:r>
                        <a:rPr lang="en-US" sz="1050" dirty="0" smtClean="0"/>
                        <a:t>Expansion Module (30TB), factory, field upgrade, for 2TB DXi8500 only</a:t>
                      </a:r>
                      <a:endParaRPr lang="en-US" sz="1050" dirty="0"/>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L="45720" marR="45720" marT="0" marB="0" anchor="ct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7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45720" marR="45720" marT="0" marB="0" anchor="ctr">
                    <a:solidFill>
                      <a:schemeClr val="tx2">
                        <a:lumMod val="20000"/>
                        <a:lumOff val="80000"/>
                      </a:schemeClr>
                    </a:solidFill>
                  </a:tcPr>
                </a:tc>
              </a:tr>
            </a:tbl>
          </a:graphicData>
        </a:graphic>
      </p:graphicFrame>
      <p:sp>
        <p:nvSpPr>
          <p:cNvPr id="36869" name="Slide Number Placeholder 3"/>
          <p:cNvSpPr>
            <a:spLocks noGrp="1"/>
          </p:cNvSpPr>
          <p:nvPr>
            <p:ph type="sldNum" sz="quarter" idx="10"/>
          </p:nvPr>
        </p:nvSpPr>
        <p:spPr bwMode="auto"/>
        <p:txBody>
          <a:bodyPr/>
          <a:lstStyle/>
          <a:p>
            <a:pPr>
              <a:defRPr/>
            </a:pPr>
            <a:fld id="{DC3EB78F-B2A6-4697-A381-45B6E0B70F9A}" type="slidenum">
              <a:rPr/>
              <a:pPr>
                <a:defRPr/>
              </a:pPr>
              <a:t>18</a:t>
            </a:fld>
            <a:endParaRPr/>
          </a:p>
        </p:txBody>
      </p:sp>
      <p:sp>
        <p:nvSpPr>
          <p:cNvPr id="7" name="Rectangle 6"/>
          <p:cNvSpPr/>
          <p:nvPr/>
        </p:nvSpPr>
        <p:spPr>
          <a:xfrm>
            <a:off x="8682038" y="4267200"/>
            <a:ext cx="461962" cy="2016125"/>
          </a:xfrm>
          <a:prstGeom prst="rect">
            <a:avLst/>
          </a:prstGeom>
        </p:spPr>
        <p:txBody>
          <a:bodyPr vert="vert" wrap="none">
            <a:spAutoFit/>
          </a:bodyPr>
          <a:lstStyle/>
          <a:p>
            <a:pPr>
              <a:defRPr/>
            </a:pPr>
            <a:r>
              <a:rPr lang="en-US" dirty="0">
                <a:solidFill>
                  <a:srgbClr val="FF0000"/>
                </a:solidFill>
              </a:rPr>
              <a:t>After July 31, 2012</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2771" name="Title 1"/>
          <p:cNvSpPr>
            <a:spLocks noGrp="1"/>
          </p:cNvSpPr>
          <p:nvPr>
            <p:ph type="title"/>
          </p:nvPr>
        </p:nvSpPr>
        <p:spPr/>
        <p:txBody>
          <a:bodyPr/>
          <a:lstStyle/>
          <a:p>
            <a:r>
              <a:rPr dirty="0" smtClean="0">
                <a:latin typeface="Arial" charset="0"/>
                <a:cs typeface="Arial" charset="0"/>
              </a:rPr>
              <a:t>DXi8500 Options</a:t>
            </a:r>
          </a:p>
        </p:txBody>
      </p:sp>
      <p:sp>
        <p:nvSpPr>
          <p:cNvPr id="37892" name="Slide Number Placeholder 3"/>
          <p:cNvSpPr>
            <a:spLocks noGrp="1"/>
          </p:cNvSpPr>
          <p:nvPr>
            <p:ph type="sldNum" sz="quarter" idx="10"/>
          </p:nvPr>
        </p:nvSpPr>
        <p:spPr bwMode="auto"/>
        <p:txBody>
          <a:bodyPr/>
          <a:lstStyle/>
          <a:p>
            <a:pPr>
              <a:defRPr/>
            </a:pPr>
            <a:fld id="{55CA81B7-D7F0-4044-B55D-9E26478A6285}" type="slidenum">
              <a:rPr/>
              <a:pPr>
                <a:defRPr/>
              </a:pPr>
              <a:t>19</a:t>
            </a:fld>
            <a:endParaRPr/>
          </a:p>
        </p:txBody>
      </p:sp>
      <p:graphicFrame>
        <p:nvGraphicFramePr>
          <p:cNvPr id="7" name="Content Placeholder 6"/>
          <p:cNvGraphicFramePr>
            <a:graphicFrameLocks noGrp="1"/>
          </p:cNvGraphicFramePr>
          <p:nvPr>
            <p:ph idx="1"/>
          </p:nvPr>
        </p:nvGraphicFramePr>
        <p:xfrm>
          <a:off x="609600" y="990600"/>
          <a:ext cx="7848603" cy="5334000"/>
        </p:xfrm>
        <a:graphic>
          <a:graphicData uri="http://schemas.openxmlformats.org/drawingml/2006/table">
            <a:tbl>
              <a:tblPr firstRow="1" bandRow="1">
                <a:tableStyleId>{5C22544A-7EE6-4342-B048-85BDC9FD1C3A}</a:tableStyleId>
              </a:tblPr>
              <a:tblGrid>
                <a:gridCol w="3657600"/>
                <a:gridCol w="1752600"/>
                <a:gridCol w="812801"/>
                <a:gridCol w="812801"/>
                <a:gridCol w="812801"/>
              </a:tblGrid>
              <a:tr h="381000">
                <a:tc>
                  <a:txBody>
                    <a:bodyPr/>
                    <a:lstStyle/>
                    <a:p>
                      <a:r>
                        <a:rPr lang="en-US" sz="1400" dirty="0" smtClean="0"/>
                        <a:t>Options</a:t>
                      </a:r>
                      <a:endParaRPr lang="en-US" sz="1400" dirty="0"/>
                    </a:p>
                  </a:txBody>
                  <a:tcPr marT="45727" marB="45727" anchor="ctr"/>
                </a:tc>
                <a:tc>
                  <a:txBody>
                    <a:bodyPr/>
                    <a:lstStyle/>
                    <a:p>
                      <a:pPr algn="ctr"/>
                      <a:endParaRPr lang="en-US" sz="1400" dirty="0"/>
                    </a:p>
                  </a:txBody>
                  <a:tcPr marT="45727" marB="45727" anchor="ctr"/>
                </a:tc>
                <a:tc>
                  <a:txBody>
                    <a:bodyPr/>
                    <a:lstStyle/>
                    <a:p>
                      <a:pPr algn="ctr"/>
                      <a:r>
                        <a:rPr lang="en-US" sz="1400" dirty="0" smtClean="0"/>
                        <a:t>3TB</a:t>
                      </a:r>
                      <a:endParaRPr lang="en-US" sz="1400" dirty="0"/>
                    </a:p>
                  </a:txBody>
                  <a:tcPr marT="45727" marB="45727" anchor="ctr"/>
                </a:tc>
                <a:tc>
                  <a:txBody>
                    <a:bodyPr/>
                    <a:lstStyle/>
                    <a:p>
                      <a:pPr algn="ctr"/>
                      <a:r>
                        <a:rPr lang="en-US" sz="1400" dirty="0" smtClean="0"/>
                        <a:t>2TB</a:t>
                      </a:r>
                      <a:endParaRPr lang="en-US" sz="1400" dirty="0"/>
                    </a:p>
                  </a:txBody>
                  <a:tcPr marT="45727" marB="45727" anchor="ctr"/>
                </a:tc>
                <a:tc>
                  <a:txBody>
                    <a:bodyPr/>
                    <a:lstStyle/>
                    <a:p>
                      <a:pPr algn="ctr"/>
                      <a:r>
                        <a:rPr lang="en-US" sz="1400" dirty="0" smtClean="0"/>
                        <a:t>1TB</a:t>
                      </a:r>
                      <a:endParaRPr lang="en-US" sz="1400" dirty="0"/>
                    </a:p>
                  </a:txBody>
                  <a:tcPr marT="45727" marB="45727" anchor="ctr"/>
                </a:tc>
              </a:tr>
              <a:tr h="381000">
                <a:tc>
                  <a:txBody>
                    <a:bodyPr/>
                    <a:lstStyle/>
                    <a:p>
                      <a:r>
                        <a:rPr lang="en-US" sz="1400" dirty="0" smtClean="0"/>
                        <a:t>Data-at-Rest</a:t>
                      </a:r>
                      <a:r>
                        <a:rPr lang="en-US" sz="1400" baseline="0" dirty="0" smtClean="0"/>
                        <a:t> Encryption License</a:t>
                      </a:r>
                      <a:endParaRPr lang="en-US" sz="1400" dirty="0"/>
                    </a:p>
                  </a:txBody>
                  <a:tcPr marT="45727" marB="45727" anchor="ctr"/>
                </a:tc>
                <a:tc>
                  <a:txBody>
                    <a:bodyPr/>
                    <a:lstStyle/>
                    <a:p>
                      <a:pPr algn="ctr"/>
                      <a:endParaRPr lang="en-US" sz="1400" dirty="0"/>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algn="ctr"/>
                      <a:r>
                        <a:rPr lang="en-US" sz="1400" dirty="0" smtClean="0"/>
                        <a:t>-</a:t>
                      </a:r>
                    </a:p>
                  </a:txBody>
                  <a:tcPr marT="45727" marB="45727" anchor="ctr"/>
                </a:tc>
                <a:tc>
                  <a:txBody>
                    <a:bodyPr/>
                    <a:lstStyle/>
                    <a:p>
                      <a:pPr algn="ctr"/>
                      <a:r>
                        <a:rPr lang="en-US" sz="1400" dirty="0" smtClean="0"/>
                        <a:t>-</a:t>
                      </a:r>
                    </a:p>
                  </a:txBody>
                  <a:tcPr marT="45727" marB="45727" anchor="ctr"/>
                </a:tc>
              </a:tr>
              <a:tr h="381000">
                <a:tc>
                  <a:txBody>
                    <a:bodyPr/>
                    <a:lstStyle/>
                    <a:p>
                      <a:r>
                        <a:rPr lang="en-US" sz="1400" dirty="0" smtClean="0"/>
                        <a:t>Rack or </a:t>
                      </a:r>
                      <a:r>
                        <a:rPr lang="en-US" sz="1400" dirty="0" err="1" smtClean="0"/>
                        <a:t>unracked</a:t>
                      </a:r>
                      <a:endParaRPr lang="en-US" sz="1400" dirty="0"/>
                    </a:p>
                  </a:txBody>
                  <a:tcPr marT="45727" marB="45727" anchor="ctr"/>
                </a:tc>
                <a:tc>
                  <a:txBody>
                    <a:bodyPr/>
                    <a:lstStyle/>
                    <a:p>
                      <a:pPr algn="ctr"/>
                      <a:endParaRPr lang="en-US" sz="1400" dirty="0"/>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r>
              <a:tr h="381000">
                <a:tc>
                  <a:txBody>
                    <a:bodyPr/>
                    <a:lstStyle/>
                    <a:p>
                      <a:r>
                        <a:rPr lang="en-US" sz="1400" dirty="0" smtClean="0"/>
                        <a:t>Capacity Expansion</a:t>
                      </a:r>
                      <a:endParaRPr lang="en-US" sz="1400" dirty="0"/>
                    </a:p>
                  </a:txBody>
                  <a:tcPr marT="45727" marB="45727" anchor="ctr"/>
                </a:tc>
                <a:tc>
                  <a:txBody>
                    <a:bodyPr/>
                    <a:lstStyle/>
                    <a:p>
                      <a:pPr algn="ctr"/>
                      <a:endParaRPr lang="en-US" sz="1400" dirty="0"/>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r>
              <a:tr h="381000">
                <a:tc>
                  <a:txBody>
                    <a:bodyPr/>
                    <a:lstStyle/>
                    <a:p>
                      <a:r>
                        <a:rPr lang="en-US" sz="1400" dirty="0" smtClean="0"/>
                        <a:t>Add-on 10GbE</a:t>
                      </a:r>
                      <a:r>
                        <a:rPr lang="en-US" sz="1400" baseline="0" dirty="0" smtClean="0"/>
                        <a:t> </a:t>
                      </a:r>
                      <a:r>
                        <a:rPr lang="en-US" sz="1400" baseline="0" dirty="0" err="1" smtClean="0"/>
                        <a:t>Twinax</a:t>
                      </a:r>
                      <a:r>
                        <a:rPr lang="en-US" sz="1400" baseline="0" dirty="0" smtClean="0"/>
                        <a:t> Copper, dual-port</a:t>
                      </a:r>
                      <a:endParaRPr lang="en-US" sz="1400" dirty="0"/>
                    </a:p>
                  </a:txBody>
                  <a:tcPr marT="45727" marB="45727" anchor="ctr"/>
                </a:tc>
                <a:tc>
                  <a:txBody>
                    <a:bodyPr/>
                    <a:lstStyle/>
                    <a:p>
                      <a:pPr algn="ctr"/>
                      <a:r>
                        <a:rPr lang="en-US" sz="1400" dirty="0" smtClean="0"/>
                        <a:t>Existing</a:t>
                      </a:r>
                      <a:endParaRPr lang="en-US" sz="1400" dirty="0"/>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r>
              <a:tr h="381000">
                <a:tc>
                  <a:txBody>
                    <a:bodyPr/>
                    <a:lstStyle/>
                    <a:p>
                      <a:r>
                        <a:rPr lang="en-US" sz="1400" dirty="0" smtClean="0"/>
                        <a:t>Add-on 10GbE Optical, dual-port</a:t>
                      </a:r>
                      <a:endParaRPr lang="en-US" sz="1400" dirty="0"/>
                    </a:p>
                  </a:txBody>
                  <a:tcPr marT="45727" marB="45727" anchor="ctr"/>
                </a:tc>
                <a:tc>
                  <a:txBody>
                    <a:bodyPr/>
                    <a:lstStyle/>
                    <a:p>
                      <a:pPr algn="ctr"/>
                      <a:r>
                        <a:rPr lang="en-US" sz="1400" dirty="0" smtClean="0"/>
                        <a:t>Existing</a:t>
                      </a:r>
                      <a:endParaRPr lang="en-US" sz="1400" dirty="0"/>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r>
              <a:tr h="381000">
                <a:tc>
                  <a:txBody>
                    <a:bodyPr/>
                    <a:lstStyle/>
                    <a:p>
                      <a:r>
                        <a:rPr lang="en-US" sz="1400" dirty="0" smtClean="0"/>
                        <a:t>10GbE</a:t>
                      </a:r>
                      <a:r>
                        <a:rPr lang="en-US" sz="1400" baseline="0" dirty="0" smtClean="0"/>
                        <a:t> </a:t>
                      </a:r>
                      <a:r>
                        <a:rPr lang="en-US" sz="1400" baseline="0" dirty="0" err="1" smtClean="0"/>
                        <a:t>Twinax</a:t>
                      </a:r>
                      <a:r>
                        <a:rPr lang="en-US" sz="1400" baseline="0" dirty="0" smtClean="0"/>
                        <a:t> Copper SFP+ Cable Kit</a:t>
                      </a:r>
                      <a:endParaRPr lang="en-US" sz="1400" dirty="0"/>
                    </a:p>
                  </a:txBody>
                  <a:tcPr marT="45727" marB="45727" anchor="ctr"/>
                </a:tc>
                <a:tc>
                  <a:txBody>
                    <a:bodyPr/>
                    <a:lstStyle/>
                    <a:p>
                      <a:pPr algn="ctr"/>
                      <a:r>
                        <a:rPr lang="en-US" sz="1400" dirty="0" smtClean="0"/>
                        <a:t>Existing</a:t>
                      </a:r>
                      <a:endParaRPr lang="en-US" sz="1400" dirty="0"/>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r>
              <a:tr h="381000">
                <a:tc>
                  <a:txBody>
                    <a:bodyPr/>
                    <a:lstStyle/>
                    <a:p>
                      <a:r>
                        <a:rPr lang="en-US" sz="1400" dirty="0" smtClean="0"/>
                        <a:t>10GbE Optical SFP+ Cable Kit</a:t>
                      </a:r>
                      <a:endParaRPr lang="en-US" sz="1400" dirty="0"/>
                    </a:p>
                  </a:txBody>
                  <a:tcPr marT="45727" marB="45727" anchor="ctr"/>
                </a:tc>
                <a:tc>
                  <a:txBody>
                    <a:bodyPr/>
                    <a:lstStyle/>
                    <a:p>
                      <a:pPr algn="ctr"/>
                      <a:r>
                        <a:rPr lang="en-US" sz="1400" dirty="0" smtClean="0"/>
                        <a:t>Existing</a:t>
                      </a:r>
                      <a:endParaRPr lang="en-US" sz="1400" dirty="0"/>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r>
              <a:tr h="381000">
                <a:tc>
                  <a:txBody>
                    <a:bodyPr/>
                    <a:lstStyle/>
                    <a:p>
                      <a:r>
                        <a:rPr lang="en-US" sz="1400" dirty="0" smtClean="0"/>
                        <a:t>Increased</a:t>
                      </a:r>
                      <a:r>
                        <a:rPr lang="en-US" sz="1400" baseline="0" dirty="0" smtClean="0"/>
                        <a:t> VTDs (to 512)</a:t>
                      </a:r>
                      <a:endParaRPr lang="en-US" sz="1400" dirty="0"/>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Existing</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r>
              <a:tr h="381000">
                <a:tc>
                  <a:txBody>
                    <a:bodyPr/>
                    <a:lstStyle/>
                    <a:p>
                      <a:r>
                        <a:rPr lang="en-US" sz="1400" dirty="0" smtClean="0"/>
                        <a:t>Enablers:</a:t>
                      </a:r>
                      <a:r>
                        <a:rPr lang="en-US" sz="1400" baseline="0" dirty="0" smtClean="0"/>
                        <a:t>  DXi Advanced Reporting</a:t>
                      </a:r>
                      <a:endParaRPr lang="en-US" sz="1400" dirty="0"/>
                    </a:p>
                  </a:txBody>
                  <a:tcPr marT="45727" marB="45727" anchor="ctr"/>
                </a:tc>
                <a:tc>
                  <a:txBody>
                    <a:bodyPr/>
                    <a:lstStyle/>
                    <a:p>
                      <a:pPr algn="ctr"/>
                      <a:r>
                        <a:rPr lang="en-US" sz="1400" dirty="0" smtClean="0"/>
                        <a:t>Standard</a:t>
                      </a:r>
                      <a:endParaRPr lang="en-US" sz="1400" dirty="0"/>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r>
              <a:tr h="381000">
                <a:tc>
                  <a:txBody>
                    <a:bodyPr/>
                    <a:lstStyle/>
                    <a:p>
                      <a:r>
                        <a:rPr lang="en-US" sz="1400" dirty="0" smtClean="0"/>
                        <a:t>Enabler:  Vision</a:t>
                      </a:r>
                      <a:endParaRPr lang="en-US" sz="1400" dirty="0"/>
                    </a:p>
                  </a:txBody>
                  <a:tcPr marT="45727" marB="45727" anchor="ctr"/>
                </a:tc>
                <a:tc>
                  <a:txBody>
                    <a:bodyPr/>
                    <a:lstStyle/>
                    <a:p>
                      <a:pPr algn="ctr"/>
                      <a:r>
                        <a:rPr lang="en-US" sz="1400" dirty="0" smtClean="0"/>
                        <a:t>Existing</a:t>
                      </a:r>
                      <a:endParaRPr lang="en-US" sz="1400" dirty="0"/>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r>
              <a:tr h="381000">
                <a:tc>
                  <a:txBody>
                    <a:bodyPr/>
                    <a:lstStyle/>
                    <a:p>
                      <a:r>
                        <a:rPr lang="en-US" sz="1400" dirty="0" smtClean="0"/>
                        <a:t>Enabler: Guardian</a:t>
                      </a:r>
                      <a:endParaRPr lang="en-US" sz="1400" dirty="0"/>
                    </a:p>
                  </a:txBody>
                  <a:tcPr marT="45727" marB="45727" anchor="ctr"/>
                </a:tc>
                <a:tc>
                  <a:txBody>
                    <a:bodyPr/>
                    <a:lstStyle/>
                    <a:p>
                      <a:pPr algn="ctr"/>
                      <a:r>
                        <a:rPr lang="en-US" sz="1400" dirty="0" smtClean="0"/>
                        <a:t>Existing</a:t>
                      </a:r>
                      <a:endParaRPr lang="en-US" sz="1400" dirty="0"/>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r>
              <a:tr h="381000">
                <a:tc>
                  <a:txBody>
                    <a:bodyPr/>
                    <a:lstStyle/>
                    <a:p>
                      <a:r>
                        <a:rPr lang="en-US" sz="1400" dirty="0" smtClean="0"/>
                        <a:t>Enabler: vmPRO</a:t>
                      </a:r>
                      <a:endParaRPr lang="en-US" sz="1400" dirty="0"/>
                    </a:p>
                  </a:txBody>
                  <a:tcPr marT="45727" marB="45727" anchor="ctr"/>
                </a:tc>
                <a:tc>
                  <a:txBody>
                    <a:bodyPr/>
                    <a:lstStyle/>
                    <a:p>
                      <a:pPr algn="ctr"/>
                      <a:r>
                        <a:rPr lang="en-US" sz="1400" dirty="0" smtClean="0"/>
                        <a:t>Existing</a:t>
                      </a:r>
                      <a:endParaRPr lang="en-US" sz="1400" dirty="0"/>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r>
              <a:tr h="381000">
                <a:tc>
                  <a:txBody>
                    <a:bodyPr/>
                    <a:lstStyle/>
                    <a:p>
                      <a:r>
                        <a:rPr lang="en-US" sz="1400" dirty="0" smtClean="0"/>
                        <a:t>Gunnison (mike s?)</a:t>
                      </a:r>
                      <a:endParaRPr lang="en-US" sz="1400" dirty="0"/>
                    </a:p>
                  </a:txBody>
                  <a:tcPr marT="45727" marB="45727" anchor="ctr"/>
                </a:tc>
                <a:tc>
                  <a:txBody>
                    <a:bodyPr/>
                    <a:lstStyle/>
                    <a:p>
                      <a:pPr algn="ctr"/>
                      <a:r>
                        <a:rPr lang="en-US" sz="1400" dirty="0" smtClean="0"/>
                        <a:t>Q3</a:t>
                      </a:r>
                      <a:endParaRPr lang="en-US" sz="1400" dirty="0"/>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txBody>
                  <a:tcPr marT="45727" marB="45727" anchor="ct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KnowledgeTransfer_MainScreen"/>
          <p:cNvPicPr>
            <a:picLocks noChangeAspect="1" noChangeArrowheads="1"/>
          </p:cNvPicPr>
          <p:nvPr/>
        </p:nvPicPr>
        <p:blipFill>
          <a:blip r:embed="rId2" cstate="print"/>
          <a:srcRect/>
          <a:stretch>
            <a:fillRect/>
          </a:stretch>
        </p:blipFill>
        <p:spPr bwMode="auto">
          <a:xfrm>
            <a:off x="1143000" y="1028700"/>
            <a:ext cx="6858000" cy="51435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latin typeface="Arial" charset="0"/>
                <a:cs typeface="Arial" charset="0"/>
              </a:rPr>
              <a:t>DXi8500 Upgrade Paths</a:t>
            </a:r>
          </a:p>
        </p:txBody>
      </p:sp>
      <p:graphicFrame>
        <p:nvGraphicFramePr>
          <p:cNvPr id="5" name="Content Placeholder 4"/>
          <p:cNvGraphicFramePr>
            <a:graphicFrameLocks noGrp="1"/>
          </p:cNvGraphicFramePr>
          <p:nvPr>
            <p:ph idx="1"/>
          </p:nvPr>
        </p:nvGraphicFramePr>
        <p:xfrm>
          <a:off x="533400" y="1219200"/>
          <a:ext cx="8004177" cy="4526280"/>
        </p:xfrm>
        <a:graphic>
          <a:graphicData uri="http://schemas.openxmlformats.org/drawingml/2006/table">
            <a:tbl>
              <a:tblPr firstRow="1" bandRow="1">
                <a:tableStyleId>{5C22544A-7EE6-4342-B048-85BDC9FD1C3A}</a:tableStyleId>
              </a:tblPr>
              <a:tblGrid>
                <a:gridCol w="2517777"/>
                <a:gridCol w="1828800"/>
                <a:gridCol w="1828800"/>
                <a:gridCol w="1828800"/>
              </a:tblGrid>
              <a:tr h="370840">
                <a:tc>
                  <a:txBody>
                    <a:bodyPr/>
                    <a:lstStyle/>
                    <a:p>
                      <a:endParaRPr lang="en-US" dirty="0"/>
                    </a:p>
                  </a:txBody>
                  <a:tcPr/>
                </a:tc>
                <a:tc>
                  <a:txBody>
                    <a:bodyPr/>
                    <a:lstStyle/>
                    <a:p>
                      <a:pPr algn="ctr"/>
                      <a:r>
                        <a:rPr lang="en-US" dirty="0" smtClean="0">
                          <a:solidFill>
                            <a:schemeClr val="tx1"/>
                          </a:solidFill>
                        </a:rPr>
                        <a:t>1TB</a:t>
                      </a:r>
                      <a:endParaRPr lang="en-US" dirty="0">
                        <a:solidFill>
                          <a:schemeClr val="tx1"/>
                        </a:solidFill>
                      </a:endParaRPr>
                    </a:p>
                  </a:txBody>
                  <a:tcPr>
                    <a:solidFill>
                      <a:schemeClr val="bg2">
                        <a:lumMod val="20000"/>
                        <a:lumOff val="80000"/>
                      </a:schemeClr>
                    </a:solidFill>
                  </a:tcPr>
                </a:tc>
                <a:tc>
                  <a:txBody>
                    <a:bodyPr/>
                    <a:lstStyle/>
                    <a:p>
                      <a:pPr algn="ctr"/>
                      <a:r>
                        <a:rPr lang="en-US" dirty="0" smtClean="0">
                          <a:solidFill>
                            <a:schemeClr val="tx1"/>
                          </a:solidFill>
                        </a:rPr>
                        <a:t>2TB</a:t>
                      </a:r>
                      <a:endParaRPr lang="en-US" dirty="0">
                        <a:solidFill>
                          <a:schemeClr val="tx1"/>
                        </a:solidFill>
                      </a:endParaRPr>
                    </a:p>
                  </a:txBody>
                  <a:tcPr>
                    <a:solidFill>
                      <a:schemeClr val="accent2">
                        <a:lumMod val="20000"/>
                        <a:lumOff val="80000"/>
                      </a:schemeClr>
                    </a:solidFill>
                  </a:tcPr>
                </a:tc>
                <a:tc>
                  <a:txBody>
                    <a:bodyPr/>
                    <a:lstStyle/>
                    <a:p>
                      <a:pPr algn="ctr"/>
                      <a:r>
                        <a:rPr lang="en-US" dirty="0" smtClean="0">
                          <a:solidFill>
                            <a:schemeClr val="tx1"/>
                          </a:solidFill>
                        </a:rPr>
                        <a:t>3TB</a:t>
                      </a:r>
                      <a:endParaRPr lang="en-US" dirty="0">
                        <a:solidFill>
                          <a:schemeClr val="tx1"/>
                        </a:solidFill>
                      </a:endParaRPr>
                    </a:p>
                  </a:txBody>
                  <a:tcPr>
                    <a:solidFill>
                      <a:schemeClr val="tx2">
                        <a:lumMod val="20000"/>
                        <a:lumOff val="80000"/>
                      </a:schemeClr>
                    </a:solidFill>
                  </a:tcPr>
                </a:tc>
              </a:tr>
              <a:tr h="370840">
                <a:tc>
                  <a:txBody>
                    <a:bodyPr/>
                    <a:lstStyle/>
                    <a:p>
                      <a:r>
                        <a:rPr lang="en-US" dirty="0" smtClean="0"/>
                        <a:t>DXi 1.x -&gt; 2.1.2_85</a:t>
                      </a:r>
                      <a:endParaRPr lang="en-US" dirty="0"/>
                    </a:p>
                  </a:txBody>
                  <a:tcPr/>
                </a:tc>
                <a:tc>
                  <a:txBody>
                    <a:bodyPr/>
                    <a:lstStyle/>
                    <a:p>
                      <a:pPr algn="ctr"/>
                      <a:r>
                        <a:rPr lang="en-US" dirty="0" smtClean="0"/>
                        <a:t>No*</a:t>
                      </a:r>
                      <a:endParaRPr lang="en-US" dirty="0"/>
                    </a:p>
                  </a:txBody>
                  <a:tcPr>
                    <a:solidFill>
                      <a:schemeClr val="bg2">
                        <a:lumMod val="20000"/>
                        <a:lumOff val="80000"/>
                      </a:schemeClr>
                    </a:solidFill>
                  </a:tcPr>
                </a:tc>
                <a:tc>
                  <a:txBody>
                    <a:bodyPr/>
                    <a:lstStyle/>
                    <a:p>
                      <a:pPr algn="ctr"/>
                      <a:r>
                        <a:rPr lang="en-US" dirty="0" smtClean="0"/>
                        <a:t>No*</a:t>
                      </a:r>
                      <a:endParaRPr lang="en-US" dirty="0"/>
                    </a:p>
                  </a:txBody>
                  <a:tcPr>
                    <a:solidFill>
                      <a:schemeClr val="accent2">
                        <a:lumMod val="20000"/>
                        <a:lumOff val="80000"/>
                      </a:schemeClr>
                    </a:solidFill>
                  </a:tcPr>
                </a:tc>
                <a:tc>
                  <a:txBody>
                    <a:bodyPr/>
                    <a:lstStyle/>
                    <a:p>
                      <a:pPr algn="ctr"/>
                      <a:r>
                        <a:rPr lang="en-US" dirty="0" smtClean="0"/>
                        <a:t>n/a</a:t>
                      </a:r>
                      <a:endParaRPr lang="en-US" dirty="0"/>
                    </a:p>
                  </a:txBody>
                  <a:tcPr>
                    <a:solidFill>
                      <a:schemeClr val="tx2">
                        <a:lumMod val="20000"/>
                        <a:lumOff val="80000"/>
                      </a:schemeClr>
                    </a:solidFill>
                  </a:tcPr>
                </a:tc>
              </a:tr>
              <a:tr h="370840">
                <a:tc>
                  <a:txBody>
                    <a:bodyPr/>
                    <a:lstStyle/>
                    <a:p>
                      <a:r>
                        <a:rPr lang="en-US" dirty="0" smtClean="0"/>
                        <a:t>Memory</a:t>
                      </a:r>
                      <a:r>
                        <a:rPr lang="en-US" baseline="0" dirty="0" smtClean="0"/>
                        <a:t>  (64-&gt;128)</a:t>
                      </a:r>
                      <a:endParaRPr lang="en-US" dirty="0"/>
                    </a:p>
                  </a:txBody>
                  <a:tcPr/>
                </a:tc>
                <a:tc>
                  <a:txBody>
                    <a:bodyPr/>
                    <a:lstStyle/>
                    <a:p>
                      <a:pPr algn="ctr"/>
                      <a:r>
                        <a:rPr lang="en-US" dirty="0" smtClean="0"/>
                        <a:t>Yes*</a:t>
                      </a:r>
                      <a:endParaRPr lang="en-US" dirty="0"/>
                    </a:p>
                  </a:txBody>
                  <a:tcPr>
                    <a:solidFill>
                      <a:schemeClr val="bg2">
                        <a:lumMod val="20000"/>
                        <a:lumOff val="80000"/>
                      </a:schemeClr>
                    </a:solidFill>
                  </a:tcPr>
                </a:tc>
                <a:tc>
                  <a:txBody>
                    <a:bodyPr/>
                    <a:lstStyle/>
                    <a:p>
                      <a:pPr algn="ctr"/>
                      <a:r>
                        <a:rPr lang="en-US" dirty="0" smtClean="0"/>
                        <a:t>n/a</a:t>
                      </a:r>
                      <a:endParaRPr lang="en-US" dirty="0"/>
                    </a:p>
                  </a:txBody>
                  <a:tcPr>
                    <a:solidFill>
                      <a:schemeClr val="accent2">
                        <a:lumMod val="20000"/>
                        <a:lumOff val="80000"/>
                      </a:schemeClr>
                    </a:solidFill>
                  </a:tcPr>
                </a:tc>
                <a:tc>
                  <a:txBody>
                    <a:bodyPr/>
                    <a:lstStyle/>
                    <a:p>
                      <a:pPr algn="ctr"/>
                      <a:r>
                        <a:rPr lang="en-US" dirty="0" smtClean="0"/>
                        <a:t>n/a</a:t>
                      </a:r>
                      <a:endParaRPr lang="en-US" dirty="0"/>
                    </a:p>
                  </a:txBody>
                  <a:tcPr>
                    <a:solidFill>
                      <a:schemeClr val="tx2">
                        <a:lumMod val="20000"/>
                        <a:lumOff val="80000"/>
                      </a:schemeClr>
                    </a:solidFill>
                  </a:tcPr>
                </a:tc>
              </a:tr>
              <a:tr h="370840">
                <a:tc>
                  <a:txBody>
                    <a:bodyPr/>
                    <a:lstStyle/>
                    <a:p>
                      <a:r>
                        <a:rPr lang="en-US" dirty="0" smtClean="0"/>
                        <a:t>512</a:t>
                      </a:r>
                      <a:r>
                        <a:rPr lang="en-US" baseline="0" dirty="0" smtClean="0"/>
                        <a:t> VTD</a:t>
                      </a:r>
                      <a:endParaRPr lang="en-US" dirty="0"/>
                    </a:p>
                  </a:txBody>
                  <a:tcPr/>
                </a:tc>
                <a:tc>
                  <a:txBody>
                    <a:bodyPr/>
                    <a:lstStyle/>
                    <a:p>
                      <a:pPr algn="ctr"/>
                      <a:r>
                        <a:rPr lang="en-US" dirty="0" smtClean="0"/>
                        <a:t>Yes*</a:t>
                      </a:r>
                      <a:endParaRPr lang="en-US" dirty="0"/>
                    </a:p>
                  </a:txBody>
                  <a:tcPr>
                    <a:solidFill>
                      <a:schemeClr val="bg2">
                        <a:lumMod val="20000"/>
                        <a:lumOff val="80000"/>
                      </a:schemeClr>
                    </a:solidFill>
                  </a:tcPr>
                </a:tc>
                <a:tc>
                  <a:txBody>
                    <a:bodyPr/>
                    <a:lstStyle/>
                    <a:p>
                      <a:pPr algn="ctr"/>
                      <a:r>
                        <a:rPr lang="en-US" dirty="0" smtClean="0"/>
                        <a:t>Yes*</a:t>
                      </a:r>
                      <a:endParaRPr lang="en-US" dirty="0"/>
                    </a:p>
                  </a:txBody>
                  <a:tcPr>
                    <a:solidFill>
                      <a:schemeClr val="accent2">
                        <a:lumMod val="20000"/>
                        <a:lumOff val="80000"/>
                      </a:schemeClr>
                    </a:solidFill>
                  </a:tcPr>
                </a:tc>
                <a:tc>
                  <a:txBody>
                    <a:bodyPr/>
                    <a:lstStyle/>
                    <a:p>
                      <a:pPr algn="ctr"/>
                      <a:r>
                        <a:rPr lang="en-US" dirty="0" smtClean="0"/>
                        <a:t>Yes</a:t>
                      </a:r>
                      <a:endParaRPr lang="en-US" dirty="0"/>
                    </a:p>
                  </a:txBody>
                  <a:tcPr>
                    <a:solidFill>
                      <a:schemeClr val="tx2">
                        <a:lumMod val="20000"/>
                        <a:lumOff val="80000"/>
                      </a:schemeClr>
                    </a:solidFill>
                  </a:tcPr>
                </a:tc>
              </a:tr>
              <a:tr h="370840">
                <a:tc>
                  <a:txBody>
                    <a:bodyPr/>
                    <a:lstStyle/>
                    <a:p>
                      <a:r>
                        <a:rPr lang="en-US" dirty="0" smtClean="0"/>
                        <a:t>Storage Expansions:</a:t>
                      </a:r>
                      <a:endParaRPr lang="en-US" dirty="0"/>
                    </a:p>
                  </a:txBody>
                  <a:tcPr/>
                </a:tc>
                <a:tc>
                  <a:txBody>
                    <a:bodyPr/>
                    <a:lstStyle/>
                    <a:p>
                      <a:pPr algn="ctr"/>
                      <a:endParaRPr lang="en-US" dirty="0"/>
                    </a:p>
                  </a:txBody>
                  <a:tcPr>
                    <a:solidFill>
                      <a:schemeClr val="bg2">
                        <a:lumMod val="20000"/>
                        <a:lumOff val="80000"/>
                      </a:schemeClr>
                    </a:solidFill>
                  </a:tcPr>
                </a:tc>
                <a:tc>
                  <a:txBody>
                    <a:bodyPr/>
                    <a:lstStyle/>
                    <a:p>
                      <a:pPr algn="ctr"/>
                      <a:endParaRPr lang="en-US" dirty="0"/>
                    </a:p>
                  </a:txBody>
                  <a:tcPr>
                    <a:solidFill>
                      <a:schemeClr val="accent2">
                        <a:lumMod val="20000"/>
                        <a:lumOff val="80000"/>
                      </a:schemeClr>
                    </a:solidFill>
                  </a:tcPr>
                </a:tc>
                <a:tc>
                  <a:txBody>
                    <a:bodyPr/>
                    <a:lstStyle/>
                    <a:p>
                      <a:pPr algn="ctr"/>
                      <a:endParaRPr lang="en-US" dirty="0"/>
                    </a:p>
                  </a:txBody>
                  <a:tcPr>
                    <a:solidFill>
                      <a:schemeClr val="tx2">
                        <a:lumMod val="20000"/>
                        <a:lumOff val="80000"/>
                      </a:schemeClr>
                    </a:solidFill>
                  </a:tcPr>
                </a:tc>
              </a:tr>
              <a:tr h="370840">
                <a:tc>
                  <a:txBody>
                    <a:bodyPr/>
                    <a:lstStyle/>
                    <a:p>
                      <a:r>
                        <a:rPr lang="en-US" dirty="0" smtClean="0"/>
                        <a:t>  (1TB</a:t>
                      </a:r>
                      <a:r>
                        <a:rPr lang="en-US" baseline="0" dirty="0" smtClean="0"/>
                        <a:t> – FC)</a:t>
                      </a:r>
                      <a:endParaRPr lang="en-US" dirty="0"/>
                    </a:p>
                  </a:txBody>
                  <a:tcPr/>
                </a:tc>
                <a:tc>
                  <a:txBody>
                    <a:bodyPr/>
                    <a:lstStyle/>
                    <a:p>
                      <a:pPr algn="ctr"/>
                      <a:r>
                        <a:rPr lang="en-US" dirty="0" smtClean="0"/>
                        <a:t>Yes</a:t>
                      </a:r>
                      <a:endParaRPr lang="en-US" dirty="0"/>
                    </a:p>
                  </a:txBody>
                  <a:tcPr>
                    <a:solidFill>
                      <a:schemeClr val="bg2">
                        <a:lumMod val="20000"/>
                        <a:lumOff val="80000"/>
                      </a:schemeClr>
                    </a:solidFill>
                  </a:tcPr>
                </a:tc>
                <a:tc>
                  <a:txBody>
                    <a:bodyPr/>
                    <a:lstStyle/>
                    <a:p>
                      <a:pPr algn="ctr"/>
                      <a:r>
                        <a:rPr lang="en-US" dirty="0" smtClean="0"/>
                        <a:t>-</a:t>
                      </a:r>
                      <a:endParaRPr lang="en-US" dirty="0"/>
                    </a:p>
                  </a:txBody>
                  <a:tcPr>
                    <a:solidFill>
                      <a:schemeClr val="accent2">
                        <a:lumMod val="20000"/>
                        <a:lumOff val="80000"/>
                      </a:schemeClr>
                    </a:solidFill>
                  </a:tcPr>
                </a:tc>
                <a:tc>
                  <a:txBody>
                    <a:bodyPr/>
                    <a:lstStyle/>
                    <a:p>
                      <a:pPr algn="ctr"/>
                      <a:r>
                        <a:rPr lang="en-US" dirty="0" smtClean="0"/>
                        <a:t>-</a:t>
                      </a:r>
                      <a:endParaRPr lang="en-US" dirty="0"/>
                    </a:p>
                  </a:txBody>
                  <a:tcPr>
                    <a:solidFill>
                      <a:schemeClr val="tx2">
                        <a:lumMod val="20000"/>
                        <a:lumOff val="80000"/>
                      </a:schemeClr>
                    </a:solidFill>
                  </a:tcPr>
                </a:tc>
              </a:tr>
              <a:tr h="370840">
                <a:tc>
                  <a:txBody>
                    <a:bodyPr/>
                    <a:lstStyle/>
                    <a:p>
                      <a:r>
                        <a:rPr lang="en-US" dirty="0" smtClean="0"/>
                        <a:t>  (2TB</a:t>
                      </a:r>
                      <a:r>
                        <a:rPr lang="en-US" baseline="0" dirty="0" smtClean="0"/>
                        <a:t> – FC)</a:t>
                      </a:r>
                      <a:endParaRPr lang="en-US" dirty="0"/>
                    </a:p>
                  </a:txBody>
                  <a:tcPr/>
                </a:tc>
                <a:tc>
                  <a:txBody>
                    <a:bodyPr/>
                    <a:lstStyle/>
                    <a:p>
                      <a:pPr algn="ctr"/>
                      <a:r>
                        <a:rPr lang="en-US" dirty="0" smtClean="0"/>
                        <a:t>Yes</a:t>
                      </a:r>
                      <a:endParaRPr lang="en-US" dirty="0"/>
                    </a:p>
                  </a:txBody>
                  <a:tcPr>
                    <a:solidFill>
                      <a:schemeClr val="bg2">
                        <a:lumMod val="20000"/>
                        <a:lumOff val="80000"/>
                      </a:schemeClr>
                    </a:solidFill>
                  </a:tcPr>
                </a:tc>
                <a:tc>
                  <a:txBody>
                    <a:bodyPr/>
                    <a:lstStyle/>
                    <a:p>
                      <a:pPr algn="ctr"/>
                      <a:r>
                        <a:rPr lang="en-US" dirty="0" smtClean="0"/>
                        <a:t>Yes</a:t>
                      </a:r>
                      <a:endParaRPr lang="en-US" dirty="0"/>
                    </a:p>
                  </a:txBody>
                  <a:tcPr>
                    <a:solidFill>
                      <a:schemeClr val="accent2">
                        <a:lumMod val="20000"/>
                        <a:lumOff val="80000"/>
                      </a:schemeClr>
                    </a:solidFill>
                  </a:tcPr>
                </a:tc>
                <a:tc>
                  <a:txBody>
                    <a:bodyPr/>
                    <a:lstStyle/>
                    <a:p>
                      <a:pPr algn="ctr"/>
                      <a:r>
                        <a:rPr lang="en-US" dirty="0" smtClean="0"/>
                        <a:t>-</a:t>
                      </a:r>
                      <a:endParaRPr lang="en-US" dirty="0"/>
                    </a:p>
                  </a:txBody>
                  <a:tcPr>
                    <a:solidFill>
                      <a:schemeClr val="tx2">
                        <a:lumMod val="20000"/>
                        <a:lumOff val="80000"/>
                      </a:schemeClr>
                    </a:solidFill>
                  </a:tcPr>
                </a:tc>
              </a:tr>
              <a:tr h="370840">
                <a:tc>
                  <a:txBody>
                    <a:bodyPr/>
                    <a:lstStyle/>
                    <a:p>
                      <a:r>
                        <a:rPr lang="en-US" dirty="0" smtClean="0"/>
                        <a:t>  (3TB</a:t>
                      </a:r>
                      <a:r>
                        <a:rPr lang="en-US" baseline="0" dirty="0" smtClean="0"/>
                        <a:t> – FC)</a:t>
                      </a:r>
                      <a:endParaRPr lang="en-US" dirty="0"/>
                    </a:p>
                  </a:txBody>
                  <a:tcPr/>
                </a:tc>
                <a:tc>
                  <a:txBody>
                    <a:bodyPr/>
                    <a:lstStyle/>
                    <a:p>
                      <a:pPr algn="ctr"/>
                      <a:r>
                        <a:rPr lang="en-US" dirty="0" smtClean="0"/>
                        <a:t>-</a:t>
                      </a:r>
                      <a:endParaRPr lang="en-US" dirty="0"/>
                    </a:p>
                  </a:txBody>
                  <a:tcPr>
                    <a:solidFill>
                      <a:schemeClr val="bg2">
                        <a:lumMod val="20000"/>
                        <a:lumOff val="80000"/>
                      </a:schemeClr>
                    </a:solidFill>
                  </a:tcPr>
                </a:tc>
                <a:tc>
                  <a:txBody>
                    <a:bodyPr/>
                    <a:lstStyle/>
                    <a:p>
                      <a:pPr algn="ctr"/>
                      <a:r>
                        <a:rPr lang="en-US" dirty="0" smtClean="0"/>
                        <a:t>Yes*</a:t>
                      </a:r>
                      <a:endParaRPr lang="en-US" dirty="0"/>
                    </a:p>
                  </a:txBody>
                  <a:tcPr>
                    <a:solidFill>
                      <a:schemeClr val="accent2">
                        <a:lumMod val="20000"/>
                        <a:lumOff val="80000"/>
                      </a:schemeClr>
                    </a:solidFill>
                  </a:tcPr>
                </a:tc>
                <a:tc>
                  <a:txBody>
                    <a:bodyPr/>
                    <a:lstStyle/>
                    <a:p>
                      <a:pPr algn="ctr"/>
                      <a:r>
                        <a:rPr lang="en-US" dirty="0" smtClean="0"/>
                        <a:t>-</a:t>
                      </a:r>
                      <a:endParaRPr lang="en-US" dirty="0"/>
                    </a:p>
                  </a:txBody>
                  <a:tcPr>
                    <a:solidFill>
                      <a:schemeClr val="tx2">
                        <a:lumMod val="20000"/>
                        <a:lumOff val="80000"/>
                      </a:schemeClr>
                    </a:solidFill>
                  </a:tcPr>
                </a:tc>
              </a:tr>
              <a:tr h="370840">
                <a:tc>
                  <a:txBody>
                    <a:bodyPr/>
                    <a:lstStyle/>
                    <a:p>
                      <a:r>
                        <a:rPr lang="en-US" dirty="0" smtClean="0"/>
                        <a:t>  (3TB – SAS)</a:t>
                      </a:r>
                      <a:endParaRPr lang="en-US" dirty="0"/>
                    </a:p>
                  </a:txBody>
                  <a:tcPr/>
                </a:tc>
                <a:tc>
                  <a:txBody>
                    <a:bodyPr/>
                    <a:lstStyle/>
                    <a:p>
                      <a:pPr algn="ctr"/>
                      <a:r>
                        <a:rPr lang="en-US" dirty="0" smtClean="0"/>
                        <a:t>-</a:t>
                      </a:r>
                      <a:endParaRPr lang="en-US" dirty="0"/>
                    </a:p>
                  </a:txBody>
                  <a:tcPr>
                    <a:solidFill>
                      <a:schemeClr val="bg2">
                        <a:lumMod val="20000"/>
                        <a:lumOff val="80000"/>
                      </a:schemeClr>
                    </a:solidFill>
                  </a:tcPr>
                </a:tc>
                <a:tc>
                  <a:txBody>
                    <a:bodyPr/>
                    <a:lstStyle/>
                    <a:p>
                      <a:pPr algn="ctr"/>
                      <a:r>
                        <a:rPr lang="en-US" dirty="0" smtClean="0"/>
                        <a:t>-</a:t>
                      </a:r>
                      <a:endParaRPr lang="en-US" dirty="0"/>
                    </a:p>
                  </a:txBody>
                  <a:tcPr>
                    <a:solidFill>
                      <a:schemeClr val="accent2">
                        <a:lumMod val="20000"/>
                        <a:lumOff val="80000"/>
                      </a:schemeClr>
                    </a:solidFill>
                  </a:tcPr>
                </a:tc>
                <a:tc>
                  <a:txBody>
                    <a:bodyPr/>
                    <a:lstStyle/>
                    <a:p>
                      <a:pPr algn="ctr"/>
                      <a:r>
                        <a:rPr lang="en-US" dirty="0" smtClean="0"/>
                        <a:t>Yes</a:t>
                      </a:r>
                      <a:endParaRPr lang="en-US" dirty="0"/>
                    </a:p>
                  </a:txBody>
                  <a:tcPr>
                    <a:solidFill>
                      <a:schemeClr val="tx2">
                        <a:lumMod val="20000"/>
                        <a:lumOff val="80000"/>
                      </a:schemeClr>
                    </a:solidFill>
                  </a:tcPr>
                </a:tc>
              </a:tr>
              <a:tr h="370840">
                <a:tc>
                  <a:txBody>
                    <a:bodyPr/>
                    <a:lstStyle/>
                    <a:p>
                      <a:r>
                        <a:rPr lang="en-US" dirty="0" smtClean="0"/>
                        <a:t>Metadata performance for systems</a:t>
                      </a:r>
                      <a:r>
                        <a:rPr lang="en-US" baseline="0" dirty="0" smtClean="0"/>
                        <a:t> &gt; 200TB, </a:t>
                      </a:r>
                      <a:r>
                        <a:rPr lang="en-US" dirty="0" smtClean="0"/>
                        <a:t>(</a:t>
                      </a:r>
                      <a:r>
                        <a:rPr lang="en-US" i="1" dirty="0" smtClean="0"/>
                        <a:t>determined</a:t>
                      </a:r>
                      <a:r>
                        <a:rPr lang="en-US" i="1" baseline="0" dirty="0" smtClean="0"/>
                        <a:t> by </a:t>
                      </a:r>
                      <a:r>
                        <a:rPr lang="en-US" i="1" dirty="0" smtClean="0"/>
                        <a:t>service only</a:t>
                      </a:r>
                      <a:r>
                        <a:rPr lang="en-US" dirty="0" smtClean="0"/>
                        <a:t>)</a:t>
                      </a:r>
                      <a:endParaRPr lang="en-US" dirty="0"/>
                    </a:p>
                  </a:txBody>
                  <a:tcPr/>
                </a:tc>
                <a:tc>
                  <a:txBody>
                    <a:bodyPr/>
                    <a:lstStyle/>
                    <a:p>
                      <a:pPr algn="ctr"/>
                      <a:r>
                        <a:rPr lang="en-US" dirty="0" smtClean="0"/>
                        <a:t>n/a</a:t>
                      </a:r>
                      <a:endParaRPr lang="en-US" dirty="0"/>
                    </a:p>
                  </a:txBody>
                  <a:tcPr>
                    <a:solidFill>
                      <a:schemeClr val="bg2">
                        <a:lumMod val="20000"/>
                        <a:lumOff val="80000"/>
                      </a:schemeClr>
                    </a:solidFill>
                  </a:tcPr>
                </a:tc>
                <a:tc>
                  <a:txBody>
                    <a:bodyPr/>
                    <a:lstStyle/>
                    <a:p>
                      <a:pPr algn="ctr"/>
                      <a:r>
                        <a:rPr lang="en-US" dirty="0" smtClean="0"/>
                        <a:t>Yes*</a:t>
                      </a:r>
                      <a:endParaRPr lang="en-US" dirty="0"/>
                    </a:p>
                  </a:txBody>
                  <a:tcPr>
                    <a:solidFill>
                      <a:schemeClr val="accent2">
                        <a:lumMod val="20000"/>
                        <a:lumOff val="80000"/>
                      </a:schemeClr>
                    </a:solidFill>
                  </a:tcPr>
                </a:tc>
                <a:tc>
                  <a:txBody>
                    <a:bodyPr/>
                    <a:lstStyle/>
                    <a:p>
                      <a:pPr algn="ctr"/>
                      <a:r>
                        <a:rPr lang="en-US" dirty="0" smtClean="0"/>
                        <a:t>n/a</a:t>
                      </a:r>
                      <a:endParaRPr lang="en-US" dirty="0"/>
                    </a:p>
                  </a:txBody>
                  <a:tcPr>
                    <a:solidFill>
                      <a:schemeClr val="tx2">
                        <a:lumMod val="20000"/>
                        <a:lumOff val="80000"/>
                      </a:schemeClr>
                    </a:solidFill>
                  </a:tcPr>
                </a:tc>
              </a:tr>
            </a:tbl>
          </a:graphicData>
        </a:graphic>
      </p:graphicFrame>
      <p:sp>
        <p:nvSpPr>
          <p:cNvPr id="43068" name="Slide Number Placeholder 3"/>
          <p:cNvSpPr>
            <a:spLocks noGrp="1"/>
          </p:cNvSpPr>
          <p:nvPr>
            <p:ph type="sldNum" sz="quarter" idx="10"/>
          </p:nvPr>
        </p:nvSpPr>
        <p:spPr bwMode="auto"/>
        <p:txBody>
          <a:bodyPr/>
          <a:lstStyle/>
          <a:p>
            <a:pPr>
              <a:defRPr/>
            </a:pPr>
            <a:fld id="{54CF970F-0E7E-4D2F-9A37-CE00629AB587}" type="slidenum">
              <a:rPr/>
              <a:pPr>
                <a:defRPr/>
              </a:pPr>
              <a:t>20</a:t>
            </a:fld>
            <a:endParaRPr/>
          </a:p>
        </p:txBody>
      </p:sp>
      <p:sp>
        <p:nvSpPr>
          <p:cNvPr id="33853" name="TextBox 5"/>
          <p:cNvSpPr txBox="1">
            <a:spLocks noChangeArrowheads="1"/>
          </p:cNvSpPr>
          <p:nvPr/>
        </p:nvSpPr>
        <p:spPr bwMode="auto">
          <a:xfrm>
            <a:off x="609600" y="6019800"/>
            <a:ext cx="7879080" cy="646331"/>
          </a:xfrm>
          <a:prstGeom prst="rect">
            <a:avLst/>
          </a:prstGeom>
          <a:noFill/>
          <a:ln w="9525">
            <a:noFill/>
            <a:miter lim="800000"/>
            <a:headEnd/>
            <a:tailEnd/>
          </a:ln>
        </p:spPr>
        <p:txBody>
          <a:bodyPr wrap="none">
            <a:spAutoFit/>
          </a:bodyPr>
          <a:lstStyle/>
          <a:p>
            <a:r>
              <a:rPr lang="en-US" dirty="0" smtClean="0"/>
              <a:t>* Only </a:t>
            </a:r>
            <a:r>
              <a:rPr lang="en-US" dirty="0"/>
              <a:t>if system has upgraded to 2.x.  Supported on cased by case bases.  </a:t>
            </a:r>
            <a:endParaRPr lang="en-US" dirty="0" smtClean="0"/>
          </a:p>
          <a:p>
            <a:r>
              <a:rPr lang="en-US" dirty="0" smtClean="0"/>
              <a:t>1.x </a:t>
            </a:r>
            <a:r>
              <a:rPr lang="en-US" dirty="0"/>
              <a:t>to 2.x requires 2 step…</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228600"/>
            <a:ext cx="8610600" cy="639763"/>
          </a:xfrm>
        </p:spPr>
        <p:txBody>
          <a:bodyPr/>
          <a:lstStyle/>
          <a:p>
            <a:r>
              <a:rPr lang="en-US" dirty="0" smtClean="0">
                <a:latin typeface="Arial" charset="0"/>
                <a:cs typeface="Arial" charset="0"/>
              </a:rPr>
              <a:t>DXi8500 Software Versions</a:t>
            </a:r>
          </a:p>
        </p:txBody>
      </p:sp>
      <p:graphicFrame>
        <p:nvGraphicFramePr>
          <p:cNvPr id="5" name="Content Placeholder 4"/>
          <p:cNvGraphicFramePr>
            <a:graphicFrameLocks noGrp="1"/>
          </p:cNvGraphicFramePr>
          <p:nvPr>
            <p:ph idx="1"/>
          </p:nvPr>
        </p:nvGraphicFramePr>
        <p:xfrm>
          <a:off x="457200" y="1371600"/>
          <a:ext cx="8305800" cy="4310739"/>
        </p:xfrm>
        <a:graphic>
          <a:graphicData uri="http://schemas.openxmlformats.org/drawingml/2006/table">
            <a:tbl>
              <a:tblPr firstRow="1" bandRow="1">
                <a:tableStyleId>{5C22544A-7EE6-4342-B048-85BDC9FD1C3A}</a:tableStyleId>
              </a:tblPr>
              <a:tblGrid>
                <a:gridCol w="2214880"/>
                <a:gridCol w="1938020"/>
                <a:gridCol w="2076450"/>
                <a:gridCol w="2076450"/>
              </a:tblGrid>
              <a:tr h="478971">
                <a:tc>
                  <a:txBody>
                    <a:bodyPr/>
                    <a:lstStyle/>
                    <a:p>
                      <a:r>
                        <a:rPr lang="en-US" dirty="0" smtClean="0"/>
                        <a:t>Software Versions</a:t>
                      </a:r>
                      <a:endParaRPr lang="en-US" dirty="0"/>
                    </a:p>
                  </a:txBody>
                  <a:tcPr/>
                </a:tc>
                <a:tc>
                  <a:txBody>
                    <a:bodyPr/>
                    <a:lstStyle/>
                    <a:p>
                      <a:pPr algn="ctr"/>
                      <a:r>
                        <a:rPr lang="en-US" dirty="0" smtClean="0"/>
                        <a:t>DXi 8500 (3TB)</a:t>
                      </a:r>
                      <a:endParaRPr lang="en-US" dirty="0"/>
                    </a:p>
                  </a:txBody>
                  <a:tcPr/>
                </a:tc>
                <a:tc>
                  <a:txBody>
                    <a:bodyPr/>
                    <a:lstStyle/>
                    <a:p>
                      <a:pPr algn="ctr"/>
                      <a:r>
                        <a:rPr lang="en-US" dirty="0" smtClean="0"/>
                        <a:t>DXi8500 (2TB)</a:t>
                      </a:r>
                      <a:endParaRPr lang="en-US" dirty="0"/>
                    </a:p>
                  </a:txBody>
                  <a:tcPr/>
                </a:tc>
                <a:tc>
                  <a:txBody>
                    <a:bodyPr/>
                    <a:lstStyle/>
                    <a:p>
                      <a:pPr algn="ctr"/>
                      <a:r>
                        <a:rPr lang="en-US" dirty="0" smtClean="0"/>
                        <a:t>DXi8500 (1TB)</a:t>
                      </a:r>
                      <a:endParaRPr lang="en-US" dirty="0"/>
                    </a:p>
                  </a:txBody>
                  <a:tcPr/>
                </a:tc>
              </a:tr>
              <a:tr h="478971">
                <a:tc>
                  <a:txBody>
                    <a:bodyPr/>
                    <a:lstStyle/>
                    <a:p>
                      <a:r>
                        <a:rPr lang="en-US" dirty="0" smtClean="0"/>
                        <a:t>2.2 (</a:t>
                      </a:r>
                      <a:r>
                        <a:rPr lang="en-US" dirty="0" err="1" smtClean="0"/>
                        <a:t>est</a:t>
                      </a:r>
                      <a:r>
                        <a:rPr lang="en-US" dirty="0" smtClean="0"/>
                        <a:t> </a:t>
                      </a:r>
                      <a:r>
                        <a:rPr lang="en-US" dirty="0" smtClean="0">
                          <a:solidFill>
                            <a:schemeClr val="tx1"/>
                          </a:solidFill>
                        </a:rPr>
                        <a:t>FQ2)</a:t>
                      </a:r>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err="1" smtClean="0"/>
                        <a:t>Upg</a:t>
                      </a:r>
                      <a:r>
                        <a:rPr lang="en-US" dirty="0" smtClean="0"/>
                        <a:t> for 2.x</a:t>
                      </a:r>
                      <a:r>
                        <a:rPr lang="en-US" baseline="0" dirty="0" smtClean="0"/>
                        <a:t> only</a:t>
                      </a:r>
                      <a:endParaRPr lang="en-US" dirty="0"/>
                    </a:p>
                  </a:txBody>
                  <a:tcPr/>
                </a:tc>
              </a:tr>
              <a:tr h="478971">
                <a:tc>
                  <a:txBody>
                    <a:bodyPr/>
                    <a:lstStyle/>
                    <a:p>
                      <a:r>
                        <a:rPr lang="en-US" dirty="0" smtClean="0">
                          <a:solidFill>
                            <a:srgbClr val="0000FF"/>
                          </a:solidFill>
                        </a:rPr>
                        <a:t>2.1.2_85 (Jun 2012)</a:t>
                      </a:r>
                    </a:p>
                  </a:txBody>
                  <a:tcPr/>
                </a:tc>
                <a:tc>
                  <a:txBody>
                    <a:bodyPr/>
                    <a:lstStyle/>
                    <a:p>
                      <a:pPr algn="ctr"/>
                      <a:r>
                        <a:rPr lang="en-US" dirty="0" smtClean="0">
                          <a:solidFill>
                            <a:srgbClr val="0000FF"/>
                          </a:solidFill>
                        </a:rPr>
                        <a:t>Yes</a:t>
                      </a:r>
                      <a:endParaRPr lang="en-US" dirty="0">
                        <a:solidFill>
                          <a:srgbClr val="0000FF"/>
                        </a:solidFill>
                      </a:endParaRPr>
                    </a:p>
                  </a:txBody>
                  <a:tcPr/>
                </a:tc>
                <a:tc>
                  <a:txBody>
                    <a:bodyPr/>
                    <a:lstStyle/>
                    <a:p>
                      <a:pPr algn="ctr"/>
                      <a:r>
                        <a:rPr lang="en-US" dirty="0" smtClean="0">
                          <a:solidFill>
                            <a:srgbClr val="0000FF"/>
                          </a:solidFill>
                        </a:rPr>
                        <a:t>Yes, for 2.x only</a:t>
                      </a:r>
                      <a:endParaRPr lang="en-US" dirty="0">
                        <a:solidFill>
                          <a:srgbClr val="0000FF"/>
                        </a:solidFill>
                      </a:endParaRPr>
                    </a:p>
                  </a:txBody>
                  <a:tcPr/>
                </a:tc>
                <a:tc>
                  <a:txBody>
                    <a:bodyPr/>
                    <a:lstStyle/>
                    <a:p>
                      <a:pPr algn="ctr"/>
                      <a:r>
                        <a:rPr lang="en-US" dirty="0" err="1" smtClean="0">
                          <a:solidFill>
                            <a:srgbClr val="0000FF"/>
                          </a:solidFill>
                        </a:rPr>
                        <a:t>Upg</a:t>
                      </a:r>
                      <a:r>
                        <a:rPr lang="en-US" dirty="0" smtClean="0">
                          <a:solidFill>
                            <a:srgbClr val="0000FF"/>
                          </a:solidFill>
                        </a:rPr>
                        <a:t> for 2.x</a:t>
                      </a:r>
                      <a:r>
                        <a:rPr lang="en-US" baseline="0" dirty="0" smtClean="0">
                          <a:solidFill>
                            <a:srgbClr val="0000FF"/>
                          </a:solidFill>
                        </a:rPr>
                        <a:t> only</a:t>
                      </a:r>
                      <a:endParaRPr lang="en-US" dirty="0">
                        <a:solidFill>
                          <a:srgbClr val="0000FF"/>
                        </a:solidFill>
                      </a:endParaRPr>
                    </a:p>
                  </a:txBody>
                  <a:tcPr/>
                </a:tc>
              </a:tr>
              <a:tr h="478971">
                <a:tc>
                  <a:txBody>
                    <a:bodyPr/>
                    <a:lstStyle/>
                    <a:p>
                      <a:r>
                        <a:rPr lang="en-US" dirty="0" smtClean="0"/>
                        <a:t>2.1.1.1 LCR</a:t>
                      </a:r>
                      <a:endParaRPr lang="en-US" dirty="0"/>
                    </a:p>
                  </a:txBody>
                  <a:tcPr/>
                </a:tc>
                <a:tc>
                  <a:txBody>
                    <a:bodyPr/>
                    <a:lstStyle/>
                    <a:p>
                      <a:pPr algn="ctr"/>
                      <a:r>
                        <a:rPr lang="en-US" dirty="0" smtClean="0"/>
                        <a:t>-</a:t>
                      </a:r>
                      <a:endParaRPr lang="en-US" dirty="0"/>
                    </a:p>
                  </a:txBody>
                  <a:tcPr/>
                </a:tc>
                <a:tc>
                  <a:txBody>
                    <a:bodyPr/>
                    <a:lstStyle/>
                    <a:p>
                      <a:pPr algn="ctr"/>
                      <a:r>
                        <a:rPr lang="en-US" dirty="0" smtClean="0"/>
                        <a:t>Yes, for 2.x only</a:t>
                      </a:r>
                      <a:endParaRPr lang="en-US" dirty="0"/>
                    </a:p>
                  </a:txBody>
                  <a:tcPr/>
                </a:tc>
                <a:tc>
                  <a:txBody>
                    <a:bodyPr/>
                    <a:lstStyle/>
                    <a:p>
                      <a:pPr algn="ctr"/>
                      <a:r>
                        <a:rPr lang="en-US" dirty="0" err="1" smtClean="0"/>
                        <a:t>Upg</a:t>
                      </a:r>
                      <a:r>
                        <a:rPr lang="en-US" dirty="0" smtClean="0"/>
                        <a:t> for 2.x</a:t>
                      </a:r>
                      <a:r>
                        <a:rPr lang="en-US" baseline="0" dirty="0" smtClean="0"/>
                        <a:t> only</a:t>
                      </a:r>
                      <a:endParaRPr lang="en-US" dirty="0"/>
                    </a:p>
                  </a:txBody>
                  <a:tcPr/>
                </a:tc>
              </a:tr>
              <a:tr h="478971">
                <a:tc>
                  <a:txBody>
                    <a:bodyPr/>
                    <a:lstStyle/>
                    <a:p>
                      <a:r>
                        <a:rPr lang="en-US" dirty="0" smtClean="0"/>
                        <a:t>2.1.1</a:t>
                      </a:r>
                      <a:endParaRPr lang="en-US" dirty="0"/>
                    </a:p>
                  </a:txBody>
                  <a:tcPr/>
                </a:tc>
                <a:tc>
                  <a:txBody>
                    <a:bodyPr/>
                    <a:lstStyle/>
                    <a:p>
                      <a:pPr algn="ctr"/>
                      <a:r>
                        <a:rPr lang="en-US" dirty="0" smtClean="0"/>
                        <a:t>-</a:t>
                      </a:r>
                      <a:endParaRPr lang="en-US" dirty="0"/>
                    </a:p>
                  </a:txBody>
                  <a:tcPr/>
                </a:tc>
                <a:tc>
                  <a:txBody>
                    <a:bodyPr/>
                    <a:lstStyle/>
                    <a:p>
                      <a:pPr algn="ctr"/>
                      <a:r>
                        <a:rPr lang="en-US" dirty="0" smtClean="0"/>
                        <a:t>Yes,</a:t>
                      </a:r>
                      <a:r>
                        <a:rPr lang="en-US" baseline="0" dirty="0" smtClean="0"/>
                        <a:t> for 2.x only</a:t>
                      </a:r>
                      <a:endParaRPr lang="en-US" dirty="0"/>
                    </a:p>
                  </a:txBody>
                  <a:tcPr/>
                </a:tc>
                <a:tc>
                  <a:txBody>
                    <a:bodyPr/>
                    <a:lstStyle/>
                    <a:p>
                      <a:pPr algn="ctr"/>
                      <a:r>
                        <a:rPr lang="en-US" dirty="0" smtClean="0"/>
                        <a:t>-</a:t>
                      </a:r>
                      <a:endParaRPr lang="en-US" dirty="0"/>
                    </a:p>
                  </a:txBody>
                  <a:tcPr/>
                </a:tc>
              </a:tr>
              <a:tr h="478971">
                <a:tc>
                  <a:txBody>
                    <a:bodyPr/>
                    <a:lstStyle/>
                    <a:p>
                      <a:r>
                        <a:rPr lang="en-US" dirty="0" smtClean="0"/>
                        <a:t>2.1</a:t>
                      </a:r>
                      <a:endParaRPr lang="en-US" dirty="0"/>
                    </a:p>
                  </a:txBody>
                  <a:tcPr/>
                </a:tc>
                <a:tc>
                  <a:txBody>
                    <a:bodyPr/>
                    <a:lstStyle/>
                    <a:p>
                      <a:pPr algn="ctr"/>
                      <a:r>
                        <a:rPr lang="en-US" dirty="0" smtClean="0"/>
                        <a:t>-</a:t>
                      </a:r>
                      <a:endParaRPr lang="en-US" dirty="0"/>
                    </a:p>
                  </a:txBody>
                  <a:tcPr/>
                </a:tc>
                <a:tc>
                  <a:txBody>
                    <a:bodyPr/>
                    <a:lstStyle/>
                    <a:p>
                      <a:pPr algn="ctr"/>
                      <a:r>
                        <a:rPr lang="en-US" dirty="0" smtClean="0"/>
                        <a:t>Yes, for 2.x only</a:t>
                      </a:r>
                      <a:endParaRPr lang="en-US" dirty="0"/>
                    </a:p>
                  </a:txBody>
                  <a:tcPr/>
                </a:tc>
                <a:tc>
                  <a:txBody>
                    <a:bodyPr/>
                    <a:lstStyle/>
                    <a:p>
                      <a:pPr algn="ctr"/>
                      <a:r>
                        <a:rPr lang="en-US" dirty="0" smtClean="0"/>
                        <a:t>-</a:t>
                      </a:r>
                      <a:endParaRPr lang="en-US" dirty="0"/>
                    </a:p>
                  </a:txBody>
                  <a:tcPr/>
                </a:tc>
              </a:tr>
              <a:tr h="478971">
                <a:tc>
                  <a:txBody>
                    <a:bodyPr/>
                    <a:lstStyle/>
                    <a:p>
                      <a:r>
                        <a:rPr lang="en-US" dirty="0" smtClean="0">
                          <a:solidFill>
                            <a:schemeClr val="tx1"/>
                          </a:solidFill>
                        </a:rPr>
                        <a:t>1.6_85</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Yes</a:t>
                      </a:r>
                      <a:endParaRPr lang="en-US" dirty="0">
                        <a:solidFill>
                          <a:schemeClr val="tx1"/>
                        </a:solidFill>
                      </a:endParaRPr>
                    </a:p>
                  </a:txBody>
                  <a:tcPr/>
                </a:tc>
                <a:tc>
                  <a:txBody>
                    <a:bodyPr/>
                    <a:lstStyle/>
                    <a:p>
                      <a:pPr algn="ctr"/>
                      <a:r>
                        <a:rPr lang="en-US" dirty="0" smtClean="0">
                          <a:solidFill>
                            <a:schemeClr val="tx1"/>
                          </a:solidFill>
                        </a:rPr>
                        <a:t>Yes</a:t>
                      </a:r>
                      <a:endParaRPr lang="en-US" dirty="0">
                        <a:solidFill>
                          <a:schemeClr val="tx1"/>
                        </a:solidFill>
                      </a:endParaRPr>
                    </a:p>
                  </a:txBody>
                  <a:tcPr/>
                </a:tc>
              </a:tr>
              <a:tr h="478971">
                <a:tc>
                  <a:txBody>
                    <a:bodyPr/>
                    <a:lstStyle/>
                    <a:p>
                      <a:r>
                        <a:rPr lang="en-US" dirty="0" smtClean="0"/>
                        <a:t>1.5_85</a:t>
                      </a:r>
                      <a:endParaRPr lang="en-US" dirty="0"/>
                    </a:p>
                  </a:txBody>
                  <a:tcPr/>
                </a:tc>
                <a:tc>
                  <a:txBody>
                    <a:bodyPr/>
                    <a:lstStyle/>
                    <a:p>
                      <a:pPr algn="ctr"/>
                      <a:r>
                        <a:rPr lang="en-US" dirty="0" smtClean="0"/>
                        <a:t>-</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478971">
                <a:tc>
                  <a:txBody>
                    <a:bodyPr/>
                    <a:lstStyle/>
                    <a:p>
                      <a:r>
                        <a:rPr lang="en-US" dirty="0" smtClean="0"/>
                        <a:t>1.4.x_85</a:t>
                      </a:r>
                      <a:endParaRPr lang="en-US" dirty="0"/>
                    </a:p>
                  </a:txBody>
                  <a:tcPr/>
                </a:tc>
                <a:tc>
                  <a:txBody>
                    <a:bodyPr/>
                    <a:lstStyle/>
                    <a:p>
                      <a:pPr algn="ctr"/>
                      <a:r>
                        <a:rPr lang="en-US" dirty="0" smtClean="0"/>
                        <a:t>-</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bl>
          </a:graphicData>
        </a:graphic>
      </p:graphicFrame>
      <p:sp>
        <p:nvSpPr>
          <p:cNvPr id="44082" name="Slide Number Placeholder 3"/>
          <p:cNvSpPr>
            <a:spLocks noGrp="1"/>
          </p:cNvSpPr>
          <p:nvPr>
            <p:ph type="sldNum" sz="quarter" idx="10"/>
          </p:nvPr>
        </p:nvSpPr>
        <p:spPr bwMode="auto"/>
        <p:txBody>
          <a:bodyPr/>
          <a:lstStyle/>
          <a:p>
            <a:pPr>
              <a:defRPr/>
            </a:pPr>
            <a:fld id="{3D4F8F2B-9BC2-4BB9-B438-6772DEA1DC2F}" type="slidenum">
              <a:rPr/>
              <a:pPr>
                <a:defRPr/>
              </a:pPr>
              <a:t>21</a:t>
            </a:fld>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latin typeface="Arial" charset="0"/>
                <a:cs typeface="Arial" charset="0"/>
              </a:rPr>
              <a:t>DXi8500 Roadmap, Subject to Change</a:t>
            </a:r>
          </a:p>
        </p:txBody>
      </p:sp>
      <p:graphicFrame>
        <p:nvGraphicFramePr>
          <p:cNvPr id="5" name="Content Placeholder 4"/>
          <p:cNvGraphicFramePr>
            <a:graphicFrameLocks noGrp="1"/>
          </p:cNvGraphicFramePr>
          <p:nvPr>
            <p:ph idx="1"/>
          </p:nvPr>
        </p:nvGraphicFramePr>
        <p:xfrm>
          <a:off x="301625" y="1143000"/>
          <a:ext cx="8537575" cy="4820920"/>
        </p:xfrm>
        <a:graphic>
          <a:graphicData uri="http://schemas.openxmlformats.org/drawingml/2006/table">
            <a:tbl>
              <a:tblPr firstRow="1" bandRow="1">
                <a:tableStyleId>{5C22544A-7EE6-4342-B048-85BDC9FD1C3A}</a:tableStyleId>
              </a:tblPr>
              <a:tblGrid>
                <a:gridCol w="3127375"/>
                <a:gridCol w="1803400"/>
                <a:gridCol w="1803400"/>
                <a:gridCol w="1803400"/>
              </a:tblGrid>
              <a:tr h="370840">
                <a:tc>
                  <a:txBody>
                    <a:bodyPr/>
                    <a:lstStyle/>
                    <a:p>
                      <a:endParaRPr lang="en-US" dirty="0"/>
                    </a:p>
                  </a:txBody>
                  <a:tcPr/>
                </a:tc>
                <a:tc>
                  <a:txBody>
                    <a:bodyPr/>
                    <a:lstStyle/>
                    <a:p>
                      <a:pPr algn="ctr"/>
                      <a:r>
                        <a:rPr lang="en-US" dirty="0" smtClean="0"/>
                        <a:t>MA</a:t>
                      </a:r>
                      <a:endParaRPr lang="en-US" dirty="0"/>
                    </a:p>
                  </a:txBody>
                  <a:tcPr/>
                </a:tc>
                <a:tc>
                  <a:txBody>
                    <a:bodyPr/>
                    <a:lstStyle/>
                    <a:p>
                      <a:pPr algn="ctr"/>
                      <a:r>
                        <a:rPr lang="en-US" dirty="0" smtClean="0"/>
                        <a:t>GA/FCS</a:t>
                      </a:r>
                      <a:endParaRPr lang="en-US" dirty="0"/>
                    </a:p>
                  </a:txBody>
                  <a:tcPr/>
                </a:tc>
                <a:tc>
                  <a:txBody>
                    <a:bodyPr/>
                    <a:lstStyle/>
                    <a:p>
                      <a:pPr algn="ctr"/>
                      <a:r>
                        <a:rPr lang="en-US" dirty="0" smtClean="0"/>
                        <a:t>Last Ship</a:t>
                      </a:r>
                      <a:endParaRPr lang="en-US" dirty="0"/>
                    </a:p>
                  </a:txBody>
                  <a:tcPr/>
                </a:tc>
              </a:tr>
              <a:tr h="370840">
                <a:tc>
                  <a:txBody>
                    <a:bodyPr/>
                    <a:lstStyle/>
                    <a:p>
                      <a:r>
                        <a:rPr lang="en-US" dirty="0" smtClean="0"/>
                        <a:t>1TB</a:t>
                      </a:r>
                      <a:r>
                        <a:rPr lang="en-US" baseline="0" dirty="0" smtClean="0"/>
                        <a:t>-based systems (FC)</a:t>
                      </a:r>
                      <a:endParaRPr lang="en-US" dirty="0"/>
                    </a:p>
                  </a:txBody>
                  <a:tcPr/>
                </a:tc>
                <a:tc>
                  <a:txBody>
                    <a:bodyPr/>
                    <a:lstStyle/>
                    <a:p>
                      <a:pPr algn="ctr"/>
                      <a:r>
                        <a:rPr lang="en-US" dirty="0" smtClean="0"/>
                        <a:t>Oct 8, 2010</a:t>
                      </a:r>
                      <a:endParaRPr lang="en-US" dirty="0"/>
                    </a:p>
                  </a:txBody>
                  <a:tcPr/>
                </a:tc>
                <a:tc>
                  <a:txBody>
                    <a:bodyPr/>
                    <a:lstStyle/>
                    <a:p>
                      <a:pPr algn="ctr"/>
                      <a:r>
                        <a:rPr lang="en-US" dirty="0" smtClean="0"/>
                        <a:t>Nov 16, 2010</a:t>
                      </a:r>
                      <a:endParaRPr lang="en-US" dirty="0"/>
                    </a:p>
                  </a:txBody>
                  <a:tcPr/>
                </a:tc>
                <a:tc>
                  <a:txBody>
                    <a:bodyPr/>
                    <a:lstStyle/>
                    <a:p>
                      <a:pPr algn="ctr"/>
                      <a:r>
                        <a:rPr lang="en-US" dirty="0" smtClean="0"/>
                        <a:t>Jun</a:t>
                      </a:r>
                      <a:r>
                        <a:rPr lang="en-US" baseline="0" dirty="0" smtClean="0"/>
                        <a:t> 30, 2012</a:t>
                      </a:r>
                      <a:endParaRPr lang="en-US" dirty="0"/>
                    </a:p>
                  </a:txBody>
                  <a:tcPr/>
                </a:tc>
              </a:tr>
              <a:tr h="370840">
                <a:tc>
                  <a:txBody>
                    <a:bodyPr/>
                    <a:lstStyle/>
                    <a:p>
                      <a:r>
                        <a:rPr lang="en-US" dirty="0" smtClean="0"/>
                        <a:t>2TB-base</a:t>
                      </a:r>
                      <a:r>
                        <a:rPr lang="en-US" baseline="0" dirty="0" smtClean="0"/>
                        <a:t>d systems (FC)</a:t>
                      </a:r>
                      <a:endParaRPr lang="en-US" dirty="0"/>
                    </a:p>
                  </a:txBody>
                  <a:tcPr/>
                </a:tc>
                <a:tc>
                  <a:txBody>
                    <a:bodyPr/>
                    <a:lstStyle/>
                    <a:p>
                      <a:pPr algn="ctr"/>
                      <a:r>
                        <a:rPr lang="en-US" dirty="0" smtClean="0"/>
                        <a:t>Aug</a:t>
                      </a:r>
                      <a:r>
                        <a:rPr lang="en-US" baseline="0" dirty="0" smtClean="0"/>
                        <a:t> 11, 2011</a:t>
                      </a:r>
                      <a:endParaRPr lang="en-US" dirty="0"/>
                    </a:p>
                  </a:txBody>
                  <a:tcPr/>
                </a:tc>
                <a:tc>
                  <a:txBody>
                    <a:bodyPr/>
                    <a:lstStyle/>
                    <a:p>
                      <a:pPr algn="ctr"/>
                      <a:r>
                        <a:rPr lang="en-US" dirty="0" smtClean="0"/>
                        <a:t>Aug</a:t>
                      </a:r>
                      <a:r>
                        <a:rPr lang="en-US" baseline="0" dirty="0" smtClean="0"/>
                        <a:t> 31, 2011</a:t>
                      </a:r>
                      <a:endParaRPr lang="en-US" dirty="0"/>
                    </a:p>
                  </a:txBody>
                  <a:tcPr/>
                </a:tc>
                <a:tc>
                  <a:txBody>
                    <a:bodyPr/>
                    <a:lstStyle/>
                    <a:p>
                      <a:pPr algn="ctr"/>
                      <a:r>
                        <a:rPr lang="en-US" dirty="0" smtClean="0"/>
                        <a:t>~ Dec 31</a:t>
                      </a:r>
                      <a:r>
                        <a:rPr lang="en-US" baseline="0" dirty="0" smtClean="0"/>
                        <a:t>, 2012</a:t>
                      </a:r>
                      <a:endParaRPr lang="en-US" dirty="0"/>
                    </a:p>
                  </a:txBody>
                  <a:tcPr/>
                </a:tc>
              </a:tr>
              <a:tr h="370840">
                <a:tc>
                  <a:txBody>
                    <a:bodyPr/>
                    <a:lstStyle/>
                    <a:p>
                      <a:r>
                        <a:rPr lang="en-US" dirty="0" smtClean="0"/>
                        <a:t>3TB-based</a:t>
                      </a:r>
                      <a:r>
                        <a:rPr lang="en-US" baseline="0" dirty="0" smtClean="0"/>
                        <a:t> systems (SAS)</a:t>
                      </a:r>
                      <a:endParaRPr lang="en-US" dirty="0"/>
                    </a:p>
                  </a:txBody>
                  <a:tcPr/>
                </a:tc>
                <a:tc>
                  <a:txBody>
                    <a:bodyPr/>
                    <a:lstStyle/>
                    <a:p>
                      <a:pPr algn="ctr"/>
                      <a:r>
                        <a:rPr lang="en-US" baseline="0" dirty="0" smtClean="0"/>
                        <a:t>May 21, 2012</a:t>
                      </a:r>
                      <a:endParaRPr lang="en-US" dirty="0"/>
                    </a:p>
                  </a:txBody>
                  <a:tcPr/>
                </a:tc>
                <a:tc>
                  <a:txBody>
                    <a:bodyPr/>
                    <a:lstStyle/>
                    <a:p>
                      <a:pPr algn="ctr"/>
                      <a:r>
                        <a:rPr lang="en-US" baseline="0" dirty="0" smtClean="0"/>
                        <a:t>~Jun 25, 2012</a:t>
                      </a:r>
                      <a:endParaRPr lang="en-US" dirty="0"/>
                    </a:p>
                  </a:txBody>
                  <a:tcPr/>
                </a:tc>
                <a:tc>
                  <a:txBody>
                    <a:bodyPr/>
                    <a:lstStyle/>
                    <a:p>
                      <a:pPr algn="ctr"/>
                      <a:r>
                        <a:rPr lang="en-US" dirty="0" smtClean="0"/>
                        <a:t>-</a:t>
                      </a:r>
                      <a:endParaRPr lang="en-US" dirty="0"/>
                    </a:p>
                  </a:txBody>
                  <a:tcPr/>
                </a:tc>
              </a:tr>
              <a:tr h="370840">
                <a:tc>
                  <a:txBody>
                    <a:bodyPr/>
                    <a:lstStyle/>
                    <a:p>
                      <a:r>
                        <a:rPr lang="en-US" dirty="0" smtClean="0"/>
                        <a:t>1TB (FC) upgrade</a:t>
                      </a:r>
                      <a:r>
                        <a:rPr lang="en-US" baseline="0" dirty="0" smtClean="0"/>
                        <a:t> expansions</a:t>
                      </a:r>
                      <a:endParaRPr lang="en-US" dirty="0"/>
                    </a:p>
                  </a:txBody>
                  <a:tcPr/>
                </a:tc>
                <a:tc>
                  <a:txBody>
                    <a:bodyPr/>
                    <a:lstStyle/>
                    <a:p>
                      <a:pPr algn="ctr"/>
                      <a:r>
                        <a:rPr lang="en-US" dirty="0" smtClean="0"/>
                        <a:t>~ Oct</a:t>
                      </a:r>
                      <a:r>
                        <a:rPr lang="en-US" baseline="0" dirty="0" smtClean="0"/>
                        <a:t> 8</a:t>
                      </a:r>
                      <a:r>
                        <a:rPr lang="en-US" dirty="0" smtClean="0"/>
                        <a:t>,</a:t>
                      </a:r>
                      <a:r>
                        <a:rPr lang="en-US" baseline="0" dirty="0" smtClean="0"/>
                        <a:t> 2010</a:t>
                      </a:r>
                      <a:endParaRPr lang="en-US" dirty="0"/>
                    </a:p>
                  </a:txBody>
                  <a:tcPr/>
                </a:tc>
                <a:tc>
                  <a:txBody>
                    <a:bodyPr/>
                    <a:lstStyle/>
                    <a:p>
                      <a:pPr algn="ctr"/>
                      <a:r>
                        <a:rPr lang="en-US" baseline="0" dirty="0" smtClean="0"/>
                        <a:t>~ Nov 16, 2010</a:t>
                      </a:r>
                      <a:endParaRPr lang="en-US" dirty="0"/>
                    </a:p>
                  </a:txBody>
                  <a:tcPr/>
                </a:tc>
                <a:tc>
                  <a:txBody>
                    <a:bodyPr/>
                    <a:lstStyle/>
                    <a:p>
                      <a:pPr algn="ctr"/>
                      <a:r>
                        <a:rPr lang="en-US" dirty="0" smtClean="0"/>
                        <a:t>~ Dec</a:t>
                      </a:r>
                      <a:r>
                        <a:rPr lang="en-US" baseline="0" dirty="0" smtClean="0"/>
                        <a:t> 31, 2012</a:t>
                      </a:r>
                      <a:endParaRPr lang="en-US" dirty="0"/>
                    </a:p>
                  </a:txBody>
                  <a:tcPr/>
                </a:tc>
              </a:tr>
              <a:tr h="370840">
                <a:tc>
                  <a:txBody>
                    <a:bodyPr/>
                    <a:lstStyle/>
                    <a:p>
                      <a:r>
                        <a:rPr lang="en-US" dirty="0" smtClean="0"/>
                        <a:t>2TB (FC) upgrade</a:t>
                      </a:r>
                      <a:r>
                        <a:rPr lang="en-US" baseline="0" dirty="0" smtClean="0"/>
                        <a:t> expansions</a:t>
                      </a:r>
                      <a:endParaRPr lang="en-US" dirty="0"/>
                    </a:p>
                  </a:txBody>
                  <a:tcPr/>
                </a:tc>
                <a:tc>
                  <a:txBody>
                    <a:bodyPr/>
                    <a:lstStyle/>
                    <a:p>
                      <a:pPr algn="ctr"/>
                      <a:r>
                        <a:rPr lang="en-US" dirty="0" smtClean="0"/>
                        <a:t>Aug 11, 2011</a:t>
                      </a:r>
                      <a:endParaRPr lang="en-US" dirty="0"/>
                    </a:p>
                  </a:txBody>
                  <a:tcPr/>
                </a:tc>
                <a:tc>
                  <a:txBody>
                    <a:bodyPr/>
                    <a:lstStyle/>
                    <a:p>
                      <a:pPr algn="ctr"/>
                      <a:r>
                        <a:rPr lang="en-US" dirty="0" smtClean="0"/>
                        <a:t>Aug 31, 2011</a:t>
                      </a:r>
                      <a:endParaRPr lang="en-US" dirty="0"/>
                    </a:p>
                  </a:txBody>
                  <a:tcPr/>
                </a:tc>
                <a:tc>
                  <a:txBody>
                    <a:bodyPr/>
                    <a:lstStyle/>
                    <a:p>
                      <a:pPr algn="ctr"/>
                      <a:r>
                        <a:rPr lang="en-US" dirty="0" smtClean="0"/>
                        <a:t>~</a:t>
                      </a:r>
                      <a:r>
                        <a:rPr lang="en-US" baseline="0" dirty="0" smtClean="0"/>
                        <a:t> Mar 31, 2013</a:t>
                      </a:r>
                      <a:endParaRPr lang="en-US" dirty="0"/>
                    </a:p>
                  </a:txBody>
                  <a:tcPr/>
                </a:tc>
              </a:tr>
              <a:tr h="370840">
                <a:tc>
                  <a:txBody>
                    <a:bodyPr/>
                    <a:lstStyle/>
                    <a:p>
                      <a:r>
                        <a:rPr lang="en-US" dirty="0" smtClean="0"/>
                        <a:t>3TB (SAS)</a:t>
                      </a:r>
                      <a:r>
                        <a:rPr lang="en-US" baseline="0" dirty="0" smtClean="0"/>
                        <a:t> upgrade expansions</a:t>
                      </a:r>
                      <a:endParaRPr lang="en-US" dirty="0"/>
                    </a:p>
                  </a:txBody>
                  <a:tcPr/>
                </a:tc>
                <a:tc>
                  <a:txBody>
                    <a:bodyPr/>
                    <a:lstStyle/>
                    <a:p>
                      <a:pPr algn="ctr"/>
                      <a:r>
                        <a:rPr lang="en-US" dirty="0" smtClean="0"/>
                        <a:t>May 21, 2012</a:t>
                      </a:r>
                      <a:endParaRPr lang="en-US" dirty="0"/>
                    </a:p>
                  </a:txBody>
                  <a:tcPr/>
                </a:tc>
                <a:tc>
                  <a:txBody>
                    <a:bodyPr/>
                    <a:lstStyle/>
                    <a:p>
                      <a:pPr algn="ctr"/>
                      <a:r>
                        <a:rPr lang="en-US" dirty="0" smtClean="0"/>
                        <a:t>Jul 31, 2012</a:t>
                      </a:r>
                      <a:endParaRPr lang="en-US" dirty="0"/>
                    </a:p>
                  </a:txBody>
                  <a:tcPr/>
                </a:tc>
                <a:tc>
                  <a:txBody>
                    <a:bodyPr/>
                    <a:lstStyle/>
                    <a:p>
                      <a:pPr algn="ctr"/>
                      <a:r>
                        <a:rPr lang="en-US" dirty="0" smtClean="0"/>
                        <a:t>-</a:t>
                      </a:r>
                      <a:endParaRPr lang="en-US" dirty="0"/>
                    </a:p>
                  </a:txBody>
                  <a:tcPr/>
                </a:tc>
              </a:tr>
              <a:tr h="370840">
                <a:tc>
                  <a:txBody>
                    <a:bodyPr/>
                    <a:lstStyle/>
                    <a:p>
                      <a:r>
                        <a:rPr lang="en-US" dirty="0" smtClean="0"/>
                        <a:t>3TB (FC)</a:t>
                      </a:r>
                      <a:r>
                        <a:rPr lang="en-US" baseline="0" dirty="0" smtClean="0"/>
                        <a:t> upgrade expansions</a:t>
                      </a:r>
                      <a:endParaRPr lang="en-US" dirty="0"/>
                    </a:p>
                  </a:txBody>
                  <a:tcPr/>
                </a:tc>
                <a:tc>
                  <a:txBody>
                    <a:bodyPr/>
                    <a:lstStyle/>
                    <a:p>
                      <a:pPr algn="ctr"/>
                      <a:r>
                        <a:rPr lang="en-US" dirty="0" smtClean="0"/>
                        <a:t>Jul 31, 2012</a:t>
                      </a:r>
                      <a:endParaRPr lang="en-US" dirty="0"/>
                    </a:p>
                  </a:txBody>
                  <a:tcPr/>
                </a:tc>
                <a:tc>
                  <a:txBody>
                    <a:bodyPr/>
                    <a:lstStyle/>
                    <a:p>
                      <a:pPr algn="ctr"/>
                      <a:r>
                        <a:rPr lang="en-US" dirty="0" smtClean="0"/>
                        <a:t>Jul 31, 2012</a:t>
                      </a:r>
                      <a:endParaRPr lang="en-US" dirty="0"/>
                    </a:p>
                  </a:txBody>
                  <a:tcPr/>
                </a:tc>
                <a:tc>
                  <a:txBody>
                    <a:bodyPr/>
                    <a:lstStyle/>
                    <a:p>
                      <a:pPr algn="ctr"/>
                      <a:r>
                        <a:rPr lang="en-US" dirty="0" smtClean="0"/>
                        <a:t>-</a:t>
                      </a:r>
                      <a:endParaRPr lang="en-US" dirty="0"/>
                    </a:p>
                  </a:txBody>
                  <a:tcPr/>
                </a:tc>
              </a:tr>
              <a:tr h="370840">
                <a:tc>
                  <a:txBody>
                    <a:bodyPr/>
                    <a:lstStyle/>
                    <a:p>
                      <a:r>
                        <a:rPr lang="en-US" dirty="0" smtClean="0"/>
                        <a:t>DXi 2.1</a:t>
                      </a:r>
                      <a:endParaRPr lang="en-US" dirty="0"/>
                    </a:p>
                  </a:txBody>
                  <a:tcPr/>
                </a:tc>
                <a:tc>
                  <a:txBody>
                    <a:bodyPr/>
                    <a:lstStyle/>
                    <a:p>
                      <a:pPr algn="ctr"/>
                      <a:r>
                        <a:rPr lang="en-US" dirty="0" smtClean="0"/>
                        <a:t>Dec 7,</a:t>
                      </a:r>
                      <a:r>
                        <a:rPr lang="en-US" baseline="0" dirty="0" smtClean="0"/>
                        <a:t> 2011</a:t>
                      </a:r>
                      <a:endParaRPr lang="en-US" dirty="0"/>
                    </a:p>
                  </a:txBody>
                  <a:tcPr/>
                </a:tc>
                <a:tc>
                  <a:txBody>
                    <a:bodyPr/>
                    <a:lstStyle/>
                    <a:p>
                      <a:pPr algn="ctr"/>
                      <a:r>
                        <a:rPr lang="en-US" dirty="0" smtClean="0"/>
                        <a:t>Dec 12,</a:t>
                      </a:r>
                      <a:r>
                        <a:rPr lang="en-US" baseline="0" dirty="0" smtClean="0"/>
                        <a:t> 2011</a:t>
                      </a:r>
                      <a:endParaRPr lang="en-US" dirty="0"/>
                    </a:p>
                  </a:txBody>
                  <a:tcPr/>
                </a:tc>
                <a:tc>
                  <a:txBody>
                    <a:bodyPr/>
                    <a:lstStyle/>
                    <a:p>
                      <a:pPr algn="ctr"/>
                      <a:r>
                        <a:rPr lang="en-US" dirty="0" smtClean="0"/>
                        <a:t>-</a:t>
                      </a:r>
                      <a:endParaRPr lang="en-US" dirty="0"/>
                    </a:p>
                  </a:txBody>
                  <a:tcPr/>
                </a:tc>
              </a:tr>
              <a:tr h="370840">
                <a:tc>
                  <a:txBody>
                    <a:bodyPr/>
                    <a:lstStyle/>
                    <a:p>
                      <a:r>
                        <a:rPr lang="en-US" dirty="0" smtClean="0"/>
                        <a:t>DXi</a:t>
                      </a:r>
                      <a:r>
                        <a:rPr lang="en-US" baseline="0" dirty="0" smtClean="0"/>
                        <a:t> 2.1.1</a:t>
                      </a:r>
                      <a:endParaRPr lang="en-US" dirty="0"/>
                    </a:p>
                  </a:txBody>
                  <a:tcPr/>
                </a:tc>
                <a:tc>
                  <a:txBody>
                    <a:bodyPr/>
                    <a:lstStyle/>
                    <a:p>
                      <a:pPr algn="ctr"/>
                      <a:r>
                        <a:rPr lang="en-US" dirty="0" smtClean="0"/>
                        <a:t>Feb 6, 2012</a:t>
                      </a:r>
                      <a:endParaRPr lang="en-US" dirty="0"/>
                    </a:p>
                  </a:txBody>
                  <a:tcPr/>
                </a:tc>
                <a:tc>
                  <a:txBody>
                    <a:bodyPr/>
                    <a:lstStyle/>
                    <a:p>
                      <a:pPr algn="ctr"/>
                      <a:r>
                        <a:rPr lang="en-US" dirty="0" smtClean="0"/>
                        <a:t>Feb 8, 2012</a:t>
                      </a:r>
                      <a:endParaRPr lang="en-US" dirty="0"/>
                    </a:p>
                  </a:txBody>
                  <a:tcPr/>
                </a:tc>
                <a:tc>
                  <a:txBody>
                    <a:bodyPr/>
                    <a:lstStyle/>
                    <a:p>
                      <a:pPr algn="ctr"/>
                      <a:r>
                        <a:rPr lang="en-US" dirty="0" smtClean="0"/>
                        <a:t>-</a:t>
                      </a:r>
                      <a:endParaRPr lang="en-US" dirty="0"/>
                    </a:p>
                  </a:txBody>
                  <a:tcPr/>
                </a:tc>
              </a:tr>
              <a:tr h="370840">
                <a:tc>
                  <a:txBody>
                    <a:bodyPr/>
                    <a:lstStyle/>
                    <a:p>
                      <a:r>
                        <a:rPr lang="en-US" dirty="0" smtClean="0"/>
                        <a:t>DXi 2.1.1.1 LCR</a:t>
                      </a:r>
                      <a:endParaRPr lang="en-US" dirty="0"/>
                    </a:p>
                  </a:txBody>
                  <a:tcPr/>
                </a:tc>
                <a:tc>
                  <a:txBody>
                    <a:bodyPr/>
                    <a:lstStyle/>
                    <a:p>
                      <a:pPr algn="ctr"/>
                      <a:r>
                        <a:rPr lang="en-US" dirty="0" smtClean="0"/>
                        <a:t>-</a:t>
                      </a:r>
                      <a:endParaRPr lang="en-US" dirty="0"/>
                    </a:p>
                  </a:txBody>
                  <a:tcPr/>
                </a:tc>
                <a:tc>
                  <a:txBody>
                    <a:bodyPr/>
                    <a:lstStyle/>
                    <a:p>
                      <a:pPr algn="ctr"/>
                      <a:r>
                        <a:rPr lang="en-US" dirty="0" smtClean="0"/>
                        <a:t>~ May</a:t>
                      </a:r>
                      <a:r>
                        <a:rPr lang="en-US" baseline="0" dirty="0" smtClean="0"/>
                        <a:t> 2012</a:t>
                      </a:r>
                      <a:endParaRPr lang="en-US" dirty="0"/>
                    </a:p>
                  </a:txBody>
                  <a:tcPr/>
                </a:tc>
                <a:tc>
                  <a:txBody>
                    <a:bodyPr/>
                    <a:lstStyle/>
                    <a:p>
                      <a:pPr algn="ctr"/>
                      <a:r>
                        <a:rPr lang="en-US" dirty="0" smtClean="0"/>
                        <a:t>-</a:t>
                      </a:r>
                      <a:endParaRPr lang="en-US" dirty="0"/>
                    </a:p>
                  </a:txBody>
                  <a:tcPr/>
                </a:tc>
              </a:tr>
              <a:tr h="370840">
                <a:tc>
                  <a:txBody>
                    <a:bodyPr/>
                    <a:lstStyle/>
                    <a:p>
                      <a:r>
                        <a:rPr lang="en-US" dirty="0" smtClean="0"/>
                        <a:t>DXi 2.1.2_85</a:t>
                      </a:r>
                      <a:endParaRPr lang="en-US" dirty="0"/>
                    </a:p>
                  </a:txBody>
                  <a:tcPr/>
                </a:tc>
                <a:tc>
                  <a:txBody>
                    <a:bodyPr/>
                    <a:lstStyle/>
                    <a:p>
                      <a:pPr algn="ctr"/>
                      <a:r>
                        <a:rPr lang="en-US" dirty="0" smtClean="0"/>
                        <a:t>May 21</a:t>
                      </a:r>
                      <a:r>
                        <a:rPr lang="en-US" baseline="0" dirty="0" smtClean="0"/>
                        <a:t>, 2012</a:t>
                      </a:r>
                      <a:endParaRPr lang="en-US" dirty="0"/>
                    </a:p>
                  </a:txBody>
                  <a:tcPr/>
                </a:tc>
                <a:tc>
                  <a:txBody>
                    <a:bodyPr/>
                    <a:lstStyle/>
                    <a:p>
                      <a:pPr algn="ctr"/>
                      <a:r>
                        <a:rPr lang="en-US" dirty="0" smtClean="0">
                          <a:solidFill>
                            <a:srgbClr val="0000FF"/>
                          </a:solidFill>
                        </a:rPr>
                        <a:t>Jun</a:t>
                      </a:r>
                      <a:r>
                        <a:rPr lang="en-US" baseline="0" dirty="0" smtClean="0">
                          <a:solidFill>
                            <a:srgbClr val="0000FF"/>
                          </a:solidFill>
                        </a:rPr>
                        <a:t> 28, 2012</a:t>
                      </a:r>
                      <a:endParaRPr lang="en-US" dirty="0">
                        <a:solidFill>
                          <a:srgbClr val="0000FF"/>
                        </a:solidFill>
                      </a:endParaRPr>
                    </a:p>
                  </a:txBody>
                  <a:tcPr/>
                </a:tc>
                <a:tc>
                  <a:txBody>
                    <a:bodyPr/>
                    <a:lstStyle/>
                    <a:p>
                      <a:pPr algn="ctr"/>
                      <a:r>
                        <a:rPr lang="en-US" dirty="0" smtClean="0"/>
                        <a:t>-</a:t>
                      </a:r>
                      <a:endParaRPr lang="en-US" dirty="0"/>
                    </a:p>
                  </a:txBody>
                  <a:tcPr/>
                </a:tc>
              </a:tr>
              <a:tr h="370840">
                <a:tc>
                  <a:txBody>
                    <a:bodyPr/>
                    <a:lstStyle/>
                    <a:p>
                      <a:r>
                        <a:rPr lang="en-US" dirty="0" smtClean="0"/>
                        <a:t>DXi 2.2</a:t>
                      </a:r>
                      <a:endParaRPr lang="en-US" dirty="0"/>
                    </a:p>
                  </a:txBody>
                  <a:tcPr/>
                </a:tc>
                <a:tc>
                  <a:txBody>
                    <a:bodyPr/>
                    <a:lstStyle/>
                    <a:p>
                      <a:pPr algn="ctr"/>
                      <a:r>
                        <a:rPr lang="en-US" dirty="0" smtClean="0"/>
                        <a:t>Q3 C2012</a:t>
                      </a:r>
                      <a:endParaRPr lang="en-US" dirty="0"/>
                    </a:p>
                  </a:txBody>
                  <a:tcPr/>
                </a:tc>
                <a:tc>
                  <a:txBody>
                    <a:bodyPr/>
                    <a:lstStyle/>
                    <a:p>
                      <a:pPr algn="ctr"/>
                      <a:r>
                        <a:rPr lang="en-US" dirty="0" smtClean="0"/>
                        <a:t>Q3 C2012</a:t>
                      </a:r>
                    </a:p>
                  </a:txBody>
                  <a:tcPr/>
                </a:tc>
                <a:tc>
                  <a:txBody>
                    <a:bodyPr/>
                    <a:lstStyle/>
                    <a:p>
                      <a:pPr algn="ctr"/>
                      <a:r>
                        <a:rPr lang="en-US" dirty="0" smtClean="0"/>
                        <a:t>-</a:t>
                      </a:r>
                      <a:endParaRPr lang="en-US" dirty="0"/>
                    </a:p>
                  </a:txBody>
                  <a:tcPr/>
                </a:tc>
              </a:tr>
            </a:tbl>
          </a:graphicData>
        </a:graphic>
      </p:graphicFrame>
      <p:sp>
        <p:nvSpPr>
          <p:cNvPr id="46155" name="Slide Number Placeholder 3"/>
          <p:cNvSpPr>
            <a:spLocks noGrp="1"/>
          </p:cNvSpPr>
          <p:nvPr>
            <p:ph type="sldNum" sz="quarter" idx="10"/>
          </p:nvPr>
        </p:nvSpPr>
        <p:spPr bwMode="auto"/>
        <p:txBody>
          <a:bodyPr/>
          <a:lstStyle/>
          <a:p>
            <a:pPr>
              <a:defRPr/>
            </a:pPr>
            <a:fld id="{7D26AD19-8A7F-42E7-AFBE-F22B86C642F5}" type="slidenum">
              <a:rPr/>
              <a:pPr>
                <a:defRPr/>
              </a:pPr>
              <a:t>22</a:t>
            </a:fld>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6867" name="Title 1"/>
          <p:cNvSpPr>
            <a:spLocks noGrp="1"/>
          </p:cNvSpPr>
          <p:nvPr>
            <p:ph type="title"/>
          </p:nvPr>
        </p:nvSpPr>
        <p:spPr/>
        <p:txBody>
          <a:bodyPr/>
          <a:lstStyle/>
          <a:p>
            <a:r>
              <a:rPr smtClean="0">
                <a:latin typeface="Arial" charset="0"/>
                <a:cs typeface="Arial" charset="0"/>
              </a:rPr>
              <a:t>Launch Schedule</a:t>
            </a:r>
          </a:p>
        </p:txBody>
      </p:sp>
      <p:sp>
        <p:nvSpPr>
          <p:cNvPr id="41988" name="Slide Number Placeholder 3"/>
          <p:cNvSpPr>
            <a:spLocks noGrp="1"/>
          </p:cNvSpPr>
          <p:nvPr>
            <p:ph type="sldNum" sz="quarter" idx="10"/>
          </p:nvPr>
        </p:nvSpPr>
        <p:spPr bwMode="auto"/>
        <p:txBody>
          <a:bodyPr/>
          <a:lstStyle/>
          <a:p>
            <a:pPr>
              <a:defRPr/>
            </a:pPr>
            <a:fld id="{443A4BB2-282E-4599-A8BB-10601734C1E1}" type="slidenum">
              <a:rPr/>
              <a:pPr>
                <a:defRPr/>
              </a:pPr>
              <a:t>23</a:t>
            </a:fld>
            <a:endParaRPr dirty="0"/>
          </a:p>
        </p:txBody>
      </p:sp>
      <p:graphicFrame>
        <p:nvGraphicFramePr>
          <p:cNvPr id="7" name="Content Placeholder 6"/>
          <p:cNvGraphicFramePr>
            <a:graphicFrameLocks noGrp="1"/>
          </p:cNvGraphicFramePr>
          <p:nvPr>
            <p:ph idx="1"/>
          </p:nvPr>
        </p:nvGraphicFramePr>
        <p:xfrm>
          <a:off x="609600" y="990600"/>
          <a:ext cx="8077200" cy="3293185"/>
        </p:xfrm>
        <a:graphic>
          <a:graphicData uri="http://schemas.openxmlformats.org/drawingml/2006/table">
            <a:tbl>
              <a:tblPr firstRow="1" bandRow="1">
                <a:tableStyleId>{5C22544A-7EE6-4342-B048-85BDC9FD1C3A}</a:tableStyleId>
              </a:tblPr>
              <a:tblGrid>
                <a:gridCol w="2587841"/>
                <a:gridCol w="5489359"/>
              </a:tblGrid>
              <a:tr h="470455">
                <a:tc>
                  <a:txBody>
                    <a:bodyPr/>
                    <a:lstStyle/>
                    <a:p>
                      <a:r>
                        <a:rPr lang="en-US" sz="1800" dirty="0" smtClean="0"/>
                        <a:t>Dates</a:t>
                      </a:r>
                      <a:endParaRPr lang="en-US" sz="1800" dirty="0"/>
                    </a:p>
                  </a:txBody>
                  <a:tcPr marT="45726" marB="45726"/>
                </a:tc>
                <a:tc>
                  <a:txBody>
                    <a:bodyPr/>
                    <a:lstStyle/>
                    <a:p>
                      <a:r>
                        <a:rPr lang="en-US" sz="1800" dirty="0" smtClean="0"/>
                        <a:t>Actions</a:t>
                      </a:r>
                      <a:endParaRPr lang="en-US" sz="1800" dirty="0"/>
                    </a:p>
                  </a:txBody>
                  <a:tcPr marT="45726" marB="45726"/>
                </a:tc>
              </a:tr>
              <a:tr h="470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July 9</a:t>
                      </a:r>
                    </a:p>
                  </a:txBody>
                  <a:tcPr marT="45726" marB="45726"/>
                </a:tc>
                <a:tc>
                  <a:txBody>
                    <a:bodyPr/>
                    <a:lstStyle/>
                    <a:p>
                      <a:r>
                        <a:rPr lang="en-US" sz="1800" dirty="0" smtClean="0"/>
                        <a:t>MA</a:t>
                      </a:r>
                      <a:endParaRPr lang="en-US" sz="1800" dirty="0"/>
                    </a:p>
                  </a:txBody>
                  <a:tcPr marT="45726" marB="45726"/>
                </a:tc>
              </a:tr>
              <a:tr h="470455">
                <a:tc>
                  <a:txBody>
                    <a:bodyPr/>
                    <a:lstStyle/>
                    <a:p>
                      <a:r>
                        <a:rPr lang="en-US" sz="1800" dirty="0" smtClean="0"/>
                        <a:t>June</a:t>
                      </a:r>
                      <a:r>
                        <a:rPr lang="en-US" sz="1800" baseline="0" dirty="0" smtClean="0"/>
                        <a:t> 15</a:t>
                      </a:r>
                      <a:endParaRPr lang="en-US" sz="1800" dirty="0"/>
                    </a:p>
                  </a:txBody>
                  <a:tcPr marT="45726" marB="45726"/>
                </a:tc>
                <a:tc>
                  <a:txBody>
                    <a:bodyPr/>
                    <a:lstStyle/>
                    <a:p>
                      <a:r>
                        <a:rPr lang="en-US" sz="1800" dirty="0" smtClean="0"/>
                        <a:t>First</a:t>
                      </a:r>
                      <a:r>
                        <a:rPr lang="en-US" sz="1800" baseline="0" dirty="0" smtClean="0"/>
                        <a:t> Order Date</a:t>
                      </a:r>
                      <a:endParaRPr lang="en-US" sz="1800" dirty="0"/>
                    </a:p>
                  </a:txBody>
                  <a:tcPr marT="45726" marB="45726"/>
                </a:tc>
              </a:tr>
              <a:tr h="470455">
                <a:tc>
                  <a:txBody>
                    <a:bodyPr/>
                    <a:lstStyle/>
                    <a:p>
                      <a:r>
                        <a:rPr lang="en-US" sz="1800" dirty="0" smtClean="0"/>
                        <a:t>June *</a:t>
                      </a:r>
                      <a:endParaRPr lang="en-US" sz="1800" dirty="0"/>
                    </a:p>
                  </a:txBody>
                  <a:tcPr marT="45726" marB="45726"/>
                </a:tc>
                <a:tc>
                  <a:txBody>
                    <a:bodyPr/>
                    <a:lstStyle/>
                    <a:p>
                      <a:r>
                        <a:rPr lang="en-US" sz="1800" dirty="0" smtClean="0"/>
                        <a:t>GA/FCS</a:t>
                      </a:r>
                      <a:endParaRPr lang="en-US" sz="1800" dirty="0"/>
                    </a:p>
                  </a:txBody>
                  <a:tcPr marT="45726" marB="45726"/>
                </a:tc>
              </a:tr>
              <a:tr h="470455">
                <a:tc>
                  <a:txBody>
                    <a:bodyPr/>
                    <a:lstStyle/>
                    <a:p>
                      <a:r>
                        <a:rPr lang="en-US" sz="1800" dirty="0" smtClean="0"/>
                        <a:t>June 30</a:t>
                      </a:r>
                      <a:endParaRPr lang="en-US" sz="1800" dirty="0"/>
                    </a:p>
                  </a:txBody>
                  <a:tcPr marT="45726" marB="45726"/>
                </a:tc>
                <a:tc>
                  <a:txBody>
                    <a:bodyPr/>
                    <a:lstStyle/>
                    <a:p>
                      <a:r>
                        <a:rPr lang="en-US" sz="1800" dirty="0" smtClean="0"/>
                        <a:t>Performance Memo</a:t>
                      </a:r>
                      <a:endParaRPr lang="en-US" sz="1800" dirty="0"/>
                    </a:p>
                  </a:txBody>
                  <a:tcPr marT="45726" marB="45726"/>
                </a:tc>
              </a:tr>
              <a:tr h="470455">
                <a:tc>
                  <a:txBody>
                    <a:bodyPr/>
                    <a:lstStyle/>
                    <a:p>
                      <a:r>
                        <a:rPr lang="en-US" sz="1800" dirty="0" smtClean="0"/>
                        <a:t>July</a:t>
                      </a:r>
                      <a:endParaRPr lang="en-US" sz="1800" dirty="0"/>
                    </a:p>
                  </a:txBody>
                  <a:tcPr marT="45726" marB="45726"/>
                </a:tc>
                <a:tc>
                  <a:txBody>
                    <a:bodyPr/>
                    <a:lstStyle/>
                    <a:p>
                      <a:r>
                        <a:rPr lang="en-US" sz="1800" dirty="0" smtClean="0"/>
                        <a:t>Web site, collateral updates</a:t>
                      </a:r>
                      <a:endParaRPr lang="en-US" sz="1800" dirty="0"/>
                    </a:p>
                  </a:txBody>
                  <a:tcPr marT="45726" marB="45726"/>
                </a:tc>
              </a:tr>
              <a:tr h="470455">
                <a:tc>
                  <a:txBody>
                    <a:bodyPr/>
                    <a:lstStyle/>
                    <a:p>
                      <a:r>
                        <a:rPr lang="en-US" sz="1800" dirty="0" smtClean="0"/>
                        <a:t>July</a:t>
                      </a:r>
                      <a:endParaRPr lang="en-US" sz="1800" dirty="0"/>
                    </a:p>
                  </a:txBody>
                  <a:tcPr marT="45726" marB="45726"/>
                </a:tc>
                <a:tc>
                  <a:txBody>
                    <a:bodyPr/>
                    <a:lstStyle/>
                    <a:p>
                      <a:r>
                        <a:rPr lang="en-US" sz="1800" dirty="0" smtClean="0"/>
                        <a:t>External Launch</a:t>
                      </a:r>
                      <a:endParaRPr lang="en-US" sz="1800" dirty="0"/>
                    </a:p>
                  </a:txBody>
                  <a:tcPr marT="45726" marB="45726"/>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43000"/>
          </a:xfrm>
        </p:spPr>
        <p:txBody>
          <a:bodyPr/>
          <a:lstStyle/>
          <a:p>
            <a:r>
              <a:rPr smtClean="0">
                <a:latin typeface="Arial" charset="0"/>
                <a:cs typeface="Arial" charset="0"/>
              </a:rPr>
              <a:t>Summary</a:t>
            </a:r>
          </a:p>
        </p:txBody>
      </p:sp>
      <p:sp>
        <p:nvSpPr>
          <p:cNvPr id="37891" name="Content Placeholder 2"/>
          <p:cNvSpPr>
            <a:spLocks noGrp="1"/>
          </p:cNvSpPr>
          <p:nvPr>
            <p:ph idx="1"/>
          </p:nvPr>
        </p:nvSpPr>
        <p:spPr>
          <a:xfrm>
            <a:off x="457200" y="1676400"/>
            <a:ext cx="8686800" cy="4983163"/>
          </a:xfrm>
        </p:spPr>
        <p:txBody>
          <a:bodyPr/>
          <a:lstStyle/>
          <a:p>
            <a:r>
              <a:rPr sz="2800" dirty="0" smtClean="0">
                <a:latin typeface="Arial" charset="0"/>
                <a:ea typeface="ＭＳ Ｐゴシック" charset="-128"/>
                <a:cs typeface="Arial" charset="0"/>
              </a:rPr>
              <a:t>DXi8500 Supports 3TB Drives</a:t>
            </a:r>
          </a:p>
          <a:p>
            <a:r>
              <a:rPr sz="2800" dirty="0" smtClean="0">
                <a:latin typeface="Arial" charset="0"/>
                <a:ea typeface="ＭＳ Ｐゴシック" charset="-128"/>
                <a:cs typeface="Arial" charset="0"/>
              </a:rPr>
              <a:t>330TB in a Single Rack</a:t>
            </a:r>
          </a:p>
          <a:p>
            <a:r>
              <a:rPr sz="2800" dirty="0" smtClean="0">
                <a:latin typeface="Arial" charset="0"/>
                <a:ea typeface="ＭＳ Ｐゴシック" charset="-128"/>
                <a:cs typeface="Arial" charset="0"/>
              </a:rPr>
              <a:t>Up to 42% Power Savings</a:t>
            </a:r>
          </a:p>
          <a:p>
            <a:r>
              <a:rPr sz="2800" dirty="0" smtClean="0">
                <a:latin typeface="Arial" charset="0"/>
                <a:ea typeface="ＭＳ Ｐゴシック" charset="-128"/>
                <a:cs typeface="Arial" charset="0"/>
              </a:rPr>
              <a:t>Data-at-Rest Encryption</a:t>
            </a:r>
          </a:p>
          <a:p>
            <a:r>
              <a:rPr sz="2800" dirty="0" err="1" smtClean="0">
                <a:latin typeface="Arial" charset="0"/>
                <a:ea typeface="ＭＳ Ｐゴシック" charset="-128"/>
                <a:cs typeface="Arial" charset="0"/>
              </a:rPr>
              <a:t>DXi</a:t>
            </a:r>
            <a:r>
              <a:rPr sz="2800" dirty="0" smtClean="0">
                <a:latin typeface="Arial" charset="0"/>
                <a:ea typeface="ＭＳ Ｐゴシック" charset="-128"/>
                <a:cs typeface="Arial" charset="0"/>
              </a:rPr>
              <a:t> 2.1.2_85 Software</a:t>
            </a:r>
          </a:p>
          <a:p>
            <a:r>
              <a:rPr sz="2800" dirty="0" smtClean="0">
                <a:latin typeface="Arial" charset="0"/>
                <a:ea typeface="ＭＳ Ｐゴシック" charset="-128"/>
                <a:cs typeface="Arial" charset="0"/>
              </a:rPr>
              <a:t>Similar Performance as 2TB</a:t>
            </a:r>
          </a:p>
          <a:p>
            <a:r>
              <a:rPr sz="2800" dirty="0" smtClean="0">
                <a:latin typeface="Arial" charset="0"/>
                <a:ea typeface="ＭＳ Ｐゴシック" charset="-128"/>
                <a:cs typeface="Arial" charset="0"/>
              </a:rPr>
              <a:t>Target June GA/FCS</a:t>
            </a:r>
          </a:p>
          <a:p>
            <a:endParaRPr sz="2800" dirty="0" smtClean="0">
              <a:latin typeface="Arial" charset="0"/>
              <a:ea typeface="ＭＳ Ｐゴシック" charset="-128"/>
              <a:cs typeface="Arial" charset="0"/>
            </a:endParaRPr>
          </a:p>
          <a:p>
            <a:endParaRPr dirty="0" smtClean="0">
              <a:latin typeface="Arial" charset="0"/>
              <a:ea typeface="ＭＳ Ｐゴシック" charset="-128"/>
              <a:cs typeface="Arial" charset="0"/>
            </a:endParaRPr>
          </a:p>
        </p:txBody>
      </p:sp>
      <p:sp>
        <p:nvSpPr>
          <p:cNvPr id="37892" name="Rectangle 5"/>
          <p:cNvSpPr txBox="1">
            <a:spLocks noGrp="1" noChangeArrowheads="1"/>
          </p:cNvSpPr>
          <p:nvPr/>
        </p:nvSpPr>
        <p:spPr bwMode="auto">
          <a:xfrm>
            <a:off x="2514600" y="6324600"/>
            <a:ext cx="4732338" cy="496888"/>
          </a:xfrm>
          <a:prstGeom prst="rect">
            <a:avLst/>
          </a:prstGeom>
          <a:noFill/>
          <a:ln w="9525">
            <a:noFill/>
            <a:miter lim="800000"/>
            <a:headEnd/>
            <a:tailEnd/>
          </a:ln>
        </p:spPr>
        <p:txBody>
          <a:bodyPr/>
          <a:lstStyle/>
          <a:p>
            <a:r>
              <a:rPr lang="en-US" sz="800">
                <a:solidFill>
                  <a:schemeClr val="bg1"/>
                </a:solidFill>
              </a:rPr>
              <a:t>© 2011 Quantum Corporation. Company Confidential. Forward-looking information is based upon multiple assumptions and uncertainties, does not necessarily represent the company</a:t>
            </a:r>
            <a:r>
              <a:rPr lang="ja-JP" altLang="en-US" sz="800">
                <a:solidFill>
                  <a:schemeClr val="bg1"/>
                </a:solidFill>
              </a:rPr>
              <a:t>’</a:t>
            </a:r>
            <a:r>
              <a:rPr lang="en-US" altLang="ja-JP" sz="800">
                <a:solidFill>
                  <a:schemeClr val="bg1"/>
                </a:solidFill>
              </a:rPr>
              <a:t>s outlook and is for planning purposes only.</a:t>
            </a:r>
            <a:endParaRPr lang="en-US" sz="800">
              <a:solidFill>
                <a:schemeClr val="bg1"/>
              </a:solidFill>
            </a:endParaRPr>
          </a:p>
        </p:txBody>
      </p:sp>
      <p:pic>
        <p:nvPicPr>
          <p:cNvPr id="37893" name="Picture 7" descr="C:\QTM\8500-3tb\ma\JPEG Samples\Quantum_Teton_2012_059.jpg"/>
          <p:cNvPicPr>
            <a:picLocks noChangeAspect="1" noChangeArrowheads="1"/>
          </p:cNvPicPr>
          <p:nvPr/>
        </p:nvPicPr>
        <p:blipFill>
          <a:blip r:embed="rId2" cstate="print"/>
          <a:srcRect l="32622" t="4593" r="15068" b="4498"/>
          <a:stretch>
            <a:fillRect/>
          </a:stretch>
        </p:blipFill>
        <p:spPr bwMode="auto">
          <a:xfrm>
            <a:off x="6324600" y="1295400"/>
            <a:ext cx="1752600" cy="4572000"/>
          </a:xfrm>
          <a:prstGeom prst="rect">
            <a:avLst/>
          </a:prstGeom>
          <a:noFill/>
          <a:ln w="9525">
            <a:noFill/>
            <a:miter lim="800000"/>
            <a:headEnd/>
            <a:tailEnd/>
          </a:ln>
        </p:spPr>
      </p:pic>
      <p:sp>
        <p:nvSpPr>
          <p:cNvPr id="6" name="Rectangle 5"/>
          <p:cNvSpPr/>
          <p:nvPr/>
        </p:nvSpPr>
        <p:spPr>
          <a:xfrm>
            <a:off x="76200" y="6611779"/>
            <a:ext cx="325730" cy="246221"/>
          </a:xfrm>
          <a:prstGeom prst="rect">
            <a:avLst/>
          </a:prstGeom>
        </p:spPr>
        <p:txBody>
          <a:bodyPr wrap="none">
            <a:spAutoFit/>
          </a:bodyPr>
          <a:lstStyle/>
          <a:p>
            <a:pPr>
              <a:defRPr/>
            </a:pPr>
            <a:fld id="{443A4BB2-282E-4599-A8BB-10601734C1E1}" type="slidenum">
              <a:rPr lang="en-US" sz="1000" smtClean="0">
                <a:solidFill>
                  <a:schemeClr val="accent6">
                    <a:lumMod val="40000"/>
                    <a:lumOff val="60000"/>
                  </a:schemeClr>
                </a:solidFill>
              </a:rPr>
              <a:pPr>
                <a:defRPr/>
              </a:pPr>
              <a:t>24</a:t>
            </a:fld>
            <a:endParaRPr lang="en-US" sz="1000" dirty="0">
              <a:solidFill>
                <a:schemeClr val="accent6">
                  <a:lumMod val="40000"/>
                  <a:lumOff val="60000"/>
                </a:schemeClr>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1295400" y="2971800"/>
            <a:ext cx="6858000" cy="1477328"/>
          </a:xfrm>
          <a:prstGeom prst="rect">
            <a:avLst/>
          </a:prstGeom>
          <a:noFill/>
          <a:ln w="9525">
            <a:noFill/>
            <a:miter lim="800000"/>
            <a:headEnd/>
            <a:tailEnd/>
          </a:ln>
        </p:spPr>
        <p:txBody>
          <a:bodyPr wrap="square">
            <a:spAutoFit/>
          </a:bodyPr>
          <a:lstStyle/>
          <a:p>
            <a:pPr algn="ctr"/>
            <a:r>
              <a:rPr lang="en-US" sz="5400" dirty="0" err="1" smtClean="0"/>
              <a:t>DXi</a:t>
            </a:r>
            <a:r>
              <a:rPr lang="en-US" sz="5400" dirty="0" smtClean="0"/>
              <a:t> HW Engineering</a:t>
            </a:r>
            <a:endParaRPr lang="en-US" sz="5400" dirty="0"/>
          </a:p>
          <a:p>
            <a:endParaRPr lang="en-US" dirty="0"/>
          </a:p>
          <a:p>
            <a:pPr algn="r"/>
            <a:r>
              <a:rPr lang="en-US" dirty="0" smtClean="0"/>
              <a:t>Maged Motaweh</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228600"/>
            <a:ext cx="8686800" cy="639763"/>
          </a:xfrm>
        </p:spPr>
        <p:txBody>
          <a:bodyPr/>
          <a:lstStyle/>
          <a:p>
            <a:r>
              <a:rPr dirty="0" smtClean="0">
                <a:latin typeface="Arial" charset="0"/>
                <a:cs typeface="Arial" charset="0"/>
              </a:rPr>
              <a:t>DXi8500 (3TB) Base System and Expansions</a:t>
            </a:r>
            <a:endParaRPr sz="2000" i="1" dirty="0" smtClean="0">
              <a:solidFill>
                <a:srgbClr val="FF0000"/>
              </a:solidFill>
              <a:latin typeface="Arial" charset="0"/>
              <a:cs typeface="Arial" charset="0"/>
            </a:endParaRPr>
          </a:p>
        </p:txBody>
      </p:sp>
      <p:sp>
        <p:nvSpPr>
          <p:cNvPr id="39939" name="Slide Number Placeholder 3"/>
          <p:cNvSpPr>
            <a:spLocks noGrp="1"/>
          </p:cNvSpPr>
          <p:nvPr>
            <p:ph type="sldNum" sz="quarter" idx="10"/>
          </p:nvPr>
        </p:nvSpPr>
        <p:spPr bwMode="auto">
          <a:xfrm>
            <a:off x="152400" y="6610350"/>
            <a:ext cx="533400" cy="323850"/>
          </a:xfrm>
          <a:noFill/>
        </p:spPr>
        <p:txBody>
          <a:bodyPr/>
          <a:lstStyle/>
          <a:p>
            <a:fld id="{9D1B4996-3B08-44EC-AC33-D6406A235A52}" type="slidenum">
              <a:rPr lang="en-US" smtClean="0">
                <a:latin typeface="Arial" charset="0"/>
              </a:rPr>
              <a:pPr/>
              <a:t>26</a:t>
            </a:fld>
            <a:endParaRPr lang="en-US" sz="1200" dirty="0" smtClean="0">
              <a:latin typeface="Arial" charset="0"/>
            </a:endParaRPr>
          </a:p>
        </p:txBody>
      </p:sp>
      <p:sp>
        <p:nvSpPr>
          <p:cNvPr id="3994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1" name="Footer Placeholder 1"/>
          <p:cNvSpPr txBox="1">
            <a:spLocks noGrp="1"/>
          </p:cNvSpPr>
          <p:nvPr/>
        </p:nvSpPr>
        <p:spPr bwMode="auto">
          <a:xfrm>
            <a:off x="3962400" y="6461125"/>
            <a:ext cx="3276600" cy="396875"/>
          </a:xfrm>
          <a:prstGeom prst="rect">
            <a:avLst/>
          </a:prstGeom>
          <a:noFill/>
          <a:ln w="9525">
            <a:noFill/>
            <a:miter lim="800000"/>
            <a:headEnd/>
            <a:tailEnd/>
          </a:ln>
        </p:spPr>
        <p:txBody>
          <a:bodyPr/>
          <a:lstStyle/>
          <a:p>
            <a:r>
              <a:rPr lang="en-US" sz="600">
                <a:solidFill>
                  <a:schemeClr val="bg1"/>
                </a:solidFill>
              </a:rPr>
              <a:t>© 2012 Quantum Corporation. Company Confidential. Forward-looking information is based upon multiple assumptions and uncertainties, does not necessarily represent the company</a:t>
            </a:r>
            <a:r>
              <a:rPr lang="ja-JP" altLang="en-US" sz="600">
                <a:solidFill>
                  <a:schemeClr val="bg1"/>
                </a:solidFill>
              </a:rPr>
              <a:t>’</a:t>
            </a:r>
            <a:r>
              <a:rPr lang="en-US" altLang="ja-JP" sz="600">
                <a:solidFill>
                  <a:schemeClr val="bg1"/>
                </a:solidFill>
              </a:rPr>
              <a:t>s outlook and is for planning purposes only.</a:t>
            </a:r>
            <a:endParaRPr lang="en-US" sz="600">
              <a:solidFill>
                <a:schemeClr val="bg1"/>
              </a:solidFill>
            </a:endParaRPr>
          </a:p>
        </p:txBody>
      </p:sp>
      <p:sp>
        <p:nvSpPr>
          <p:cNvPr id="147" name="Rectangle 146"/>
          <p:cNvSpPr>
            <a:spLocks/>
          </p:cNvSpPr>
          <p:nvPr/>
        </p:nvSpPr>
        <p:spPr bwMode="auto">
          <a:xfrm>
            <a:off x="2362200" y="838200"/>
            <a:ext cx="6324600" cy="2154238"/>
          </a:xfrm>
          <a:prstGeom prst="rect">
            <a:avLst/>
          </a:prstGeom>
          <a:no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anchor="ctr">
            <a:spAutoFit/>
          </a:bodyPr>
          <a:lstStyle/>
          <a:p>
            <a:pPr eaLnBrk="0" hangingPunct="0">
              <a:defRPr/>
            </a:pPr>
            <a:r>
              <a:rPr lang="en-US" sz="1400" b="1" dirty="0">
                <a:solidFill>
                  <a:schemeClr val="tx1"/>
                </a:solidFill>
              </a:rPr>
              <a:t>DXi8500 Base System (using 3TB SED Drives), 45TB</a:t>
            </a:r>
          </a:p>
          <a:p>
            <a:pPr marL="228600" indent="-228600" eaLnBrk="0" hangingPunct="0">
              <a:buFont typeface="Arial" charset="0"/>
              <a:buChar char="•"/>
              <a:defRPr/>
            </a:pPr>
            <a:r>
              <a:rPr lang="en-US" sz="1200" dirty="0">
                <a:solidFill>
                  <a:schemeClr val="tx1"/>
                </a:solidFill>
              </a:rPr>
              <a:t>Processing node (</a:t>
            </a:r>
            <a:r>
              <a:rPr lang="en-US" sz="1200" dirty="0" smtClean="0">
                <a:solidFill>
                  <a:schemeClr val="tx1"/>
                </a:solidFill>
              </a:rPr>
              <a:t>2x8 core</a:t>
            </a:r>
            <a:r>
              <a:rPr lang="en-US" sz="1200" dirty="0">
                <a:solidFill>
                  <a:schemeClr val="tx1"/>
                </a:solidFill>
              </a:rPr>
              <a:t>, 256GB), 2x10GbE, 4x1GbE, 6x8gb FC, redundant power, out-of-band IPMI service management, 8x6Gb SAS, 3xMetadata RAID controllers, 15xinternal disks for boot and metadata</a:t>
            </a:r>
          </a:p>
          <a:p>
            <a:pPr marL="228600" indent="-228600" eaLnBrk="0" hangingPunct="0">
              <a:buFont typeface="Arial" charset="0"/>
              <a:buChar char="•"/>
              <a:defRPr/>
            </a:pPr>
            <a:r>
              <a:rPr lang="en-US" sz="1200" dirty="0">
                <a:solidFill>
                  <a:schemeClr val="tx1"/>
                </a:solidFill>
              </a:rPr>
              <a:t>Array Module with dual redundant RAID controllers, redundant power, supporting 15TB usable storage (RAID6), 5 hot-spare 3TB FDE drives</a:t>
            </a:r>
          </a:p>
          <a:p>
            <a:pPr marL="228600" indent="-228600" eaLnBrk="0" hangingPunct="0">
              <a:buFont typeface="Arial" charset="0"/>
              <a:buChar char="•"/>
              <a:defRPr/>
            </a:pPr>
            <a:r>
              <a:rPr lang="en-US" sz="1200" dirty="0">
                <a:solidFill>
                  <a:schemeClr val="tx1"/>
                </a:solidFill>
              </a:rPr>
              <a:t>Expansion Array with 30TB usable storage (using 12 x 3TB FDE drives) </a:t>
            </a:r>
          </a:p>
          <a:p>
            <a:pPr marL="228600" indent="-228600" eaLnBrk="0" hangingPunct="0">
              <a:buFont typeface="Arial" charset="0"/>
              <a:buChar char="•"/>
              <a:defRPr/>
            </a:pPr>
            <a:r>
              <a:rPr lang="en-US" sz="1200" dirty="0">
                <a:solidFill>
                  <a:schemeClr val="tx1"/>
                </a:solidFill>
              </a:rPr>
              <a:t>Metadata controller with 17x300GB/15krpm SED drives</a:t>
            </a:r>
          </a:p>
          <a:p>
            <a:pPr marL="228600" indent="-228600" eaLnBrk="0" hangingPunct="0">
              <a:buFont typeface="Arial" charset="0"/>
              <a:buChar char="•"/>
              <a:defRPr/>
            </a:pPr>
            <a:r>
              <a:rPr lang="en-US" sz="1200" dirty="0">
                <a:solidFill>
                  <a:schemeClr val="tx1"/>
                </a:solidFill>
              </a:rPr>
              <a:t>Ethernet switch for internal systems management</a:t>
            </a:r>
          </a:p>
          <a:p>
            <a:pPr marL="228600" indent="-228600" eaLnBrk="0" hangingPunct="0">
              <a:buFont typeface="Arial" charset="0"/>
              <a:buChar char="•"/>
              <a:defRPr/>
            </a:pPr>
            <a:r>
              <a:rPr lang="en-US" sz="1200" dirty="0">
                <a:solidFill>
                  <a:schemeClr val="tx1"/>
                </a:solidFill>
              </a:rPr>
              <a:t>Inline </a:t>
            </a:r>
            <a:r>
              <a:rPr lang="en-US" sz="1200" dirty="0" err="1">
                <a:solidFill>
                  <a:schemeClr val="tx1"/>
                </a:solidFill>
              </a:rPr>
              <a:t>deduplication</a:t>
            </a:r>
            <a:r>
              <a:rPr lang="en-US" sz="1200" dirty="0">
                <a:solidFill>
                  <a:schemeClr val="tx1"/>
                </a:solidFill>
              </a:rPr>
              <a:t>, VTL, NFS, CIFS, OST, PTT, </a:t>
            </a:r>
            <a:r>
              <a:rPr lang="en-US" sz="1200" dirty="0" err="1">
                <a:solidFill>
                  <a:schemeClr val="tx1"/>
                </a:solidFill>
              </a:rPr>
              <a:t>DXiAR</a:t>
            </a:r>
            <a:r>
              <a:rPr lang="en-US" sz="1200" dirty="0">
                <a:solidFill>
                  <a:schemeClr val="tx1"/>
                </a:solidFill>
              </a:rPr>
              <a:t>, Accent licenses included</a:t>
            </a:r>
          </a:p>
          <a:p>
            <a:pPr marL="228600" indent="-228600" eaLnBrk="0" hangingPunct="0">
              <a:buFont typeface="Arial" charset="0"/>
              <a:buChar char="•"/>
              <a:defRPr/>
            </a:pPr>
            <a:r>
              <a:rPr lang="en-US" sz="1200" dirty="0">
                <a:solidFill>
                  <a:schemeClr val="tx1"/>
                </a:solidFill>
              </a:rPr>
              <a:t>1-year Bronze level 5x9xNBD support</a:t>
            </a:r>
          </a:p>
        </p:txBody>
      </p:sp>
      <p:grpSp>
        <p:nvGrpSpPr>
          <p:cNvPr id="2" name="Group 1"/>
          <p:cNvGrpSpPr>
            <a:grpSpLocks/>
          </p:cNvGrpSpPr>
          <p:nvPr/>
        </p:nvGrpSpPr>
        <p:grpSpPr bwMode="auto">
          <a:xfrm>
            <a:off x="685800" y="990600"/>
            <a:ext cx="1327150" cy="1905000"/>
            <a:chOff x="838200" y="1371600"/>
            <a:chExt cx="1327216" cy="1905000"/>
          </a:xfrm>
        </p:grpSpPr>
        <p:pic>
          <p:nvPicPr>
            <p:cNvPr id="39950" name="Picture 2"/>
            <p:cNvPicPr>
              <a:picLocks noChangeAspect="1" noChangeArrowheads="1"/>
            </p:cNvPicPr>
            <p:nvPr/>
          </p:nvPicPr>
          <p:blipFill>
            <a:blip r:embed="rId2" cstate="print"/>
            <a:srcRect l="7256" t="40096" r="29552" b="24104"/>
            <a:stretch>
              <a:fillRect/>
            </a:stretch>
          </p:blipFill>
          <p:spPr bwMode="auto">
            <a:xfrm>
              <a:off x="838200" y="1371600"/>
              <a:ext cx="1327216" cy="1905000"/>
            </a:xfrm>
            <a:prstGeom prst="rect">
              <a:avLst/>
            </a:prstGeom>
            <a:noFill/>
            <a:ln w="9525">
              <a:noFill/>
              <a:miter lim="800000"/>
              <a:headEnd/>
              <a:tailEnd/>
            </a:ln>
          </p:spPr>
        </p:pic>
        <p:pic>
          <p:nvPicPr>
            <p:cNvPr id="39951" name="Picture 2"/>
            <p:cNvPicPr>
              <a:picLocks noChangeAspect="1" noChangeArrowheads="1"/>
            </p:cNvPicPr>
            <p:nvPr/>
          </p:nvPicPr>
          <p:blipFill>
            <a:blip r:embed="rId2" cstate="print"/>
            <a:srcRect l="7256" t="2864" r="31065" b="91409"/>
            <a:stretch>
              <a:fillRect/>
            </a:stretch>
          </p:blipFill>
          <p:spPr bwMode="auto">
            <a:xfrm>
              <a:off x="838200" y="1562100"/>
              <a:ext cx="1295400" cy="304800"/>
            </a:xfrm>
            <a:prstGeom prst="rect">
              <a:avLst/>
            </a:prstGeom>
            <a:noFill/>
            <a:ln w="9525">
              <a:noFill/>
              <a:miter lim="800000"/>
              <a:headEnd/>
              <a:tailEnd/>
            </a:ln>
          </p:spPr>
        </p:pic>
      </p:grpSp>
      <p:pic>
        <p:nvPicPr>
          <p:cNvPr id="39944" name="Picture 2"/>
          <p:cNvPicPr>
            <a:picLocks noChangeAspect="1" noChangeArrowheads="1"/>
          </p:cNvPicPr>
          <p:nvPr/>
        </p:nvPicPr>
        <p:blipFill>
          <a:blip r:embed="rId2" cstate="print"/>
          <a:srcRect l="7256" t="71114" r="29628" b="24451"/>
          <a:stretch>
            <a:fillRect/>
          </a:stretch>
        </p:blipFill>
        <p:spPr bwMode="auto">
          <a:xfrm>
            <a:off x="687388" y="3497263"/>
            <a:ext cx="1325562" cy="236537"/>
          </a:xfrm>
          <a:prstGeom prst="rect">
            <a:avLst/>
          </a:prstGeom>
          <a:noFill/>
          <a:ln w="9525">
            <a:noFill/>
            <a:miter lim="800000"/>
            <a:headEnd/>
            <a:tailEnd/>
          </a:ln>
        </p:spPr>
      </p:pic>
      <p:pic>
        <p:nvPicPr>
          <p:cNvPr id="39945" name="Picture 2"/>
          <p:cNvPicPr>
            <a:picLocks noChangeAspect="1" noChangeArrowheads="1"/>
          </p:cNvPicPr>
          <p:nvPr/>
        </p:nvPicPr>
        <p:blipFill>
          <a:blip r:embed="rId2" cstate="print"/>
          <a:srcRect l="7256" t="44022" r="29681" b="51236"/>
          <a:stretch>
            <a:fillRect/>
          </a:stretch>
        </p:blipFill>
        <p:spPr bwMode="auto">
          <a:xfrm>
            <a:off x="687388" y="5562600"/>
            <a:ext cx="1323975" cy="252413"/>
          </a:xfrm>
          <a:prstGeom prst="rect">
            <a:avLst/>
          </a:prstGeom>
          <a:noFill/>
          <a:ln w="9525">
            <a:noFill/>
            <a:miter lim="800000"/>
            <a:headEnd/>
            <a:tailEnd/>
          </a:ln>
        </p:spPr>
      </p:pic>
      <p:pic>
        <p:nvPicPr>
          <p:cNvPr id="39946" name="Picture 2"/>
          <p:cNvPicPr>
            <a:picLocks noChangeAspect="1" noChangeArrowheads="1"/>
          </p:cNvPicPr>
          <p:nvPr/>
        </p:nvPicPr>
        <p:blipFill>
          <a:blip r:embed="rId2" cstate="print"/>
          <a:srcRect l="7256" t="71114" r="29628" b="24451"/>
          <a:stretch>
            <a:fillRect/>
          </a:stretch>
        </p:blipFill>
        <p:spPr bwMode="auto">
          <a:xfrm>
            <a:off x="687388" y="4564063"/>
            <a:ext cx="1325562" cy="236537"/>
          </a:xfrm>
          <a:prstGeom prst="rect">
            <a:avLst/>
          </a:prstGeom>
          <a:noFill/>
          <a:ln w="9525">
            <a:noFill/>
            <a:miter lim="800000"/>
            <a:headEnd/>
            <a:tailEnd/>
          </a:ln>
        </p:spPr>
      </p:pic>
      <p:sp>
        <p:nvSpPr>
          <p:cNvPr id="41" name="Rectangle 40"/>
          <p:cNvSpPr/>
          <p:nvPr/>
        </p:nvSpPr>
        <p:spPr bwMode="auto">
          <a:xfrm>
            <a:off x="2362200" y="3032125"/>
            <a:ext cx="6400800" cy="1046163"/>
          </a:xfrm>
          <a:prstGeom prst="rect">
            <a:avLst/>
          </a:prstGeom>
          <a:no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anchor="ctr">
            <a:spAutoFit/>
          </a:bodyPr>
          <a:lstStyle/>
          <a:p>
            <a:pPr eaLnBrk="0" hangingPunct="0">
              <a:defRPr/>
            </a:pPr>
            <a:r>
              <a:rPr lang="en-US" sz="1400" b="1" dirty="0">
                <a:solidFill>
                  <a:schemeClr val="tx1"/>
                </a:solidFill>
              </a:rPr>
              <a:t>DXi8500 30TB Expansion Module</a:t>
            </a:r>
          </a:p>
          <a:p>
            <a:pPr marL="228600" indent="-228600" eaLnBrk="0" hangingPunct="0">
              <a:buFont typeface="Arial" charset="0"/>
              <a:buChar char="•"/>
              <a:defRPr/>
            </a:pPr>
            <a:r>
              <a:rPr lang="en-US" sz="1200" dirty="0">
                <a:solidFill>
                  <a:schemeClr val="tx1"/>
                </a:solidFill>
              </a:rPr>
              <a:t>Expansion Array with 30TB usable storage (using 12 x 3TB FDE drives) </a:t>
            </a:r>
          </a:p>
          <a:p>
            <a:pPr marL="228600" indent="-228600" eaLnBrk="0" hangingPunct="0">
              <a:buFont typeface="Arial" charset="0"/>
              <a:buChar char="•"/>
              <a:defRPr/>
            </a:pPr>
            <a:r>
              <a:rPr lang="en-US" sz="1200" dirty="0">
                <a:solidFill>
                  <a:schemeClr val="tx1"/>
                </a:solidFill>
              </a:rPr>
              <a:t>6Gb SAS interface, with Ethernet based management</a:t>
            </a:r>
          </a:p>
          <a:p>
            <a:pPr marL="228600" indent="-228600" eaLnBrk="0" hangingPunct="0">
              <a:buFont typeface="Arial" charset="0"/>
              <a:buChar char="•"/>
              <a:defRPr/>
            </a:pPr>
            <a:r>
              <a:rPr lang="en-US" sz="1200" dirty="0">
                <a:solidFill>
                  <a:schemeClr val="tx1"/>
                </a:solidFill>
              </a:rPr>
              <a:t>Up to 5 expansion modules per </a:t>
            </a:r>
            <a:r>
              <a:rPr lang="en-US" sz="1200" dirty="0" err="1">
                <a:solidFill>
                  <a:schemeClr val="tx1"/>
                </a:solidFill>
              </a:rPr>
              <a:t>RAID+Metadata</a:t>
            </a:r>
            <a:r>
              <a:rPr lang="en-US" sz="1200" dirty="0">
                <a:solidFill>
                  <a:schemeClr val="tx1"/>
                </a:solidFill>
              </a:rPr>
              <a:t> controllers</a:t>
            </a:r>
          </a:p>
          <a:p>
            <a:pPr marL="228600" indent="-228600" eaLnBrk="0" hangingPunct="0">
              <a:buFont typeface="Arial" charset="0"/>
              <a:buChar char="•"/>
              <a:defRPr/>
            </a:pPr>
            <a:r>
              <a:rPr lang="en-US" sz="1200" dirty="0">
                <a:solidFill>
                  <a:schemeClr val="tx1"/>
                </a:solidFill>
              </a:rPr>
              <a:t>Max 10 expansion modules in a fully populated DXi8500</a:t>
            </a:r>
          </a:p>
        </p:txBody>
      </p:sp>
      <p:sp>
        <p:nvSpPr>
          <p:cNvPr id="42" name="Rectangle 41"/>
          <p:cNvSpPr/>
          <p:nvPr/>
        </p:nvSpPr>
        <p:spPr bwMode="auto">
          <a:xfrm>
            <a:off x="2362200" y="4116388"/>
            <a:ext cx="6019800" cy="1046162"/>
          </a:xfrm>
          <a:prstGeom prst="rect">
            <a:avLst/>
          </a:prstGeom>
          <a:no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anchor="ctr">
            <a:spAutoFit/>
          </a:bodyPr>
          <a:lstStyle/>
          <a:p>
            <a:pPr eaLnBrk="0" hangingPunct="0">
              <a:defRPr/>
            </a:pPr>
            <a:r>
              <a:rPr lang="en-US" sz="1400" b="1" dirty="0">
                <a:solidFill>
                  <a:schemeClr val="tx1"/>
                </a:solidFill>
              </a:rPr>
              <a:t>DXi8500 15TB Array Module, with Hot Spares</a:t>
            </a:r>
          </a:p>
          <a:p>
            <a:pPr marL="228600" indent="-228600" eaLnBrk="0" hangingPunct="0">
              <a:buFont typeface="Arial" charset="0"/>
              <a:buChar char="•"/>
              <a:defRPr/>
            </a:pPr>
            <a:r>
              <a:rPr lang="en-US" sz="1200" dirty="0">
                <a:solidFill>
                  <a:schemeClr val="tx1"/>
                </a:solidFill>
              </a:rPr>
              <a:t>RAID Array with 15TB usable storage and 5 hot-spare </a:t>
            </a:r>
            <a:r>
              <a:rPr lang="en-US" sz="1200" dirty="0" err="1">
                <a:solidFill>
                  <a:schemeClr val="tx1"/>
                </a:solidFill>
              </a:rPr>
              <a:t>FPEdrives</a:t>
            </a:r>
            <a:endParaRPr lang="en-US" sz="1200" dirty="0">
              <a:solidFill>
                <a:schemeClr val="tx1"/>
              </a:solidFill>
            </a:endParaRPr>
          </a:p>
          <a:p>
            <a:pPr marL="228600" indent="-228600" eaLnBrk="0" hangingPunct="0">
              <a:buFont typeface="Arial" charset="0"/>
              <a:buChar char="•"/>
              <a:defRPr/>
            </a:pPr>
            <a:r>
              <a:rPr lang="en-US" sz="1200" dirty="0">
                <a:solidFill>
                  <a:schemeClr val="tx1"/>
                </a:solidFill>
              </a:rPr>
              <a:t>6Gb SAS interface, with Ethernet based management</a:t>
            </a:r>
          </a:p>
          <a:p>
            <a:pPr marL="228600" indent="-228600" eaLnBrk="0" hangingPunct="0">
              <a:buFont typeface="Arial" charset="0"/>
              <a:buChar char="•"/>
              <a:defRPr/>
            </a:pPr>
            <a:r>
              <a:rPr lang="en-US" sz="1200" dirty="0">
                <a:solidFill>
                  <a:schemeClr val="tx1"/>
                </a:solidFill>
              </a:rPr>
              <a:t>Add this module when growing from 165TB to 180TB</a:t>
            </a:r>
          </a:p>
          <a:p>
            <a:pPr marL="228600" indent="-228600" eaLnBrk="0" hangingPunct="0">
              <a:buFont typeface="Arial" charset="0"/>
              <a:buChar char="•"/>
              <a:defRPr/>
            </a:pPr>
            <a:r>
              <a:rPr lang="en-US" sz="1200" dirty="0">
                <a:solidFill>
                  <a:schemeClr val="tx1"/>
                </a:solidFill>
              </a:rPr>
              <a:t>Max 2 array modules in a fully populated DXi8500</a:t>
            </a:r>
          </a:p>
        </p:txBody>
      </p:sp>
      <p:sp>
        <p:nvSpPr>
          <p:cNvPr id="44" name="Rectangle 43"/>
          <p:cNvSpPr/>
          <p:nvPr/>
        </p:nvSpPr>
        <p:spPr bwMode="auto">
          <a:xfrm>
            <a:off x="2362200" y="5202238"/>
            <a:ext cx="6019800" cy="1046162"/>
          </a:xfrm>
          <a:prstGeom prst="rect">
            <a:avLst/>
          </a:prstGeom>
          <a:no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anchor="ctr">
            <a:spAutoFit/>
          </a:bodyPr>
          <a:lstStyle/>
          <a:p>
            <a:pPr eaLnBrk="0" hangingPunct="0">
              <a:defRPr/>
            </a:pPr>
            <a:r>
              <a:rPr lang="en-US" sz="1400" b="1" dirty="0">
                <a:solidFill>
                  <a:schemeClr val="tx1"/>
                </a:solidFill>
              </a:rPr>
              <a:t>DXi8500 Metadata Controller</a:t>
            </a:r>
          </a:p>
          <a:p>
            <a:pPr marL="228600" indent="-228600" eaLnBrk="0" hangingPunct="0">
              <a:buFont typeface="Arial" charset="0"/>
              <a:buChar char="•"/>
              <a:defRPr/>
            </a:pPr>
            <a:r>
              <a:rPr lang="en-US" sz="1200" dirty="0">
                <a:solidFill>
                  <a:schemeClr val="tx1"/>
                </a:solidFill>
              </a:rPr>
              <a:t>17 x 300GB/15krpm SED drives</a:t>
            </a:r>
          </a:p>
          <a:p>
            <a:pPr marL="228600" indent="-228600" eaLnBrk="0" hangingPunct="0">
              <a:buFont typeface="Arial" charset="0"/>
              <a:buChar char="•"/>
              <a:defRPr/>
            </a:pPr>
            <a:r>
              <a:rPr lang="en-US" sz="1200" dirty="0">
                <a:solidFill>
                  <a:schemeClr val="tx1"/>
                </a:solidFill>
              </a:rPr>
              <a:t>6Gb SAS interface</a:t>
            </a:r>
          </a:p>
          <a:p>
            <a:pPr marL="228600" indent="-228600" eaLnBrk="0" hangingPunct="0">
              <a:buFont typeface="Arial" charset="0"/>
              <a:buChar char="•"/>
              <a:defRPr/>
            </a:pPr>
            <a:r>
              <a:rPr lang="en-US" sz="1200" dirty="0">
                <a:solidFill>
                  <a:schemeClr val="tx1"/>
                </a:solidFill>
              </a:rPr>
              <a:t>Add this module when growing from 165TB to 180TB</a:t>
            </a:r>
          </a:p>
          <a:p>
            <a:pPr marL="228600" indent="-228600" eaLnBrk="0" hangingPunct="0">
              <a:buFont typeface="Arial" charset="0"/>
              <a:buChar char="•"/>
              <a:defRPr/>
            </a:pPr>
            <a:r>
              <a:rPr lang="en-US" sz="1200" dirty="0">
                <a:solidFill>
                  <a:schemeClr val="tx1"/>
                </a:solidFill>
              </a:rPr>
              <a:t>Max 2 metadata controllers in a fully populated DXi8500</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DXi8500-3T (Teton) System Functional Block Diagram </a:t>
            </a:r>
            <a:endParaRPr lang="en-US" dirty="0"/>
          </a:p>
        </p:txBody>
      </p:sp>
      <p:sp>
        <p:nvSpPr>
          <p:cNvPr id="4" name="Slide Number Placeholder 3"/>
          <p:cNvSpPr>
            <a:spLocks noGrp="1"/>
          </p:cNvSpPr>
          <p:nvPr>
            <p:ph type="sldNum" sz="quarter" idx="11"/>
          </p:nvPr>
        </p:nvSpPr>
        <p:spPr/>
        <p:txBody>
          <a:bodyPr/>
          <a:lstStyle/>
          <a:p>
            <a:fld id="{1026FD6D-CA33-924A-AFDA-F6CEE20912B5}" type="slidenum">
              <a:rPr lang="en-US" smtClean="0"/>
              <a:pPr/>
              <a:t>27</a:t>
            </a:fld>
            <a:endParaRPr lang="en-US" sz="1200"/>
          </a:p>
        </p:txBody>
      </p:sp>
      <p:sp>
        <p:nvSpPr>
          <p:cNvPr id="5" name="Content Placeholder 2"/>
          <p:cNvSpPr txBox="1">
            <a:spLocks/>
          </p:cNvSpPr>
          <p:nvPr/>
        </p:nvSpPr>
        <p:spPr>
          <a:xfrm>
            <a:off x="228600" y="838200"/>
            <a:ext cx="8915400" cy="5486400"/>
          </a:xfrm>
          <a:prstGeom prst="rect">
            <a:avLst/>
          </a:prstGeom>
        </p:spPr>
        <p:txBody>
          <a:bodyPr/>
          <a:lstStyle/>
          <a:p>
            <a:pPr marL="342900" indent="-342900" defTabSz="457200" eaLnBrk="0" hangingPunct="0">
              <a:spcBef>
                <a:spcPct val="20000"/>
              </a:spcBef>
              <a:buSzPct val="75000"/>
              <a:buBlip>
                <a:blip r:embed="rId4"/>
              </a:buBlip>
            </a:pPr>
            <a:endParaRPr lang="en-US" sz="1600" dirty="0" smtClean="0">
              <a:solidFill>
                <a:srgbClr val="212121"/>
              </a:solidFill>
            </a:endParaRPr>
          </a:p>
          <a:p>
            <a:pPr marL="342900" indent="-342900" defTabSz="457200" eaLnBrk="0" hangingPunct="0">
              <a:spcBef>
                <a:spcPct val="20000"/>
              </a:spcBef>
              <a:buSzPct val="75000"/>
              <a:buBlip>
                <a:blip r:embed="rId4"/>
              </a:buBlip>
            </a:pPr>
            <a:endParaRPr lang="en-US" sz="2400" dirty="0" smtClean="0">
              <a:solidFill>
                <a:srgbClr val="212121"/>
              </a:solidFill>
            </a:endParaRPr>
          </a:p>
        </p:txBody>
      </p:sp>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4865" name="Object 1"/>
          <p:cNvGraphicFramePr>
            <a:graphicFrameLocks noChangeAspect="1"/>
          </p:cNvGraphicFramePr>
          <p:nvPr/>
        </p:nvGraphicFramePr>
        <p:xfrm>
          <a:off x="457200" y="1066800"/>
          <a:ext cx="7772400" cy="5791200"/>
        </p:xfrm>
        <a:graphic>
          <a:graphicData uri="http://schemas.openxmlformats.org/presentationml/2006/ole">
            <p:oleObj spid="_x0000_s320514" name="Visio" r:id="rId5" imgW="6955917" imgH="8121396" progId="Visio.Drawing.11">
              <p:embed/>
            </p:oleObj>
          </a:graphicData>
        </a:graphic>
      </p:graphicFrame>
    </p:spTree>
  </p:cSld>
  <p:clrMapOvr>
    <a:masterClrMapping/>
  </p:clrMapOvr>
  <mc:AlternateContent xmlns:mc="http://schemas.openxmlformats.org/markup-compatibility/2006">
    <mc:Choice xmlns=""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ChangeArrowheads="1"/>
          </p:cNvSpPr>
          <p:nvPr/>
        </p:nvSpPr>
        <p:spPr bwMode="auto">
          <a:xfrm>
            <a:off x="0" y="-119063"/>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5" name="Table 4"/>
          <p:cNvGraphicFramePr>
            <a:graphicFrameLocks noGrp="1"/>
          </p:cNvGraphicFramePr>
          <p:nvPr/>
        </p:nvGraphicFramePr>
        <p:xfrm>
          <a:off x="152400" y="990601"/>
          <a:ext cx="8839199" cy="5486399"/>
        </p:xfrm>
        <a:graphic>
          <a:graphicData uri="http://schemas.openxmlformats.org/drawingml/2006/table">
            <a:tbl>
              <a:tblPr/>
              <a:tblGrid>
                <a:gridCol w="1295400"/>
                <a:gridCol w="2514600"/>
                <a:gridCol w="2438400"/>
                <a:gridCol w="2590799"/>
              </a:tblGrid>
              <a:tr h="250853">
                <a:tc>
                  <a:txBody>
                    <a:bodyPr/>
                    <a:lstStyle/>
                    <a:p>
                      <a:pPr algn="l" fontAlgn="t"/>
                      <a:endParaRPr lang="en-US" sz="1200" b="1" i="0" u="none" strike="noStrike" dirty="0">
                        <a:solidFill>
                          <a:srgbClr val="000000"/>
                        </a:solidFill>
                        <a:latin typeface="Calibri"/>
                      </a:endParaRPr>
                    </a:p>
                  </a:txBody>
                  <a:tcPr marL="5310" marR="5310" marT="5310" marB="0">
                    <a:lnL>
                      <a:noFill/>
                    </a:lnL>
                    <a:lnR>
                      <a:noFill/>
                    </a:lnR>
                    <a:lnT>
                      <a:noFill/>
                    </a:lnT>
                    <a:lnB>
                      <a:noFill/>
                    </a:lnB>
                  </a:tcPr>
                </a:tc>
                <a:tc>
                  <a:txBody>
                    <a:bodyPr/>
                    <a:lstStyle/>
                    <a:p>
                      <a:pPr algn="ctr" fontAlgn="t"/>
                      <a:r>
                        <a:rPr lang="en-US" sz="1400" b="1" i="0" u="none" strike="noStrike" dirty="0">
                          <a:solidFill>
                            <a:srgbClr val="000000"/>
                          </a:solidFill>
                          <a:latin typeface="Calibri"/>
                        </a:rPr>
                        <a:t>8500-1TB</a:t>
                      </a:r>
                    </a:p>
                  </a:txBody>
                  <a:tcPr marL="5310" marR="5310" marT="531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75923C"/>
                          </a:solidFill>
                          <a:latin typeface="Calibri"/>
                        </a:rPr>
                        <a:t>8500-2TB</a:t>
                      </a:r>
                    </a:p>
                  </a:txBody>
                  <a:tcPr marL="5310" marR="5310" marT="531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FF"/>
                          </a:solidFill>
                          <a:latin typeface="Calibri"/>
                        </a:rPr>
                        <a:t>8500-3TB</a:t>
                      </a:r>
                    </a:p>
                  </a:txBody>
                  <a:tcPr marL="5310" marR="5310" marT="5310" marB="0">
                    <a:lnL>
                      <a:noFill/>
                    </a:lnL>
                    <a:lnR>
                      <a:noFill/>
                    </a:lnR>
                    <a:lnT>
                      <a:noFill/>
                    </a:lnT>
                    <a:lnB w="6350" cap="flat" cmpd="sng" algn="ctr">
                      <a:solidFill>
                        <a:srgbClr val="000000"/>
                      </a:solidFill>
                      <a:prstDash val="solid"/>
                      <a:round/>
                      <a:headEnd type="none" w="med" len="med"/>
                      <a:tailEnd type="none" w="med" len="med"/>
                    </a:lnB>
                    <a:noFill/>
                  </a:tcPr>
                </a:tc>
              </a:tr>
              <a:tr h="226577">
                <a:tc>
                  <a:txBody>
                    <a:bodyPr/>
                    <a:lstStyle/>
                    <a:p>
                      <a:pPr algn="l" fontAlgn="t"/>
                      <a:r>
                        <a:rPr lang="en-US" sz="1200" b="1" i="0" u="none" strike="noStrike" dirty="0">
                          <a:solidFill>
                            <a:srgbClr val="000000"/>
                          </a:solidFill>
                          <a:latin typeface="Calibri"/>
                        </a:rPr>
                        <a:t>Software (initial)</a:t>
                      </a: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1.4.1_85</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Calibri"/>
                        </a:rPr>
                        <a:t>1.4.5_85</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FF"/>
                          </a:solidFill>
                          <a:latin typeface="Calibri"/>
                        </a:rPr>
                        <a:t>2.1.2_85</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26577">
                <a:tc>
                  <a:txBody>
                    <a:bodyPr/>
                    <a:lstStyle/>
                    <a:p>
                      <a:pPr algn="l" fontAlgn="t"/>
                      <a:r>
                        <a:rPr lang="en-US" sz="1200" b="1" i="0" u="none" strike="noStrike">
                          <a:solidFill>
                            <a:srgbClr val="000000"/>
                          </a:solidFill>
                          <a:latin typeface="Calibri"/>
                        </a:rPr>
                        <a:t>R910</a:t>
                      </a: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Nehalem</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dirty="0" err="1">
                          <a:solidFill>
                            <a:srgbClr val="75923C"/>
                          </a:solidFill>
                          <a:latin typeface="Calibri"/>
                        </a:rPr>
                        <a:t>Westmere</a:t>
                      </a:r>
                      <a:endParaRPr lang="en-US" sz="1200" b="0" i="0" u="none" strike="noStrike" dirty="0">
                        <a:solidFill>
                          <a:srgbClr val="75923C"/>
                        </a:solidFill>
                        <a:latin typeface="Calibri"/>
                      </a:endParaRP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dirty="0" err="1">
                          <a:solidFill>
                            <a:srgbClr val="75923C"/>
                          </a:solidFill>
                          <a:latin typeface="Calibri"/>
                        </a:rPr>
                        <a:t>Westmere</a:t>
                      </a:r>
                      <a:endParaRPr lang="en-US" sz="1200" b="0" i="0" u="none" strike="noStrike" dirty="0">
                        <a:solidFill>
                          <a:srgbClr val="75923C"/>
                        </a:solidFill>
                        <a:latin typeface="Calibri"/>
                      </a:endParaRP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r>
              <a:tr h="226577">
                <a:tc>
                  <a:txBody>
                    <a:bodyPr/>
                    <a:lstStyle/>
                    <a:p>
                      <a:pPr algn="l" fontAlgn="t"/>
                      <a:endParaRPr lang="en-US" sz="1200" b="1" i="0" u="none" strike="noStrike">
                        <a:solidFill>
                          <a:srgbClr val="000000"/>
                        </a:solidFill>
                        <a:latin typeface="Calibri"/>
                      </a:endParaRP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64GB </a:t>
                      </a:r>
                      <a:r>
                        <a:rPr lang="en-US" sz="1200" b="0" i="0" u="none" strike="noStrike" dirty="0">
                          <a:solidFill>
                            <a:srgbClr val="75923C"/>
                          </a:solidFill>
                          <a:latin typeface="Calibri"/>
                        </a:rPr>
                        <a:t>+64GB Expansion</a:t>
                      </a:r>
                      <a:endParaRPr lang="en-US" sz="1200" b="0" i="0" u="none" strike="noStrike" dirty="0">
                        <a:solidFill>
                          <a:srgbClr val="000000"/>
                        </a:solidFill>
                        <a:latin typeface="Calibri"/>
                      </a:endParaRP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75923C"/>
                          </a:solidFill>
                          <a:latin typeface="Calibri"/>
                        </a:rPr>
                        <a:t>128GB</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FF"/>
                          </a:solidFill>
                          <a:latin typeface="Calibri"/>
                        </a:rPr>
                        <a:t>256GB</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226577">
                <a:tc>
                  <a:txBody>
                    <a:bodyPr/>
                    <a:lstStyle/>
                    <a:p>
                      <a:pPr algn="l" fontAlgn="t"/>
                      <a:endParaRPr lang="en-US" sz="1200" b="1" i="0" u="none" strike="noStrike">
                        <a:solidFill>
                          <a:srgbClr val="000000"/>
                        </a:solidFill>
                        <a:latin typeface="Calibri"/>
                      </a:endParaRP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146GB HDD (13)</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146GB HDD (13)</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FF"/>
                          </a:solidFill>
                          <a:latin typeface="Calibri"/>
                        </a:rPr>
                        <a:t>300GB HDD (15)</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226577">
                <a:tc>
                  <a:txBody>
                    <a:bodyPr/>
                    <a:lstStyle/>
                    <a:p>
                      <a:pPr algn="l" fontAlgn="t"/>
                      <a:endParaRPr lang="en-US" sz="1200" b="1" i="0" u="none" strike="noStrike" dirty="0">
                        <a:solidFill>
                          <a:srgbClr val="000000"/>
                        </a:solidFill>
                        <a:latin typeface="Calibri"/>
                      </a:endParaRP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en-US" sz="1200" b="0" i="0" u="none" strike="noStrike" dirty="0">
                        <a:solidFill>
                          <a:srgbClr val="0000FF"/>
                        </a:solidFill>
                        <a:latin typeface="Calibri"/>
                      </a:endParaRP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FF"/>
                          </a:solidFill>
                          <a:latin typeface="Calibri"/>
                        </a:rPr>
                        <a:t>900GB HDDs upgrade*</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 </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226577">
                <a:tc>
                  <a:txBody>
                    <a:bodyPr/>
                    <a:lstStyle/>
                    <a:p>
                      <a:pPr algn="l" fontAlgn="t"/>
                      <a:endParaRPr lang="en-US" sz="1200" b="1" i="0" u="none" strike="noStrike" dirty="0">
                        <a:solidFill>
                          <a:srgbClr val="000000"/>
                        </a:solidFill>
                        <a:latin typeface="Calibri"/>
                      </a:endParaRP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Quad 8GB </a:t>
                      </a:r>
                      <a:r>
                        <a:rPr lang="en-US" sz="1200" b="1" i="0" u="none" strike="noStrike" dirty="0">
                          <a:solidFill>
                            <a:srgbClr val="000000"/>
                          </a:solidFill>
                          <a:latin typeface="Calibri"/>
                        </a:rPr>
                        <a:t>FC</a:t>
                      </a:r>
                      <a:r>
                        <a:rPr lang="en-US" sz="1200" b="0" i="0" u="none" strike="noStrike" dirty="0">
                          <a:solidFill>
                            <a:srgbClr val="000000"/>
                          </a:solidFill>
                          <a:latin typeface="Calibri"/>
                        </a:rPr>
                        <a:t> (2) for storage</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Calibri"/>
                        </a:rPr>
                        <a:t>Quad 8GB</a:t>
                      </a:r>
                      <a:r>
                        <a:rPr lang="en-US" sz="1200" b="1" i="0" u="none" strike="noStrike" dirty="0">
                          <a:solidFill>
                            <a:srgbClr val="000000"/>
                          </a:solidFill>
                          <a:latin typeface="Calibri"/>
                        </a:rPr>
                        <a:t> FC</a:t>
                      </a:r>
                      <a:r>
                        <a:rPr lang="en-US" sz="1200" b="0" i="0" u="none" strike="noStrike" dirty="0">
                          <a:solidFill>
                            <a:srgbClr val="000000"/>
                          </a:solidFill>
                          <a:latin typeface="Calibri"/>
                        </a:rPr>
                        <a:t> (2) for storage</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FF"/>
                          </a:solidFill>
                          <a:latin typeface="Calibri"/>
                        </a:rPr>
                        <a:t>Quad </a:t>
                      </a:r>
                      <a:r>
                        <a:rPr lang="en-US" sz="1200" b="1" i="0" u="none" strike="noStrike" dirty="0">
                          <a:solidFill>
                            <a:srgbClr val="0000FF"/>
                          </a:solidFill>
                          <a:latin typeface="Calibri"/>
                        </a:rPr>
                        <a:t>SAS</a:t>
                      </a:r>
                      <a:r>
                        <a:rPr lang="en-US" sz="1200" b="0" i="0" u="none" strike="noStrike" dirty="0">
                          <a:solidFill>
                            <a:srgbClr val="0000FF"/>
                          </a:solidFill>
                          <a:latin typeface="Calibri"/>
                        </a:rPr>
                        <a:t> (2) for storage</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r>
              <a:tr h="226577">
                <a:tc>
                  <a:txBody>
                    <a:bodyPr/>
                    <a:lstStyle/>
                    <a:p>
                      <a:pPr algn="l" fontAlgn="t"/>
                      <a:r>
                        <a:rPr lang="en-US" sz="1200" b="1" i="0" u="none" strike="noStrike" dirty="0">
                          <a:solidFill>
                            <a:srgbClr val="000000"/>
                          </a:solidFill>
                          <a:latin typeface="Calibri"/>
                        </a:rPr>
                        <a:t>MD1220</a:t>
                      </a: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146GB HDD</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dirty="0">
                          <a:solidFill>
                            <a:srgbClr val="000000"/>
                          </a:solidFill>
                          <a:latin typeface="Calibri"/>
                        </a:rPr>
                        <a:t>146GB HDD</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dirty="0">
                          <a:solidFill>
                            <a:srgbClr val="0000FF"/>
                          </a:solidFill>
                          <a:latin typeface="Calibri"/>
                        </a:rPr>
                        <a:t>300GB HDD</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r>
              <a:tr h="226577">
                <a:tc>
                  <a:txBody>
                    <a:bodyPr/>
                    <a:lstStyle/>
                    <a:p>
                      <a:pPr algn="l" fontAlgn="t"/>
                      <a:endParaRPr lang="en-US" sz="1200" b="1" i="0" u="none" strike="noStrike" dirty="0">
                        <a:solidFill>
                          <a:srgbClr val="000000"/>
                        </a:solidFill>
                        <a:latin typeface="Calibri"/>
                      </a:endParaRP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2nd @ 50TB (5A)</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75923C"/>
                          </a:solidFill>
                          <a:latin typeface="Calibri"/>
                        </a:rPr>
                        <a:t>2nd @ 100TB  (5A)</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FF"/>
                          </a:solidFill>
                          <a:latin typeface="Calibri"/>
                        </a:rPr>
                        <a:t>2nd @ 180TB (2R,5E)</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r>
              <a:tr h="226577">
                <a:tc>
                  <a:txBody>
                    <a:bodyPr/>
                    <a:lstStyle/>
                    <a:p>
                      <a:pPr algn="l" fontAlgn="t"/>
                      <a:r>
                        <a:rPr lang="en-US" sz="1200" b="1" i="0" u="none" strike="noStrike">
                          <a:solidFill>
                            <a:srgbClr val="000000"/>
                          </a:solidFill>
                          <a:latin typeface="Calibri"/>
                        </a:rPr>
                        <a:t>FC Switch</a:t>
                      </a: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Included</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Calibri"/>
                        </a:rPr>
                        <a:t>Included</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FF"/>
                          </a:solidFill>
                          <a:latin typeface="Calibri"/>
                        </a:rPr>
                        <a:t>Removed</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26577">
                <a:tc>
                  <a:txBody>
                    <a:bodyPr/>
                    <a:lstStyle/>
                    <a:p>
                      <a:pPr algn="l" fontAlgn="t"/>
                      <a:r>
                        <a:rPr lang="en-US" sz="1200" b="1" i="0" u="none" strike="noStrike">
                          <a:solidFill>
                            <a:srgbClr val="000000"/>
                          </a:solidFill>
                          <a:latin typeface="Calibri"/>
                        </a:rPr>
                        <a:t>Rack</a:t>
                      </a: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2nd @ 100TB</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dirty="0">
                          <a:solidFill>
                            <a:srgbClr val="75923C"/>
                          </a:solidFill>
                          <a:latin typeface="Calibri"/>
                        </a:rPr>
                        <a:t>2nd @ 200TB</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dirty="0">
                          <a:solidFill>
                            <a:srgbClr val="0000FF"/>
                          </a:solidFill>
                          <a:latin typeface="Calibri"/>
                        </a:rPr>
                        <a:t>1 Rack</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r>
              <a:tr h="226577">
                <a:tc>
                  <a:txBody>
                    <a:bodyPr/>
                    <a:lstStyle/>
                    <a:p>
                      <a:pPr algn="l" fontAlgn="t"/>
                      <a:endParaRPr lang="en-US" sz="1200" b="0" i="0" u="none" strike="noStrike">
                        <a:solidFill>
                          <a:srgbClr val="000000"/>
                        </a:solidFill>
                        <a:latin typeface="Calibri"/>
                      </a:endParaRP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Pentair</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Calibri"/>
                        </a:rPr>
                        <a:t>Pentair </a:t>
                      </a:r>
                      <a:r>
                        <a:rPr lang="en-US" sz="1200" b="0" i="0" u="none" strike="noStrike" dirty="0">
                          <a:solidFill>
                            <a:srgbClr val="75923C"/>
                          </a:solidFill>
                          <a:latin typeface="Calibri"/>
                        </a:rPr>
                        <a:t>or PMM</a:t>
                      </a:r>
                      <a:endParaRPr lang="en-US" sz="1200" b="0" i="0" u="none" strike="noStrike" dirty="0">
                        <a:solidFill>
                          <a:srgbClr val="000000"/>
                        </a:solidFill>
                        <a:latin typeface="Calibri"/>
                      </a:endParaRP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75923C"/>
                          </a:solidFill>
                          <a:latin typeface="Calibri"/>
                        </a:rPr>
                        <a:t>PMM</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r>
              <a:tr h="226577">
                <a:tc>
                  <a:txBody>
                    <a:bodyPr/>
                    <a:lstStyle/>
                    <a:p>
                      <a:pPr algn="l" fontAlgn="t"/>
                      <a:r>
                        <a:rPr lang="en-US" sz="1200" b="1" i="0" u="none" strike="noStrike">
                          <a:solidFill>
                            <a:srgbClr val="000000"/>
                          </a:solidFill>
                          <a:latin typeface="Calibri"/>
                        </a:rPr>
                        <a:t>Capacity Expansion</a:t>
                      </a: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1TB Matterhorn Array/JBOD (10TB)</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dirty="0">
                          <a:solidFill>
                            <a:srgbClr val="000000"/>
                          </a:solidFill>
                          <a:latin typeface="Calibri"/>
                        </a:rPr>
                        <a:t> </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dirty="0">
                          <a:solidFill>
                            <a:srgbClr val="000000"/>
                          </a:solidFill>
                          <a:latin typeface="Calibri"/>
                        </a:rPr>
                        <a:t> </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r>
              <a:tr h="226577">
                <a:tc>
                  <a:txBody>
                    <a:bodyPr/>
                    <a:lstStyle/>
                    <a:p>
                      <a:pPr algn="l" fontAlgn="t"/>
                      <a:endParaRPr lang="en-US" sz="1200" b="1" i="0" u="none" strike="noStrike">
                        <a:solidFill>
                          <a:srgbClr val="000000"/>
                        </a:solidFill>
                        <a:latin typeface="Calibri"/>
                      </a:endParaRP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75923C"/>
                          </a:solidFill>
                          <a:latin typeface="Calibri"/>
                        </a:rPr>
                        <a:t>2TB Matterhorn Array/JBOD (20TB)</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75923C"/>
                          </a:solidFill>
                          <a:latin typeface="Calibri"/>
                        </a:rPr>
                        <a:t>2TB Matterhorn Array/JBOD (20TB)</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 </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453153">
                <a:tc>
                  <a:txBody>
                    <a:bodyPr/>
                    <a:lstStyle/>
                    <a:p>
                      <a:pPr algn="l" fontAlgn="t"/>
                      <a:endParaRPr lang="en-US" sz="1200" b="1" i="0" u="none" strike="noStrike" dirty="0">
                        <a:solidFill>
                          <a:srgbClr val="000000"/>
                        </a:solidFill>
                        <a:latin typeface="Calibri"/>
                      </a:endParaRP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 </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FF"/>
                          </a:solidFill>
                          <a:latin typeface="Calibri"/>
                        </a:rPr>
                        <a:t>3TB </a:t>
                      </a:r>
                      <a:r>
                        <a:rPr lang="en-US" sz="1200" b="0" i="0" u="sng" strike="noStrike" dirty="0">
                          <a:solidFill>
                            <a:srgbClr val="0000FF"/>
                          </a:solidFill>
                          <a:latin typeface="Calibri"/>
                        </a:rPr>
                        <a:t>FC</a:t>
                      </a:r>
                      <a:r>
                        <a:rPr lang="en-US" sz="1200" b="0" i="0" u="none" strike="noStrike" dirty="0">
                          <a:solidFill>
                            <a:srgbClr val="0000FF"/>
                          </a:solidFill>
                          <a:latin typeface="Calibri"/>
                        </a:rPr>
                        <a:t> Snowmass RBOD (15TB)</a:t>
                      </a:r>
                      <a:br>
                        <a:rPr lang="en-US" sz="1200" b="0" i="0" u="none" strike="noStrike" dirty="0">
                          <a:solidFill>
                            <a:srgbClr val="0000FF"/>
                          </a:solidFill>
                          <a:latin typeface="Calibri"/>
                        </a:rPr>
                      </a:br>
                      <a:r>
                        <a:rPr lang="en-US" sz="1200" b="0" i="0" u="none" strike="noStrike" dirty="0">
                          <a:solidFill>
                            <a:srgbClr val="0000FF"/>
                          </a:solidFill>
                          <a:latin typeface="Calibri"/>
                        </a:rPr>
                        <a:t>                        then EBOD (30TB)</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FF"/>
                          </a:solidFill>
                          <a:latin typeface="Calibri"/>
                        </a:rPr>
                        <a:t>3TB </a:t>
                      </a:r>
                      <a:r>
                        <a:rPr lang="en-US" sz="1200" b="0" i="0" u="sng" strike="noStrike" dirty="0">
                          <a:solidFill>
                            <a:srgbClr val="0000FF"/>
                          </a:solidFill>
                          <a:latin typeface="Calibri"/>
                        </a:rPr>
                        <a:t>SAS</a:t>
                      </a:r>
                      <a:r>
                        <a:rPr lang="en-US" sz="1200" b="0" i="0" u="none" strike="noStrike" dirty="0">
                          <a:solidFill>
                            <a:srgbClr val="0000FF"/>
                          </a:solidFill>
                          <a:latin typeface="Calibri"/>
                        </a:rPr>
                        <a:t> Snowmass RBOD (15TB)</a:t>
                      </a:r>
                      <a:br>
                        <a:rPr lang="en-US" sz="1200" b="0" i="0" u="none" strike="noStrike" dirty="0">
                          <a:solidFill>
                            <a:srgbClr val="0000FF"/>
                          </a:solidFill>
                          <a:latin typeface="Calibri"/>
                        </a:rPr>
                      </a:br>
                      <a:r>
                        <a:rPr lang="en-US" sz="1200" b="0" i="0" u="none" strike="noStrike" dirty="0">
                          <a:solidFill>
                            <a:srgbClr val="0000FF"/>
                          </a:solidFill>
                          <a:latin typeface="Calibri"/>
                        </a:rPr>
                        <a:t>                        then EBOD (30TB)</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r>
              <a:tr h="226577">
                <a:tc>
                  <a:txBody>
                    <a:bodyPr/>
                    <a:lstStyle/>
                    <a:p>
                      <a:pPr algn="l" fontAlgn="t"/>
                      <a:r>
                        <a:rPr lang="en-US" sz="1200" b="1" i="0" u="none" strike="noStrike" dirty="0">
                          <a:solidFill>
                            <a:srgbClr val="000000"/>
                          </a:solidFill>
                          <a:latin typeface="Calibri"/>
                        </a:rPr>
                        <a:t>Storage HDD</a:t>
                      </a: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1TB Muskie, Jupiter K</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dirty="0">
                          <a:solidFill>
                            <a:srgbClr val="000000"/>
                          </a:solidFill>
                          <a:latin typeface="Calibri"/>
                        </a:rPr>
                        <a:t> </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dirty="0">
                          <a:solidFill>
                            <a:srgbClr val="000000"/>
                          </a:solidFill>
                          <a:latin typeface="Calibri"/>
                        </a:rPr>
                        <a:t> </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r>
              <a:tr h="226577">
                <a:tc>
                  <a:txBody>
                    <a:bodyPr/>
                    <a:lstStyle/>
                    <a:p>
                      <a:pPr algn="l" fontAlgn="t"/>
                      <a:endParaRPr lang="en-US" sz="1200" b="1" i="0" u="none" strike="noStrike" dirty="0">
                        <a:solidFill>
                          <a:srgbClr val="000000"/>
                        </a:solidFill>
                        <a:latin typeface="Calibri"/>
                      </a:endParaRP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75923C"/>
                          </a:solidFill>
                          <a:latin typeface="Calibri"/>
                        </a:rPr>
                        <a:t>2TB Muskie, Jupiter K, Mars K</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75923C"/>
                          </a:solidFill>
                          <a:latin typeface="Calibri"/>
                        </a:rPr>
                        <a:t>2TB Muskie, Jupiter K, Mars K</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00"/>
                          </a:solidFill>
                          <a:latin typeface="Calibri"/>
                        </a:rPr>
                        <a:t> </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226577">
                <a:tc>
                  <a:txBody>
                    <a:bodyPr/>
                    <a:lstStyle/>
                    <a:p>
                      <a:pPr algn="l" fontAlgn="t"/>
                      <a:endParaRPr lang="en-US" sz="1200" b="1" i="0" u="none" strike="noStrike" dirty="0">
                        <a:solidFill>
                          <a:srgbClr val="000000"/>
                        </a:solidFill>
                        <a:latin typeface="Calibri"/>
                      </a:endParaRP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t"/>
                      <a:r>
                        <a:rPr lang="en-US" sz="1200" b="0" i="0" u="none" strike="noStrike" dirty="0">
                          <a:solidFill>
                            <a:srgbClr val="0000FF"/>
                          </a:solidFill>
                          <a:latin typeface="Calibri"/>
                        </a:rPr>
                        <a:t>3TB Manta Ray*</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FF"/>
                          </a:solidFill>
                          <a:latin typeface="Calibri"/>
                        </a:rPr>
                        <a:t>3TB Manta Ray SED, non-SED</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226577">
                <a:tc>
                  <a:txBody>
                    <a:bodyPr/>
                    <a:lstStyle/>
                    <a:p>
                      <a:pPr algn="l" fontAlgn="t"/>
                      <a:endParaRPr lang="en-US" sz="1200" b="1" i="0" u="none" strike="noStrike" dirty="0">
                        <a:solidFill>
                          <a:srgbClr val="000000"/>
                        </a:solidFill>
                        <a:latin typeface="Calibri"/>
                      </a:endParaRP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FF"/>
                          </a:solidFill>
                          <a:latin typeface="Calibri"/>
                        </a:rPr>
                        <a:t>3TB Mars K*</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sv-SE" sz="1200" b="0" i="0" u="none" strike="noStrike" dirty="0">
                          <a:solidFill>
                            <a:srgbClr val="0000FF"/>
                          </a:solidFill>
                          <a:latin typeface="Calibri"/>
                        </a:rPr>
                        <a:t>3TB Mars K SED, non-SED</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r>
              <a:tr h="226577">
                <a:tc>
                  <a:txBody>
                    <a:bodyPr/>
                    <a:lstStyle/>
                    <a:p>
                      <a:pPr algn="l" fontAlgn="t"/>
                      <a:r>
                        <a:rPr lang="en-US" sz="1200" b="1" i="0" u="none" strike="noStrike" dirty="0">
                          <a:solidFill>
                            <a:srgbClr val="000000"/>
                          </a:solidFill>
                          <a:latin typeface="Calibri"/>
                        </a:rPr>
                        <a:t>Capacity Limits</a:t>
                      </a: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20TB to 200TB</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dirty="0">
                          <a:solidFill>
                            <a:srgbClr val="75923C"/>
                          </a:solidFill>
                          <a:latin typeface="Calibri"/>
                        </a:rPr>
                        <a:t>40TB to 200TB (1.x code)</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dirty="0">
                          <a:solidFill>
                            <a:srgbClr val="0000FF"/>
                          </a:solidFill>
                          <a:latin typeface="Calibri"/>
                        </a:rPr>
                        <a:t> </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r>
              <a:tr h="226577">
                <a:tc>
                  <a:txBody>
                    <a:bodyPr/>
                    <a:lstStyle/>
                    <a:p>
                      <a:pPr algn="l" fontAlgn="t"/>
                      <a:endParaRPr lang="en-US" sz="1200" b="1" i="0" u="none" strike="noStrike" dirty="0">
                        <a:solidFill>
                          <a:srgbClr val="000000"/>
                        </a:solidFill>
                        <a:latin typeface="Calibri"/>
                      </a:endParaRP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pl-PL" sz="1200" b="0" i="0" u="none" strike="noStrike">
                          <a:solidFill>
                            <a:srgbClr val="75923C"/>
                          </a:solidFill>
                          <a:latin typeface="Calibri"/>
                        </a:rPr>
                        <a:t>20TB to 320TB (w/mem,2.x code)</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75923C"/>
                          </a:solidFill>
                          <a:latin typeface="Calibri"/>
                        </a:rPr>
                        <a:t>40TB to 320TB (2.x code)</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dirty="0">
                          <a:solidFill>
                            <a:srgbClr val="0000FF"/>
                          </a:solidFill>
                          <a:latin typeface="Calibri"/>
                        </a:rPr>
                        <a:t>45TB to 330TB (2.1.2_85)</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226577">
                <a:tc>
                  <a:txBody>
                    <a:bodyPr/>
                    <a:lstStyle/>
                    <a:p>
                      <a:pPr algn="l" fontAlgn="t"/>
                      <a:endParaRPr lang="en-US" sz="1200" b="1" i="0" u="none" strike="noStrike" dirty="0">
                        <a:solidFill>
                          <a:srgbClr val="000000"/>
                        </a:solidFill>
                        <a:latin typeface="Calibri"/>
                      </a:endParaRPr>
                    </a:p>
                  </a:txBody>
                  <a:tcPr marL="5310" marR="5310" marT="531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 </a:t>
                      </a: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endParaRPr lang="en-US" sz="1200" b="0" i="0" u="none" strike="noStrike" dirty="0">
                        <a:solidFill>
                          <a:srgbClr val="0000FF"/>
                        </a:solidFill>
                        <a:latin typeface="Calibri"/>
                      </a:endParaRPr>
                    </a:p>
                  </a:txBody>
                  <a:tcPr marL="5310" marR="5310" marT="5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r>
              <a:tr h="250853">
                <a:tc>
                  <a:txBody>
                    <a:bodyPr/>
                    <a:lstStyle/>
                    <a:p>
                      <a:pPr algn="l" fontAlgn="t"/>
                      <a:endParaRPr lang="en-US" sz="1400" b="1" i="0" u="none" strike="noStrike">
                        <a:solidFill>
                          <a:srgbClr val="000000"/>
                        </a:solidFill>
                        <a:latin typeface="Calibri"/>
                      </a:endParaRPr>
                    </a:p>
                  </a:txBody>
                  <a:tcPr marL="5310" marR="5310" marT="5310" marB="0">
                    <a:lnL>
                      <a:noFill/>
                    </a:lnL>
                    <a:lnR>
                      <a:noFill/>
                    </a:lnR>
                    <a:lnT>
                      <a:noFill/>
                    </a:lnT>
                    <a:lnB>
                      <a:noFill/>
                    </a:lnB>
                  </a:tcPr>
                </a:tc>
                <a:tc gridSpan="2">
                  <a:txBody>
                    <a:bodyPr/>
                    <a:lstStyle/>
                    <a:p>
                      <a:pPr algn="l" fontAlgn="t"/>
                      <a:r>
                        <a:rPr lang="en-US" sz="1200" b="0" i="0" u="none" strike="noStrike">
                          <a:solidFill>
                            <a:srgbClr val="0000FF"/>
                          </a:solidFill>
                          <a:latin typeface="Calibri"/>
                        </a:rPr>
                        <a:t>*HDD will  be either non-SED or SED (disabled)</a:t>
                      </a:r>
                    </a:p>
                  </a:txBody>
                  <a:tcPr marL="5310" marR="5310" marT="5310"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t"/>
                      <a:endParaRPr lang="en-US" sz="1200" b="0" i="0" u="none" strike="noStrike" dirty="0">
                        <a:solidFill>
                          <a:srgbClr val="000000"/>
                        </a:solidFill>
                        <a:latin typeface="Calibri"/>
                      </a:endParaRPr>
                    </a:p>
                  </a:txBody>
                  <a:tcPr marL="5310" marR="5310" marT="5310" marB="0">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49260" name="Title 5"/>
          <p:cNvSpPr>
            <a:spLocks noGrp="1"/>
          </p:cNvSpPr>
          <p:nvPr>
            <p:ph type="title"/>
          </p:nvPr>
        </p:nvSpPr>
        <p:spPr>
          <a:xfrm>
            <a:off x="228600" y="152400"/>
            <a:ext cx="7772400" cy="639763"/>
          </a:xfrm>
        </p:spPr>
        <p:txBody>
          <a:bodyPr/>
          <a:lstStyle/>
          <a:p>
            <a:r>
              <a:rPr dirty="0" smtClean="0">
                <a:latin typeface="Arial" charset="0"/>
                <a:cs typeface="Arial" charset="0"/>
              </a:rPr>
              <a:t>DXi8500 Internal Configuration Comparison (1TB, 2TB and 3TB)</a:t>
            </a:r>
            <a:endParaRPr dirty="0" smtClean="0">
              <a:solidFill>
                <a:srgbClr val="FF0000"/>
              </a:solidFill>
              <a:latin typeface="Arial" charset="0"/>
              <a:cs typeface="Arial" charset="0"/>
            </a:endParaRPr>
          </a:p>
        </p:txBody>
      </p:sp>
      <p:sp>
        <p:nvSpPr>
          <p:cNvPr id="7" name="Slide Number Placeholder 3"/>
          <p:cNvSpPr>
            <a:spLocks noGrp="1"/>
          </p:cNvSpPr>
          <p:nvPr>
            <p:ph type="sldNum" sz="quarter" idx="4294967295"/>
          </p:nvPr>
        </p:nvSpPr>
        <p:spPr>
          <a:xfrm>
            <a:off x="228600" y="6618288"/>
            <a:ext cx="463550" cy="246062"/>
          </a:xfrm>
          <a:prstGeom prst="rect">
            <a:avLst/>
          </a:prstGeom>
        </p:spPr>
        <p:txBody>
          <a:bodyPr/>
          <a:lstStyle/>
          <a:p>
            <a:fld id="{1026FD6D-CA33-924A-AFDA-F6CEE20912B5}" type="slidenum">
              <a:rPr lang="en-US" sz="1000" smtClean="0">
                <a:solidFill>
                  <a:schemeClr val="accent6">
                    <a:lumMod val="40000"/>
                    <a:lumOff val="60000"/>
                  </a:schemeClr>
                </a:solidFill>
              </a:rPr>
              <a:pPr/>
              <a:t>28</a:t>
            </a:fld>
            <a:endParaRPr lang="en-US" sz="1000" dirty="0">
              <a:solidFill>
                <a:schemeClr val="accent6">
                  <a:lumMod val="40000"/>
                  <a:lumOff val="60000"/>
                </a:schemeClr>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ChangeArrowheads="1"/>
          </p:cNvSpPr>
          <p:nvPr/>
        </p:nvSpPr>
        <p:spPr bwMode="auto">
          <a:xfrm>
            <a:off x="0" y="-57150"/>
            <a:ext cx="9144000" cy="0"/>
          </a:xfrm>
          <a:prstGeom prst="rect">
            <a:avLst/>
          </a:prstGeom>
          <a:noFill/>
          <a:ln w="9525" algn="ctr">
            <a:noFill/>
            <a:miter lim="800000"/>
            <a:headEnd/>
            <a:tailEnd/>
          </a:ln>
          <a:effectLst/>
        </p:spPr>
        <p:txBody>
          <a:bodyPr wrap="none" anchor="ctr">
            <a:spAutoFit/>
          </a:bodyPr>
          <a:lstStyle/>
          <a:p>
            <a:endParaRPr lang="en-US"/>
          </a:p>
        </p:txBody>
      </p:sp>
      <p:sp>
        <p:nvSpPr>
          <p:cNvPr id="832518" name="Rectangle 6"/>
          <p:cNvSpPr>
            <a:spLocks noChangeArrowheads="1"/>
          </p:cNvSpPr>
          <p:nvPr/>
        </p:nvSpPr>
        <p:spPr bwMode="auto">
          <a:xfrm>
            <a:off x="0" y="1190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6" name="Table 5"/>
          <p:cNvGraphicFramePr>
            <a:graphicFrameLocks noGrp="1"/>
          </p:cNvGraphicFramePr>
          <p:nvPr/>
        </p:nvGraphicFramePr>
        <p:xfrm>
          <a:off x="228600" y="1066800"/>
          <a:ext cx="5181597" cy="4155665"/>
        </p:xfrm>
        <a:graphic>
          <a:graphicData uri="http://schemas.openxmlformats.org/drawingml/2006/table">
            <a:tbl>
              <a:tblPr/>
              <a:tblGrid>
                <a:gridCol w="1441497"/>
                <a:gridCol w="623350"/>
                <a:gridCol w="623350"/>
                <a:gridCol w="623350"/>
                <a:gridCol w="623350"/>
                <a:gridCol w="623350"/>
                <a:gridCol w="623350"/>
              </a:tblGrid>
              <a:tr h="315720">
                <a:tc gridSpan="2">
                  <a:txBody>
                    <a:bodyPr/>
                    <a:lstStyle/>
                    <a:p>
                      <a:pPr algn="l" fontAlgn="b"/>
                      <a:r>
                        <a:rPr lang="en-US" sz="1600" b="1" i="1" u="none" strike="noStrike" dirty="0">
                          <a:solidFill>
                            <a:srgbClr val="000000"/>
                          </a:solidFill>
                          <a:latin typeface="Calibri"/>
                        </a:rPr>
                        <a:t>Teton </a:t>
                      </a:r>
                      <a:r>
                        <a:rPr lang="en-US" sz="1600" b="1" i="1" u="none" strike="noStrike" dirty="0" smtClean="0">
                          <a:solidFill>
                            <a:srgbClr val="000000"/>
                          </a:solidFill>
                          <a:latin typeface="Calibri"/>
                        </a:rPr>
                        <a:t>Configurations</a:t>
                      </a:r>
                      <a:endParaRPr lang="en-US" sz="1600" b="1" i="1"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212499">
                <a:tc gridSpan="2">
                  <a:txBody>
                    <a:bodyPr/>
                    <a:lstStyle/>
                    <a:p>
                      <a:pPr algn="l" fontAlgn="b"/>
                      <a:endParaRPr lang="en-US" sz="1600" b="1" i="1"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505152">
                <a:tc>
                  <a:txBody>
                    <a:bodyPr/>
                    <a:lstStyle/>
                    <a:p>
                      <a:pPr algn="ctr" fontAlgn="b"/>
                      <a:r>
                        <a:rPr lang="en-US" sz="1200" b="1" i="1" u="none" strike="noStrike" dirty="0">
                          <a:solidFill>
                            <a:srgbClr val="000000"/>
                          </a:solidFill>
                          <a:latin typeface="Calibri"/>
                        </a:rPr>
                        <a:t>Capacity (TB)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1" i="1" u="none" strike="noStrike" dirty="0">
                          <a:solidFill>
                            <a:srgbClr val="000000"/>
                          </a:solidFill>
                          <a:latin typeface="Calibri"/>
                        </a:rPr>
                        <a:t>Rack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1" i="1" u="none" strike="noStrike">
                          <a:solidFill>
                            <a:srgbClr val="000000"/>
                          </a:solidFill>
                          <a:latin typeface="Calibri"/>
                        </a:rPr>
                        <a:t>R910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1" i="1" u="none" strike="noStrike">
                          <a:solidFill>
                            <a:srgbClr val="000000"/>
                          </a:solidFill>
                          <a:latin typeface="Calibri"/>
                        </a:rPr>
                        <a:t>Eth SW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1" i="1" u="none" strike="noStrike">
                          <a:solidFill>
                            <a:srgbClr val="000000"/>
                          </a:solidFill>
                          <a:latin typeface="Calibri"/>
                        </a:rPr>
                        <a:t>MD1220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1" i="1" u="none" strike="noStrike">
                          <a:solidFill>
                            <a:srgbClr val="000000"/>
                          </a:solidFill>
                          <a:latin typeface="Calibri"/>
                        </a:rPr>
                        <a:t>Net APP RBOD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1" i="1" u="none" strike="noStrike">
                          <a:solidFill>
                            <a:srgbClr val="000000"/>
                          </a:solidFill>
                          <a:latin typeface="Calibri"/>
                        </a:rPr>
                        <a:t>Net APP EBOD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2576">
                <a:tc>
                  <a:txBody>
                    <a:bodyPr/>
                    <a:lstStyle/>
                    <a:p>
                      <a:pPr algn="ctr" fontAlgn="b"/>
                      <a:r>
                        <a:rPr lang="en-US" sz="1200" b="1" i="0" u="none" strike="noStrike" dirty="0">
                          <a:solidFill>
                            <a:srgbClr val="000000"/>
                          </a:solidFill>
                          <a:latin typeface="Calibri"/>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76">
                <a:tc>
                  <a:txBody>
                    <a:bodyPr/>
                    <a:lstStyle/>
                    <a:p>
                      <a:pPr algn="ctr" fontAlgn="b"/>
                      <a:r>
                        <a:rPr lang="en-US" sz="1200" b="0" i="0" u="none" strike="noStrike">
                          <a:solidFill>
                            <a:srgbClr val="000000"/>
                          </a:solidFill>
                          <a:latin typeface="Calibri"/>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76">
                <a:tc>
                  <a:txBody>
                    <a:bodyPr/>
                    <a:lstStyle/>
                    <a:p>
                      <a:pPr algn="ctr" fontAlgn="b"/>
                      <a:r>
                        <a:rPr lang="en-US" sz="1200" b="0" i="0" u="none" strike="noStrike">
                          <a:solidFill>
                            <a:srgbClr val="000000"/>
                          </a:solidFill>
                          <a:latin typeface="Calibri"/>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76">
                <a:tc>
                  <a:txBody>
                    <a:bodyPr/>
                    <a:lstStyle/>
                    <a:p>
                      <a:pPr algn="ctr" fontAlgn="b"/>
                      <a:r>
                        <a:rPr lang="en-US" sz="1200" b="0" i="0" u="none" strike="noStrike">
                          <a:solidFill>
                            <a:srgbClr val="000000"/>
                          </a:solidFill>
                          <a:latin typeface="Calibri"/>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76">
                <a:tc>
                  <a:txBody>
                    <a:bodyPr/>
                    <a:lstStyle/>
                    <a:p>
                      <a:pPr algn="ctr" fontAlgn="b"/>
                      <a:r>
                        <a:rPr lang="en-US" sz="1200" b="0" i="0" u="none" strike="noStrike">
                          <a:solidFill>
                            <a:srgbClr val="000000"/>
                          </a:solidFill>
                          <a:latin typeface="Calibri"/>
                        </a:rPr>
                        <a:t>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0410">
                <a:tc>
                  <a:txBody>
                    <a:bodyPr/>
                    <a:lstStyle/>
                    <a:p>
                      <a:pPr algn="ctr" fontAlgn="b"/>
                      <a:r>
                        <a:rPr lang="en-US" sz="1200" b="1" i="0" u="none" strike="noStrike">
                          <a:solidFill>
                            <a:srgbClr val="000000"/>
                          </a:solidFill>
                          <a:latin typeface="Calibri"/>
                        </a:rPr>
                        <a:t>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76">
                <a:tc>
                  <a:txBody>
                    <a:bodyPr/>
                    <a:lstStyle/>
                    <a:p>
                      <a:pPr algn="ctr" fontAlgn="b"/>
                      <a:r>
                        <a:rPr lang="en-US" sz="1200" b="0" i="0" u="none" strike="noStrike">
                          <a:solidFill>
                            <a:srgbClr val="000000"/>
                          </a:solidFill>
                          <a:latin typeface="Calibri"/>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76">
                <a:tc>
                  <a:txBody>
                    <a:bodyPr/>
                    <a:lstStyle/>
                    <a:p>
                      <a:pPr algn="ctr" fontAlgn="b"/>
                      <a:r>
                        <a:rPr lang="en-US" sz="1200" b="0" i="0" u="none" strike="noStrike">
                          <a:solidFill>
                            <a:srgbClr val="000000"/>
                          </a:solidFill>
                          <a:latin typeface="Calibri"/>
                        </a:rPr>
                        <a:t>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76">
                <a:tc>
                  <a:txBody>
                    <a:bodyPr/>
                    <a:lstStyle/>
                    <a:p>
                      <a:pPr algn="ctr" fontAlgn="b"/>
                      <a:r>
                        <a:rPr lang="en-US" sz="1200" b="0" i="0" u="none" strike="noStrike">
                          <a:solidFill>
                            <a:srgbClr val="000000"/>
                          </a:solidFill>
                          <a:latin typeface="Calibri"/>
                        </a:rPr>
                        <a:t>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205">
                <a:tc>
                  <a:txBody>
                    <a:bodyPr/>
                    <a:lstStyle/>
                    <a:p>
                      <a:pPr algn="ctr" fontAlgn="b"/>
                      <a:r>
                        <a:rPr lang="en-US" sz="1200" b="0" i="0" u="none" strike="noStrike">
                          <a:solidFill>
                            <a:srgbClr val="000000"/>
                          </a:solidFill>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205">
                <a:tc>
                  <a:txBody>
                    <a:bodyPr/>
                    <a:lstStyle/>
                    <a:p>
                      <a:pPr algn="ctr" fontAlgn="b"/>
                      <a:r>
                        <a:rPr lang="en-US" sz="1200" b="1" i="0" u="none" strike="noStrike">
                          <a:solidFill>
                            <a:srgbClr val="000000"/>
                          </a:solidFill>
                          <a:latin typeface="Calibri"/>
                        </a:rPr>
                        <a:t>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0963" name="Picture 3"/>
          <p:cNvPicPr>
            <a:picLocks noChangeAspect="1" noChangeArrowheads="1"/>
          </p:cNvPicPr>
          <p:nvPr/>
        </p:nvPicPr>
        <p:blipFill>
          <a:blip r:embed="rId3" cstate="print"/>
          <a:srcRect/>
          <a:stretch>
            <a:fillRect/>
          </a:stretch>
        </p:blipFill>
        <p:spPr bwMode="auto">
          <a:xfrm>
            <a:off x="5867400" y="1143000"/>
            <a:ext cx="3116263" cy="4913313"/>
          </a:xfrm>
          <a:prstGeom prst="rect">
            <a:avLst/>
          </a:prstGeom>
          <a:noFill/>
          <a:ln w="9525">
            <a:noFill/>
            <a:miter lim="800000"/>
            <a:headEnd/>
            <a:tailEnd/>
          </a:ln>
          <a:effectLst/>
        </p:spPr>
      </p:pic>
      <p:sp>
        <p:nvSpPr>
          <p:cNvPr id="7" name="Title 6"/>
          <p:cNvSpPr>
            <a:spLocks noGrp="1"/>
          </p:cNvSpPr>
          <p:nvPr>
            <p:ph type="title"/>
          </p:nvPr>
        </p:nvSpPr>
        <p:spPr/>
        <p:txBody>
          <a:bodyPr/>
          <a:lstStyle/>
          <a:p>
            <a:r>
              <a:rPr lang="en-US" dirty="0" smtClean="0">
                <a:solidFill>
                  <a:srgbClr val="006AD6"/>
                </a:solidFill>
              </a:rPr>
              <a:t>DXi8500-3T (Teton) – Configuration Table &amp; Stack-up</a:t>
            </a:r>
            <a:endParaRPr lang="en-US" dirty="0">
              <a:solidFill>
                <a:srgbClr val="FF0000"/>
              </a:solidFill>
            </a:endParaRPr>
          </a:p>
        </p:txBody>
      </p:sp>
      <p:sp>
        <p:nvSpPr>
          <p:cNvPr id="9" name="Slide Number Placeholder 3"/>
          <p:cNvSpPr>
            <a:spLocks noGrp="1"/>
          </p:cNvSpPr>
          <p:nvPr>
            <p:ph type="sldNum" sz="quarter" idx="4294967295"/>
          </p:nvPr>
        </p:nvSpPr>
        <p:spPr>
          <a:xfrm>
            <a:off x="228600" y="6618288"/>
            <a:ext cx="463550" cy="246062"/>
          </a:xfrm>
          <a:prstGeom prst="rect">
            <a:avLst/>
          </a:prstGeom>
        </p:spPr>
        <p:txBody>
          <a:bodyPr/>
          <a:lstStyle/>
          <a:p>
            <a:fld id="{1026FD6D-CA33-924A-AFDA-F6CEE20912B5}" type="slidenum">
              <a:rPr lang="en-US" sz="1000" smtClean="0">
                <a:solidFill>
                  <a:schemeClr val="accent6">
                    <a:lumMod val="40000"/>
                    <a:lumOff val="60000"/>
                  </a:schemeClr>
                </a:solidFill>
              </a:rPr>
              <a:pPr/>
              <a:t>29</a:t>
            </a:fld>
            <a:endParaRPr lang="en-US" sz="1000" dirty="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Agenda</a:t>
            </a:r>
            <a:endParaRPr lang="en-US" dirty="0"/>
          </a:p>
        </p:txBody>
      </p:sp>
      <p:sp>
        <p:nvSpPr>
          <p:cNvPr id="3" name="Content Placeholder 2"/>
          <p:cNvSpPr>
            <a:spLocks noGrp="1"/>
          </p:cNvSpPr>
          <p:nvPr>
            <p:ph idx="1"/>
          </p:nvPr>
        </p:nvSpPr>
        <p:spPr/>
        <p:txBody>
          <a:bodyPr/>
          <a:lstStyle/>
          <a:p>
            <a:pPr>
              <a:lnSpc>
                <a:spcPct val="90000"/>
              </a:lnSpc>
            </a:pPr>
            <a:r>
              <a:rPr lang="en-US" sz="2000" dirty="0" smtClean="0">
                <a:solidFill>
                  <a:schemeClr val="tx1"/>
                </a:solidFill>
              </a:rPr>
              <a:t>Marketing Overview – Waiming Mok</a:t>
            </a:r>
          </a:p>
          <a:p>
            <a:r>
              <a:rPr lang="en-US" sz="2000" dirty="0" err="1" smtClean="0">
                <a:solidFill>
                  <a:schemeClr val="tx1"/>
                </a:solidFill>
              </a:rPr>
              <a:t>DXi</a:t>
            </a:r>
            <a:r>
              <a:rPr lang="en-US" sz="2000" dirty="0" smtClean="0">
                <a:solidFill>
                  <a:schemeClr val="tx1"/>
                </a:solidFill>
              </a:rPr>
              <a:t> HW Engineering – Maged Motaweh</a:t>
            </a:r>
            <a:endParaRPr lang="en-US" dirty="0" smtClean="0">
              <a:solidFill>
                <a:schemeClr val="tx1"/>
              </a:solidFill>
            </a:endParaRPr>
          </a:p>
          <a:p>
            <a:r>
              <a:rPr lang="en-US" sz="2000" dirty="0" err="1" smtClean="0">
                <a:solidFill>
                  <a:schemeClr val="tx1"/>
                </a:solidFill>
              </a:rPr>
              <a:t>DXi</a:t>
            </a:r>
            <a:r>
              <a:rPr lang="en-US" sz="2000" dirty="0" smtClean="0">
                <a:solidFill>
                  <a:schemeClr val="tx1"/>
                </a:solidFill>
              </a:rPr>
              <a:t> SW Engineering – Jurgen van der Linden</a:t>
            </a:r>
            <a:endParaRPr lang="en-US" sz="1800" dirty="0" smtClean="0">
              <a:solidFill>
                <a:schemeClr val="tx1"/>
              </a:solidFill>
            </a:endParaRPr>
          </a:p>
          <a:p>
            <a:r>
              <a:rPr lang="en-US" sz="2000" dirty="0" smtClean="0">
                <a:solidFill>
                  <a:schemeClr val="tx1"/>
                </a:solidFill>
              </a:rPr>
              <a:t>Data-at-rest Encryption – Jurgen van der Linden</a:t>
            </a:r>
            <a:endParaRPr lang="en-US" sz="1800" dirty="0" smtClean="0">
              <a:solidFill>
                <a:schemeClr val="tx1"/>
              </a:solidFill>
            </a:endParaRPr>
          </a:p>
          <a:p>
            <a:r>
              <a:rPr lang="en-US" sz="2000" dirty="0" smtClean="0">
                <a:solidFill>
                  <a:schemeClr val="tx1"/>
                </a:solidFill>
              </a:rPr>
              <a:t>Metadata Field Capacity Expansion – Jurgen van der Linden</a:t>
            </a:r>
          </a:p>
          <a:p>
            <a:r>
              <a:rPr lang="en-US" sz="2000" dirty="0" smtClean="0">
                <a:solidFill>
                  <a:schemeClr val="tx1"/>
                </a:solidFill>
              </a:rPr>
              <a:t>Bug fixes and Known Issues – Rick </a:t>
            </a:r>
            <a:r>
              <a:rPr lang="en-US" sz="2000" dirty="0" smtClean="0">
                <a:solidFill>
                  <a:schemeClr val="tx1"/>
                </a:solidFill>
              </a:rPr>
              <a:t>Courrau/Jurgen van der Linden</a:t>
            </a:r>
            <a:endParaRPr lang="en-US" sz="1800" dirty="0" smtClean="0">
              <a:solidFill>
                <a:schemeClr val="tx1"/>
              </a:solidFill>
            </a:endParaRPr>
          </a:p>
          <a:p>
            <a:r>
              <a:rPr lang="en-US" sz="2000" dirty="0" smtClean="0">
                <a:solidFill>
                  <a:schemeClr val="tx1"/>
                </a:solidFill>
              </a:rPr>
              <a:t>Enabler Updates (DAR, Vision, Guardian) – </a:t>
            </a:r>
            <a:r>
              <a:rPr lang="en-US" sz="2000" dirty="0" smtClean="0">
                <a:solidFill>
                  <a:schemeClr val="tx1"/>
                </a:solidFill>
              </a:rPr>
              <a:t>Jim Hibbard</a:t>
            </a:r>
            <a:endParaRPr lang="en-US" sz="2000" dirty="0" smtClean="0">
              <a:solidFill>
                <a:schemeClr val="tx1"/>
              </a:solidFill>
            </a:endParaRPr>
          </a:p>
          <a:p>
            <a:r>
              <a:rPr lang="en-US" sz="2000" dirty="0" smtClean="0">
                <a:solidFill>
                  <a:schemeClr val="tx1"/>
                </a:solidFill>
              </a:rPr>
              <a:t>Training Strategy – Tom Sajbel</a:t>
            </a:r>
          </a:p>
          <a:p>
            <a:r>
              <a:rPr lang="en-US" sz="2000" dirty="0" smtClean="0">
                <a:solidFill>
                  <a:schemeClr val="tx1"/>
                </a:solidFill>
              </a:rPr>
              <a:t>Service Strategy – Jim Hibbard</a:t>
            </a:r>
          </a:p>
          <a:p>
            <a:endParaRPr lang="en-US" sz="2000" dirty="0" smtClean="0"/>
          </a:p>
          <a:p>
            <a:endParaRPr lang="en-US" sz="2000" dirty="0" smtClean="0"/>
          </a:p>
          <a:p>
            <a:pPr marL="463550" indent="-411163" defTabSz="914400" eaLnBrk="1" hangingPunct="1">
              <a:lnSpc>
                <a:spcPct val="90000"/>
              </a:lnSpc>
              <a:buNone/>
            </a:pPr>
            <a:r>
              <a:rPr lang="en-US" sz="2000" dirty="0" smtClean="0">
                <a:solidFill>
                  <a:srgbClr val="FF0000"/>
                </a:solidFill>
                <a:cs typeface="Arial" charset="0"/>
              </a:rPr>
              <a:t>Note: Ask questions as we go.  Q&amp;A also at the end.</a:t>
            </a:r>
          </a:p>
          <a:p>
            <a:endParaRPr lang="en-US" dirty="0"/>
          </a:p>
        </p:txBody>
      </p:sp>
      <p:sp>
        <p:nvSpPr>
          <p:cNvPr id="5" name="Slide Number Placeholder 4"/>
          <p:cNvSpPr>
            <a:spLocks noGrp="1"/>
          </p:cNvSpPr>
          <p:nvPr>
            <p:ph type="sldNum" sz="quarter" idx="10"/>
          </p:nvPr>
        </p:nvSpPr>
        <p:spPr/>
        <p:txBody>
          <a:bodyPr/>
          <a:lstStyle/>
          <a:p>
            <a:pPr>
              <a:defRPr/>
            </a:pPr>
            <a:fld id="{FB54C75B-A179-42A1-8192-6F39BEF3B589}" type="slidenum">
              <a:rPr lang="en-US" smtClean="0"/>
              <a:pPr>
                <a:defRPr/>
              </a:pPr>
              <a:t>3</a:t>
            </a:fld>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DXi8500-3T (Teton) – Cabling</a:t>
            </a:r>
            <a:endParaRPr lang="en-US" dirty="0"/>
          </a:p>
        </p:txBody>
      </p:sp>
      <p:sp>
        <p:nvSpPr>
          <p:cNvPr id="4" name="Slide Number Placeholder 3"/>
          <p:cNvSpPr>
            <a:spLocks noGrp="1"/>
          </p:cNvSpPr>
          <p:nvPr>
            <p:ph type="sldNum" sz="quarter" idx="11"/>
          </p:nvPr>
        </p:nvSpPr>
        <p:spPr/>
        <p:txBody>
          <a:bodyPr/>
          <a:lstStyle/>
          <a:p>
            <a:fld id="{1026FD6D-CA33-924A-AFDA-F6CEE20912B5}" type="slidenum">
              <a:rPr lang="en-US" smtClean="0"/>
              <a:pPr/>
              <a:t>30</a:t>
            </a:fld>
            <a:endParaRPr lang="en-US" sz="1200"/>
          </a:p>
        </p:txBody>
      </p:sp>
      <p:sp>
        <p:nvSpPr>
          <p:cNvPr id="5" name="Content Placeholder 2"/>
          <p:cNvSpPr txBox="1">
            <a:spLocks/>
          </p:cNvSpPr>
          <p:nvPr/>
        </p:nvSpPr>
        <p:spPr>
          <a:xfrm>
            <a:off x="228600" y="1131888"/>
            <a:ext cx="8915400" cy="5486400"/>
          </a:xfrm>
          <a:prstGeom prst="rect">
            <a:avLst/>
          </a:prstGeom>
        </p:spPr>
        <p:txBody>
          <a:bodyPr/>
          <a:lstStyle/>
          <a:p>
            <a:pPr marL="342900" indent="-342900" defTabSz="457200" eaLnBrk="0" hangingPunct="0">
              <a:spcBef>
                <a:spcPct val="20000"/>
              </a:spcBef>
              <a:buSzPct val="75000"/>
              <a:buBlip>
                <a:blip r:embed="rId3"/>
              </a:buBlip>
            </a:pPr>
            <a:r>
              <a:rPr lang="en-US" sz="2000" dirty="0" smtClean="0"/>
              <a:t>Customer Facing cables:</a:t>
            </a:r>
          </a:p>
          <a:p>
            <a:pPr marL="800100" lvl="1" indent="-342900" defTabSz="457200" eaLnBrk="0" hangingPunct="0">
              <a:spcBef>
                <a:spcPct val="20000"/>
              </a:spcBef>
              <a:buSzPct val="75000"/>
              <a:buBlip>
                <a:blip r:embed="rId3"/>
              </a:buBlip>
            </a:pPr>
            <a:r>
              <a:rPr lang="en-US" sz="2000" dirty="0" smtClean="0"/>
              <a:t>Exactly the same as DXi8500 1TB &amp; 2TB</a:t>
            </a:r>
          </a:p>
          <a:p>
            <a:pPr marL="342900" indent="-342900" defTabSz="457200" eaLnBrk="0" hangingPunct="0">
              <a:spcBef>
                <a:spcPct val="20000"/>
              </a:spcBef>
              <a:buSzPct val="75000"/>
              <a:buBlip>
                <a:blip r:embed="rId3"/>
              </a:buBlip>
            </a:pPr>
            <a:endParaRPr lang="en-US" sz="2000" dirty="0" smtClean="0"/>
          </a:p>
          <a:p>
            <a:pPr marL="342900" indent="-342900" defTabSz="457200" eaLnBrk="0" hangingPunct="0">
              <a:spcBef>
                <a:spcPct val="20000"/>
              </a:spcBef>
              <a:buSzPct val="75000"/>
              <a:buBlip>
                <a:blip r:embed="rId3"/>
              </a:buBlip>
            </a:pPr>
            <a:r>
              <a:rPr lang="en-US" sz="2000" dirty="0" smtClean="0"/>
              <a:t>Internal Enclosure management (Ethernet) cables:</a:t>
            </a:r>
          </a:p>
          <a:p>
            <a:pPr marL="800100" lvl="1" indent="-342900" defTabSz="457200" eaLnBrk="0" hangingPunct="0">
              <a:spcBef>
                <a:spcPct val="20000"/>
              </a:spcBef>
              <a:buSzPct val="75000"/>
              <a:buBlip>
                <a:blip r:embed="rId3"/>
              </a:buBlip>
            </a:pPr>
            <a:r>
              <a:rPr lang="en-US" sz="2000" dirty="0" smtClean="0"/>
              <a:t>Exactly the same as DXi8500 1TB &amp; 2TB</a:t>
            </a:r>
          </a:p>
          <a:p>
            <a:pPr marL="800100" lvl="1" indent="-342900" defTabSz="457200" eaLnBrk="0" hangingPunct="0">
              <a:spcBef>
                <a:spcPct val="20000"/>
              </a:spcBef>
              <a:buSzPct val="75000"/>
              <a:buBlip>
                <a:blip r:embed="rId3"/>
              </a:buBlip>
            </a:pPr>
            <a:r>
              <a:rPr lang="en-US" sz="2000" dirty="0" smtClean="0"/>
              <a:t>Teton uses Fewer Ethernet cables</a:t>
            </a:r>
          </a:p>
          <a:p>
            <a:pPr marL="1257300" lvl="2" indent="-342900" defTabSz="457200" eaLnBrk="0" hangingPunct="0">
              <a:spcBef>
                <a:spcPct val="20000"/>
              </a:spcBef>
              <a:buSzPct val="75000"/>
              <a:buBlip>
                <a:blip r:embed="rId3"/>
              </a:buBlip>
            </a:pPr>
            <a:r>
              <a:rPr lang="en-US" sz="2000" dirty="0" smtClean="0"/>
              <a:t>Teton uses 9 cables (total)</a:t>
            </a:r>
          </a:p>
          <a:p>
            <a:pPr marL="1257300" lvl="2" indent="-342900" defTabSz="457200" eaLnBrk="0" hangingPunct="0">
              <a:spcBef>
                <a:spcPct val="20000"/>
              </a:spcBef>
              <a:buSzPct val="75000"/>
              <a:buBlip>
                <a:blip r:embed="rId3"/>
              </a:buBlip>
            </a:pPr>
            <a:r>
              <a:rPr lang="en-US" sz="2000" dirty="0" smtClean="0"/>
              <a:t>DXi8500 1TB &amp; 2TB use 24 cables (total)</a:t>
            </a:r>
          </a:p>
          <a:p>
            <a:pPr marL="342900" indent="-342900" defTabSz="457200" eaLnBrk="0" hangingPunct="0">
              <a:spcBef>
                <a:spcPct val="20000"/>
              </a:spcBef>
              <a:buSzPct val="75000"/>
              <a:buBlip>
                <a:blip r:embed="rId3"/>
              </a:buBlip>
            </a:pPr>
            <a:endParaRPr lang="en-US" sz="2000" dirty="0" smtClean="0"/>
          </a:p>
          <a:p>
            <a:pPr marL="342900" indent="-342900" defTabSz="457200" eaLnBrk="0" hangingPunct="0">
              <a:spcBef>
                <a:spcPct val="20000"/>
              </a:spcBef>
              <a:buSzPct val="75000"/>
              <a:buBlip>
                <a:blip r:embed="rId3"/>
              </a:buBlip>
            </a:pPr>
            <a:r>
              <a:rPr lang="en-US" sz="2000" dirty="0" smtClean="0"/>
              <a:t>Service Cables:</a:t>
            </a:r>
          </a:p>
          <a:p>
            <a:pPr marL="800100" lvl="1" indent="-342900" defTabSz="457200" eaLnBrk="0" hangingPunct="0">
              <a:spcBef>
                <a:spcPct val="20000"/>
              </a:spcBef>
              <a:buSzPct val="75000"/>
              <a:buBlip>
                <a:blip r:embed="rId3"/>
              </a:buBlip>
            </a:pPr>
            <a:r>
              <a:rPr lang="en-US" sz="2000" dirty="0" smtClean="0"/>
              <a:t>Exactly the same as DXi8500 1TB &amp; 2TB</a:t>
            </a:r>
          </a:p>
          <a:p>
            <a:pPr marL="800100" lvl="1" indent="-342900" defTabSz="457200" eaLnBrk="0" hangingPunct="0">
              <a:spcBef>
                <a:spcPct val="20000"/>
              </a:spcBef>
              <a:buSzPct val="75000"/>
              <a:buBlip>
                <a:blip r:embed="rId3"/>
              </a:buBlip>
            </a:pPr>
            <a:endParaRPr lang="en-US" sz="2000" dirty="0" smtClean="0"/>
          </a:p>
          <a:p>
            <a:pPr marL="342900" indent="-342900" defTabSz="457200" eaLnBrk="0" hangingPunct="0">
              <a:spcBef>
                <a:spcPct val="20000"/>
              </a:spcBef>
              <a:buSzPct val="75000"/>
              <a:buBlip>
                <a:blip r:embed="rId3"/>
              </a:buBlip>
            </a:pPr>
            <a:r>
              <a:rPr lang="en-US" sz="2000" dirty="0" smtClean="0"/>
              <a:t>Back-end Storage interconnect cables:</a:t>
            </a:r>
          </a:p>
          <a:p>
            <a:pPr marL="800100" lvl="1" indent="-342900" defTabSz="457200" eaLnBrk="0" hangingPunct="0">
              <a:spcBef>
                <a:spcPct val="20000"/>
              </a:spcBef>
              <a:buSzPct val="75000"/>
              <a:buBlip>
                <a:blip r:embed="rId3"/>
              </a:buBlip>
            </a:pPr>
            <a:r>
              <a:rPr lang="en-US" sz="2000" dirty="0" smtClean="0"/>
              <a:t>Teton uses </a:t>
            </a:r>
            <a:r>
              <a:rPr lang="en-US" sz="2000" b="1" u="sng" dirty="0" smtClean="0"/>
              <a:t>SAS</a:t>
            </a:r>
            <a:r>
              <a:rPr lang="en-US" sz="2000" dirty="0" smtClean="0"/>
              <a:t> cables (2 per storage tray)</a:t>
            </a:r>
          </a:p>
          <a:p>
            <a:pPr marL="800100" lvl="1" indent="-342900" defTabSz="457200" eaLnBrk="0" hangingPunct="0">
              <a:spcBef>
                <a:spcPct val="20000"/>
              </a:spcBef>
              <a:buSzPct val="75000"/>
              <a:buBlip>
                <a:blip r:embed="rId3"/>
              </a:buBlip>
            </a:pPr>
            <a:r>
              <a:rPr lang="en-US" sz="2000" dirty="0" smtClean="0"/>
              <a:t>DXi8500 1TB &amp; 2TB use FC cables (2 per storage tray) 	</a:t>
            </a:r>
            <a:r>
              <a:rPr lang="en-US" sz="2000" dirty="0" smtClean="0">
                <a:solidFill>
                  <a:srgbClr val="FF0000"/>
                </a:solidFill>
              </a:rPr>
              <a:t>	</a:t>
            </a:r>
          </a:p>
          <a:p>
            <a:pPr marL="342900" indent="-342900" defTabSz="457200" eaLnBrk="0" hangingPunct="0">
              <a:spcBef>
                <a:spcPct val="20000"/>
              </a:spcBef>
              <a:buSzPct val="75000"/>
              <a:buBlip>
                <a:blip r:embed="rId3"/>
              </a:buBlip>
            </a:pPr>
            <a:endParaRPr lang="en-US" sz="2000" dirty="0" smtClean="0">
              <a:solidFill>
                <a:srgbClr val="212121"/>
              </a:solidFill>
            </a:endParaRPr>
          </a:p>
        </p:txBody>
      </p:sp>
    </p:spTree>
  </p:cSld>
  <p:clrMapOvr>
    <a:masterClrMapping/>
  </p:clrMapOvr>
  <mc:AlternateContent xmlns:mc="http://schemas.openxmlformats.org/markup-compatibility/2006">
    <mc:Choice xmlns=""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DXi8500-3T (Teton) – FW List</a:t>
            </a:r>
            <a:endParaRPr lang="en-US" dirty="0">
              <a:solidFill>
                <a:srgbClr val="FF0000"/>
              </a:solidFill>
            </a:endParaRPr>
          </a:p>
        </p:txBody>
      </p:sp>
      <p:sp>
        <p:nvSpPr>
          <p:cNvPr id="5" name="Content Placeholder 2"/>
          <p:cNvSpPr txBox="1">
            <a:spLocks/>
          </p:cNvSpPr>
          <p:nvPr/>
        </p:nvSpPr>
        <p:spPr>
          <a:xfrm>
            <a:off x="457200" y="1066800"/>
            <a:ext cx="8915400" cy="5486400"/>
          </a:xfrm>
          <a:prstGeom prst="rect">
            <a:avLst/>
          </a:prstGeom>
        </p:spPr>
        <p:txBody>
          <a:bodyPr/>
          <a:lstStyle/>
          <a:p>
            <a:pPr marL="342900" indent="-342900" defTabSz="457200" eaLnBrk="0" hangingPunct="0">
              <a:spcBef>
                <a:spcPct val="20000"/>
              </a:spcBef>
              <a:buSzPct val="75000"/>
              <a:buBlip>
                <a:blip r:embed="rId3"/>
              </a:buBlip>
            </a:pPr>
            <a:endParaRPr lang="en-US" sz="2400" dirty="0" smtClean="0">
              <a:solidFill>
                <a:srgbClr val="212121"/>
              </a:solidFill>
            </a:endParaRPr>
          </a:p>
        </p:txBody>
      </p:sp>
      <p:graphicFrame>
        <p:nvGraphicFramePr>
          <p:cNvPr id="13" name="Table 12"/>
          <p:cNvGraphicFramePr>
            <a:graphicFrameLocks noGrp="1"/>
          </p:cNvGraphicFramePr>
          <p:nvPr/>
        </p:nvGraphicFramePr>
        <p:xfrm>
          <a:off x="304800" y="1066798"/>
          <a:ext cx="8534400" cy="5442323"/>
        </p:xfrm>
        <a:graphic>
          <a:graphicData uri="http://schemas.openxmlformats.org/drawingml/2006/table">
            <a:tbl>
              <a:tblPr/>
              <a:tblGrid>
                <a:gridCol w="2448416"/>
                <a:gridCol w="2968839"/>
                <a:gridCol w="3117145"/>
              </a:tblGrid>
              <a:tr h="189969">
                <a:tc>
                  <a:txBody>
                    <a:bodyPr/>
                    <a:lstStyle/>
                    <a:p>
                      <a:pPr algn="ctr" fontAlgn="t"/>
                      <a:r>
                        <a:rPr lang="en-US" sz="1400" b="1" i="1" u="none" strike="noStrike" dirty="0">
                          <a:solidFill>
                            <a:srgbClr val="000000"/>
                          </a:solidFill>
                          <a:latin typeface="Arial"/>
                        </a:rPr>
                        <a:t>Component</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1" i="1" u="none" strike="noStrike">
                          <a:solidFill>
                            <a:srgbClr val="000000"/>
                          </a:solidFill>
                          <a:latin typeface="Arial"/>
                        </a:rPr>
                        <a:t>Auto-Level/ Auto-Upgrade/ Version Check Only</a:t>
                      </a:r>
                    </a:p>
                  </a:txBody>
                  <a:tcPr marL="5780" marR="5780" marT="5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1" i="1" u="none" strike="noStrike">
                          <a:solidFill>
                            <a:srgbClr val="000000"/>
                          </a:solidFill>
                          <a:latin typeface="Arial"/>
                        </a:rPr>
                        <a:t>SW Version 2.1.2_85</a:t>
                      </a:r>
                    </a:p>
                  </a:txBody>
                  <a:tcPr marL="5780" marR="5780" marT="5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25166">
                <a:tc>
                  <a:txBody>
                    <a:bodyPr/>
                    <a:lstStyle/>
                    <a:p>
                      <a:pPr algn="l" fontAlgn="t"/>
                      <a:r>
                        <a:rPr lang="en-US" sz="1400" b="0" i="1" u="none" strike="noStrike" dirty="0">
                          <a:solidFill>
                            <a:srgbClr val="000000"/>
                          </a:solidFill>
                          <a:latin typeface="Arial"/>
                        </a:rPr>
                        <a:t>R910 backplane</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latin typeface="Arial"/>
                        </a:rPr>
                        <a:t>N/A</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Product Revision Level: 1.09 A00</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53">
                <a:tc>
                  <a:txBody>
                    <a:bodyPr/>
                    <a:lstStyle/>
                    <a:p>
                      <a:pPr algn="l" fontAlgn="t"/>
                      <a:r>
                        <a:rPr lang="en-US" sz="1400" b="0" i="1" u="none" strike="noStrike" dirty="0">
                          <a:solidFill>
                            <a:srgbClr val="000000"/>
                          </a:solidFill>
                          <a:latin typeface="Arial"/>
                        </a:rPr>
                        <a:t>R910 SAS BP Expander</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latin typeface="Arial"/>
                        </a:rPr>
                        <a:t>N/A</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1.09 A00</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304">
                <a:tc>
                  <a:txBody>
                    <a:bodyPr/>
                    <a:lstStyle/>
                    <a:p>
                      <a:pPr algn="l" fontAlgn="t"/>
                      <a:r>
                        <a:rPr lang="en-US" sz="1400" b="0" i="1" u="none" strike="noStrike" dirty="0">
                          <a:solidFill>
                            <a:srgbClr val="000000"/>
                          </a:solidFill>
                          <a:latin typeface="Arial"/>
                        </a:rPr>
                        <a:t>R910 on-board Broadcom </a:t>
                      </a:r>
                      <a:r>
                        <a:rPr lang="en-US" sz="1400" b="1" i="1" u="none" strike="noStrike" dirty="0">
                          <a:solidFill>
                            <a:srgbClr val="000000"/>
                          </a:solidFill>
                          <a:latin typeface="Arial"/>
                        </a:rPr>
                        <a:t>1G</a:t>
                      </a:r>
                      <a:r>
                        <a:rPr lang="en-US" sz="1400" b="0" i="1" u="none" strike="noStrike" dirty="0">
                          <a:solidFill>
                            <a:srgbClr val="000000"/>
                          </a:solidFill>
                          <a:latin typeface="Arial"/>
                        </a:rPr>
                        <a:t> Ethernet</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Arial"/>
                        </a:rPr>
                        <a:t>AL</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6.4.5(A11)</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2304">
                <a:tc>
                  <a:txBody>
                    <a:bodyPr/>
                    <a:lstStyle/>
                    <a:p>
                      <a:pPr algn="l" fontAlgn="t"/>
                      <a:r>
                        <a:rPr lang="en-US" sz="1400" b="0" i="1" u="none" strike="noStrike" dirty="0">
                          <a:solidFill>
                            <a:srgbClr val="000000"/>
                          </a:solidFill>
                          <a:latin typeface="Arial"/>
                        </a:rPr>
                        <a:t>R910 on-board Broadcom </a:t>
                      </a:r>
                      <a:r>
                        <a:rPr lang="en-US" sz="1400" b="1" i="1" u="none" strike="noStrike" dirty="0">
                          <a:solidFill>
                            <a:srgbClr val="000000"/>
                          </a:solidFill>
                          <a:latin typeface="Arial"/>
                        </a:rPr>
                        <a:t>10G</a:t>
                      </a:r>
                      <a:r>
                        <a:rPr lang="en-US" sz="1400" b="0" i="1" u="none" strike="noStrike" dirty="0">
                          <a:solidFill>
                            <a:srgbClr val="000000"/>
                          </a:solidFill>
                          <a:latin typeface="Arial"/>
                        </a:rPr>
                        <a:t> Ethernet</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latin typeface="Arial"/>
                        </a:rPr>
                        <a:t>AL</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6.4.5(A11)</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2304">
                <a:tc>
                  <a:txBody>
                    <a:bodyPr/>
                    <a:lstStyle/>
                    <a:p>
                      <a:pPr algn="l" fontAlgn="t"/>
                      <a:r>
                        <a:rPr lang="en-US" sz="1400" b="0" i="1" u="none" strike="noStrike">
                          <a:solidFill>
                            <a:srgbClr val="000000"/>
                          </a:solidFill>
                          <a:latin typeface="Arial"/>
                        </a:rPr>
                        <a:t>Optional Broadcom </a:t>
                      </a:r>
                      <a:r>
                        <a:rPr lang="en-US" sz="1400" b="1" i="1" u="none" strike="noStrike">
                          <a:solidFill>
                            <a:srgbClr val="000000"/>
                          </a:solidFill>
                          <a:latin typeface="Arial"/>
                        </a:rPr>
                        <a:t>10</a:t>
                      </a:r>
                      <a:r>
                        <a:rPr lang="en-US" sz="1400" b="0" i="1" u="none" strike="noStrike">
                          <a:solidFill>
                            <a:srgbClr val="000000"/>
                          </a:solidFill>
                          <a:latin typeface="Arial"/>
                        </a:rPr>
                        <a:t>GbE card</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Arial"/>
                        </a:rPr>
                        <a:t>AL</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6.4.5(A11)</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14310">
                <a:tc>
                  <a:txBody>
                    <a:bodyPr/>
                    <a:lstStyle/>
                    <a:p>
                      <a:pPr algn="l" fontAlgn="t"/>
                      <a:r>
                        <a:rPr lang="fr-FR" sz="1400" b="0" i="1" u="none" strike="noStrike">
                          <a:solidFill>
                            <a:srgbClr val="000000"/>
                          </a:solidFill>
                          <a:latin typeface="Arial"/>
                        </a:rPr>
                        <a:t>Intel Quad </a:t>
                      </a:r>
                      <a:r>
                        <a:rPr lang="fr-FR" sz="1400" b="1" i="1" u="none" strike="noStrike">
                          <a:solidFill>
                            <a:srgbClr val="000000"/>
                          </a:solidFill>
                          <a:latin typeface="Arial"/>
                        </a:rPr>
                        <a:t>1G</a:t>
                      </a:r>
                      <a:r>
                        <a:rPr lang="fr-FR" sz="1400" b="0" i="1" u="none" strike="noStrike">
                          <a:solidFill>
                            <a:srgbClr val="000000"/>
                          </a:solidFill>
                          <a:latin typeface="Arial"/>
                        </a:rPr>
                        <a:t> Eth NIC</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Arial"/>
                        </a:rPr>
                        <a:t>N/A</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1.5-1</a:t>
                      </a:r>
                      <a:br>
                        <a:rPr lang="en-US" sz="1400" b="0" i="0" u="none" strike="noStrike">
                          <a:solidFill>
                            <a:srgbClr val="000000"/>
                          </a:solidFill>
                          <a:latin typeface="Arial"/>
                        </a:rPr>
                      </a:br>
                      <a:endParaRPr lang="en-US" sz="1400" b="0" i="0" u="none" strike="noStrike">
                        <a:solidFill>
                          <a:srgbClr val="000000"/>
                        </a:solidFill>
                        <a:latin typeface="Arial"/>
                      </a:endParaRP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53">
                <a:tc>
                  <a:txBody>
                    <a:bodyPr/>
                    <a:lstStyle/>
                    <a:p>
                      <a:pPr algn="l" fontAlgn="t"/>
                      <a:r>
                        <a:rPr lang="en-US" sz="1400" b="0" i="1" u="none" strike="noStrike">
                          <a:solidFill>
                            <a:srgbClr val="000000"/>
                          </a:solidFill>
                          <a:latin typeface="Arial"/>
                        </a:rPr>
                        <a:t>H700 RAID Controller</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Arial"/>
                        </a:rPr>
                        <a:t>AL</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12.10.3-0001 A09</a:t>
                      </a:r>
                    </a:p>
                  </a:txBody>
                  <a:tcPr marL="5780" marR="5780" marT="5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226153">
                <a:tc>
                  <a:txBody>
                    <a:bodyPr/>
                    <a:lstStyle/>
                    <a:p>
                      <a:pPr algn="l" fontAlgn="t"/>
                      <a:r>
                        <a:rPr lang="en-US" sz="1400" b="0" i="1" u="none" strike="noStrike">
                          <a:solidFill>
                            <a:srgbClr val="000000"/>
                          </a:solidFill>
                          <a:latin typeface="Arial"/>
                        </a:rPr>
                        <a:t>H800 RAID Controller</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Arial"/>
                        </a:rPr>
                        <a:t>AL</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12.10.3-0001 A09</a:t>
                      </a:r>
                    </a:p>
                  </a:txBody>
                  <a:tcPr marL="5780" marR="5780" marT="5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687502">
                <a:tc>
                  <a:txBody>
                    <a:bodyPr/>
                    <a:lstStyle/>
                    <a:p>
                      <a:pPr algn="l" fontAlgn="t"/>
                      <a:r>
                        <a:rPr lang="en-US" sz="1400" b="0" i="1" u="none" strike="noStrike">
                          <a:solidFill>
                            <a:srgbClr val="000000"/>
                          </a:solidFill>
                          <a:latin typeface="Arial"/>
                        </a:rPr>
                        <a:t>LSI Quad SAS HBA 9201-16e</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Arial"/>
                        </a:rPr>
                        <a:t>AL</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400" b="0" i="0" u="none" strike="noStrike" dirty="0">
                          <a:solidFill>
                            <a:srgbClr val="000000"/>
                          </a:solidFill>
                          <a:latin typeface="Calibri"/>
                        </a:rPr>
                        <a:t>F/W: 13.00.01.00</a:t>
                      </a:r>
                      <a:br>
                        <a:rPr lang="pl-PL" sz="1400" b="0" i="0" u="none" strike="noStrike" dirty="0">
                          <a:solidFill>
                            <a:srgbClr val="000000"/>
                          </a:solidFill>
                          <a:latin typeface="Calibri"/>
                        </a:rPr>
                      </a:br>
                      <a:r>
                        <a:rPr lang="pl-PL" sz="1400" b="0" i="0" u="none" strike="noStrike" dirty="0">
                          <a:solidFill>
                            <a:srgbClr val="000000"/>
                          </a:solidFill>
                          <a:latin typeface="Calibri"/>
                        </a:rPr>
                        <a:t>NVDATA: 0C.00.00.02</a:t>
                      </a:r>
                      <a:br>
                        <a:rPr lang="pl-PL" sz="1400" b="0" i="0" u="none" strike="noStrike" dirty="0">
                          <a:solidFill>
                            <a:srgbClr val="000000"/>
                          </a:solidFill>
                          <a:latin typeface="Calibri"/>
                        </a:rPr>
                      </a:br>
                      <a:r>
                        <a:rPr lang="pl-PL" sz="1400" b="0" i="0" u="none" strike="noStrike" dirty="0">
                          <a:solidFill>
                            <a:srgbClr val="000000"/>
                          </a:solidFill>
                          <a:latin typeface="Calibri"/>
                        </a:rPr>
                        <a:t>X86-BIOS: 07.25.00.00</a:t>
                      </a:r>
                    </a:p>
                  </a:txBody>
                  <a:tcPr marL="5780" marR="5780" marT="578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34212">
                <a:tc>
                  <a:txBody>
                    <a:bodyPr/>
                    <a:lstStyle/>
                    <a:p>
                      <a:pPr algn="l" fontAlgn="t"/>
                      <a:r>
                        <a:rPr lang="en-US" sz="1400" b="0" i="1" u="none" strike="noStrike">
                          <a:solidFill>
                            <a:srgbClr val="000000"/>
                          </a:solidFill>
                          <a:latin typeface="Arial"/>
                        </a:rPr>
                        <a:t>R910 BIOS </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latin typeface="Arial"/>
                        </a:rPr>
                        <a:t>AU </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2.7.0</a:t>
                      </a:r>
                      <a:br>
                        <a:rPr lang="en-US" sz="1400" b="0" i="0" u="none" strike="noStrike" dirty="0">
                          <a:solidFill>
                            <a:srgbClr val="000000"/>
                          </a:solidFill>
                          <a:latin typeface="Arial"/>
                        </a:rPr>
                      </a:br>
                      <a:r>
                        <a:rPr lang="en-US" sz="1400" b="0" i="0" u="none" strike="noStrike" dirty="0">
                          <a:solidFill>
                            <a:srgbClr val="000000"/>
                          </a:solidFill>
                          <a:latin typeface="Arial"/>
                        </a:rPr>
                        <a:t>QTM Custom 80D7</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26153">
                <a:tc>
                  <a:txBody>
                    <a:bodyPr/>
                    <a:lstStyle/>
                    <a:p>
                      <a:pPr algn="l" fontAlgn="t"/>
                      <a:r>
                        <a:rPr lang="en-US" sz="1400" b="0" i="1" u="none" strike="noStrike">
                          <a:solidFill>
                            <a:srgbClr val="000000"/>
                          </a:solidFill>
                          <a:latin typeface="Arial"/>
                        </a:rPr>
                        <a:t>R910 iDRAC</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latin typeface="Arial"/>
                        </a:rPr>
                        <a:t>AL</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IDRAC6:  1.85 A01</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26153">
                <a:tc>
                  <a:txBody>
                    <a:bodyPr/>
                    <a:lstStyle/>
                    <a:p>
                      <a:pPr algn="l" fontAlgn="t"/>
                      <a:r>
                        <a:rPr lang="en-US" sz="1400" b="0" i="1" u="none" strike="noStrike">
                          <a:solidFill>
                            <a:srgbClr val="000000"/>
                          </a:solidFill>
                          <a:latin typeface="Arial"/>
                        </a:rPr>
                        <a:t>OM (Built with the SW)</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t"/>
                      <a:r>
                        <a:rPr lang="en-US" sz="1400" b="1" i="0" u="none" strike="noStrike">
                          <a:solidFill>
                            <a:srgbClr val="000000"/>
                          </a:solidFill>
                          <a:latin typeface="Arial"/>
                        </a:rPr>
                        <a:t>N/A</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t"/>
                      <a:r>
                        <a:rPr lang="en-US" sz="1400" b="0" i="0" u="none" strike="noStrike">
                          <a:solidFill>
                            <a:srgbClr val="000000"/>
                          </a:solidFill>
                          <a:latin typeface="Arial"/>
                        </a:rPr>
                        <a:t>OM 6.5</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71383">
                <a:tc>
                  <a:txBody>
                    <a:bodyPr/>
                    <a:lstStyle/>
                    <a:p>
                      <a:pPr algn="l" fontAlgn="t"/>
                      <a:r>
                        <a:rPr lang="en-US" sz="1400" b="0" i="1" u="none" strike="noStrike">
                          <a:solidFill>
                            <a:srgbClr val="000000"/>
                          </a:solidFill>
                          <a:latin typeface="Arial"/>
                        </a:rPr>
                        <a:t>MD1220</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latin typeface="Arial"/>
                        </a:rPr>
                        <a:t>N/A</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1.0.1</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383">
                <a:tc>
                  <a:txBody>
                    <a:bodyPr/>
                    <a:lstStyle/>
                    <a:p>
                      <a:pPr algn="l" fontAlgn="t"/>
                      <a:r>
                        <a:rPr lang="en-US" sz="1400" b="0" i="1" u="none" strike="noStrike" dirty="0">
                          <a:solidFill>
                            <a:srgbClr val="000000"/>
                          </a:solidFill>
                          <a:latin typeface="Arial"/>
                        </a:rPr>
                        <a:t>Dell 6224 1GbE switch</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latin typeface="Arial"/>
                        </a:rPr>
                        <a:t>VCO</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3.3.2.3</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Slide Number Placeholder 3"/>
          <p:cNvSpPr>
            <a:spLocks noGrp="1"/>
          </p:cNvSpPr>
          <p:nvPr>
            <p:ph type="sldNum" sz="quarter" idx="4294967295"/>
          </p:nvPr>
        </p:nvSpPr>
        <p:spPr>
          <a:xfrm>
            <a:off x="228600" y="6618288"/>
            <a:ext cx="463550" cy="246062"/>
          </a:xfrm>
          <a:prstGeom prst="rect">
            <a:avLst/>
          </a:prstGeom>
        </p:spPr>
        <p:txBody>
          <a:bodyPr/>
          <a:lstStyle/>
          <a:p>
            <a:fld id="{1026FD6D-CA33-924A-AFDA-F6CEE20912B5}" type="slidenum">
              <a:rPr lang="en-US" sz="1000" smtClean="0">
                <a:solidFill>
                  <a:schemeClr val="accent6">
                    <a:lumMod val="40000"/>
                    <a:lumOff val="60000"/>
                  </a:schemeClr>
                </a:solidFill>
              </a:rPr>
              <a:pPr/>
              <a:t>31</a:t>
            </a:fld>
            <a:endParaRPr lang="en-US" sz="1000" dirty="0">
              <a:solidFill>
                <a:schemeClr val="accent6">
                  <a:lumMod val="40000"/>
                  <a:lumOff val="60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DXi8500-3T (Teton) – FW List cont.</a:t>
            </a:r>
            <a:endParaRPr lang="en-US" dirty="0">
              <a:solidFill>
                <a:srgbClr val="FF0000"/>
              </a:solidFill>
            </a:endParaRPr>
          </a:p>
        </p:txBody>
      </p:sp>
      <p:graphicFrame>
        <p:nvGraphicFramePr>
          <p:cNvPr id="7" name="Table 6"/>
          <p:cNvGraphicFramePr>
            <a:graphicFrameLocks noGrp="1"/>
          </p:cNvGraphicFramePr>
          <p:nvPr/>
        </p:nvGraphicFramePr>
        <p:xfrm>
          <a:off x="228600" y="1066799"/>
          <a:ext cx="8610600" cy="5257752"/>
        </p:xfrm>
        <a:graphic>
          <a:graphicData uri="http://schemas.openxmlformats.org/drawingml/2006/table">
            <a:tbl>
              <a:tblPr/>
              <a:tblGrid>
                <a:gridCol w="2470277"/>
                <a:gridCol w="2995346"/>
                <a:gridCol w="3144977"/>
              </a:tblGrid>
              <a:tr h="280148">
                <a:tc>
                  <a:txBody>
                    <a:bodyPr/>
                    <a:lstStyle/>
                    <a:p>
                      <a:pPr algn="ctr" fontAlgn="t"/>
                      <a:r>
                        <a:rPr lang="en-US" sz="1400" b="1" i="1" u="none" strike="noStrike" dirty="0">
                          <a:solidFill>
                            <a:srgbClr val="000000"/>
                          </a:solidFill>
                          <a:latin typeface="Arial"/>
                        </a:rPr>
                        <a:t>Component</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1" i="1" u="none" strike="noStrike">
                          <a:solidFill>
                            <a:srgbClr val="000000"/>
                          </a:solidFill>
                          <a:latin typeface="Arial"/>
                        </a:rPr>
                        <a:t>Auto-Level/ Auto-Upgrade/ Version Check Only</a:t>
                      </a:r>
                    </a:p>
                  </a:txBody>
                  <a:tcPr marL="5780" marR="5780" marT="5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1" i="1" u="none" strike="noStrike">
                          <a:solidFill>
                            <a:srgbClr val="000000"/>
                          </a:solidFill>
                          <a:latin typeface="Arial"/>
                        </a:rPr>
                        <a:t>SW Version 2.1.2_85</a:t>
                      </a:r>
                    </a:p>
                  </a:txBody>
                  <a:tcPr marL="5780" marR="5780" marT="5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37882">
                <a:tc>
                  <a:txBody>
                    <a:bodyPr/>
                    <a:lstStyle/>
                    <a:p>
                      <a:pPr algn="l" fontAlgn="t"/>
                      <a:r>
                        <a:rPr lang="en-US" sz="1400" b="0" i="1" u="none" strike="noStrike" dirty="0">
                          <a:solidFill>
                            <a:srgbClr val="000000"/>
                          </a:solidFill>
                          <a:latin typeface="Arial"/>
                        </a:rPr>
                        <a:t>Brocade 5120 8Gb FC switch</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latin typeface="Arial"/>
                        </a:rPr>
                        <a:t>VCO</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Teton: N/A </a:t>
                      </a:r>
                      <a:br>
                        <a:rPr lang="en-US" sz="1400" b="0" i="0" u="none" strike="noStrike">
                          <a:solidFill>
                            <a:srgbClr val="000000"/>
                          </a:solidFill>
                          <a:latin typeface="Arial"/>
                        </a:rPr>
                      </a:br>
                      <a:r>
                        <a:rPr lang="en-US" sz="1400" b="0" i="0" u="none" strike="noStrike">
                          <a:solidFill>
                            <a:srgbClr val="000000"/>
                          </a:solidFill>
                          <a:latin typeface="Arial"/>
                        </a:rPr>
                        <a:t>Drambuie: 6.4.0 </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840442">
                <a:tc>
                  <a:txBody>
                    <a:bodyPr/>
                    <a:lstStyle/>
                    <a:p>
                      <a:pPr algn="l" fontAlgn="t"/>
                      <a:r>
                        <a:rPr lang="en-US" sz="1400" b="0" i="1" u="none" strike="noStrike" dirty="0" err="1">
                          <a:solidFill>
                            <a:srgbClr val="000000"/>
                          </a:solidFill>
                          <a:latin typeface="Arial"/>
                        </a:rPr>
                        <a:t>NetApp</a:t>
                      </a:r>
                      <a:r>
                        <a:rPr lang="en-US" sz="1400" b="0" i="1" u="none" strike="noStrike" dirty="0">
                          <a:solidFill>
                            <a:srgbClr val="000000"/>
                          </a:solidFill>
                          <a:latin typeface="Arial"/>
                        </a:rPr>
                        <a:t> RAID Array (Wrigley/Matterhorn) 4980H </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Arial"/>
                        </a:rPr>
                        <a:t>AL</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Arial"/>
                        </a:rPr>
                        <a:t>CFW; Chessie 2 (Ver </a:t>
                      </a:r>
                      <a:r>
                        <a:rPr lang="pt-BR" sz="1400" b="1" i="0" u="none" strike="noStrike">
                          <a:solidFill>
                            <a:srgbClr val="000000"/>
                          </a:solidFill>
                          <a:latin typeface="Arial"/>
                        </a:rPr>
                        <a:t>07.77.20.00</a:t>
                      </a:r>
                      <a:r>
                        <a:rPr lang="pt-BR" sz="1400" b="0" i="0" u="none" strike="noStrike">
                          <a:solidFill>
                            <a:srgbClr val="000000"/>
                          </a:solidFill>
                          <a:latin typeface="Arial"/>
                        </a:rPr>
                        <a:t>)</a:t>
                      </a:r>
                      <a:br>
                        <a:rPr lang="pt-BR" sz="1400" b="0" i="0" u="none" strike="noStrike">
                          <a:solidFill>
                            <a:srgbClr val="000000"/>
                          </a:solidFill>
                          <a:latin typeface="Arial"/>
                        </a:rPr>
                      </a:br>
                      <a:r>
                        <a:rPr lang="pt-BR" sz="1400" b="0" i="0" u="none" strike="noStrike">
                          <a:solidFill>
                            <a:srgbClr val="000000"/>
                          </a:solidFill>
                          <a:latin typeface="Arial"/>
                        </a:rPr>
                        <a:t>NVSRAM (Ver N49XX-777893-400)</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7882">
                <a:tc>
                  <a:txBody>
                    <a:bodyPr/>
                    <a:lstStyle/>
                    <a:p>
                      <a:pPr algn="l" fontAlgn="t"/>
                      <a:r>
                        <a:rPr lang="en-US" sz="1400" b="0" i="1" u="none" strike="noStrike">
                          <a:solidFill>
                            <a:srgbClr val="000000"/>
                          </a:solidFill>
                          <a:latin typeface="Arial"/>
                        </a:rPr>
                        <a:t>Net App EBOD - Ebbets</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Arial"/>
                        </a:rPr>
                        <a:t>AL</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ESM FW (Ver 0362)</a:t>
                      </a:r>
                      <a:br>
                        <a:rPr lang="en-US" sz="1400" b="0" i="0" u="none" strike="noStrike">
                          <a:solidFill>
                            <a:srgbClr val="000000"/>
                          </a:solidFill>
                          <a:latin typeface="Arial"/>
                        </a:rPr>
                      </a:br>
                      <a:endParaRPr lang="en-US" sz="1400" b="0" i="0" u="none" strike="noStrike">
                        <a:solidFill>
                          <a:srgbClr val="000000"/>
                        </a:solidFill>
                        <a:latin typeface="Arial"/>
                      </a:endParaRP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37882">
                <a:tc>
                  <a:txBody>
                    <a:bodyPr/>
                    <a:lstStyle/>
                    <a:p>
                      <a:pPr algn="l" fontAlgn="t"/>
                      <a:r>
                        <a:rPr lang="en-US" sz="1400" b="0" i="1" u="none" strike="noStrike">
                          <a:solidFill>
                            <a:srgbClr val="000000"/>
                          </a:solidFill>
                          <a:latin typeface="Arial"/>
                        </a:rPr>
                        <a:t>NetApp JBOD (Wrigley)</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Arial"/>
                        </a:rPr>
                        <a:t>AL</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ESM FW (Ver 98E4)</a:t>
                      </a:r>
                      <a:br>
                        <a:rPr lang="en-US" sz="1400" b="0" i="0" u="none" strike="noStrike">
                          <a:solidFill>
                            <a:srgbClr val="000000"/>
                          </a:solidFill>
                          <a:latin typeface="Arial"/>
                        </a:rPr>
                      </a:br>
                      <a:endParaRPr lang="en-US" sz="1400" b="0" i="0" u="none" strike="noStrike">
                        <a:solidFill>
                          <a:srgbClr val="000000"/>
                        </a:solidFill>
                        <a:latin typeface="Arial"/>
                      </a:endParaRP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5253">
                <a:tc>
                  <a:txBody>
                    <a:bodyPr/>
                    <a:lstStyle/>
                    <a:p>
                      <a:pPr algn="l" fontAlgn="t"/>
                      <a:r>
                        <a:rPr lang="en-US" sz="1400" b="0" i="1" u="none" strike="noStrike">
                          <a:solidFill>
                            <a:srgbClr val="000000"/>
                          </a:solidFill>
                          <a:latin typeface="Arial"/>
                        </a:rPr>
                        <a:t>NetApp HDD's</a:t>
                      </a:r>
                      <a:br>
                        <a:rPr lang="en-US" sz="1400" b="0" i="1" u="none" strike="noStrike">
                          <a:solidFill>
                            <a:srgbClr val="000000"/>
                          </a:solidFill>
                          <a:latin typeface="Arial"/>
                        </a:rPr>
                      </a:br>
                      <a:r>
                        <a:rPr lang="en-US" sz="1400" b="1" i="1" u="none" strike="noStrike">
                          <a:solidFill>
                            <a:srgbClr val="000000"/>
                          </a:solidFill>
                          <a:latin typeface="Arial"/>
                        </a:rPr>
                        <a:t>1TB &amp; 2TB SATA</a:t>
                      </a:r>
                      <a:endParaRPr lang="en-US" sz="1400" b="0" i="1" u="none" strike="noStrike">
                        <a:solidFill>
                          <a:srgbClr val="000000"/>
                        </a:solidFill>
                        <a:latin typeface="Arial"/>
                      </a:endParaRP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Arial"/>
                        </a:rPr>
                        <a:t>N/A</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Seagate Muskie 1TB &amp; 2TB: MS01</a:t>
                      </a:r>
                      <a:br>
                        <a:rPr lang="en-US" sz="1400" b="0" i="0" u="none" strike="noStrike">
                          <a:solidFill>
                            <a:srgbClr val="000000"/>
                          </a:solidFill>
                          <a:latin typeface="Arial"/>
                        </a:rPr>
                      </a:br>
                      <a:r>
                        <a:rPr lang="en-US" sz="1400" b="0" i="0" u="none" strike="noStrike">
                          <a:solidFill>
                            <a:srgbClr val="000000"/>
                          </a:solidFill>
                          <a:latin typeface="Arial"/>
                        </a:rPr>
                        <a:t>Hitachi Jupiter K 2TB: JKA0A3NA</a:t>
                      </a:r>
                      <a:br>
                        <a:rPr lang="en-US" sz="1400" b="0" i="0" u="none" strike="noStrike">
                          <a:solidFill>
                            <a:srgbClr val="000000"/>
                          </a:solidFill>
                          <a:latin typeface="Arial"/>
                        </a:rPr>
                      </a:br>
                      <a:r>
                        <a:rPr lang="en-US" sz="1400" b="0" i="0" u="none" strike="noStrike">
                          <a:solidFill>
                            <a:srgbClr val="000000"/>
                          </a:solidFill>
                          <a:latin typeface="Arial"/>
                        </a:rPr>
                        <a:t>Hitachi Mars K 2TB: MK70A6Q0</a:t>
                      </a:r>
                      <a:br>
                        <a:rPr lang="en-US" sz="1400" b="0" i="0" u="none" strike="noStrike">
                          <a:solidFill>
                            <a:srgbClr val="000000"/>
                          </a:solidFill>
                          <a:latin typeface="Arial"/>
                        </a:rPr>
                      </a:br>
                      <a:endParaRPr lang="en-US" sz="1400" b="0" i="0" u="none" strike="noStrike">
                        <a:solidFill>
                          <a:srgbClr val="000000"/>
                        </a:solidFill>
                        <a:latin typeface="Arial"/>
                      </a:endParaRP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075763">
                <a:tc>
                  <a:txBody>
                    <a:bodyPr/>
                    <a:lstStyle/>
                    <a:p>
                      <a:pPr algn="l" fontAlgn="t"/>
                      <a:r>
                        <a:rPr lang="en-US" sz="1400" b="0" i="1" u="none" strike="noStrike">
                          <a:solidFill>
                            <a:srgbClr val="000000"/>
                          </a:solidFill>
                          <a:latin typeface="Arial"/>
                        </a:rPr>
                        <a:t>NetApp HDD's</a:t>
                      </a:r>
                      <a:br>
                        <a:rPr lang="en-US" sz="1400" b="0" i="1" u="none" strike="noStrike">
                          <a:solidFill>
                            <a:srgbClr val="000000"/>
                          </a:solidFill>
                          <a:latin typeface="Arial"/>
                        </a:rPr>
                      </a:br>
                      <a:r>
                        <a:rPr lang="en-US" sz="1400" b="1" i="1" u="none" strike="noStrike">
                          <a:solidFill>
                            <a:srgbClr val="000000"/>
                          </a:solidFill>
                          <a:latin typeface="Arial"/>
                        </a:rPr>
                        <a:t>3TB NL SAS</a:t>
                      </a:r>
                      <a:endParaRPr lang="en-US" sz="1400" b="0" i="1" u="none" strike="noStrike">
                        <a:solidFill>
                          <a:srgbClr val="000000"/>
                        </a:solidFill>
                        <a:latin typeface="Arial"/>
                      </a:endParaRP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latin typeface="Arial"/>
                        </a:rPr>
                        <a:t>N/A</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Seagate </a:t>
                      </a:r>
                      <a:r>
                        <a:rPr lang="en-US" sz="1400" b="0" i="0" u="none" strike="noStrike" dirty="0" err="1">
                          <a:solidFill>
                            <a:srgbClr val="000000"/>
                          </a:solidFill>
                          <a:latin typeface="Arial"/>
                        </a:rPr>
                        <a:t>Mataray</a:t>
                      </a:r>
                      <a:r>
                        <a:rPr lang="en-US" sz="1400" b="0" i="0" u="none" strike="noStrike" dirty="0">
                          <a:solidFill>
                            <a:srgbClr val="000000"/>
                          </a:solidFill>
                          <a:latin typeface="Arial"/>
                        </a:rPr>
                        <a:t> 3TB FDE: MS01</a:t>
                      </a:r>
                      <a:br>
                        <a:rPr lang="en-US" sz="1400" b="0" i="0" u="none" strike="noStrike" dirty="0">
                          <a:solidFill>
                            <a:srgbClr val="000000"/>
                          </a:solidFill>
                          <a:latin typeface="Arial"/>
                        </a:rPr>
                      </a:br>
                      <a:r>
                        <a:rPr lang="en-US" sz="1400" b="0" i="0" u="none" strike="noStrike" dirty="0">
                          <a:solidFill>
                            <a:srgbClr val="000000"/>
                          </a:solidFill>
                          <a:latin typeface="Arial"/>
                        </a:rPr>
                        <a:t>Seagate </a:t>
                      </a:r>
                      <a:r>
                        <a:rPr lang="en-US" sz="1400" b="0" i="0" u="none" strike="noStrike" dirty="0" err="1">
                          <a:solidFill>
                            <a:srgbClr val="000000"/>
                          </a:solidFill>
                          <a:latin typeface="Arial"/>
                        </a:rPr>
                        <a:t>Mataray</a:t>
                      </a:r>
                      <a:r>
                        <a:rPr lang="en-US" sz="1400" b="0" i="0" u="none" strike="noStrike" dirty="0">
                          <a:solidFill>
                            <a:srgbClr val="000000"/>
                          </a:solidFill>
                          <a:latin typeface="Arial"/>
                        </a:rPr>
                        <a:t> 3TB Non-FDE: MS01</a:t>
                      </a:r>
                      <a:br>
                        <a:rPr lang="en-US" sz="1400" b="0" i="0" u="none" strike="noStrike" dirty="0">
                          <a:solidFill>
                            <a:srgbClr val="000000"/>
                          </a:solidFill>
                          <a:latin typeface="Arial"/>
                        </a:rPr>
                      </a:br>
                      <a:r>
                        <a:rPr lang="en-US" sz="1400" b="0" i="0" u="none" strike="noStrike" dirty="0">
                          <a:solidFill>
                            <a:srgbClr val="000000"/>
                          </a:solidFill>
                          <a:latin typeface="Arial"/>
                        </a:rPr>
                        <a:t>Hitachi Mars K 3TB FDE: MS04</a:t>
                      </a:r>
                      <a:br>
                        <a:rPr lang="en-US" sz="1400" b="0" i="0" u="none" strike="noStrike" dirty="0">
                          <a:solidFill>
                            <a:srgbClr val="000000"/>
                          </a:solidFill>
                          <a:latin typeface="Arial"/>
                        </a:rPr>
                      </a:br>
                      <a:r>
                        <a:rPr lang="en-US" sz="1400" b="0" i="0" u="none" strike="noStrike" dirty="0">
                          <a:solidFill>
                            <a:srgbClr val="000000"/>
                          </a:solidFill>
                          <a:latin typeface="Arial"/>
                        </a:rPr>
                        <a:t>Hitachi Mars K 3TB Non-FDE: MS03</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80148">
                <a:tc>
                  <a:txBody>
                    <a:bodyPr/>
                    <a:lstStyle/>
                    <a:p>
                      <a:pPr algn="l" fontAlgn="b"/>
                      <a:r>
                        <a:rPr lang="en-US" sz="1400" b="0" i="0" u="none" strike="noStrike">
                          <a:solidFill>
                            <a:srgbClr val="000000"/>
                          </a:solidFill>
                          <a:latin typeface="Calibri"/>
                        </a:rPr>
                        <a:t>New version for that release</a:t>
                      </a:r>
                    </a:p>
                  </a:txBody>
                  <a:tcPr marL="5780" marR="5780" marT="5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400" b="0" i="0" u="none" strike="noStrike">
                          <a:solidFill>
                            <a:srgbClr val="000000"/>
                          </a:solidFill>
                          <a:latin typeface="Arial"/>
                        </a:rPr>
                        <a:t>For reference ONLY</a:t>
                      </a:r>
                    </a:p>
                  </a:txBody>
                  <a:tcPr marL="5780" marR="5780" marT="57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US" sz="1400" b="0" i="0" u="none" strike="noStrike" dirty="0">
                        <a:solidFill>
                          <a:srgbClr val="000000"/>
                        </a:solidFill>
                        <a:latin typeface="Calibri"/>
                      </a:endParaRPr>
                    </a:p>
                  </a:txBody>
                  <a:tcPr marL="5780" marR="5780" marT="578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4" name="Slide Number Placeholder 3"/>
          <p:cNvSpPr>
            <a:spLocks noGrp="1"/>
          </p:cNvSpPr>
          <p:nvPr>
            <p:ph type="sldNum" sz="quarter" idx="11"/>
          </p:nvPr>
        </p:nvSpPr>
        <p:spPr>
          <a:xfrm>
            <a:off x="228600" y="6618288"/>
            <a:ext cx="463550" cy="246062"/>
          </a:xfrm>
        </p:spPr>
        <p:txBody>
          <a:bodyPr/>
          <a:lstStyle/>
          <a:p>
            <a:fld id="{1026FD6D-CA33-924A-AFDA-F6CEE20912B5}" type="slidenum">
              <a:rPr lang="en-US" smtClean="0"/>
              <a:pPr/>
              <a:t>32</a:t>
            </a:fld>
            <a:endParaRPr lang="en-US" sz="1200"/>
          </a:p>
        </p:txBody>
      </p:sp>
    </p:spTree>
  </p:cSld>
  <p:clrMapOvr>
    <a:masterClrMapping/>
  </p:clrMapOvr>
  <mc:AlternateContent xmlns:mc="http://schemas.openxmlformats.org/markup-compatibility/2006">
    <mc:Choice xmlns=""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DXi8500-3T (Teton) – </a:t>
            </a:r>
            <a:r>
              <a:rPr dirty="0" smtClean="0">
                <a:latin typeface="Arial" charset="0"/>
                <a:cs typeface="Arial" charset="0"/>
              </a:rPr>
              <a:t>PMM Rack</a:t>
            </a:r>
          </a:p>
        </p:txBody>
      </p:sp>
      <p:sp>
        <p:nvSpPr>
          <p:cNvPr id="32771" name="Content Placeholder 2"/>
          <p:cNvSpPr>
            <a:spLocks noGrp="1"/>
          </p:cNvSpPr>
          <p:nvPr>
            <p:ph idx="1"/>
          </p:nvPr>
        </p:nvSpPr>
        <p:spPr/>
        <p:txBody>
          <a:bodyPr/>
          <a:lstStyle/>
          <a:p>
            <a:r>
              <a:rPr dirty="0" smtClean="0">
                <a:solidFill>
                  <a:schemeClr val="tx1"/>
                </a:solidFill>
                <a:latin typeface="Arial" charset="0"/>
                <a:ea typeface="ＭＳ Ｐゴシック" charset="-128"/>
                <a:cs typeface="Arial" charset="0"/>
              </a:rPr>
              <a:t>PMM rack has many similarities to previous Pentair rack:</a:t>
            </a:r>
          </a:p>
          <a:p>
            <a:pPr lvl="1"/>
            <a:r>
              <a:rPr lang="en-US" dirty="0" smtClean="0">
                <a:solidFill>
                  <a:schemeClr val="tx1"/>
                </a:solidFill>
                <a:latin typeface="Arial" charset="0"/>
                <a:ea typeface="ＭＳ Ｐゴシック" charset="-128"/>
                <a:cs typeface="Arial" charset="0"/>
              </a:rPr>
              <a:t>40U space and same overall height</a:t>
            </a:r>
          </a:p>
          <a:p>
            <a:pPr lvl="1"/>
            <a:r>
              <a:rPr lang="en-US" dirty="0" smtClean="0">
                <a:solidFill>
                  <a:schemeClr val="tx1"/>
                </a:solidFill>
                <a:latin typeface="Arial" charset="0"/>
                <a:ea typeface="ＭＳ Ｐゴシック" charset="-128"/>
                <a:cs typeface="Arial" charset="0"/>
              </a:rPr>
              <a:t>PDUs similar layout, use</a:t>
            </a:r>
          </a:p>
          <a:p>
            <a:pPr lvl="1"/>
            <a:r>
              <a:rPr lang="en-US" dirty="0" smtClean="0">
                <a:solidFill>
                  <a:schemeClr val="tx1"/>
                </a:solidFill>
                <a:latin typeface="Arial" charset="0"/>
                <a:ea typeface="ＭＳ Ｐゴシック" charset="-128"/>
                <a:cs typeface="Arial" charset="0"/>
              </a:rPr>
              <a:t>Inside mounting rails, utilizes simple “hanger style fixed rails”</a:t>
            </a:r>
          </a:p>
          <a:p>
            <a:r>
              <a:rPr lang="en-US" dirty="0" smtClean="0">
                <a:solidFill>
                  <a:schemeClr val="tx1"/>
                </a:solidFill>
                <a:latin typeface="Arial" charset="0"/>
                <a:ea typeface="ＭＳ Ｐゴシック" charset="-128"/>
                <a:cs typeface="Arial" charset="0"/>
              </a:rPr>
              <a:t>Differences or improvements of PMM rack:</a:t>
            </a:r>
          </a:p>
          <a:p>
            <a:pPr lvl="1"/>
            <a:r>
              <a:rPr lang="en-US" dirty="0" smtClean="0">
                <a:solidFill>
                  <a:schemeClr val="tx1"/>
                </a:solidFill>
                <a:latin typeface="Arial" charset="0"/>
                <a:ea typeface="ＭＳ Ｐゴシック" charset="-128"/>
                <a:cs typeface="Arial" charset="0"/>
              </a:rPr>
              <a:t>Square holes instead of round, more of a standard mounting type</a:t>
            </a:r>
          </a:p>
          <a:p>
            <a:pPr lvl="1"/>
            <a:r>
              <a:rPr lang="en-US" dirty="0" smtClean="0">
                <a:solidFill>
                  <a:schemeClr val="tx1"/>
                </a:solidFill>
                <a:latin typeface="Arial" charset="0"/>
                <a:ea typeface="ＭＳ Ｐゴシック" charset="-128"/>
                <a:cs typeface="Arial" charset="0"/>
              </a:rPr>
              <a:t>Primary and Secondary PDUs are labeled as such</a:t>
            </a:r>
          </a:p>
          <a:p>
            <a:pPr lvl="1"/>
            <a:r>
              <a:rPr lang="en-US" dirty="0" smtClean="0">
                <a:solidFill>
                  <a:schemeClr val="tx1"/>
                </a:solidFill>
                <a:latin typeface="Arial" charset="0"/>
                <a:ea typeface="ＭＳ Ｐゴシック" charset="-128"/>
                <a:cs typeface="Arial" charset="0"/>
              </a:rPr>
              <a:t>Front, Lower panel is removable, so you can take off shipping foot and replace with a black lower panel</a:t>
            </a:r>
          </a:p>
          <a:p>
            <a:pPr lvl="1"/>
            <a:r>
              <a:rPr lang="en-US" dirty="0" smtClean="0">
                <a:solidFill>
                  <a:schemeClr val="tx1"/>
                </a:solidFill>
                <a:latin typeface="Arial" charset="0"/>
                <a:ea typeface="ＭＳ Ｐゴシック" charset="-128"/>
                <a:cs typeface="Arial" charset="0"/>
              </a:rPr>
              <a:t>Branding on front door as well as branding on top inside front panel (Quantum logos)</a:t>
            </a:r>
          </a:p>
          <a:p>
            <a:pPr lvl="1"/>
            <a:r>
              <a:rPr lang="en-US" dirty="0" smtClean="0">
                <a:solidFill>
                  <a:schemeClr val="tx1"/>
                </a:solidFill>
                <a:latin typeface="Arial" charset="0"/>
                <a:ea typeface="ＭＳ Ｐゴシック" charset="-128"/>
                <a:cs typeface="Arial" charset="0"/>
              </a:rPr>
              <a:t>PDU cord length is 3 feet longer than previous rack, for easier plug in overhead in data centers</a:t>
            </a:r>
          </a:p>
          <a:p>
            <a:endParaRPr dirty="0" smtClean="0">
              <a:solidFill>
                <a:schemeClr val="tx1"/>
              </a:solidFill>
              <a:latin typeface="Arial" charset="0"/>
              <a:ea typeface="ＭＳ Ｐゴシック" charset="-128"/>
              <a:cs typeface="Arial" charset="0"/>
            </a:endParaRPr>
          </a:p>
        </p:txBody>
      </p:sp>
      <p:sp>
        <p:nvSpPr>
          <p:cNvPr id="32772" name="Slide Number Placeholder 3"/>
          <p:cNvSpPr>
            <a:spLocks noGrp="1"/>
          </p:cNvSpPr>
          <p:nvPr>
            <p:ph type="sldNum" sz="quarter" idx="10"/>
          </p:nvPr>
        </p:nvSpPr>
        <p:spPr bwMode="auto">
          <a:noFill/>
        </p:spPr>
        <p:txBody>
          <a:bodyPr/>
          <a:lstStyle/>
          <a:p>
            <a:fld id="{1D23ED59-8273-4D5F-A120-D9A7A3BDC3F4}" type="slidenum">
              <a:rPr lang="en-US" smtClean="0">
                <a:latin typeface="Arial" charset="0"/>
              </a:rPr>
              <a:pPr/>
              <a:t>33</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DXi8500-3T (Teton) – </a:t>
            </a:r>
            <a:r>
              <a:rPr dirty="0" smtClean="0">
                <a:latin typeface="Arial" charset="0"/>
                <a:cs typeface="Arial" charset="0"/>
              </a:rPr>
              <a:t>PMM Rack new items</a:t>
            </a:r>
          </a:p>
        </p:txBody>
      </p:sp>
      <p:sp>
        <p:nvSpPr>
          <p:cNvPr id="23555" name="Content Placeholder 2"/>
          <p:cNvSpPr>
            <a:spLocks noGrp="1"/>
          </p:cNvSpPr>
          <p:nvPr>
            <p:ph idx="1"/>
          </p:nvPr>
        </p:nvSpPr>
        <p:spPr>
          <a:xfrm>
            <a:off x="692150" y="1295400"/>
            <a:ext cx="8070850" cy="533400"/>
          </a:xfrm>
        </p:spPr>
        <p:txBody>
          <a:bodyPr/>
          <a:lstStyle/>
          <a:p>
            <a:r>
              <a:rPr lang="en-US" dirty="0" smtClean="0">
                <a:latin typeface="Arial" charset="0"/>
                <a:ea typeface="ＭＳ Ｐゴシック" charset="-128"/>
                <a:cs typeface="Arial" charset="0"/>
              </a:rPr>
              <a:t>Quantum branding on front door and inside top of unit</a:t>
            </a:r>
            <a:endParaRPr dirty="0" smtClean="0">
              <a:latin typeface="Arial" charset="0"/>
              <a:ea typeface="ＭＳ Ｐゴシック" charset="-128"/>
              <a:cs typeface="Arial" charset="0"/>
            </a:endParaRPr>
          </a:p>
        </p:txBody>
      </p:sp>
      <p:sp>
        <p:nvSpPr>
          <p:cNvPr id="23556" name="Slide Number Placeholder 3"/>
          <p:cNvSpPr>
            <a:spLocks noGrp="1"/>
          </p:cNvSpPr>
          <p:nvPr>
            <p:ph type="sldNum" sz="quarter" idx="10"/>
          </p:nvPr>
        </p:nvSpPr>
        <p:spPr bwMode="auto">
          <a:noFill/>
        </p:spPr>
        <p:txBody>
          <a:bodyPr/>
          <a:lstStyle/>
          <a:p>
            <a:fld id="{8B2FB76E-8D65-4B53-9E03-E5B9368EC013}" type="slidenum">
              <a:rPr lang="en-US" smtClean="0">
                <a:latin typeface="Arial" charset="0"/>
              </a:rPr>
              <a:pPr/>
              <a:t>34</a:t>
            </a:fld>
            <a:endParaRPr lang="en-US" smtClean="0">
              <a:latin typeface="Arial" charset="0"/>
            </a:endParaRPr>
          </a:p>
        </p:txBody>
      </p:sp>
      <p:pic>
        <p:nvPicPr>
          <p:cNvPr id="6" name="Picture 5" descr="Front door branding.JPG"/>
          <p:cNvPicPr>
            <a:picLocks noChangeAspect="1"/>
          </p:cNvPicPr>
          <p:nvPr/>
        </p:nvPicPr>
        <p:blipFill>
          <a:blip r:embed="rId2" cstate="print"/>
          <a:stretch>
            <a:fillRect/>
          </a:stretch>
        </p:blipFill>
        <p:spPr>
          <a:xfrm>
            <a:off x="0" y="2209800"/>
            <a:ext cx="4549803" cy="3597763"/>
          </a:xfrm>
          <a:prstGeom prst="rect">
            <a:avLst/>
          </a:prstGeom>
        </p:spPr>
      </p:pic>
      <p:pic>
        <p:nvPicPr>
          <p:cNvPr id="7" name="Picture 6" descr="Top Rack Branding.JPG"/>
          <p:cNvPicPr>
            <a:picLocks noChangeAspect="1"/>
          </p:cNvPicPr>
          <p:nvPr/>
        </p:nvPicPr>
        <p:blipFill>
          <a:blip r:embed="rId3" cstate="print"/>
          <a:stretch>
            <a:fillRect/>
          </a:stretch>
        </p:blipFill>
        <p:spPr>
          <a:xfrm>
            <a:off x="4371257" y="2209800"/>
            <a:ext cx="4739007" cy="3597763"/>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228600"/>
            <a:ext cx="8229600" cy="639763"/>
          </a:xfrm>
        </p:spPr>
        <p:txBody>
          <a:bodyPr/>
          <a:lstStyle/>
          <a:p>
            <a:r>
              <a:rPr lang="en-US" dirty="0" smtClean="0"/>
              <a:t>DXi8500-3T (Teton) – P</a:t>
            </a:r>
            <a:r>
              <a:rPr dirty="0" smtClean="0">
                <a:latin typeface="Arial" charset="0"/>
                <a:cs typeface="Arial" charset="0"/>
              </a:rPr>
              <a:t>MM Rack new items</a:t>
            </a:r>
          </a:p>
        </p:txBody>
      </p:sp>
      <p:sp>
        <p:nvSpPr>
          <p:cNvPr id="23555" name="Content Placeholder 2"/>
          <p:cNvSpPr>
            <a:spLocks noGrp="1"/>
          </p:cNvSpPr>
          <p:nvPr>
            <p:ph idx="1"/>
          </p:nvPr>
        </p:nvSpPr>
        <p:spPr>
          <a:xfrm>
            <a:off x="533400" y="1219200"/>
            <a:ext cx="8305800" cy="609600"/>
          </a:xfrm>
        </p:spPr>
        <p:txBody>
          <a:bodyPr/>
          <a:lstStyle/>
          <a:p>
            <a:r>
              <a:rPr lang="en-US" dirty="0" smtClean="0">
                <a:latin typeface="Arial" charset="0"/>
                <a:ea typeface="ＭＳ Ｐゴシック" charset="-128"/>
                <a:cs typeface="Arial" charset="0"/>
              </a:rPr>
              <a:t>Labeling of Primary and Secondary Power on PDUs</a:t>
            </a:r>
            <a:endParaRPr dirty="0" smtClean="0">
              <a:latin typeface="Arial" charset="0"/>
              <a:ea typeface="ＭＳ Ｐゴシック" charset="-128"/>
              <a:cs typeface="Arial" charset="0"/>
            </a:endParaRPr>
          </a:p>
        </p:txBody>
      </p:sp>
      <p:sp>
        <p:nvSpPr>
          <p:cNvPr id="23556" name="Slide Number Placeholder 3"/>
          <p:cNvSpPr>
            <a:spLocks noGrp="1"/>
          </p:cNvSpPr>
          <p:nvPr>
            <p:ph type="sldNum" sz="quarter" idx="10"/>
          </p:nvPr>
        </p:nvSpPr>
        <p:spPr bwMode="auto">
          <a:noFill/>
        </p:spPr>
        <p:txBody>
          <a:bodyPr/>
          <a:lstStyle/>
          <a:p>
            <a:fld id="{8B2FB76E-8D65-4B53-9E03-E5B9368EC013}" type="slidenum">
              <a:rPr lang="en-US" smtClean="0">
                <a:latin typeface="Arial" charset="0"/>
              </a:rPr>
              <a:pPr/>
              <a:t>35</a:t>
            </a:fld>
            <a:endParaRPr lang="en-US" smtClean="0">
              <a:latin typeface="Arial" charset="0"/>
            </a:endParaRPr>
          </a:p>
        </p:txBody>
      </p:sp>
      <p:pic>
        <p:nvPicPr>
          <p:cNvPr id="8" name="Picture 7" descr="Primary power labeling.JPG"/>
          <p:cNvPicPr>
            <a:picLocks noChangeAspect="1"/>
          </p:cNvPicPr>
          <p:nvPr/>
        </p:nvPicPr>
        <p:blipFill>
          <a:blip r:embed="rId2" cstate="print"/>
          <a:stretch>
            <a:fillRect/>
          </a:stretch>
        </p:blipFill>
        <p:spPr>
          <a:xfrm>
            <a:off x="0" y="2266320"/>
            <a:ext cx="5387041" cy="4020180"/>
          </a:xfrm>
          <a:prstGeom prst="rect">
            <a:avLst/>
          </a:prstGeom>
        </p:spPr>
      </p:pic>
      <p:pic>
        <p:nvPicPr>
          <p:cNvPr id="9" name="Picture 8" descr="Secondary power labeling.JPG"/>
          <p:cNvPicPr>
            <a:picLocks noChangeAspect="1"/>
          </p:cNvPicPr>
          <p:nvPr/>
        </p:nvPicPr>
        <p:blipFill>
          <a:blip r:embed="rId3" cstate="print"/>
          <a:stretch>
            <a:fillRect/>
          </a:stretch>
        </p:blipFill>
        <p:spPr>
          <a:xfrm>
            <a:off x="4759345" y="2266320"/>
            <a:ext cx="4384655" cy="2991480"/>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228600"/>
            <a:ext cx="8153400" cy="639763"/>
          </a:xfrm>
        </p:spPr>
        <p:txBody>
          <a:bodyPr/>
          <a:lstStyle/>
          <a:p>
            <a:r>
              <a:rPr lang="en-US" dirty="0" smtClean="0"/>
              <a:t>DXi8500-3T (Teton) – </a:t>
            </a:r>
            <a:r>
              <a:rPr dirty="0" smtClean="0">
                <a:latin typeface="Arial" charset="0"/>
                <a:cs typeface="Arial" charset="0"/>
              </a:rPr>
              <a:t>PMM Rack new items</a:t>
            </a:r>
          </a:p>
        </p:txBody>
      </p:sp>
      <p:sp>
        <p:nvSpPr>
          <p:cNvPr id="23555" name="Content Placeholder 2"/>
          <p:cNvSpPr>
            <a:spLocks noGrp="1"/>
          </p:cNvSpPr>
          <p:nvPr>
            <p:ph idx="1"/>
          </p:nvPr>
        </p:nvSpPr>
        <p:spPr>
          <a:xfrm>
            <a:off x="457200" y="1066800"/>
            <a:ext cx="8305800" cy="533400"/>
          </a:xfrm>
        </p:spPr>
        <p:txBody>
          <a:bodyPr/>
          <a:lstStyle/>
          <a:p>
            <a:r>
              <a:rPr lang="en-US" dirty="0" smtClean="0">
                <a:latin typeface="Arial" charset="0"/>
                <a:ea typeface="ＭＳ Ｐゴシック" charset="-128"/>
                <a:cs typeface="Arial" charset="0"/>
              </a:rPr>
              <a:t>Removable lower panel, shown with and without panel, panel shipping position shown on upper back of rack</a:t>
            </a:r>
            <a:endParaRPr dirty="0" smtClean="0">
              <a:latin typeface="Arial" charset="0"/>
              <a:ea typeface="ＭＳ Ｐゴシック" charset="-128"/>
              <a:cs typeface="Arial" charset="0"/>
            </a:endParaRPr>
          </a:p>
        </p:txBody>
      </p:sp>
      <p:sp>
        <p:nvSpPr>
          <p:cNvPr id="23556" name="Slide Number Placeholder 3"/>
          <p:cNvSpPr>
            <a:spLocks noGrp="1"/>
          </p:cNvSpPr>
          <p:nvPr>
            <p:ph type="sldNum" sz="quarter" idx="10"/>
          </p:nvPr>
        </p:nvSpPr>
        <p:spPr bwMode="auto">
          <a:noFill/>
        </p:spPr>
        <p:txBody>
          <a:bodyPr/>
          <a:lstStyle/>
          <a:p>
            <a:fld id="{8B2FB76E-8D65-4B53-9E03-E5B9368EC013}" type="slidenum">
              <a:rPr lang="en-US" smtClean="0">
                <a:latin typeface="Arial" charset="0"/>
              </a:rPr>
              <a:pPr/>
              <a:t>36</a:t>
            </a:fld>
            <a:endParaRPr lang="en-US" smtClean="0">
              <a:latin typeface="Arial" charset="0"/>
            </a:endParaRPr>
          </a:p>
        </p:txBody>
      </p:sp>
      <p:pic>
        <p:nvPicPr>
          <p:cNvPr id="23557" name="Picture 5" descr="C:\QTM\8500-3tb\ma\JPEG Samples\Quantum_Teton_2012_044.jpg"/>
          <p:cNvPicPr>
            <a:picLocks noChangeAspect="1" noChangeArrowheads="1"/>
          </p:cNvPicPr>
          <p:nvPr/>
        </p:nvPicPr>
        <p:blipFill>
          <a:blip r:embed="rId2" cstate="print"/>
          <a:srcRect l="23882" t="6818" r="24947" b="4546"/>
          <a:stretch>
            <a:fillRect/>
          </a:stretch>
        </p:blipFill>
        <p:spPr bwMode="auto">
          <a:xfrm>
            <a:off x="457200" y="1990376"/>
            <a:ext cx="1714500" cy="4457700"/>
          </a:xfrm>
          <a:prstGeom prst="rect">
            <a:avLst/>
          </a:prstGeom>
          <a:noFill/>
          <a:ln w="9525">
            <a:noFill/>
            <a:miter lim="800000"/>
            <a:headEnd/>
            <a:tailEnd/>
          </a:ln>
        </p:spPr>
      </p:pic>
      <p:pic>
        <p:nvPicPr>
          <p:cNvPr id="8" name="Picture 7" descr="Rack front.JPG"/>
          <p:cNvPicPr>
            <a:picLocks noChangeAspect="1"/>
          </p:cNvPicPr>
          <p:nvPr/>
        </p:nvPicPr>
        <p:blipFill>
          <a:blip r:embed="rId3" cstate="print"/>
          <a:stretch>
            <a:fillRect/>
          </a:stretch>
        </p:blipFill>
        <p:spPr>
          <a:xfrm>
            <a:off x="2453979" y="1981200"/>
            <a:ext cx="3931244" cy="4466876"/>
          </a:xfrm>
          <a:prstGeom prst="rect">
            <a:avLst/>
          </a:prstGeom>
        </p:spPr>
      </p:pic>
      <p:pic>
        <p:nvPicPr>
          <p:cNvPr id="9" name="Picture 8" descr="Front lower panel storage position.JPG"/>
          <p:cNvPicPr>
            <a:picLocks noChangeAspect="1"/>
          </p:cNvPicPr>
          <p:nvPr/>
        </p:nvPicPr>
        <p:blipFill>
          <a:blip r:embed="rId4" cstate="print"/>
          <a:stretch>
            <a:fillRect/>
          </a:stretch>
        </p:blipFill>
        <p:spPr>
          <a:xfrm>
            <a:off x="5410200" y="3276600"/>
            <a:ext cx="2971800" cy="1539793"/>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DXi8500-2T – Capacity Upgrade using </a:t>
            </a:r>
            <a:r>
              <a:rPr lang="en-US" dirty="0" err="1" smtClean="0"/>
              <a:t>Ebbets</a:t>
            </a:r>
            <a:r>
              <a:rPr lang="en-US" dirty="0" smtClean="0"/>
              <a:t>/Snowmass with 3TB HDDs</a:t>
            </a:r>
          </a:p>
        </p:txBody>
      </p:sp>
      <p:sp>
        <p:nvSpPr>
          <p:cNvPr id="32771" name="Content Placeholder 2"/>
          <p:cNvSpPr>
            <a:spLocks noGrp="1"/>
          </p:cNvSpPr>
          <p:nvPr>
            <p:ph idx="1"/>
          </p:nvPr>
        </p:nvSpPr>
        <p:spPr>
          <a:xfrm>
            <a:off x="301624" y="1143000"/>
            <a:ext cx="8842376" cy="5029200"/>
          </a:xfrm>
        </p:spPr>
        <p:txBody>
          <a:bodyPr/>
          <a:lstStyle/>
          <a:p>
            <a:pPr lvl="0"/>
            <a:r>
              <a:rPr lang="en-US" sz="2000" dirty="0" smtClean="0">
                <a:solidFill>
                  <a:schemeClr val="tx1"/>
                </a:solidFill>
              </a:rPr>
              <a:t>Strategy is to add one 3TB array module  (RBOD) first and then begin adding 3TB expansion modules.(EBOD).</a:t>
            </a:r>
          </a:p>
          <a:p>
            <a:pPr lvl="0"/>
            <a:r>
              <a:rPr lang="en-US" sz="2000" dirty="0" smtClean="0">
                <a:solidFill>
                  <a:schemeClr val="tx1"/>
                </a:solidFill>
              </a:rPr>
              <a:t>RBODs has a </a:t>
            </a:r>
            <a:r>
              <a:rPr lang="en-US" sz="2000" b="1" u="sng" dirty="0" smtClean="0">
                <a:solidFill>
                  <a:schemeClr val="tx1"/>
                </a:solidFill>
              </a:rPr>
              <a:t>FC</a:t>
            </a:r>
            <a:r>
              <a:rPr lang="en-US" sz="2000" dirty="0" smtClean="0">
                <a:solidFill>
                  <a:schemeClr val="tx1"/>
                </a:solidFill>
              </a:rPr>
              <a:t> Host Interface Card (HIC)</a:t>
            </a:r>
          </a:p>
          <a:p>
            <a:pPr lvl="0"/>
            <a:r>
              <a:rPr lang="en-US" sz="2000" dirty="0" smtClean="0">
                <a:solidFill>
                  <a:schemeClr val="tx1"/>
                </a:solidFill>
              </a:rPr>
              <a:t>If the system has only a single metadata module, you must add a second metadata module when adding the first 3TB array module (RBOD). </a:t>
            </a:r>
          </a:p>
          <a:p>
            <a:pPr lvl="0"/>
            <a:r>
              <a:rPr lang="en-US" sz="2000" dirty="0" smtClean="0">
                <a:solidFill>
                  <a:schemeClr val="tx1"/>
                </a:solidFill>
              </a:rPr>
              <a:t>3 additional 900GB 10K rpm HDDs may be added to the R910 server when expanding systems for some specific customer use cases (details in SW section).</a:t>
            </a:r>
          </a:p>
          <a:p>
            <a:pPr lvl="0"/>
            <a:r>
              <a:rPr lang="en-US" sz="2000" dirty="0" smtClean="0">
                <a:solidFill>
                  <a:schemeClr val="tx1"/>
                </a:solidFill>
              </a:rPr>
              <a:t>A second 3TB array module (RBOD) is required for 6 or more 3TB expansion modules (EBODs). </a:t>
            </a:r>
          </a:p>
          <a:p>
            <a:pPr lvl="0"/>
            <a:r>
              <a:rPr lang="en-US" sz="2000" dirty="0" smtClean="0">
                <a:solidFill>
                  <a:schemeClr val="tx1"/>
                </a:solidFill>
              </a:rPr>
              <a:t>The system’s total capacity is limited by the system maximum usable capacity of 330TB. </a:t>
            </a:r>
          </a:p>
          <a:p>
            <a:pPr lvl="0"/>
            <a:r>
              <a:rPr lang="en-US" sz="2000" dirty="0" smtClean="0">
                <a:solidFill>
                  <a:schemeClr val="tx1"/>
                </a:solidFill>
              </a:rPr>
              <a:t>An expansion rack is required if the rack space required for all array modules and expansion modules (2TB or 3TB) exceeds 27U. </a:t>
            </a:r>
          </a:p>
          <a:p>
            <a:endParaRPr sz="1200" dirty="0" smtClean="0">
              <a:solidFill>
                <a:schemeClr val="tx1"/>
              </a:solidFill>
              <a:latin typeface="Arial" charset="0"/>
              <a:ea typeface="ＭＳ Ｐゴシック" charset="-128"/>
              <a:cs typeface="Arial" charset="0"/>
            </a:endParaRPr>
          </a:p>
        </p:txBody>
      </p:sp>
      <p:sp>
        <p:nvSpPr>
          <p:cNvPr id="32772" name="Slide Number Placeholder 3"/>
          <p:cNvSpPr>
            <a:spLocks noGrp="1"/>
          </p:cNvSpPr>
          <p:nvPr>
            <p:ph type="sldNum" sz="quarter" idx="10"/>
          </p:nvPr>
        </p:nvSpPr>
        <p:spPr bwMode="auto">
          <a:noFill/>
        </p:spPr>
        <p:txBody>
          <a:bodyPr/>
          <a:lstStyle/>
          <a:p>
            <a:fld id="{1D23ED59-8273-4D5F-A120-D9A7A3BDC3F4}" type="slidenum">
              <a:rPr lang="en-US" smtClean="0">
                <a:latin typeface="Arial" charset="0"/>
              </a:rPr>
              <a:pPr/>
              <a:t>37</a:t>
            </a:fld>
            <a:endParaRPr lang="en-US" smtClean="0">
              <a:latin typeface="Arial"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1295400" y="2971800"/>
            <a:ext cx="7086600" cy="1477328"/>
          </a:xfrm>
          <a:prstGeom prst="rect">
            <a:avLst/>
          </a:prstGeom>
          <a:noFill/>
          <a:ln w="9525">
            <a:noFill/>
            <a:miter lim="800000"/>
            <a:headEnd/>
            <a:tailEnd/>
          </a:ln>
        </p:spPr>
        <p:txBody>
          <a:bodyPr wrap="square">
            <a:spAutoFit/>
          </a:bodyPr>
          <a:lstStyle/>
          <a:p>
            <a:pPr algn="ctr"/>
            <a:r>
              <a:rPr lang="en-US" sz="5400" dirty="0" err="1" smtClean="0"/>
              <a:t>DXi</a:t>
            </a:r>
            <a:r>
              <a:rPr lang="en-US" sz="5400" dirty="0" smtClean="0"/>
              <a:t> SW Engineering</a:t>
            </a:r>
            <a:endParaRPr lang="en-US" sz="5400" dirty="0"/>
          </a:p>
          <a:p>
            <a:endParaRPr lang="en-US" dirty="0"/>
          </a:p>
          <a:p>
            <a:pPr algn="r"/>
            <a:r>
              <a:rPr lang="en-US" dirty="0" smtClean="0"/>
              <a:t>Jurgen van der Linden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 Software Engineering</a:t>
            </a:r>
            <a:endParaRPr lang="en-US" sz="2000" dirty="0">
              <a:solidFill>
                <a:srgbClr val="FF0000"/>
              </a:solidFill>
            </a:endParaRPr>
          </a:p>
        </p:txBody>
      </p:sp>
      <p:sp>
        <p:nvSpPr>
          <p:cNvPr id="6" name="Content Placeholder 5"/>
          <p:cNvSpPr>
            <a:spLocks noGrp="1"/>
          </p:cNvSpPr>
          <p:nvPr>
            <p:ph idx="1"/>
          </p:nvPr>
        </p:nvSpPr>
        <p:spPr>
          <a:xfrm>
            <a:off x="301624" y="1143000"/>
            <a:ext cx="8080375" cy="5029200"/>
          </a:xfrm>
        </p:spPr>
        <p:txBody>
          <a:bodyPr/>
          <a:lstStyle/>
          <a:p>
            <a:pPr eaLnBrk="0" hangingPunct="0"/>
            <a:r>
              <a:rPr lang="en-US" dirty="0" smtClean="0">
                <a:solidFill>
                  <a:schemeClr val="tx1"/>
                </a:solidFill>
              </a:rPr>
              <a:t>From a software perspective the changes are in largely in 3 areas:</a:t>
            </a:r>
          </a:p>
          <a:p>
            <a:pPr marL="800100" lvl="1" indent="-342900" eaLnBrk="0" hangingPunct="0">
              <a:buSzPct val="75000"/>
            </a:pPr>
            <a:r>
              <a:rPr lang="en-US" sz="2000" dirty="0" smtClean="0">
                <a:solidFill>
                  <a:schemeClr val="tx1"/>
                </a:solidFill>
              </a:rPr>
              <a:t>Add support for Disk Security (SED drives)</a:t>
            </a:r>
          </a:p>
          <a:p>
            <a:pPr marL="1257300" lvl="2" indent="-342900" eaLnBrk="0" hangingPunct="0">
              <a:buSzPct val="75000"/>
            </a:pPr>
            <a:r>
              <a:rPr lang="en-US" sz="1800" dirty="0" smtClean="0">
                <a:solidFill>
                  <a:schemeClr val="tx1"/>
                </a:solidFill>
              </a:rPr>
              <a:t>GUI</a:t>
            </a:r>
          </a:p>
          <a:p>
            <a:pPr marL="1257300" lvl="2" indent="-342900" eaLnBrk="0" hangingPunct="0">
              <a:buSzPct val="75000"/>
            </a:pPr>
            <a:r>
              <a:rPr lang="en-US" sz="1800" dirty="0" smtClean="0">
                <a:solidFill>
                  <a:schemeClr val="tx1"/>
                </a:solidFill>
              </a:rPr>
              <a:t>Service menu</a:t>
            </a:r>
          </a:p>
          <a:p>
            <a:pPr marL="1257300" lvl="2" indent="-342900" eaLnBrk="0" hangingPunct="0">
              <a:buSzPct val="75000"/>
            </a:pPr>
            <a:r>
              <a:rPr lang="en-US" sz="1800" dirty="0" smtClean="0">
                <a:solidFill>
                  <a:schemeClr val="tx1"/>
                </a:solidFill>
              </a:rPr>
              <a:t>Low level scripts (see /opt/</a:t>
            </a:r>
            <a:r>
              <a:rPr lang="en-US" sz="1800" dirty="0" err="1" smtClean="0">
                <a:solidFill>
                  <a:schemeClr val="tx1"/>
                </a:solidFill>
              </a:rPr>
              <a:t>DXi</a:t>
            </a:r>
            <a:r>
              <a:rPr lang="en-US" sz="1800" dirty="0" smtClean="0">
                <a:solidFill>
                  <a:schemeClr val="tx1"/>
                </a:solidFill>
              </a:rPr>
              <a:t>/Encryption)</a:t>
            </a:r>
          </a:p>
          <a:p>
            <a:pPr marL="800100" lvl="1" indent="-342900" eaLnBrk="0" hangingPunct="0">
              <a:buSzPct val="75000"/>
            </a:pPr>
            <a:r>
              <a:rPr lang="en-US" sz="2000" dirty="0" smtClean="0">
                <a:solidFill>
                  <a:schemeClr val="tx1"/>
                </a:solidFill>
              </a:rPr>
              <a:t>Add support for new </a:t>
            </a:r>
            <a:r>
              <a:rPr lang="en-US" sz="2000" dirty="0" err="1" smtClean="0">
                <a:solidFill>
                  <a:schemeClr val="tx1"/>
                </a:solidFill>
              </a:rPr>
              <a:t>NetApp</a:t>
            </a:r>
            <a:r>
              <a:rPr lang="en-US" sz="2000" dirty="0" smtClean="0">
                <a:solidFill>
                  <a:schemeClr val="tx1"/>
                </a:solidFill>
              </a:rPr>
              <a:t> Snowmass controllers using SAS/Ethernet</a:t>
            </a:r>
          </a:p>
          <a:p>
            <a:pPr marL="1257300" lvl="2" indent="-342900" eaLnBrk="0" hangingPunct="0">
              <a:buSzPct val="75000"/>
            </a:pPr>
            <a:r>
              <a:rPr lang="en-US" sz="1800" dirty="0" smtClean="0">
                <a:solidFill>
                  <a:schemeClr val="tx1"/>
                </a:solidFill>
              </a:rPr>
              <a:t>Updates to enclosure services</a:t>
            </a:r>
          </a:p>
          <a:p>
            <a:pPr marL="1257300" lvl="2" indent="-342900" eaLnBrk="0" hangingPunct="0">
              <a:buSzPct val="75000"/>
            </a:pPr>
            <a:r>
              <a:rPr lang="en-US" sz="1800" dirty="0" smtClean="0">
                <a:solidFill>
                  <a:schemeClr val="tx1"/>
                </a:solidFill>
              </a:rPr>
              <a:t>Updates to RAID init and layout</a:t>
            </a:r>
          </a:p>
          <a:p>
            <a:pPr marL="1257300" lvl="2" indent="-342900" eaLnBrk="0" hangingPunct="0">
              <a:buSzPct val="75000"/>
            </a:pPr>
            <a:r>
              <a:rPr lang="en-US" sz="1800" dirty="0" smtClean="0">
                <a:solidFill>
                  <a:schemeClr val="tx1"/>
                </a:solidFill>
              </a:rPr>
              <a:t>Updates to storage expansion</a:t>
            </a:r>
          </a:p>
          <a:p>
            <a:pPr marL="800100" lvl="1" indent="-342900" eaLnBrk="0" hangingPunct="0">
              <a:buSzPct val="75000"/>
            </a:pPr>
            <a:r>
              <a:rPr lang="en-US" sz="2000" dirty="0" smtClean="0">
                <a:solidFill>
                  <a:schemeClr val="tx1"/>
                </a:solidFill>
              </a:rPr>
              <a:t>Bug fixes and improvements</a:t>
            </a:r>
          </a:p>
          <a:p>
            <a:pPr marL="1257300" lvl="2" indent="-342900" eaLnBrk="0" hangingPunct="0">
              <a:buSzPct val="75000"/>
            </a:pPr>
            <a:r>
              <a:rPr lang="en-US" sz="1800" dirty="0" smtClean="0">
                <a:solidFill>
                  <a:schemeClr val="tx1"/>
                </a:solidFill>
              </a:rPr>
              <a:t>Stay in sync with the pending </a:t>
            </a:r>
            <a:r>
              <a:rPr lang="en-US" sz="1800" dirty="0" err="1" smtClean="0">
                <a:solidFill>
                  <a:schemeClr val="tx1"/>
                </a:solidFill>
              </a:rPr>
              <a:t>DXi</a:t>
            </a:r>
            <a:r>
              <a:rPr lang="en-US" sz="1800" dirty="0" smtClean="0">
                <a:solidFill>
                  <a:schemeClr val="tx1"/>
                </a:solidFill>
              </a:rPr>
              <a:t> 2.1.2 release.</a:t>
            </a:r>
          </a:p>
          <a:p>
            <a:pPr marL="1257300" lvl="2" indent="-342900" eaLnBrk="0" hangingPunct="0">
              <a:buSzPct val="75000"/>
            </a:pPr>
            <a:r>
              <a:rPr lang="en-US" sz="1800" dirty="0" smtClean="0">
                <a:solidFill>
                  <a:schemeClr val="tx1"/>
                </a:solidFill>
              </a:rPr>
              <a:t>Several updates from </a:t>
            </a:r>
            <a:r>
              <a:rPr lang="en-US" sz="1800" dirty="0" err="1" smtClean="0">
                <a:solidFill>
                  <a:schemeClr val="tx1"/>
                </a:solidFill>
              </a:rPr>
              <a:t>DXi</a:t>
            </a:r>
            <a:r>
              <a:rPr lang="en-US" sz="1800" dirty="0" smtClean="0">
                <a:solidFill>
                  <a:schemeClr val="tx1"/>
                </a:solidFill>
              </a:rPr>
              <a:t> 2.2 back-ported</a:t>
            </a:r>
          </a:p>
          <a:p>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39</a:t>
            </a:fld>
            <a:endParaRPr lang="en-US" sz="1200"/>
          </a:p>
        </p:txBody>
      </p:sp>
    </p:spTree>
  </p:cSld>
  <p:clrMapOvr>
    <a:masterClrMapping/>
  </p:clrMapOvr>
  <mc:AlternateContent xmlns:mc="http://schemas.openxmlformats.org/markup-compatibility/2006">
    <mc:Choice xmlns=""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2"/>
          <p:cNvSpPr txBox="1">
            <a:spLocks noChangeArrowheads="1"/>
          </p:cNvSpPr>
          <p:nvPr/>
        </p:nvSpPr>
        <p:spPr bwMode="auto">
          <a:xfrm>
            <a:off x="1295400" y="2971800"/>
            <a:ext cx="6324600" cy="1463675"/>
          </a:xfrm>
          <a:prstGeom prst="rect">
            <a:avLst/>
          </a:prstGeom>
          <a:noFill/>
          <a:ln w="9525">
            <a:noFill/>
            <a:miter lim="800000"/>
            <a:headEnd/>
            <a:tailEnd/>
          </a:ln>
        </p:spPr>
        <p:txBody>
          <a:bodyPr>
            <a:spAutoFit/>
          </a:bodyPr>
          <a:lstStyle/>
          <a:p>
            <a:pPr algn="ctr"/>
            <a:r>
              <a:rPr lang="en-US" sz="5400"/>
              <a:t>Marketing Overview</a:t>
            </a:r>
          </a:p>
          <a:p>
            <a:endParaRPr lang="en-US"/>
          </a:p>
          <a:p>
            <a:pPr algn="r"/>
            <a:r>
              <a:rPr lang="en-US"/>
              <a:t>Waiming Mok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 2.1.2_85 Replication Compatibility</a:t>
            </a:r>
            <a:endParaRPr lang="en-US" dirty="0"/>
          </a:p>
        </p:txBody>
      </p:sp>
      <p:sp>
        <p:nvSpPr>
          <p:cNvPr id="3" name="Footer Placeholder 2"/>
          <p:cNvSpPr>
            <a:spLocks noGrp="1"/>
          </p:cNvSpPr>
          <p:nvPr>
            <p:ph type="ftr" sz="quarter" idx="4294967295"/>
          </p:nvPr>
        </p:nvSpPr>
        <p:spPr>
          <a:xfrm>
            <a:off x="3970338" y="6221413"/>
            <a:ext cx="3276600" cy="396875"/>
          </a:xfrm>
          <a:prstGeom prst="rect">
            <a:avLst/>
          </a:prstGeom>
        </p:spPr>
        <p:txBody>
          <a:bodyPr/>
          <a:lstStyle/>
          <a:p>
            <a:pPr>
              <a:defRPr/>
            </a:pP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CAE40FE9-037E-4BD6-995A-4DA4F8CEAEAF}" type="slidenum">
              <a:rPr lang="en-US" smtClean="0"/>
              <a:pPr>
                <a:defRPr/>
              </a:pPr>
              <a:t>40</a:t>
            </a:fld>
            <a:endParaRPr lang="en-US" sz="1200"/>
          </a:p>
        </p:txBody>
      </p:sp>
      <p:pic>
        <p:nvPicPr>
          <p:cNvPr id="5" name="Picture 1"/>
          <p:cNvPicPr>
            <a:picLocks noChangeAspect="1" noChangeArrowheads="1"/>
          </p:cNvPicPr>
          <p:nvPr/>
        </p:nvPicPr>
        <p:blipFill>
          <a:blip r:embed="rId2" cstate="print"/>
          <a:srcRect/>
          <a:stretch>
            <a:fillRect/>
          </a:stretch>
        </p:blipFill>
        <p:spPr bwMode="auto">
          <a:xfrm>
            <a:off x="228600" y="1353385"/>
            <a:ext cx="8783044" cy="321861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 2.1.2_85 Software Upgrades</a:t>
            </a:r>
            <a:endParaRPr lang="en-US" dirty="0"/>
          </a:p>
        </p:txBody>
      </p:sp>
      <p:sp>
        <p:nvSpPr>
          <p:cNvPr id="6" name="Content Placeholder 5"/>
          <p:cNvSpPr>
            <a:spLocks noGrp="1"/>
          </p:cNvSpPr>
          <p:nvPr>
            <p:ph idx="1"/>
          </p:nvPr>
        </p:nvSpPr>
        <p:spPr/>
        <p:txBody>
          <a:bodyPr/>
          <a:lstStyle/>
          <a:p>
            <a:r>
              <a:rPr lang="en-US" dirty="0" smtClean="0">
                <a:solidFill>
                  <a:schemeClr val="tx1"/>
                </a:solidFill>
              </a:rPr>
              <a:t>DXI 2.1.2_85 Software Upgrades are supported only from 2.1.x releases.</a:t>
            </a:r>
            <a:br>
              <a:rPr lang="en-US" dirty="0" smtClean="0">
                <a:solidFill>
                  <a:schemeClr val="tx1"/>
                </a:solidFill>
              </a:rPr>
            </a:br>
            <a:endParaRPr lang="en-US" dirty="0" smtClean="0">
              <a:solidFill>
                <a:schemeClr val="tx1"/>
              </a:solidFill>
            </a:endParaRPr>
          </a:p>
          <a:p>
            <a:r>
              <a:rPr lang="en-US" dirty="0" smtClean="0">
                <a:solidFill>
                  <a:schemeClr val="tx1"/>
                </a:solidFill>
              </a:rPr>
              <a:t>1.x to 2.x is only supported with a 2-step upgrade process, using 2.1.1.</a:t>
            </a:r>
            <a:br>
              <a:rPr lang="en-US" dirty="0" smtClean="0">
                <a:solidFill>
                  <a:schemeClr val="tx1"/>
                </a:solidFill>
              </a:rPr>
            </a:br>
            <a:endParaRPr lang="en-US" dirty="0" smtClean="0">
              <a:solidFill>
                <a:schemeClr val="tx1"/>
              </a:solidFill>
            </a:endParaRPr>
          </a:p>
          <a:p>
            <a:r>
              <a:rPr lang="en-US" dirty="0" smtClean="0">
                <a:solidFill>
                  <a:schemeClr val="tx1"/>
                </a:solidFill>
              </a:rPr>
              <a:t> Note however that the read performance problem has not been improved in any 2.x release.</a:t>
            </a:r>
          </a:p>
          <a:p>
            <a:endParaRPr lang="en-US" dirty="0"/>
          </a:p>
        </p:txBody>
      </p:sp>
      <p:sp>
        <p:nvSpPr>
          <p:cNvPr id="4" name="Slide Number Placeholder 3"/>
          <p:cNvSpPr>
            <a:spLocks noGrp="1"/>
          </p:cNvSpPr>
          <p:nvPr>
            <p:ph type="sldNum" sz="quarter" idx="10"/>
          </p:nvPr>
        </p:nvSpPr>
        <p:spPr/>
        <p:txBody>
          <a:bodyPr/>
          <a:lstStyle/>
          <a:p>
            <a:pPr>
              <a:defRPr/>
            </a:pPr>
            <a:fld id="{CAE40FE9-037E-4BD6-995A-4DA4F8CEAEAF}" type="slidenum">
              <a:rPr lang="en-US" smtClean="0"/>
              <a:pPr>
                <a:defRPr/>
              </a:pPr>
              <a:t>41</a:t>
            </a:fld>
            <a:endParaRPr lang="en-US" sz="1200"/>
          </a:p>
        </p:txBody>
      </p:sp>
      <p:graphicFrame>
        <p:nvGraphicFramePr>
          <p:cNvPr id="8" name="Table 7"/>
          <p:cNvGraphicFramePr>
            <a:graphicFrameLocks noGrp="1"/>
          </p:cNvGraphicFramePr>
          <p:nvPr/>
        </p:nvGraphicFramePr>
        <p:xfrm>
          <a:off x="1371600" y="4876800"/>
          <a:ext cx="5570536" cy="838200"/>
        </p:xfrm>
        <a:graphic>
          <a:graphicData uri="http://schemas.openxmlformats.org/drawingml/2006/table">
            <a:tbl>
              <a:tblPr/>
              <a:tblGrid>
                <a:gridCol w="2145614"/>
                <a:gridCol w="1007330"/>
                <a:gridCol w="1208796"/>
                <a:gridCol w="1208796"/>
              </a:tblGrid>
              <a:tr h="586740">
                <a:tc>
                  <a:txBody>
                    <a:bodyPr/>
                    <a:lstStyle/>
                    <a:p>
                      <a:pPr marL="0" marR="0" algn="r">
                        <a:spcBef>
                          <a:spcPts val="150"/>
                        </a:spcBef>
                        <a:spcAft>
                          <a:spcPts val="150"/>
                        </a:spcAft>
                      </a:pPr>
                      <a:r>
                        <a:rPr lang="en-US" sz="1000" b="1" dirty="0">
                          <a:latin typeface="Arial"/>
                          <a:ea typeface="Times New Roman"/>
                          <a:cs typeface="Times New Roman"/>
                        </a:rPr>
                        <a:t>From:</a:t>
                      </a:r>
                      <a:endParaRPr lang="en-US" sz="800" dirty="0">
                        <a:latin typeface="Arial"/>
                        <a:ea typeface="Times New Roman"/>
                        <a:cs typeface="Times New Roman"/>
                      </a:endParaRPr>
                    </a:p>
                    <a:p>
                      <a:pPr marL="0" marR="0">
                        <a:spcBef>
                          <a:spcPts val="150"/>
                        </a:spcBef>
                        <a:spcAft>
                          <a:spcPts val="150"/>
                        </a:spcAft>
                      </a:pPr>
                      <a:r>
                        <a:rPr lang="en-US" sz="1000" b="1" dirty="0">
                          <a:latin typeface="Arial"/>
                          <a:ea typeface="Times New Roman"/>
                          <a:cs typeface="Times New Roman"/>
                        </a:rPr>
                        <a:t>To:</a:t>
                      </a:r>
                      <a:endParaRPr lang="en-US" sz="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marL="0" marR="0" algn="ctr">
                        <a:spcBef>
                          <a:spcPts val="150"/>
                        </a:spcBef>
                        <a:spcAft>
                          <a:spcPts val="150"/>
                        </a:spcAft>
                      </a:pPr>
                      <a:r>
                        <a:rPr lang="en-US" sz="1000" b="1" dirty="0">
                          <a:latin typeface="Arial"/>
                          <a:ea typeface="Times New Roman"/>
                          <a:cs typeface="Times New Roman"/>
                        </a:rPr>
                        <a:t>1.4.x</a:t>
                      </a:r>
                      <a:endParaRPr lang="en-US" sz="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150"/>
                        </a:spcBef>
                        <a:spcAft>
                          <a:spcPts val="150"/>
                        </a:spcAft>
                      </a:pPr>
                      <a:r>
                        <a:rPr lang="en-US" sz="1000" b="1" dirty="0">
                          <a:latin typeface="Arial"/>
                          <a:ea typeface="Times New Roman"/>
                          <a:cs typeface="Times New Roman"/>
                        </a:rPr>
                        <a:t>2.0.x</a:t>
                      </a:r>
                      <a:endParaRPr lang="en-US" sz="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150"/>
                        </a:spcBef>
                        <a:spcAft>
                          <a:spcPts val="150"/>
                        </a:spcAft>
                      </a:pPr>
                      <a:r>
                        <a:rPr lang="en-US" sz="1000" b="1" dirty="0">
                          <a:latin typeface="Arial"/>
                          <a:ea typeface="Times New Roman"/>
                          <a:cs typeface="Times New Roman"/>
                        </a:rPr>
                        <a:t>2.1.x</a:t>
                      </a:r>
                      <a:endParaRPr lang="en-US" sz="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1460">
                <a:tc>
                  <a:txBody>
                    <a:bodyPr/>
                    <a:lstStyle/>
                    <a:p>
                      <a:pPr marL="0" marR="0">
                        <a:spcBef>
                          <a:spcPts val="150"/>
                        </a:spcBef>
                        <a:spcAft>
                          <a:spcPts val="150"/>
                        </a:spcAft>
                      </a:pPr>
                      <a:r>
                        <a:rPr lang="en-US" sz="1000" b="1" dirty="0">
                          <a:latin typeface="Arial"/>
                          <a:ea typeface="Times New Roman"/>
                          <a:cs typeface="Times New Roman"/>
                        </a:rPr>
                        <a:t>Teton </a:t>
                      </a:r>
                      <a:endParaRPr lang="en-US" sz="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150"/>
                        </a:spcBef>
                        <a:spcAft>
                          <a:spcPts val="150"/>
                        </a:spcAft>
                      </a:pPr>
                      <a:r>
                        <a:rPr lang="en-US" sz="1000" dirty="0">
                          <a:latin typeface="Arial"/>
                          <a:ea typeface="Times New Roman"/>
                          <a:cs typeface="Times New Roman"/>
                        </a:rPr>
                        <a:t>n/a</a:t>
                      </a:r>
                      <a:endParaRPr lang="en-US" sz="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50"/>
                        </a:spcBef>
                        <a:spcAft>
                          <a:spcPts val="150"/>
                        </a:spcAft>
                      </a:pPr>
                      <a:r>
                        <a:rPr lang="en-US" sz="1000" b="1" dirty="0">
                          <a:latin typeface="Arial"/>
                          <a:ea typeface="Times New Roman"/>
                          <a:cs typeface="Times New Roman"/>
                        </a:rPr>
                        <a:t>n/a</a:t>
                      </a:r>
                      <a:endParaRPr lang="en-US" sz="8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50"/>
                        </a:spcBef>
                        <a:spcAft>
                          <a:spcPts val="150"/>
                        </a:spcAft>
                      </a:pPr>
                      <a:r>
                        <a:rPr lang="en-US" sz="1000" b="1" dirty="0">
                          <a:latin typeface="Arial"/>
                          <a:ea typeface="Times New Roman"/>
                          <a:cs typeface="Times New Roman"/>
                        </a:rPr>
                        <a:t>YES</a:t>
                      </a:r>
                      <a:endParaRPr lang="en-US" sz="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 2.1.2_85 Software Upgrades</a:t>
            </a:r>
            <a:endParaRPr lang="en-US" dirty="0"/>
          </a:p>
        </p:txBody>
      </p:sp>
      <p:sp>
        <p:nvSpPr>
          <p:cNvPr id="7" name="Content Placeholder 6"/>
          <p:cNvSpPr>
            <a:spLocks noGrp="1"/>
          </p:cNvSpPr>
          <p:nvPr>
            <p:ph idx="1"/>
          </p:nvPr>
        </p:nvSpPr>
        <p:spPr/>
        <p:txBody>
          <a:bodyPr/>
          <a:lstStyle/>
          <a:p>
            <a:r>
              <a:rPr lang="en-US" sz="2000" dirty="0" smtClean="0">
                <a:solidFill>
                  <a:schemeClr val="tx1">
                    <a:lumMod val="95000"/>
                    <a:lumOff val="5000"/>
                  </a:schemeClr>
                </a:solidFill>
              </a:rPr>
              <a:t>The software upgrade is just like any other upgrade.</a:t>
            </a:r>
          </a:p>
          <a:p>
            <a:pPr lvl="1"/>
            <a:r>
              <a:rPr lang="en-US" sz="1600" dirty="0" smtClean="0">
                <a:solidFill>
                  <a:schemeClr val="tx1">
                    <a:lumMod val="95000"/>
                    <a:lumOff val="5000"/>
                  </a:schemeClr>
                </a:solidFill>
              </a:rPr>
              <a:t>Upload through GUI</a:t>
            </a:r>
          </a:p>
          <a:p>
            <a:pPr lvl="1"/>
            <a:r>
              <a:rPr lang="en-US" sz="1600" dirty="0" smtClean="0">
                <a:solidFill>
                  <a:schemeClr val="tx1">
                    <a:lumMod val="95000"/>
                    <a:lumOff val="5000"/>
                  </a:schemeClr>
                </a:solidFill>
              </a:rPr>
              <a:t>Activate</a:t>
            </a:r>
          </a:p>
          <a:p>
            <a:pPr lvl="1"/>
            <a:r>
              <a:rPr lang="en-US" sz="1600" dirty="0" smtClean="0">
                <a:solidFill>
                  <a:schemeClr val="tx1">
                    <a:lumMod val="95000"/>
                    <a:lumOff val="5000"/>
                  </a:schemeClr>
                </a:solidFill>
              </a:rPr>
              <a:t>Sit back and have some coffee (bring a newspaper, it will take a while)</a:t>
            </a:r>
          </a:p>
          <a:p>
            <a:r>
              <a:rPr lang="en-US" sz="2000" dirty="0" smtClean="0">
                <a:solidFill>
                  <a:schemeClr val="tx1">
                    <a:lumMod val="95000"/>
                    <a:lumOff val="5000"/>
                  </a:schemeClr>
                </a:solidFill>
              </a:rPr>
              <a:t>Note that the </a:t>
            </a:r>
            <a:r>
              <a:rPr lang="en-US" sz="2000" dirty="0" err="1" smtClean="0">
                <a:solidFill>
                  <a:schemeClr val="tx1">
                    <a:lumMod val="95000"/>
                    <a:lumOff val="5000"/>
                  </a:schemeClr>
                </a:solidFill>
              </a:rPr>
              <a:t>NetApp</a:t>
            </a:r>
            <a:r>
              <a:rPr lang="en-US" sz="2000" dirty="0" smtClean="0">
                <a:solidFill>
                  <a:schemeClr val="tx1">
                    <a:lumMod val="95000"/>
                    <a:lumOff val="5000"/>
                  </a:schemeClr>
                </a:solidFill>
              </a:rPr>
              <a:t> (Matterhorn) array firmware is not changed, FW stays at the same level as in 2.x (07.77.20)</a:t>
            </a:r>
          </a:p>
          <a:p>
            <a:r>
              <a:rPr lang="en-US" sz="2000" dirty="0" err="1" smtClean="0">
                <a:solidFill>
                  <a:schemeClr val="tx1">
                    <a:lumMod val="95000"/>
                    <a:lumOff val="5000"/>
                  </a:schemeClr>
                </a:solidFill>
              </a:rPr>
              <a:t>NetApp</a:t>
            </a:r>
            <a:r>
              <a:rPr lang="en-US" sz="2000" dirty="0" smtClean="0">
                <a:solidFill>
                  <a:schemeClr val="tx1">
                    <a:lumMod val="95000"/>
                    <a:lumOff val="5000"/>
                  </a:schemeClr>
                </a:solidFill>
              </a:rPr>
              <a:t> arrays Media scan is now enabled.</a:t>
            </a:r>
          </a:p>
          <a:p>
            <a:r>
              <a:rPr lang="en-US" sz="2000" dirty="0" smtClean="0">
                <a:solidFill>
                  <a:schemeClr val="tx1">
                    <a:lumMod val="95000"/>
                    <a:lumOff val="5000"/>
                  </a:schemeClr>
                </a:solidFill>
              </a:rPr>
              <a:t>Same Operating System version.</a:t>
            </a:r>
          </a:p>
          <a:p>
            <a:r>
              <a:rPr lang="en-US" sz="2000" dirty="0" smtClean="0">
                <a:solidFill>
                  <a:schemeClr val="tx1">
                    <a:lumMod val="95000"/>
                    <a:lumOff val="5000"/>
                  </a:schemeClr>
                </a:solidFill>
              </a:rPr>
              <a:t>Same kernel version.</a:t>
            </a:r>
          </a:p>
          <a:p>
            <a:r>
              <a:rPr lang="en-US" sz="2000" dirty="0" smtClean="0">
                <a:solidFill>
                  <a:schemeClr val="tx1">
                    <a:lumMod val="95000"/>
                    <a:lumOff val="5000"/>
                  </a:schemeClr>
                </a:solidFill>
              </a:rPr>
              <a:t>Updated PERC controllers firmware.</a:t>
            </a:r>
          </a:p>
          <a:p>
            <a:r>
              <a:rPr lang="en-US" sz="2000" dirty="0" smtClean="0">
                <a:solidFill>
                  <a:schemeClr val="tx1">
                    <a:lumMod val="95000"/>
                    <a:lumOff val="5000"/>
                  </a:schemeClr>
                </a:solidFill>
              </a:rPr>
              <a:t>Updated BIOS.</a:t>
            </a:r>
          </a:p>
          <a:p>
            <a:r>
              <a:rPr lang="en-US" sz="2000" dirty="0" smtClean="0">
                <a:solidFill>
                  <a:schemeClr val="tx1">
                    <a:lumMod val="95000"/>
                    <a:lumOff val="5000"/>
                  </a:schemeClr>
                </a:solidFill>
              </a:rPr>
              <a:t>Updated </a:t>
            </a:r>
            <a:r>
              <a:rPr lang="en-US" sz="2000" dirty="0" err="1" smtClean="0">
                <a:solidFill>
                  <a:schemeClr val="tx1">
                    <a:lumMod val="95000"/>
                    <a:lumOff val="5000"/>
                  </a:schemeClr>
                </a:solidFill>
              </a:rPr>
              <a:t>iDRAC</a:t>
            </a:r>
            <a:r>
              <a:rPr lang="en-US" sz="2000" dirty="0" smtClean="0">
                <a:solidFill>
                  <a:schemeClr val="tx1">
                    <a:lumMod val="95000"/>
                    <a:lumOff val="5000"/>
                  </a:schemeClr>
                </a:solidFill>
              </a:rPr>
              <a:t>.</a:t>
            </a:r>
          </a:p>
          <a:p>
            <a:r>
              <a:rPr lang="en-US" sz="2000" dirty="0" smtClean="0">
                <a:solidFill>
                  <a:schemeClr val="tx1">
                    <a:lumMod val="95000"/>
                    <a:lumOff val="5000"/>
                  </a:schemeClr>
                </a:solidFill>
              </a:rPr>
              <a:t>Updated Open Manage.</a:t>
            </a:r>
            <a:endParaRPr lang="en-US" sz="2000"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pPr>
              <a:defRPr/>
            </a:pPr>
            <a:fld id="{CAE40FE9-037E-4BD6-995A-4DA4F8CEAEAF}" type="slidenum">
              <a:rPr lang="en-US" smtClean="0"/>
              <a:pPr>
                <a:defRPr/>
              </a:pPr>
              <a:t>42</a:t>
            </a:fld>
            <a:endParaRPr lang="en-US" sz="1200"/>
          </a:p>
        </p:txBody>
      </p:sp>
      <p:sp>
        <p:nvSpPr>
          <p:cNvPr id="3" name="Footer Placeholder 2"/>
          <p:cNvSpPr>
            <a:spLocks noGrp="1"/>
          </p:cNvSpPr>
          <p:nvPr>
            <p:ph type="ftr" sz="quarter" idx="4294967295"/>
          </p:nvPr>
        </p:nvSpPr>
        <p:spPr>
          <a:xfrm>
            <a:off x="5867400" y="6424613"/>
            <a:ext cx="3276600" cy="396875"/>
          </a:xfrm>
          <a:prstGeom prst="rect">
            <a:avLst/>
          </a:prstGeom>
        </p:spPr>
        <p:txBody>
          <a:bodyPr/>
          <a:lstStyle/>
          <a:p>
            <a:pPr>
              <a:defRPr/>
            </a:pPr>
            <a:r>
              <a:rPr lang="en-US" dirty="0" smtClean="0"/>
              <a:t>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 2.1.2_85 Storage Expansion</a:t>
            </a:r>
            <a:endParaRPr lang="en-US" dirty="0"/>
          </a:p>
        </p:txBody>
      </p:sp>
      <p:sp>
        <p:nvSpPr>
          <p:cNvPr id="7" name="Content Placeholder 6"/>
          <p:cNvSpPr>
            <a:spLocks noGrp="1"/>
          </p:cNvSpPr>
          <p:nvPr>
            <p:ph idx="1"/>
          </p:nvPr>
        </p:nvSpPr>
        <p:spPr>
          <a:xfrm>
            <a:off x="301624" y="1143000"/>
            <a:ext cx="8232775" cy="5029200"/>
          </a:xfrm>
        </p:spPr>
        <p:txBody>
          <a:bodyPr/>
          <a:lstStyle/>
          <a:p>
            <a:r>
              <a:rPr lang="en-US" sz="1800" dirty="0" smtClean="0">
                <a:solidFill>
                  <a:schemeClr val="tx1"/>
                </a:solidFill>
              </a:rPr>
              <a:t> New DXi8500-3T system can only be expanded with 12-bay Snowmass RBOD or EBOD, with 3T drives. All trays are SAS connected.</a:t>
            </a:r>
            <a:br>
              <a:rPr lang="en-US" sz="1800" dirty="0" smtClean="0">
                <a:solidFill>
                  <a:schemeClr val="tx1"/>
                </a:solidFill>
              </a:rPr>
            </a:br>
            <a:endParaRPr lang="en-US" sz="1800" dirty="0" smtClean="0">
              <a:solidFill>
                <a:schemeClr val="tx1"/>
              </a:solidFill>
            </a:endParaRPr>
          </a:p>
          <a:p>
            <a:r>
              <a:rPr lang="en-US" sz="1800" dirty="0" smtClean="0">
                <a:solidFill>
                  <a:schemeClr val="tx1"/>
                </a:solidFill>
              </a:rPr>
              <a:t> Existing (Matterhorn based) 8500-2T systems can be expanded with either 16-drive 2T Matterhorn RBOD or EBOD, or with 3T 12-bay Snowmass RBODs or EBODs. All trays are FC connected.</a:t>
            </a:r>
            <a:br>
              <a:rPr lang="en-US" sz="1800" dirty="0" smtClean="0">
                <a:solidFill>
                  <a:schemeClr val="tx1"/>
                </a:solidFill>
              </a:rPr>
            </a:br>
            <a:endParaRPr lang="en-US" sz="1800" dirty="0" smtClean="0">
              <a:solidFill>
                <a:schemeClr val="tx1"/>
              </a:solidFill>
            </a:endParaRPr>
          </a:p>
          <a:p>
            <a:r>
              <a:rPr lang="en-US" sz="1800" dirty="0" smtClean="0">
                <a:solidFill>
                  <a:schemeClr val="tx1"/>
                </a:solidFill>
              </a:rPr>
              <a:t> Note, no Snowmass 3T expansion on the 8500-1T systems!</a:t>
            </a:r>
            <a:br>
              <a:rPr lang="en-US" sz="1800" dirty="0" smtClean="0">
                <a:solidFill>
                  <a:schemeClr val="tx1"/>
                </a:solidFill>
              </a:rPr>
            </a:br>
            <a:endParaRPr lang="en-US" sz="1800" dirty="0" smtClean="0">
              <a:solidFill>
                <a:schemeClr val="tx1"/>
              </a:solidFill>
            </a:endParaRPr>
          </a:p>
          <a:p>
            <a:r>
              <a:rPr lang="en-US" sz="1800" dirty="0" smtClean="0">
                <a:solidFill>
                  <a:schemeClr val="tx1"/>
                </a:solidFill>
              </a:rPr>
              <a:t> FRU handling is more complicated, larger set of drives to deal with.</a:t>
            </a:r>
            <a:br>
              <a:rPr lang="en-US" sz="1800" dirty="0" smtClean="0">
                <a:solidFill>
                  <a:schemeClr val="tx1"/>
                </a:solidFill>
              </a:rPr>
            </a:br>
            <a:endParaRPr lang="en-US" sz="1800" dirty="0" smtClean="0">
              <a:solidFill>
                <a:schemeClr val="tx1"/>
              </a:solidFill>
            </a:endParaRPr>
          </a:p>
          <a:p>
            <a:r>
              <a:rPr lang="en-US" sz="1800" dirty="0" smtClean="0">
                <a:solidFill>
                  <a:schemeClr val="tx1"/>
                </a:solidFill>
              </a:rPr>
              <a:t> RAS ticket will indicate what kind of drives/size failed.</a:t>
            </a:r>
            <a:br>
              <a:rPr lang="en-US" sz="1800" dirty="0" smtClean="0">
                <a:solidFill>
                  <a:schemeClr val="tx1"/>
                </a:solidFill>
              </a:rPr>
            </a:br>
            <a:endParaRPr lang="en-US" sz="1800" dirty="0" smtClean="0">
              <a:solidFill>
                <a:schemeClr val="tx1"/>
              </a:solidFill>
            </a:endParaRPr>
          </a:p>
          <a:p>
            <a:r>
              <a:rPr lang="en-US" sz="1800" dirty="0" smtClean="0">
                <a:solidFill>
                  <a:schemeClr val="tx1"/>
                </a:solidFill>
              </a:rPr>
              <a:t> 1T and 2T drives are always of the non-self-encrypting type. </a:t>
            </a:r>
          </a:p>
          <a:p>
            <a:endParaRPr lang="en-US" sz="1800" dirty="0" smtClean="0">
              <a:solidFill>
                <a:schemeClr val="tx1"/>
              </a:solidFill>
            </a:endParaRPr>
          </a:p>
          <a:p>
            <a:r>
              <a:rPr lang="en-US" sz="1800" dirty="0" smtClean="0">
                <a:solidFill>
                  <a:schemeClr val="tx1"/>
                </a:solidFill>
              </a:rPr>
              <a:t> Adding a encrypting drive is always allowed (transparent).</a:t>
            </a:r>
          </a:p>
          <a:p>
            <a:r>
              <a:rPr lang="en-US" sz="1800" dirty="0" smtClean="0">
                <a:solidFill>
                  <a:schemeClr val="tx1"/>
                </a:solidFill>
              </a:rPr>
              <a:t> Adding a non-SED drive to an Snowmass tray with SED drives not recommended, though it will work. (no RAS, no warnings)</a:t>
            </a:r>
          </a:p>
          <a:p>
            <a:endParaRPr lang="en-US" dirty="0"/>
          </a:p>
        </p:txBody>
      </p:sp>
      <p:sp>
        <p:nvSpPr>
          <p:cNvPr id="4" name="Slide Number Placeholder 3"/>
          <p:cNvSpPr>
            <a:spLocks noGrp="1"/>
          </p:cNvSpPr>
          <p:nvPr>
            <p:ph type="sldNum" sz="quarter" idx="10"/>
          </p:nvPr>
        </p:nvSpPr>
        <p:spPr/>
        <p:txBody>
          <a:bodyPr/>
          <a:lstStyle/>
          <a:p>
            <a:pPr>
              <a:defRPr/>
            </a:pPr>
            <a:fld id="{CAE40FE9-037E-4BD6-995A-4DA4F8CEAEAF}" type="slidenum">
              <a:rPr lang="en-US" smtClean="0"/>
              <a:pPr>
                <a:defRPr/>
              </a:pPr>
              <a:t>43</a:t>
            </a:fld>
            <a:endParaRPr lang="en-US" sz="1200"/>
          </a:p>
        </p:txBody>
      </p:sp>
      <p:sp>
        <p:nvSpPr>
          <p:cNvPr id="3" name="Footer Placeholder 2"/>
          <p:cNvSpPr>
            <a:spLocks noGrp="1"/>
          </p:cNvSpPr>
          <p:nvPr>
            <p:ph type="ftr" sz="quarter" idx="4294967295"/>
          </p:nvPr>
        </p:nvSpPr>
        <p:spPr>
          <a:xfrm>
            <a:off x="5867400" y="6424613"/>
            <a:ext cx="3276600" cy="396875"/>
          </a:xfrm>
          <a:prstGeom prst="rect">
            <a:avLst/>
          </a:prstGeom>
        </p:spPr>
        <p:txBody>
          <a:bodyPr/>
          <a:lstStyle/>
          <a:p>
            <a:pPr>
              <a:defRPr/>
            </a:pPr>
            <a:r>
              <a:rPr lang="en-US" dirty="0" smtClean="0"/>
              <a:t>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990600" y="2971800"/>
            <a:ext cx="7924800" cy="2031325"/>
          </a:xfrm>
          <a:prstGeom prst="rect">
            <a:avLst/>
          </a:prstGeom>
          <a:noFill/>
          <a:ln w="9525">
            <a:noFill/>
            <a:miter lim="800000"/>
            <a:headEnd/>
            <a:tailEnd/>
          </a:ln>
        </p:spPr>
        <p:txBody>
          <a:bodyPr wrap="square">
            <a:spAutoFit/>
          </a:bodyPr>
          <a:lstStyle/>
          <a:p>
            <a:pPr algn="ctr"/>
            <a:r>
              <a:rPr lang="en-US" sz="5400" dirty="0" smtClean="0"/>
              <a:t>Data-at-Rest Encryption</a:t>
            </a:r>
          </a:p>
          <a:p>
            <a:pPr algn="ctr"/>
            <a:endParaRPr lang="en-US" sz="5400" dirty="0"/>
          </a:p>
          <a:p>
            <a:endParaRPr lang="en-US" dirty="0"/>
          </a:p>
        </p:txBody>
      </p:sp>
      <p:sp>
        <p:nvSpPr>
          <p:cNvPr id="4" name="Rectangle 3"/>
          <p:cNvSpPr/>
          <p:nvPr/>
        </p:nvSpPr>
        <p:spPr>
          <a:xfrm>
            <a:off x="3733800" y="4001869"/>
            <a:ext cx="4572000" cy="646331"/>
          </a:xfrm>
          <a:prstGeom prst="rect">
            <a:avLst/>
          </a:prstGeom>
        </p:spPr>
        <p:txBody>
          <a:bodyPr>
            <a:spAutoFit/>
          </a:bodyPr>
          <a:lstStyle/>
          <a:p>
            <a:endParaRPr lang="en-US" dirty="0" smtClean="0"/>
          </a:p>
          <a:p>
            <a:pPr algn="r"/>
            <a:r>
              <a:rPr lang="en-US" dirty="0" smtClean="0"/>
              <a:t>Jurgen van der Linden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Rest Encryption</a:t>
            </a:r>
            <a:endParaRPr lang="en-US" sz="2000" dirty="0">
              <a:solidFill>
                <a:srgbClr val="FF0000"/>
              </a:solidFill>
            </a:endParaRPr>
          </a:p>
        </p:txBody>
      </p:sp>
      <p:sp>
        <p:nvSpPr>
          <p:cNvPr id="3" name="Content Placeholder 2"/>
          <p:cNvSpPr>
            <a:spLocks noGrp="1"/>
          </p:cNvSpPr>
          <p:nvPr>
            <p:ph idx="1"/>
          </p:nvPr>
        </p:nvSpPr>
        <p:spPr>
          <a:xfrm>
            <a:off x="301625" y="990600"/>
            <a:ext cx="7543800" cy="5029200"/>
          </a:xfrm>
        </p:spPr>
        <p:txBody>
          <a:bodyPr/>
          <a:lstStyle/>
          <a:p>
            <a:r>
              <a:rPr lang="en-US" sz="2000" dirty="0" smtClean="0">
                <a:solidFill>
                  <a:schemeClr val="tx1"/>
                </a:solidFill>
              </a:rPr>
              <a:t>A Self Encrypting Drive will always encrypt any data written, and will always decrypt any data read. </a:t>
            </a:r>
          </a:p>
          <a:p>
            <a:r>
              <a:rPr lang="en-US" sz="2000" dirty="0" smtClean="0">
                <a:solidFill>
                  <a:schemeClr val="tx1"/>
                </a:solidFill>
              </a:rPr>
              <a:t>By default this is completely transparent to the controller.</a:t>
            </a:r>
          </a:p>
          <a:p>
            <a:pPr lvl="1"/>
            <a:r>
              <a:rPr lang="en-US" sz="1600" dirty="0" smtClean="0">
                <a:solidFill>
                  <a:schemeClr val="tx1"/>
                </a:solidFill>
              </a:rPr>
              <a:t>Could use an SED drive to replace any non-SED drive.</a:t>
            </a:r>
          </a:p>
          <a:p>
            <a:r>
              <a:rPr lang="en-US" sz="2000" dirty="0" smtClean="0">
                <a:solidFill>
                  <a:schemeClr val="tx1"/>
                </a:solidFill>
              </a:rPr>
              <a:t>Optionally the controller can limit the access to the encrypted data on the drive. </a:t>
            </a:r>
          </a:p>
          <a:p>
            <a:pPr lvl="1"/>
            <a:r>
              <a:rPr lang="en-US" sz="1600" dirty="0" smtClean="0">
                <a:solidFill>
                  <a:schemeClr val="tx1"/>
                </a:solidFill>
              </a:rPr>
              <a:t>If enabled, this ties a SED drive to a specific controller by use of an encryption key, agreed between drive and controller.</a:t>
            </a:r>
          </a:p>
          <a:p>
            <a:pPr lvl="1"/>
            <a:r>
              <a:rPr lang="en-US" sz="1600" dirty="0" smtClean="0">
                <a:solidFill>
                  <a:schemeClr val="tx1"/>
                </a:solidFill>
              </a:rPr>
              <a:t>No other controller can get to the drive data without the encryption key.</a:t>
            </a:r>
          </a:p>
          <a:p>
            <a:pPr lvl="1"/>
            <a:r>
              <a:rPr lang="en-US" sz="1600" dirty="0" smtClean="0">
                <a:solidFill>
                  <a:schemeClr val="tx1"/>
                </a:solidFill>
              </a:rPr>
              <a:t>If such a configured drive gets “lost”, nobody can read the data.</a:t>
            </a:r>
          </a:p>
          <a:p>
            <a:pPr lvl="2"/>
            <a:r>
              <a:rPr lang="en-US" sz="1400" dirty="0" smtClean="0">
                <a:solidFill>
                  <a:schemeClr val="tx1"/>
                </a:solidFill>
              </a:rPr>
              <a:t>In fact drive is unusable, unless secure erased.</a:t>
            </a:r>
          </a:p>
          <a:p>
            <a:pPr lvl="1"/>
            <a:r>
              <a:rPr lang="en-US" sz="1600" dirty="0" smtClean="0">
                <a:solidFill>
                  <a:schemeClr val="tx1"/>
                </a:solidFill>
              </a:rPr>
              <a:t>Encryption keys managed (invisible) by controllers.</a:t>
            </a:r>
          </a:p>
          <a:p>
            <a:pPr lvl="1"/>
            <a:r>
              <a:rPr lang="en-US" sz="1600" dirty="0" smtClean="0">
                <a:solidFill>
                  <a:schemeClr val="tx1"/>
                </a:solidFill>
              </a:rPr>
              <a:t>Keys can be optionally saved (in encrypted form!) to a file, this is where the “passphrase” comes in.</a:t>
            </a:r>
          </a:p>
          <a:p>
            <a:pPr lvl="1"/>
            <a:r>
              <a:rPr lang="en-US" sz="1600" dirty="0" smtClean="0">
                <a:solidFill>
                  <a:schemeClr val="tx1"/>
                </a:solidFill>
              </a:rPr>
              <a:t>In some use-cases the encrypted keys are needed for a FRU.</a:t>
            </a:r>
          </a:p>
          <a:p>
            <a:endParaRPr lang="en-US" dirty="0"/>
          </a:p>
        </p:txBody>
      </p:sp>
      <p:sp>
        <p:nvSpPr>
          <p:cNvPr id="5" name="Slide Number Placeholder 4"/>
          <p:cNvSpPr>
            <a:spLocks noGrp="1"/>
          </p:cNvSpPr>
          <p:nvPr>
            <p:ph type="sldNum" sz="quarter" idx="4294967295"/>
          </p:nvPr>
        </p:nvSpPr>
        <p:spPr>
          <a:xfrm>
            <a:off x="228600" y="6610350"/>
            <a:ext cx="533400" cy="323850"/>
          </a:xfrm>
          <a:prstGeom prst="rect">
            <a:avLst/>
          </a:prstGeom>
        </p:spPr>
        <p:txBody>
          <a:bodyPr/>
          <a:lstStyle/>
          <a:p>
            <a:pPr>
              <a:defRPr/>
            </a:pPr>
            <a:fld id="{FB54C75B-A179-42A1-8192-6F39BEF3B589}" type="slidenum">
              <a:rPr lang="en-US" smtClean="0"/>
              <a:pPr>
                <a:defRPr/>
              </a:pPr>
              <a:t>45</a:t>
            </a:fld>
            <a:endParaRPr lang="en-US"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152400"/>
            <a:ext cx="8686800" cy="639763"/>
          </a:xfrm>
        </p:spPr>
        <p:txBody>
          <a:bodyPr/>
          <a:lstStyle/>
          <a:p>
            <a:r>
              <a:rPr dirty="0" smtClean="0">
                <a:latin typeface="Arial" charset="0"/>
                <a:cs typeface="Arial" charset="0"/>
              </a:rPr>
              <a:t>Keys, Password, Keys Recovery File</a:t>
            </a:r>
            <a:br>
              <a:rPr dirty="0" smtClean="0">
                <a:latin typeface="Arial" charset="0"/>
                <a:cs typeface="Arial" charset="0"/>
              </a:rPr>
            </a:br>
            <a:r>
              <a:rPr sz="2000" dirty="0" smtClean="0">
                <a:latin typeface="Arial" charset="0"/>
                <a:cs typeface="Arial" charset="0"/>
              </a:rPr>
              <a:t>DXi8500 (3TB), Data-at-Rest Encryption</a:t>
            </a:r>
            <a:endParaRPr sz="1400" b="1" i="1" dirty="0" smtClean="0">
              <a:latin typeface="Arial" charset="0"/>
              <a:cs typeface="Arial" charset="0"/>
            </a:endParaRPr>
          </a:p>
        </p:txBody>
      </p:sp>
      <p:sp>
        <p:nvSpPr>
          <p:cNvPr id="34819" name="Slide Number Placeholder 3"/>
          <p:cNvSpPr>
            <a:spLocks noGrp="1"/>
          </p:cNvSpPr>
          <p:nvPr>
            <p:ph type="sldNum" sz="quarter" idx="10"/>
          </p:nvPr>
        </p:nvSpPr>
        <p:spPr bwMode="auto">
          <a:xfrm>
            <a:off x="228600" y="6610350"/>
            <a:ext cx="533400" cy="323850"/>
          </a:xfrm>
          <a:noFill/>
        </p:spPr>
        <p:txBody>
          <a:bodyPr/>
          <a:lstStyle/>
          <a:p>
            <a:fld id="{9A3EB032-C2B3-4FD1-8C5B-A09A74CFB55C}" type="slidenum">
              <a:rPr lang="en-US" smtClean="0">
                <a:latin typeface="Arial" charset="0"/>
              </a:rPr>
              <a:pPr/>
              <a:t>46</a:t>
            </a:fld>
            <a:endParaRPr lang="en-US" sz="1200" dirty="0" smtClean="0">
              <a:latin typeface="Arial" charset="0"/>
            </a:endParaRPr>
          </a:p>
        </p:txBody>
      </p:sp>
      <p:sp>
        <p:nvSpPr>
          <p:cNvPr id="348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9" name="TextBox 78"/>
          <p:cNvSpPr txBox="1"/>
          <p:nvPr/>
        </p:nvSpPr>
        <p:spPr>
          <a:xfrm>
            <a:off x="857250" y="2101850"/>
            <a:ext cx="1600200" cy="460375"/>
          </a:xfrm>
          <a:prstGeom prst="rect">
            <a:avLst/>
          </a:prstGeom>
          <a:solidFill>
            <a:schemeClr val="bg2">
              <a:lumMod val="20000"/>
              <a:lumOff val="80000"/>
            </a:schemeClr>
          </a:solidFill>
          <a:ln>
            <a:solidFill>
              <a:schemeClr val="tx2">
                <a:lumMod val="75000"/>
              </a:schemeClr>
            </a:solidFill>
            <a:prstDash val="sysDot"/>
          </a:ln>
        </p:spPr>
        <p:txBody>
          <a:bodyPr anchor="ctr" anchorCtr="1">
            <a:spAutoFit/>
          </a:bodyPr>
          <a:lstStyle/>
          <a:p>
            <a:pPr algn="ctr">
              <a:defRPr/>
            </a:pPr>
            <a:r>
              <a:rPr lang="en-US" sz="1200" b="1" i="1" dirty="0">
                <a:solidFill>
                  <a:srgbClr val="C00000"/>
                </a:solidFill>
                <a:latin typeface="Arial" pitchFamily="34" charset="0"/>
              </a:rPr>
              <a:t>DXi Data-at-Rest Encryption License</a:t>
            </a:r>
          </a:p>
        </p:txBody>
      </p:sp>
      <p:sp>
        <p:nvSpPr>
          <p:cNvPr id="77" name="TextBox 76"/>
          <p:cNvSpPr txBox="1"/>
          <p:nvPr/>
        </p:nvSpPr>
        <p:spPr>
          <a:xfrm>
            <a:off x="3908425" y="4895850"/>
            <a:ext cx="1211263" cy="430213"/>
          </a:xfrm>
          <a:prstGeom prst="rect">
            <a:avLst/>
          </a:prstGeom>
          <a:solidFill>
            <a:schemeClr val="bg1">
              <a:lumMod val="85000"/>
            </a:schemeClr>
          </a:solidFill>
          <a:ln>
            <a:solidFill>
              <a:schemeClr val="tx2">
                <a:lumMod val="75000"/>
              </a:schemeClr>
            </a:solidFill>
            <a:prstDash val="sysDot"/>
          </a:ln>
        </p:spPr>
        <p:txBody>
          <a:bodyPr wrap="none" anchor="ctr" anchorCtr="1">
            <a:spAutoFit/>
          </a:bodyPr>
          <a:lstStyle/>
          <a:p>
            <a:pPr>
              <a:defRPr/>
            </a:pPr>
            <a:r>
              <a:rPr lang="en-US" sz="1100" b="1" i="1" dirty="0">
                <a:solidFill>
                  <a:schemeClr val="accent6">
                    <a:lumMod val="60000"/>
                    <a:lumOff val="40000"/>
                  </a:schemeClr>
                </a:solidFill>
                <a:latin typeface="Arial" pitchFamily="34" charset="0"/>
              </a:rPr>
              <a:t>Authentication </a:t>
            </a:r>
          </a:p>
          <a:p>
            <a:pPr algn="ctr">
              <a:defRPr/>
            </a:pPr>
            <a:r>
              <a:rPr lang="en-US" sz="1100" b="1" i="1" dirty="0">
                <a:solidFill>
                  <a:schemeClr val="accent6">
                    <a:lumMod val="60000"/>
                    <a:lumOff val="40000"/>
                  </a:schemeClr>
                </a:solidFill>
                <a:latin typeface="Arial" pitchFamily="34" charset="0"/>
              </a:rPr>
              <a:t>Key E</a:t>
            </a:r>
          </a:p>
        </p:txBody>
      </p:sp>
      <p:sp>
        <p:nvSpPr>
          <p:cNvPr id="78" name="TextBox 77"/>
          <p:cNvSpPr txBox="1"/>
          <p:nvPr/>
        </p:nvSpPr>
        <p:spPr>
          <a:xfrm>
            <a:off x="3908425" y="4191000"/>
            <a:ext cx="1211263" cy="430213"/>
          </a:xfrm>
          <a:prstGeom prst="rect">
            <a:avLst/>
          </a:prstGeom>
          <a:solidFill>
            <a:schemeClr val="bg1">
              <a:lumMod val="85000"/>
            </a:schemeClr>
          </a:solidFill>
          <a:ln>
            <a:solidFill>
              <a:schemeClr val="tx2">
                <a:lumMod val="75000"/>
              </a:schemeClr>
            </a:solidFill>
            <a:prstDash val="sysDot"/>
          </a:ln>
        </p:spPr>
        <p:txBody>
          <a:bodyPr wrap="none" anchor="ctr" anchorCtr="1">
            <a:spAutoFit/>
          </a:bodyPr>
          <a:lstStyle/>
          <a:p>
            <a:pPr>
              <a:defRPr/>
            </a:pPr>
            <a:r>
              <a:rPr lang="en-US" sz="1100" b="1" i="1" dirty="0">
                <a:solidFill>
                  <a:schemeClr val="accent6">
                    <a:lumMod val="60000"/>
                    <a:lumOff val="40000"/>
                  </a:schemeClr>
                </a:solidFill>
                <a:latin typeface="Arial" pitchFamily="34" charset="0"/>
              </a:rPr>
              <a:t>Authentication </a:t>
            </a:r>
          </a:p>
          <a:p>
            <a:pPr algn="ctr">
              <a:defRPr/>
            </a:pPr>
            <a:r>
              <a:rPr lang="en-US" sz="1100" b="1" i="1" dirty="0">
                <a:solidFill>
                  <a:schemeClr val="accent6">
                    <a:lumMod val="60000"/>
                    <a:lumOff val="40000"/>
                  </a:schemeClr>
                </a:solidFill>
                <a:latin typeface="Arial" pitchFamily="34" charset="0"/>
              </a:rPr>
              <a:t>Key D</a:t>
            </a:r>
          </a:p>
        </p:txBody>
      </p:sp>
      <p:sp>
        <p:nvSpPr>
          <p:cNvPr id="62" name="TextBox 61"/>
          <p:cNvSpPr txBox="1"/>
          <p:nvPr/>
        </p:nvSpPr>
        <p:spPr>
          <a:xfrm>
            <a:off x="3908425" y="2076450"/>
            <a:ext cx="1211263" cy="430213"/>
          </a:xfrm>
          <a:prstGeom prst="rect">
            <a:avLst/>
          </a:prstGeom>
          <a:solidFill>
            <a:schemeClr val="bg1">
              <a:lumMod val="85000"/>
            </a:schemeClr>
          </a:solidFill>
          <a:ln>
            <a:solidFill>
              <a:schemeClr val="tx2">
                <a:lumMod val="75000"/>
              </a:schemeClr>
            </a:solidFill>
            <a:prstDash val="sysDot"/>
          </a:ln>
        </p:spPr>
        <p:txBody>
          <a:bodyPr wrap="none" anchor="ctr" anchorCtr="1">
            <a:spAutoFit/>
          </a:bodyPr>
          <a:lstStyle/>
          <a:p>
            <a:pPr>
              <a:defRPr/>
            </a:pPr>
            <a:r>
              <a:rPr lang="en-US" sz="1100" b="1" i="1" dirty="0">
                <a:solidFill>
                  <a:schemeClr val="accent6">
                    <a:lumMod val="60000"/>
                    <a:lumOff val="40000"/>
                  </a:schemeClr>
                </a:solidFill>
                <a:latin typeface="Arial" pitchFamily="34" charset="0"/>
              </a:rPr>
              <a:t>Authentication </a:t>
            </a:r>
          </a:p>
          <a:p>
            <a:pPr algn="ctr">
              <a:defRPr/>
            </a:pPr>
            <a:r>
              <a:rPr lang="en-US" sz="1100" b="1" i="1" dirty="0">
                <a:solidFill>
                  <a:schemeClr val="accent6">
                    <a:lumMod val="60000"/>
                    <a:lumOff val="40000"/>
                  </a:schemeClr>
                </a:solidFill>
                <a:latin typeface="Arial" pitchFamily="34" charset="0"/>
              </a:rPr>
              <a:t>Key A</a:t>
            </a:r>
          </a:p>
        </p:txBody>
      </p:sp>
      <p:sp>
        <p:nvSpPr>
          <p:cNvPr id="75" name="TextBox 74"/>
          <p:cNvSpPr txBox="1"/>
          <p:nvPr/>
        </p:nvSpPr>
        <p:spPr>
          <a:xfrm>
            <a:off x="3908425" y="2781300"/>
            <a:ext cx="1211263" cy="430213"/>
          </a:xfrm>
          <a:prstGeom prst="rect">
            <a:avLst/>
          </a:prstGeom>
          <a:solidFill>
            <a:schemeClr val="bg1">
              <a:lumMod val="85000"/>
            </a:schemeClr>
          </a:solidFill>
          <a:ln>
            <a:solidFill>
              <a:schemeClr val="tx2">
                <a:lumMod val="75000"/>
              </a:schemeClr>
            </a:solidFill>
            <a:prstDash val="sysDot"/>
          </a:ln>
        </p:spPr>
        <p:txBody>
          <a:bodyPr wrap="none" anchor="ctr" anchorCtr="1">
            <a:spAutoFit/>
          </a:bodyPr>
          <a:lstStyle/>
          <a:p>
            <a:pPr>
              <a:defRPr/>
            </a:pPr>
            <a:r>
              <a:rPr lang="en-US" sz="1100" b="1" i="1" dirty="0">
                <a:solidFill>
                  <a:schemeClr val="accent6">
                    <a:lumMod val="60000"/>
                    <a:lumOff val="40000"/>
                  </a:schemeClr>
                </a:solidFill>
                <a:latin typeface="Arial" pitchFamily="34" charset="0"/>
              </a:rPr>
              <a:t>Authentication </a:t>
            </a:r>
          </a:p>
          <a:p>
            <a:pPr algn="ctr">
              <a:defRPr/>
            </a:pPr>
            <a:r>
              <a:rPr lang="en-US" sz="1100" b="1" i="1" dirty="0">
                <a:solidFill>
                  <a:schemeClr val="accent6">
                    <a:lumMod val="60000"/>
                    <a:lumOff val="40000"/>
                  </a:schemeClr>
                </a:solidFill>
                <a:latin typeface="Arial" pitchFamily="34" charset="0"/>
              </a:rPr>
              <a:t>Key B</a:t>
            </a:r>
          </a:p>
        </p:txBody>
      </p:sp>
      <p:sp>
        <p:nvSpPr>
          <p:cNvPr id="76" name="TextBox 75"/>
          <p:cNvSpPr txBox="1"/>
          <p:nvPr/>
        </p:nvSpPr>
        <p:spPr>
          <a:xfrm>
            <a:off x="3908425" y="3486150"/>
            <a:ext cx="1211263" cy="431800"/>
          </a:xfrm>
          <a:prstGeom prst="rect">
            <a:avLst/>
          </a:prstGeom>
          <a:solidFill>
            <a:schemeClr val="bg1">
              <a:lumMod val="85000"/>
            </a:schemeClr>
          </a:solidFill>
          <a:ln>
            <a:solidFill>
              <a:schemeClr val="tx2">
                <a:lumMod val="75000"/>
              </a:schemeClr>
            </a:solidFill>
            <a:prstDash val="sysDot"/>
          </a:ln>
        </p:spPr>
        <p:txBody>
          <a:bodyPr wrap="none" anchor="ctr" anchorCtr="1">
            <a:spAutoFit/>
          </a:bodyPr>
          <a:lstStyle/>
          <a:p>
            <a:pPr>
              <a:defRPr/>
            </a:pPr>
            <a:r>
              <a:rPr lang="en-US" sz="1100" b="1" i="1" dirty="0">
                <a:solidFill>
                  <a:schemeClr val="accent6">
                    <a:lumMod val="60000"/>
                    <a:lumOff val="40000"/>
                  </a:schemeClr>
                </a:solidFill>
                <a:latin typeface="Arial" pitchFamily="34" charset="0"/>
              </a:rPr>
              <a:t>Authentication </a:t>
            </a:r>
          </a:p>
          <a:p>
            <a:pPr algn="ctr">
              <a:defRPr/>
            </a:pPr>
            <a:r>
              <a:rPr lang="en-US" sz="1100" b="1" i="1" dirty="0">
                <a:solidFill>
                  <a:schemeClr val="accent6">
                    <a:lumMod val="60000"/>
                    <a:lumOff val="40000"/>
                  </a:schemeClr>
                </a:solidFill>
                <a:latin typeface="Arial" pitchFamily="34" charset="0"/>
              </a:rPr>
              <a:t>Key C</a:t>
            </a:r>
          </a:p>
        </p:txBody>
      </p:sp>
      <p:grpSp>
        <p:nvGrpSpPr>
          <p:cNvPr id="2" name="Group 55"/>
          <p:cNvGrpSpPr>
            <a:grpSpLocks/>
          </p:cNvGrpSpPr>
          <p:nvPr/>
        </p:nvGrpSpPr>
        <p:grpSpPr bwMode="auto">
          <a:xfrm>
            <a:off x="6621463" y="2095500"/>
            <a:ext cx="1501775" cy="554038"/>
            <a:chOff x="6540465" y="2304831"/>
            <a:chExt cx="1501775" cy="554038"/>
          </a:xfrm>
        </p:grpSpPr>
        <p:pic>
          <p:nvPicPr>
            <p:cNvPr id="34845" name="Picture 2" descr="http://t1.gstatic.com/images?q=tbn:ANd9GcSCsMM-aALNxsfZ5Sa9EF3KE-ay6zvKvq_FqmbyHH1KikUW8-E3"/>
            <p:cNvPicPr>
              <a:picLocks noChangeAspect="1" noChangeArrowheads="1"/>
            </p:cNvPicPr>
            <p:nvPr/>
          </p:nvPicPr>
          <p:blipFill>
            <a:blip r:embed="rId2" cstate="print">
              <a:clrChange>
                <a:clrFrom>
                  <a:srgbClr val="FFF9FF"/>
                </a:clrFrom>
                <a:clrTo>
                  <a:srgbClr val="FFF9FF">
                    <a:alpha val="0"/>
                  </a:srgbClr>
                </a:clrTo>
              </a:clrChange>
            </a:blip>
            <a:srcRect/>
            <a:stretch>
              <a:fillRect/>
            </a:stretch>
          </p:blipFill>
          <p:spPr bwMode="auto">
            <a:xfrm>
              <a:off x="6540465" y="2304831"/>
              <a:ext cx="739775" cy="554038"/>
            </a:xfrm>
            <a:prstGeom prst="rect">
              <a:avLst/>
            </a:prstGeom>
            <a:noFill/>
            <a:ln w="9525">
              <a:noFill/>
              <a:miter lim="800000"/>
              <a:headEnd/>
              <a:tailEnd/>
            </a:ln>
          </p:spPr>
        </p:pic>
        <p:pic>
          <p:nvPicPr>
            <p:cNvPr id="34846" name="Picture 2" descr="http://t1.gstatic.com/images?q=tbn:ANd9GcSCsMM-aALNxsfZ5Sa9EF3KE-ay6zvKvq_FqmbyHH1KikUW8-E3"/>
            <p:cNvPicPr>
              <a:picLocks noChangeAspect="1" noChangeArrowheads="1"/>
            </p:cNvPicPr>
            <p:nvPr/>
          </p:nvPicPr>
          <p:blipFill>
            <a:blip r:embed="rId2" cstate="print">
              <a:clrChange>
                <a:clrFrom>
                  <a:srgbClr val="FFF9FF"/>
                </a:clrFrom>
                <a:clrTo>
                  <a:srgbClr val="FFF9FF">
                    <a:alpha val="0"/>
                  </a:srgbClr>
                </a:clrTo>
              </a:clrChange>
            </a:blip>
            <a:srcRect/>
            <a:stretch>
              <a:fillRect/>
            </a:stretch>
          </p:blipFill>
          <p:spPr bwMode="auto">
            <a:xfrm>
              <a:off x="6921465" y="2304831"/>
              <a:ext cx="739775" cy="554038"/>
            </a:xfrm>
            <a:prstGeom prst="rect">
              <a:avLst/>
            </a:prstGeom>
            <a:noFill/>
            <a:ln w="9525">
              <a:noFill/>
              <a:miter lim="800000"/>
              <a:headEnd/>
              <a:tailEnd/>
            </a:ln>
          </p:spPr>
        </p:pic>
        <p:pic>
          <p:nvPicPr>
            <p:cNvPr id="34847" name="Picture 2" descr="http://t1.gstatic.com/images?q=tbn:ANd9GcSCsMM-aALNxsfZ5Sa9EF3KE-ay6zvKvq_FqmbyHH1KikUW8-E3"/>
            <p:cNvPicPr>
              <a:picLocks noChangeAspect="1" noChangeArrowheads="1"/>
            </p:cNvPicPr>
            <p:nvPr/>
          </p:nvPicPr>
          <p:blipFill>
            <a:blip r:embed="rId2" cstate="print">
              <a:clrChange>
                <a:clrFrom>
                  <a:srgbClr val="FFF9FF"/>
                </a:clrFrom>
                <a:clrTo>
                  <a:srgbClr val="FFF9FF">
                    <a:alpha val="0"/>
                  </a:srgbClr>
                </a:clrTo>
              </a:clrChange>
            </a:blip>
            <a:srcRect/>
            <a:stretch>
              <a:fillRect/>
            </a:stretch>
          </p:blipFill>
          <p:spPr bwMode="auto">
            <a:xfrm>
              <a:off x="7302465" y="2304831"/>
              <a:ext cx="739775" cy="554038"/>
            </a:xfrm>
            <a:prstGeom prst="rect">
              <a:avLst/>
            </a:prstGeom>
            <a:noFill/>
            <a:ln w="9525">
              <a:noFill/>
              <a:miter lim="800000"/>
              <a:headEnd/>
              <a:tailEnd/>
            </a:ln>
          </p:spPr>
        </p:pic>
      </p:grpSp>
      <p:sp>
        <p:nvSpPr>
          <p:cNvPr id="90" name="TextBox 89"/>
          <p:cNvSpPr txBox="1"/>
          <p:nvPr/>
        </p:nvSpPr>
        <p:spPr>
          <a:xfrm>
            <a:off x="6245225" y="3219450"/>
            <a:ext cx="2254250" cy="646113"/>
          </a:xfrm>
          <a:prstGeom prst="rect">
            <a:avLst/>
          </a:prstGeom>
          <a:solidFill>
            <a:schemeClr val="bg1">
              <a:lumMod val="65000"/>
            </a:schemeClr>
          </a:solidFill>
          <a:ln>
            <a:solidFill>
              <a:schemeClr val="tx2">
                <a:lumMod val="75000"/>
              </a:schemeClr>
            </a:solidFill>
            <a:prstDash val="sysDot"/>
          </a:ln>
        </p:spPr>
        <p:txBody>
          <a:bodyPr wrap="none" anchor="ctr" anchorCtr="1">
            <a:spAutoFit/>
          </a:bodyPr>
          <a:lstStyle/>
          <a:p>
            <a:pPr algn="ctr">
              <a:defRPr/>
            </a:pPr>
            <a:r>
              <a:rPr lang="en-US" sz="1200" b="1" i="1" dirty="0">
                <a:solidFill>
                  <a:schemeClr val="accent6">
                    <a:lumMod val="60000"/>
                    <a:lumOff val="40000"/>
                  </a:schemeClr>
                </a:solidFill>
                <a:latin typeface="Arial" pitchFamily="34" charset="0"/>
              </a:rPr>
              <a:t>Unique Data Encryption Key</a:t>
            </a:r>
          </a:p>
          <a:p>
            <a:pPr algn="ctr">
              <a:defRPr/>
            </a:pPr>
            <a:r>
              <a:rPr lang="en-US" sz="1200" i="1" dirty="0">
                <a:solidFill>
                  <a:schemeClr val="accent6">
                    <a:lumMod val="60000"/>
                    <a:lumOff val="40000"/>
                  </a:schemeClr>
                </a:solidFill>
                <a:latin typeface="Arial" pitchFamily="34" charset="0"/>
              </a:rPr>
              <a:t>(each drive has unique DEK)</a:t>
            </a:r>
          </a:p>
          <a:p>
            <a:pPr algn="ctr">
              <a:defRPr/>
            </a:pPr>
            <a:r>
              <a:rPr lang="en-US" sz="1200" i="1" u="sng" dirty="0">
                <a:solidFill>
                  <a:schemeClr val="accent6">
                    <a:lumMod val="60000"/>
                    <a:lumOff val="40000"/>
                  </a:schemeClr>
                </a:solidFill>
                <a:latin typeface="Arial" pitchFamily="34" charset="0"/>
              </a:rPr>
              <a:t>Not accessible</a:t>
            </a:r>
          </a:p>
        </p:txBody>
      </p:sp>
      <p:sp>
        <p:nvSpPr>
          <p:cNvPr id="99" name="TextBox 98"/>
          <p:cNvSpPr txBox="1"/>
          <p:nvPr/>
        </p:nvSpPr>
        <p:spPr>
          <a:xfrm>
            <a:off x="784225" y="4097338"/>
            <a:ext cx="1746250" cy="708025"/>
          </a:xfrm>
          <a:prstGeom prst="rect">
            <a:avLst/>
          </a:prstGeom>
          <a:solidFill>
            <a:schemeClr val="tx2">
              <a:lumMod val="20000"/>
              <a:lumOff val="80000"/>
            </a:schemeClr>
          </a:solidFill>
          <a:ln>
            <a:solidFill>
              <a:schemeClr val="tx2">
                <a:lumMod val="75000"/>
              </a:schemeClr>
            </a:solidFill>
            <a:prstDash val="sysDot"/>
          </a:ln>
        </p:spPr>
        <p:txBody>
          <a:bodyPr wrap="none" anchor="ctr" anchorCtr="1">
            <a:spAutoFit/>
          </a:bodyPr>
          <a:lstStyle/>
          <a:p>
            <a:pPr algn="ctr">
              <a:defRPr/>
            </a:pPr>
            <a:r>
              <a:rPr lang="en-US" sz="1000" b="1" i="1" dirty="0">
                <a:solidFill>
                  <a:srgbClr val="C00000"/>
                </a:solidFill>
                <a:latin typeface="Arial" pitchFamily="34" charset="0"/>
              </a:rPr>
              <a:t>Authentication Keys</a:t>
            </a:r>
          </a:p>
          <a:p>
            <a:pPr algn="ctr">
              <a:defRPr/>
            </a:pPr>
            <a:r>
              <a:rPr lang="en-US" sz="1000" b="1" i="1" dirty="0">
                <a:solidFill>
                  <a:srgbClr val="C00000"/>
                </a:solidFill>
                <a:latin typeface="Arial" pitchFamily="34" charset="0"/>
              </a:rPr>
              <a:t>Recovery File</a:t>
            </a:r>
          </a:p>
          <a:p>
            <a:pPr algn="ctr">
              <a:defRPr/>
            </a:pPr>
            <a:endParaRPr lang="en-US" sz="1000" b="1" i="1" dirty="0">
              <a:solidFill>
                <a:srgbClr val="C00000"/>
              </a:solidFill>
              <a:latin typeface="Arial" pitchFamily="34" charset="0"/>
            </a:endParaRPr>
          </a:p>
          <a:p>
            <a:pPr algn="ctr">
              <a:defRPr/>
            </a:pPr>
            <a:r>
              <a:rPr lang="en-US" sz="1000" b="1" i="1" dirty="0">
                <a:solidFill>
                  <a:srgbClr val="C00000"/>
                </a:solidFill>
                <a:latin typeface="Arial" pitchFamily="34" charset="0"/>
              </a:rPr>
              <a:t>(Can be stored anywhere)</a:t>
            </a:r>
          </a:p>
        </p:txBody>
      </p:sp>
      <p:sp>
        <p:nvSpPr>
          <p:cNvPr id="34830" name="TextBox 99"/>
          <p:cNvSpPr txBox="1">
            <a:spLocks noChangeArrowheads="1"/>
          </p:cNvSpPr>
          <p:nvPr/>
        </p:nvSpPr>
        <p:spPr bwMode="auto">
          <a:xfrm>
            <a:off x="6172200" y="4478338"/>
            <a:ext cx="2454275" cy="646112"/>
          </a:xfrm>
          <a:prstGeom prst="rect">
            <a:avLst/>
          </a:prstGeom>
          <a:noFill/>
          <a:ln w="9525">
            <a:noFill/>
            <a:miter lim="800000"/>
            <a:headEnd/>
            <a:tailEnd/>
          </a:ln>
        </p:spPr>
        <p:txBody>
          <a:bodyPr wrap="none">
            <a:spAutoFit/>
          </a:bodyPr>
          <a:lstStyle/>
          <a:p>
            <a:r>
              <a:rPr lang="en-US"/>
              <a:t>Seagate:  128-bit AES</a:t>
            </a:r>
          </a:p>
          <a:p>
            <a:r>
              <a:rPr lang="en-US"/>
              <a:t>Hitachi:  256-bit AES</a:t>
            </a:r>
          </a:p>
        </p:txBody>
      </p:sp>
      <p:sp>
        <p:nvSpPr>
          <p:cNvPr id="48" name="TextBox 47"/>
          <p:cNvSpPr txBox="1"/>
          <p:nvPr/>
        </p:nvSpPr>
        <p:spPr>
          <a:xfrm>
            <a:off x="1009650" y="3038475"/>
            <a:ext cx="1295400" cy="646113"/>
          </a:xfrm>
          <a:prstGeom prst="rect">
            <a:avLst/>
          </a:prstGeom>
          <a:solidFill>
            <a:srgbClr val="66FF33"/>
          </a:solidFill>
          <a:ln>
            <a:solidFill>
              <a:schemeClr val="tx2">
                <a:lumMod val="75000"/>
              </a:schemeClr>
            </a:solidFill>
            <a:prstDash val="sysDot"/>
          </a:ln>
        </p:spPr>
        <p:txBody>
          <a:bodyPr anchor="ctr" anchorCtr="1">
            <a:spAutoFit/>
          </a:bodyPr>
          <a:lstStyle/>
          <a:p>
            <a:pPr algn="ctr">
              <a:defRPr/>
            </a:pPr>
            <a:r>
              <a:rPr lang="en-US" sz="1200" b="1" i="1" dirty="0">
                <a:solidFill>
                  <a:srgbClr val="C00000"/>
                </a:solidFill>
                <a:latin typeface="Arial" pitchFamily="34" charset="0"/>
              </a:rPr>
              <a:t>Password to Keys Recovery File</a:t>
            </a:r>
          </a:p>
        </p:txBody>
      </p:sp>
      <p:sp>
        <p:nvSpPr>
          <p:cNvPr id="34832" name="TextBox 99"/>
          <p:cNvSpPr txBox="1">
            <a:spLocks noChangeArrowheads="1"/>
          </p:cNvSpPr>
          <p:nvPr/>
        </p:nvSpPr>
        <p:spPr bwMode="auto">
          <a:xfrm>
            <a:off x="6323013" y="1581150"/>
            <a:ext cx="2097087" cy="400050"/>
          </a:xfrm>
          <a:prstGeom prst="rect">
            <a:avLst/>
          </a:prstGeom>
          <a:noFill/>
          <a:ln w="9525">
            <a:noFill/>
            <a:miter lim="800000"/>
            <a:headEnd/>
            <a:tailEnd/>
          </a:ln>
        </p:spPr>
        <p:txBody>
          <a:bodyPr wrap="none">
            <a:spAutoFit/>
          </a:bodyPr>
          <a:lstStyle/>
          <a:p>
            <a:r>
              <a:rPr lang="en-US" sz="2000"/>
              <a:t>SED/FDE Drives</a:t>
            </a:r>
          </a:p>
        </p:txBody>
      </p:sp>
      <p:sp>
        <p:nvSpPr>
          <p:cNvPr id="34833" name="TextBox 99"/>
          <p:cNvSpPr txBox="1">
            <a:spLocks noChangeArrowheads="1"/>
          </p:cNvSpPr>
          <p:nvPr/>
        </p:nvSpPr>
        <p:spPr bwMode="auto">
          <a:xfrm>
            <a:off x="3459163" y="1581150"/>
            <a:ext cx="2111375" cy="400050"/>
          </a:xfrm>
          <a:prstGeom prst="rect">
            <a:avLst/>
          </a:prstGeom>
          <a:noFill/>
          <a:ln w="9525">
            <a:noFill/>
            <a:miter lim="800000"/>
            <a:headEnd/>
            <a:tailEnd/>
          </a:ln>
        </p:spPr>
        <p:txBody>
          <a:bodyPr wrap="none">
            <a:spAutoFit/>
          </a:bodyPr>
          <a:lstStyle/>
          <a:p>
            <a:r>
              <a:rPr lang="en-US" sz="2000"/>
              <a:t>RAID Controllers</a:t>
            </a:r>
          </a:p>
        </p:txBody>
      </p:sp>
      <p:sp>
        <p:nvSpPr>
          <p:cNvPr id="34834" name="TextBox 99"/>
          <p:cNvSpPr txBox="1">
            <a:spLocks noChangeArrowheads="1"/>
          </p:cNvSpPr>
          <p:nvPr/>
        </p:nvSpPr>
        <p:spPr bwMode="auto">
          <a:xfrm>
            <a:off x="609600" y="1581150"/>
            <a:ext cx="2095500" cy="400050"/>
          </a:xfrm>
          <a:prstGeom prst="rect">
            <a:avLst/>
          </a:prstGeom>
          <a:noFill/>
          <a:ln w="9525">
            <a:noFill/>
            <a:miter lim="800000"/>
            <a:headEnd/>
            <a:tailEnd/>
          </a:ln>
        </p:spPr>
        <p:txBody>
          <a:bodyPr wrap="none">
            <a:spAutoFit/>
          </a:bodyPr>
          <a:lstStyle/>
          <a:p>
            <a:r>
              <a:rPr lang="en-US" sz="2000"/>
              <a:t>DXi8500 System</a:t>
            </a:r>
          </a:p>
        </p:txBody>
      </p:sp>
      <p:cxnSp>
        <p:nvCxnSpPr>
          <p:cNvPr id="59" name="Straight Arrow Connector 58"/>
          <p:cNvCxnSpPr>
            <a:stCxn id="62" idx="1"/>
            <a:endCxn id="99" idx="3"/>
          </p:cNvCxnSpPr>
          <p:nvPr/>
        </p:nvCxnSpPr>
        <p:spPr>
          <a:xfrm flipH="1">
            <a:off x="2530475" y="2292350"/>
            <a:ext cx="1377950" cy="2159000"/>
          </a:xfrm>
          <a:prstGeom prst="straightConnector1">
            <a:avLst/>
          </a:prstGeom>
          <a:ln>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75" idx="1"/>
            <a:endCxn id="99" idx="3"/>
          </p:cNvCxnSpPr>
          <p:nvPr/>
        </p:nvCxnSpPr>
        <p:spPr>
          <a:xfrm flipH="1">
            <a:off x="2530475" y="2995613"/>
            <a:ext cx="1377950" cy="1455737"/>
          </a:xfrm>
          <a:prstGeom prst="straightConnector1">
            <a:avLst/>
          </a:prstGeom>
          <a:ln>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76" idx="1"/>
            <a:endCxn id="99" idx="3"/>
          </p:cNvCxnSpPr>
          <p:nvPr/>
        </p:nvCxnSpPr>
        <p:spPr>
          <a:xfrm flipH="1">
            <a:off x="2530475" y="3702050"/>
            <a:ext cx="1377950" cy="749300"/>
          </a:xfrm>
          <a:prstGeom prst="straightConnector1">
            <a:avLst/>
          </a:prstGeom>
          <a:ln>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78" idx="1"/>
            <a:endCxn id="99" idx="3"/>
          </p:cNvCxnSpPr>
          <p:nvPr/>
        </p:nvCxnSpPr>
        <p:spPr>
          <a:xfrm flipH="1">
            <a:off x="2530475" y="4406900"/>
            <a:ext cx="1377950" cy="44450"/>
          </a:xfrm>
          <a:prstGeom prst="straightConnector1">
            <a:avLst/>
          </a:prstGeom>
          <a:ln>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7" idx="1"/>
            <a:endCxn id="99" idx="3"/>
          </p:cNvCxnSpPr>
          <p:nvPr/>
        </p:nvCxnSpPr>
        <p:spPr>
          <a:xfrm flipH="1" flipV="1">
            <a:off x="2530475" y="4451350"/>
            <a:ext cx="1377950" cy="660400"/>
          </a:xfrm>
          <a:prstGeom prst="straightConnector1">
            <a:avLst/>
          </a:prstGeom>
          <a:ln>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99" idx="0"/>
            <a:endCxn id="48" idx="2"/>
          </p:cNvCxnSpPr>
          <p:nvPr/>
        </p:nvCxnSpPr>
        <p:spPr>
          <a:xfrm flipV="1">
            <a:off x="1657350" y="3684588"/>
            <a:ext cx="0" cy="412750"/>
          </a:xfrm>
          <a:prstGeom prst="straightConnector1">
            <a:avLst/>
          </a:prstGeom>
          <a:ln>
            <a:solidFill>
              <a:schemeClr val="accent6">
                <a:lumMod val="60000"/>
                <a:lumOff val="4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81" name="TextBox 99"/>
          <p:cNvSpPr txBox="1">
            <a:spLocks noChangeArrowheads="1"/>
          </p:cNvSpPr>
          <p:nvPr/>
        </p:nvSpPr>
        <p:spPr bwMode="auto">
          <a:xfrm>
            <a:off x="3429000" y="5461000"/>
            <a:ext cx="2667000" cy="1016000"/>
          </a:xfrm>
          <a:prstGeom prst="rect">
            <a:avLst/>
          </a:prstGeom>
          <a:noFill/>
          <a:ln w="9525">
            <a:noFill/>
            <a:miter lim="800000"/>
            <a:headEnd/>
            <a:tailEnd/>
          </a:ln>
        </p:spPr>
        <p:txBody>
          <a:bodyPr>
            <a:spAutoFit/>
          </a:bodyPr>
          <a:lstStyle/>
          <a:p>
            <a:pPr>
              <a:defRPr/>
            </a:pPr>
            <a:r>
              <a:rPr lang="en-US" sz="1200" i="1" dirty="0">
                <a:solidFill>
                  <a:schemeClr val="tx1">
                    <a:lumMod val="95000"/>
                    <a:lumOff val="5000"/>
                  </a:schemeClr>
                </a:solidFill>
              </a:rPr>
              <a:t>Each RAID controller is </a:t>
            </a:r>
            <a:r>
              <a:rPr lang="en-US" sz="1200" i="1" u="sng" dirty="0">
                <a:solidFill>
                  <a:schemeClr val="tx1">
                    <a:lumMod val="95000"/>
                    <a:lumOff val="5000"/>
                  </a:schemeClr>
                </a:solidFill>
              </a:rPr>
              <a:t>unique </a:t>
            </a:r>
            <a:r>
              <a:rPr lang="en-US" sz="1200" i="1" dirty="0">
                <a:solidFill>
                  <a:schemeClr val="tx1">
                    <a:lumMod val="95000"/>
                    <a:lumOff val="5000"/>
                  </a:schemeClr>
                </a:solidFill>
              </a:rPr>
              <a:t>with the authentication key</a:t>
            </a:r>
          </a:p>
          <a:p>
            <a:pPr>
              <a:defRPr/>
            </a:pPr>
            <a:endParaRPr lang="en-US" sz="1200" i="1" dirty="0">
              <a:solidFill>
                <a:srgbClr val="C00000"/>
              </a:solidFill>
            </a:endParaRPr>
          </a:p>
          <a:p>
            <a:pPr>
              <a:defRPr/>
            </a:pPr>
            <a:r>
              <a:rPr lang="en-US" sz="1200" i="1" u="sng" dirty="0">
                <a:solidFill>
                  <a:srgbClr val="C00000"/>
                </a:solidFill>
              </a:rPr>
              <a:t>Do not swap RAID </a:t>
            </a:r>
            <a:r>
              <a:rPr lang="en-US" sz="1200" i="1" dirty="0">
                <a:solidFill>
                  <a:srgbClr val="C00000"/>
                </a:solidFill>
              </a:rPr>
              <a:t>controllers without reloading authentication key</a:t>
            </a:r>
          </a:p>
        </p:txBody>
      </p:sp>
      <p:cxnSp>
        <p:nvCxnSpPr>
          <p:cNvPr id="84" name="Straight Connector 83"/>
          <p:cNvCxnSpPr/>
          <p:nvPr/>
        </p:nvCxnSpPr>
        <p:spPr>
          <a:xfrm>
            <a:off x="3200400" y="1066800"/>
            <a:ext cx="0" cy="5410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7" name="Left-Right Arrow 86"/>
          <p:cNvSpPr/>
          <p:nvPr/>
        </p:nvSpPr>
        <p:spPr>
          <a:xfrm>
            <a:off x="5257800" y="3371850"/>
            <a:ext cx="838200" cy="45720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99"/>
          <p:cNvSpPr txBox="1">
            <a:spLocks noChangeArrowheads="1"/>
          </p:cNvSpPr>
          <p:nvPr/>
        </p:nvSpPr>
        <p:spPr bwMode="auto">
          <a:xfrm>
            <a:off x="533400" y="990600"/>
            <a:ext cx="8428038" cy="461963"/>
          </a:xfrm>
          <a:prstGeom prst="rect">
            <a:avLst/>
          </a:prstGeom>
          <a:noFill/>
          <a:ln w="9525">
            <a:noFill/>
            <a:miter lim="800000"/>
            <a:headEnd/>
            <a:tailEnd/>
          </a:ln>
        </p:spPr>
        <p:txBody>
          <a:bodyPr wrap="none">
            <a:spAutoFit/>
          </a:bodyPr>
          <a:lstStyle/>
          <a:p>
            <a:pPr>
              <a:defRPr/>
            </a:pPr>
            <a:r>
              <a:rPr lang="en-US" sz="2400" b="1" u="sng" dirty="0">
                <a:solidFill>
                  <a:schemeClr val="bg2">
                    <a:lumMod val="75000"/>
                  </a:schemeClr>
                </a:solidFill>
              </a:rPr>
              <a:t>What Users See:</a:t>
            </a:r>
            <a:r>
              <a:rPr lang="en-US" sz="2400" b="1" dirty="0">
                <a:solidFill>
                  <a:schemeClr val="bg2">
                    <a:lumMod val="75000"/>
                  </a:schemeClr>
                </a:solidFill>
              </a:rPr>
              <a:t>	</a:t>
            </a:r>
            <a:r>
              <a:rPr lang="en-US" sz="2400" b="1" u="sng" dirty="0">
                <a:solidFill>
                  <a:schemeClr val="bg2">
                    <a:lumMod val="75000"/>
                  </a:schemeClr>
                </a:solidFill>
              </a:rPr>
              <a:t>What’s Happening Inside the System:</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dirty="0" smtClean="0">
                <a:latin typeface="Arial" charset="0"/>
                <a:cs typeface="Arial" charset="0"/>
              </a:rPr>
              <a:t>Data-at-Rest Encryption GUI, 4 Actions</a:t>
            </a:r>
            <a:endParaRPr dirty="0" smtClean="0">
              <a:solidFill>
                <a:srgbClr val="FF0000"/>
              </a:solidFill>
              <a:latin typeface="Arial" charset="0"/>
              <a:cs typeface="Arial" charset="0"/>
            </a:endParaRPr>
          </a:p>
        </p:txBody>
      </p:sp>
      <p:sp>
        <p:nvSpPr>
          <p:cNvPr id="35843" name="Slide Number Placeholder 3"/>
          <p:cNvSpPr>
            <a:spLocks noGrp="1"/>
          </p:cNvSpPr>
          <p:nvPr>
            <p:ph type="sldNum" sz="quarter" idx="10"/>
          </p:nvPr>
        </p:nvSpPr>
        <p:spPr bwMode="auto">
          <a:xfrm>
            <a:off x="228600" y="6610350"/>
            <a:ext cx="533400" cy="323850"/>
          </a:xfrm>
          <a:noFill/>
        </p:spPr>
        <p:txBody>
          <a:bodyPr/>
          <a:lstStyle/>
          <a:p>
            <a:fld id="{29457A5D-2762-4893-BD56-47E4DA7BAF0B}" type="slidenum">
              <a:rPr lang="en-US" smtClean="0">
                <a:latin typeface="Arial" charset="0"/>
              </a:rPr>
              <a:pPr/>
              <a:t>47</a:t>
            </a:fld>
            <a:endParaRPr lang="en-US" sz="1200" dirty="0" smtClean="0">
              <a:latin typeface="Arial" charset="0"/>
            </a:endParaRPr>
          </a:p>
        </p:txBody>
      </p:sp>
      <p:pic>
        <p:nvPicPr>
          <p:cNvPr id="35844" name="Picture 1" descr="cid:image001.png@01CD17CF.59810830"/>
          <p:cNvPicPr>
            <a:picLocks noChangeAspect="1" noChangeArrowheads="1"/>
          </p:cNvPicPr>
          <p:nvPr/>
        </p:nvPicPr>
        <p:blipFill>
          <a:blip r:embed="rId2" cstate="print"/>
          <a:srcRect t="13045" r="72421" b="7246"/>
          <a:stretch>
            <a:fillRect/>
          </a:stretch>
        </p:blipFill>
        <p:spPr bwMode="auto">
          <a:xfrm>
            <a:off x="533400" y="914400"/>
            <a:ext cx="3035300" cy="5316538"/>
          </a:xfrm>
          <a:prstGeom prst="rect">
            <a:avLst/>
          </a:prstGeom>
          <a:noFill/>
          <a:ln w="9525">
            <a:noFill/>
            <a:miter lim="800000"/>
            <a:headEnd/>
            <a:tailEnd/>
          </a:ln>
        </p:spPr>
      </p:pic>
      <p:sp>
        <p:nvSpPr>
          <p:cNvPr id="6" name="Rectangle 5"/>
          <p:cNvSpPr/>
          <p:nvPr/>
        </p:nvSpPr>
        <p:spPr bwMode="auto">
          <a:xfrm>
            <a:off x="4191000" y="2200275"/>
            <a:ext cx="2438400" cy="2524125"/>
          </a:xfrm>
          <a:prstGeom prst="rect">
            <a:avLst/>
          </a:prstGeom>
          <a:no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anchor="ctr">
            <a:spAutoFit/>
          </a:bodyPr>
          <a:lstStyle/>
          <a:p>
            <a:pPr marL="342900" indent="-342900" eaLnBrk="0" hangingPunct="0">
              <a:spcAft>
                <a:spcPts val="1800"/>
              </a:spcAft>
              <a:defRPr/>
            </a:pPr>
            <a:r>
              <a:rPr lang="en-US" sz="1400" b="1" u="sng" dirty="0">
                <a:solidFill>
                  <a:schemeClr val="tx1"/>
                </a:solidFill>
              </a:rPr>
              <a:t>STEPS:</a:t>
            </a:r>
          </a:p>
          <a:p>
            <a:pPr marL="342900" indent="-342900" eaLnBrk="0" hangingPunct="0">
              <a:spcAft>
                <a:spcPts val="1800"/>
              </a:spcAft>
              <a:buFontTx/>
              <a:buAutoNum type="arabicPeriod"/>
              <a:defRPr/>
            </a:pPr>
            <a:r>
              <a:rPr lang="en-US" sz="1400" b="1" dirty="0">
                <a:solidFill>
                  <a:schemeClr val="tx1"/>
                </a:solidFill>
              </a:rPr>
              <a:t>Load PFK files for DATA arrays</a:t>
            </a:r>
          </a:p>
          <a:p>
            <a:pPr marL="342900" indent="-342900" eaLnBrk="0" hangingPunct="0">
              <a:spcAft>
                <a:spcPts val="1800"/>
              </a:spcAft>
              <a:buFontTx/>
              <a:buAutoNum type="arabicPeriod"/>
              <a:defRPr/>
            </a:pPr>
            <a:r>
              <a:rPr lang="en-US" sz="1400" b="1" dirty="0">
                <a:solidFill>
                  <a:schemeClr val="tx1"/>
                </a:solidFill>
              </a:rPr>
              <a:t>Setup passphrase, Enable Encryption</a:t>
            </a:r>
          </a:p>
          <a:p>
            <a:pPr marL="342900" indent="-342900" eaLnBrk="0" hangingPunct="0">
              <a:spcAft>
                <a:spcPts val="1800"/>
              </a:spcAft>
              <a:buFontTx/>
              <a:buAutoNum type="arabicPeriod"/>
              <a:defRPr/>
            </a:pPr>
            <a:r>
              <a:rPr lang="en-US" sz="1400" b="1" dirty="0">
                <a:solidFill>
                  <a:schemeClr val="tx1"/>
                </a:solidFill>
              </a:rPr>
              <a:t>Save Recovery File</a:t>
            </a:r>
          </a:p>
          <a:p>
            <a:pPr marL="342900" indent="-342900" eaLnBrk="0" hangingPunct="0">
              <a:spcAft>
                <a:spcPts val="1800"/>
              </a:spcAft>
              <a:buFontTx/>
              <a:buAutoNum type="arabicPeriod"/>
              <a:defRPr/>
            </a:pPr>
            <a:r>
              <a:rPr lang="en-US" sz="1400" b="1" i="1" dirty="0">
                <a:solidFill>
                  <a:schemeClr val="tx1"/>
                </a:solidFill>
              </a:rPr>
              <a:t>Re-enable encryption</a:t>
            </a:r>
          </a:p>
        </p:txBody>
      </p:sp>
      <p:cxnSp>
        <p:nvCxnSpPr>
          <p:cNvPr id="35846" name="Straight Arrow Connector 11"/>
          <p:cNvCxnSpPr>
            <a:cxnSpLocks noChangeShapeType="1"/>
          </p:cNvCxnSpPr>
          <p:nvPr/>
        </p:nvCxnSpPr>
        <p:spPr bwMode="auto">
          <a:xfrm flipH="1" flipV="1">
            <a:off x="2895600" y="2667000"/>
            <a:ext cx="1143000" cy="152400"/>
          </a:xfrm>
          <a:prstGeom prst="straightConnector1">
            <a:avLst/>
          </a:prstGeom>
          <a:noFill/>
          <a:ln w="9525" algn="ctr">
            <a:solidFill>
              <a:schemeClr val="tx1"/>
            </a:solidFill>
            <a:round/>
            <a:headEnd/>
            <a:tailEnd type="arrow" w="med" len="med"/>
          </a:ln>
        </p:spPr>
      </p:cxnSp>
      <p:cxnSp>
        <p:nvCxnSpPr>
          <p:cNvPr id="35847" name="Straight Arrow Connector 14"/>
          <p:cNvCxnSpPr>
            <a:cxnSpLocks noChangeShapeType="1"/>
          </p:cNvCxnSpPr>
          <p:nvPr/>
        </p:nvCxnSpPr>
        <p:spPr bwMode="auto">
          <a:xfrm flipH="1">
            <a:off x="3048000" y="3657600"/>
            <a:ext cx="1143000" cy="1416050"/>
          </a:xfrm>
          <a:prstGeom prst="straightConnector1">
            <a:avLst/>
          </a:prstGeom>
          <a:noFill/>
          <a:ln w="9525" algn="ctr">
            <a:solidFill>
              <a:schemeClr val="tx1"/>
            </a:solidFill>
            <a:round/>
            <a:headEnd/>
            <a:tailEnd type="arrow" w="med" len="med"/>
          </a:ln>
        </p:spPr>
      </p:cxnSp>
      <p:cxnSp>
        <p:nvCxnSpPr>
          <p:cNvPr id="35848" name="Straight Arrow Connector 17"/>
          <p:cNvCxnSpPr>
            <a:cxnSpLocks noChangeShapeType="1"/>
          </p:cNvCxnSpPr>
          <p:nvPr/>
        </p:nvCxnSpPr>
        <p:spPr bwMode="auto">
          <a:xfrm flipH="1" flipV="1">
            <a:off x="2514600" y="3886200"/>
            <a:ext cx="1600200" cy="76200"/>
          </a:xfrm>
          <a:prstGeom prst="straightConnector1">
            <a:avLst/>
          </a:prstGeom>
          <a:noFill/>
          <a:ln w="9525" algn="ctr">
            <a:solidFill>
              <a:schemeClr val="tx1"/>
            </a:solidFill>
            <a:round/>
            <a:headEnd/>
            <a:tailEnd type="arrow" w="med" len="med"/>
          </a:ln>
        </p:spPr>
      </p:cxnSp>
      <p:sp>
        <p:nvSpPr>
          <p:cNvPr id="23" name="Rectangle 22"/>
          <p:cNvSpPr/>
          <p:nvPr/>
        </p:nvSpPr>
        <p:spPr bwMode="auto">
          <a:xfrm>
            <a:off x="6629400" y="2198400"/>
            <a:ext cx="2514600" cy="2754600"/>
          </a:xfrm>
          <a:prstGeom prst="rect">
            <a:avLst/>
          </a:prstGeom>
          <a:no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spAutoFit/>
          </a:bodyPr>
          <a:lstStyle/>
          <a:p>
            <a:pPr marL="342900" indent="-342900" eaLnBrk="0" hangingPunct="0">
              <a:spcAft>
                <a:spcPts val="1800"/>
              </a:spcAft>
              <a:defRPr/>
            </a:pPr>
            <a:r>
              <a:rPr lang="en-US" sz="1400" b="1" u="sng" dirty="0">
                <a:solidFill>
                  <a:schemeClr val="tx1"/>
                </a:solidFill>
              </a:rPr>
              <a:t>USAGE: </a:t>
            </a:r>
          </a:p>
          <a:p>
            <a:pPr marL="114300" indent="-114300" eaLnBrk="0" hangingPunct="0">
              <a:spcAft>
                <a:spcPts val="1800"/>
              </a:spcAft>
              <a:defRPr/>
            </a:pPr>
            <a:r>
              <a:rPr lang="en-US" sz="1400" b="1" dirty="0">
                <a:solidFill>
                  <a:schemeClr val="tx1"/>
                </a:solidFill>
              </a:rPr>
              <a:t>Once per first setup of data RAID</a:t>
            </a:r>
          </a:p>
          <a:p>
            <a:pPr marL="114300" indent="-114300" eaLnBrk="0" hangingPunct="0">
              <a:spcAft>
                <a:spcPts val="1800"/>
              </a:spcAft>
              <a:defRPr/>
            </a:pPr>
            <a:r>
              <a:rPr lang="en-US" sz="1400" dirty="0">
                <a:solidFill>
                  <a:schemeClr val="tx1"/>
                </a:solidFill>
              </a:rPr>
              <a:t>Once</a:t>
            </a:r>
          </a:p>
          <a:p>
            <a:pPr marL="114300" indent="-114300" eaLnBrk="0" hangingPunct="0">
              <a:spcAft>
                <a:spcPts val="1800"/>
              </a:spcAft>
              <a:defRPr/>
            </a:pPr>
            <a:endParaRPr lang="en-US" sz="1400" dirty="0" smtClean="0">
              <a:solidFill>
                <a:schemeClr val="tx1"/>
              </a:solidFill>
            </a:endParaRPr>
          </a:p>
          <a:p>
            <a:pPr marL="114300" indent="-114300" eaLnBrk="0" hangingPunct="0">
              <a:spcAft>
                <a:spcPts val="1800"/>
              </a:spcAft>
              <a:defRPr/>
            </a:pPr>
            <a:r>
              <a:rPr lang="en-US" sz="1400" dirty="0" smtClean="0">
                <a:solidFill>
                  <a:schemeClr val="tx1"/>
                </a:solidFill>
              </a:rPr>
              <a:t>Multiple </a:t>
            </a:r>
            <a:r>
              <a:rPr lang="en-US" sz="1400" dirty="0">
                <a:solidFill>
                  <a:schemeClr val="tx1"/>
                </a:solidFill>
              </a:rPr>
              <a:t>times              </a:t>
            </a:r>
          </a:p>
          <a:p>
            <a:pPr marL="114300" indent="-114300" eaLnBrk="0" hangingPunct="0">
              <a:spcAft>
                <a:spcPts val="1800"/>
              </a:spcAft>
              <a:defRPr/>
            </a:pPr>
            <a:r>
              <a:rPr lang="en-US" sz="1400" dirty="0">
                <a:solidFill>
                  <a:schemeClr val="tx1"/>
                </a:solidFill>
              </a:rPr>
              <a:t>Multiple times if necessary</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Rest Encryption</a:t>
            </a:r>
            <a:endParaRPr lang="en-US" dirty="0"/>
          </a:p>
        </p:txBody>
      </p:sp>
      <p:sp>
        <p:nvSpPr>
          <p:cNvPr id="3" name="Content Placeholder 2"/>
          <p:cNvSpPr>
            <a:spLocks noGrp="1"/>
          </p:cNvSpPr>
          <p:nvPr>
            <p:ph idx="1"/>
          </p:nvPr>
        </p:nvSpPr>
        <p:spPr>
          <a:xfrm>
            <a:off x="228600" y="1143000"/>
            <a:ext cx="8686799" cy="5029200"/>
          </a:xfrm>
        </p:spPr>
        <p:txBody>
          <a:bodyPr/>
          <a:lstStyle/>
          <a:p>
            <a:r>
              <a:rPr lang="en-US" sz="1800" dirty="0" smtClean="0">
                <a:solidFill>
                  <a:schemeClr val="tx1"/>
                </a:solidFill>
              </a:rPr>
              <a:t>Service menu also supports Encryption commands:</a:t>
            </a:r>
          </a:p>
          <a:p>
            <a:endParaRPr lang="en-US" sz="1800" dirty="0" smtClean="0">
              <a:solidFill>
                <a:schemeClr val="tx1"/>
              </a:solidFill>
            </a:endParaRPr>
          </a:p>
          <a:p>
            <a:r>
              <a:rPr lang="en-US" sz="1800" dirty="0" smtClean="0">
                <a:solidFill>
                  <a:schemeClr val="tx1"/>
                </a:solidFill>
              </a:rPr>
              <a:t>0) Verify Disk Security Capability - Check if Disk Security is supported.</a:t>
            </a:r>
          </a:p>
          <a:p>
            <a:r>
              <a:rPr lang="en-US" sz="1800" dirty="0" smtClean="0">
                <a:solidFill>
                  <a:schemeClr val="tx1"/>
                </a:solidFill>
              </a:rPr>
              <a:t>1) Show Status of Disk Security    - Is each LUN Encrypted?.</a:t>
            </a:r>
          </a:p>
          <a:p>
            <a:r>
              <a:rPr lang="en-US" sz="1800" dirty="0" smtClean="0">
                <a:solidFill>
                  <a:schemeClr val="tx1"/>
                </a:solidFill>
              </a:rPr>
              <a:t>2) Show Hardware Information       - Info needed to create PFK files.</a:t>
            </a:r>
          </a:p>
          <a:p>
            <a:r>
              <a:rPr lang="en-US" sz="1800" dirty="0" smtClean="0">
                <a:solidFill>
                  <a:schemeClr val="tx1"/>
                </a:solidFill>
              </a:rPr>
              <a:t>3) Show Premium Feature Status     - Shows Premium Feature in RBODs</a:t>
            </a:r>
          </a:p>
          <a:p>
            <a:r>
              <a:rPr lang="en-US" sz="1800" dirty="0" smtClean="0">
                <a:solidFill>
                  <a:schemeClr val="tx1"/>
                </a:solidFill>
              </a:rPr>
              <a:t>4) Download Premium Feature file   - Sent PFK file to an RBOD.</a:t>
            </a:r>
          </a:p>
          <a:p>
            <a:r>
              <a:rPr lang="en-US" sz="1800" dirty="0" smtClean="0">
                <a:solidFill>
                  <a:schemeClr val="tx1"/>
                </a:solidFill>
              </a:rPr>
              <a:t>5) Backup Disk Security Keys       - Export Encryption keys info in a ZIP-file.</a:t>
            </a:r>
          </a:p>
          <a:p>
            <a:r>
              <a:rPr lang="en-US" sz="1800" dirty="0" smtClean="0">
                <a:solidFill>
                  <a:schemeClr val="tx1"/>
                </a:solidFill>
              </a:rPr>
              <a:t>6) Enable Disk Security            - Turn on Encryption for all LUNs.</a:t>
            </a:r>
          </a:p>
          <a:p>
            <a:endParaRPr lang="en-US" sz="1800" dirty="0" smtClean="0"/>
          </a:p>
        </p:txBody>
      </p:sp>
      <p:sp>
        <p:nvSpPr>
          <p:cNvPr id="5" name="Slide Number Placeholder 4"/>
          <p:cNvSpPr>
            <a:spLocks noGrp="1"/>
          </p:cNvSpPr>
          <p:nvPr>
            <p:ph type="sldNum" sz="quarter" idx="4294967295"/>
          </p:nvPr>
        </p:nvSpPr>
        <p:spPr>
          <a:xfrm>
            <a:off x="228600" y="6610350"/>
            <a:ext cx="533400" cy="323850"/>
          </a:xfrm>
          <a:prstGeom prst="rect">
            <a:avLst/>
          </a:prstGeom>
        </p:spPr>
        <p:txBody>
          <a:bodyPr/>
          <a:lstStyle/>
          <a:p>
            <a:pPr>
              <a:defRPr/>
            </a:pPr>
            <a:fld id="{FB54C75B-A179-42A1-8192-6F39BEF3B589}" type="slidenum">
              <a:rPr lang="en-US" smtClean="0"/>
              <a:pPr>
                <a:defRPr/>
              </a:pPr>
              <a:t>48</a:t>
            </a:fld>
            <a:endParaRPr lang="en-US" sz="1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 handling and Encryption</a:t>
            </a:r>
            <a:endParaRPr lang="en-US" dirty="0"/>
          </a:p>
        </p:txBody>
      </p:sp>
      <p:sp>
        <p:nvSpPr>
          <p:cNvPr id="3" name="Content Placeholder 2"/>
          <p:cNvSpPr>
            <a:spLocks noGrp="1"/>
          </p:cNvSpPr>
          <p:nvPr>
            <p:ph idx="1"/>
          </p:nvPr>
        </p:nvSpPr>
        <p:spPr/>
        <p:txBody>
          <a:bodyPr/>
          <a:lstStyle/>
          <a:p>
            <a:r>
              <a:rPr lang="en-US" dirty="0" smtClean="0">
                <a:solidFill>
                  <a:schemeClr val="tx1"/>
                </a:solidFill>
              </a:rPr>
              <a:t>Controller Replacement:</a:t>
            </a:r>
          </a:p>
          <a:p>
            <a:pPr lvl="1"/>
            <a:r>
              <a:rPr lang="en-US" dirty="0" smtClean="0">
                <a:solidFill>
                  <a:schemeClr val="tx1"/>
                </a:solidFill>
              </a:rPr>
              <a:t>NetApp: 2 controllers, if 1 fails, simply replace bad one. All settings will be inherited from the good controller.</a:t>
            </a:r>
          </a:p>
          <a:p>
            <a:pPr lvl="1"/>
            <a:r>
              <a:rPr lang="en-US" dirty="0" smtClean="0">
                <a:solidFill>
                  <a:schemeClr val="tx1"/>
                </a:solidFill>
              </a:rPr>
              <a:t>NetApp: if both controllers fail at the same time, escalate, this is considered very rare. Any new controller will need to be given the backup encryption files of the old controllers.</a:t>
            </a:r>
          </a:p>
          <a:p>
            <a:pPr lvl="1"/>
            <a:r>
              <a:rPr lang="en-US" dirty="0" smtClean="0">
                <a:solidFill>
                  <a:schemeClr val="tx1"/>
                </a:solidFill>
              </a:rPr>
              <a:t>Dell Hx00 PERC controllers, replacement will require going into the Controller BIOS, and supply the passphrase.</a:t>
            </a:r>
          </a:p>
        </p:txBody>
      </p:sp>
      <p:sp>
        <p:nvSpPr>
          <p:cNvPr id="4" name="Slide Number Placeholder 3"/>
          <p:cNvSpPr>
            <a:spLocks noGrp="1"/>
          </p:cNvSpPr>
          <p:nvPr>
            <p:ph type="sldNum" sz="quarter" idx="10"/>
          </p:nvPr>
        </p:nvSpPr>
        <p:spPr/>
        <p:txBody>
          <a:bodyPr/>
          <a:lstStyle/>
          <a:p>
            <a:pPr>
              <a:defRPr/>
            </a:pPr>
            <a:fld id="{FB54C75B-A179-42A1-8192-6F39BEF3B589}" type="slidenum">
              <a:rPr lang="en-US" smtClean="0"/>
              <a:pPr>
                <a:defRPr/>
              </a:pPr>
              <a:t>49</a:t>
            </a:fld>
            <a:endParaRPr 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smtClean="0">
                <a:latin typeface="Arial" charset="0"/>
                <a:cs typeface="Arial" charset="0"/>
              </a:rPr>
              <a:t>DXi8500 – 3TB Overview</a:t>
            </a:r>
          </a:p>
        </p:txBody>
      </p:sp>
      <p:sp>
        <p:nvSpPr>
          <p:cNvPr id="17411" name="Content Placeholder 2"/>
          <p:cNvSpPr>
            <a:spLocks noGrp="1"/>
          </p:cNvSpPr>
          <p:nvPr>
            <p:ph idx="1"/>
          </p:nvPr>
        </p:nvSpPr>
        <p:spPr>
          <a:xfrm>
            <a:off x="2743200" y="1524000"/>
            <a:ext cx="6400800" cy="5029200"/>
          </a:xfrm>
        </p:spPr>
        <p:txBody>
          <a:bodyPr/>
          <a:lstStyle/>
          <a:p>
            <a:r>
              <a:rPr dirty="0" smtClean="0">
                <a:solidFill>
                  <a:schemeClr val="tx1"/>
                </a:solidFill>
                <a:latin typeface="Arial" charset="0"/>
                <a:ea typeface="ＭＳ Ｐゴシック" charset="-128"/>
                <a:cs typeface="Arial" charset="0"/>
              </a:rPr>
              <a:t>Program Objectives Delivered</a:t>
            </a:r>
          </a:p>
          <a:p>
            <a:pPr lvl="1"/>
            <a:r>
              <a:rPr dirty="0" smtClean="0">
                <a:solidFill>
                  <a:schemeClr val="tx1"/>
                </a:solidFill>
                <a:latin typeface="Arial" charset="0"/>
                <a:ea typeface="ＭＳ Ｐゴシック" charset="-128"/>
                <a:cs typeface="Arial" charset="0"/>
              </a:rPr>
              <a:t>Time to market</a:t>
            </a:r>
          </a:p>
          <a:p>
            <a:pPr lvl="1"/>
            <a:r>
              <a:rPr dirty="0" smtClean="0">
                <a:solidFill>
                  <a:schemeClr val="tx1"/>
                </a:solidFill>
                <a:latin typeface="Arial" charset="0"/>
                <a:ea typeface="ＭＳ Ｐゴシック" charset="-128"/>
                <a:cs typeface="Arial" charset="0"/>
              </a:rPr>
              <a:t>Latest drive technologies (3TB)</a:t>
            </a:r>
          </a:p>
          <a:p>
            <a:pPr lvl="1"/>
            <a:r>
              <a:rPr dirty="0" err="1" smtClean="0">
                <a:solidFill>
                  <a:schemeClr val="tx1"/>
                </a:solidFill>
                <a:latin typeface="Arial" charset="0"/>
                <a:ea typeface="ＭＳ Ｐゴシック" charset="-128"/>
                <a:cs typeface="Arial" charset="0"/>
              </a:rPr>
              <a:t>DXi</a:t>
            </a:r>
            <a:r>
              <a:rPr dirty="0" smtClean="0">
                <a:solidFill>
                  <a:schemeClr val="tx1"/>
                </a:solidFill>
                <a:latin typeface="Arial" charset="0"/>
                <a:ea typeface="ＭＳ Ｐゴシック" charset="-128"/>
                <a:cs typeface="Arial" charset="0"/>
              </a:rPr>
              <a:t> 2.x only</a:t>
            </a:r>
          </a:p>
          <a:p>
            <a:pPr lvl="1"/>
            <a:r>
              <a:rPr dirty="0" smtClean="0">
                <a:solidFill>
                  <a:schemeClr val="tx1"/>
                </a:solidFill>
                <a:latin typeface="Arial" charset="0"/>
                <a:ea typeface="ＭＳ Ｐゴシック" charset="-128"/>
                <a:cs typeface="Arial" charset="0"/>
              </a:rPr>
              <a:t>Data-at-Rest Encryption</a:t>
            </a:r>
          </a:p>
          <a:p>
            <a:pPr lvl="1"/>
            <a:r>
              <a:rPr dirty="0" smtClean="0">
                <a:solidFill>
                  <a:schemeClr val="tx1"/>
                </a:solidFill>
                <a:latin typeface="Arial" charset="0"/>
                <a:ea typeface="ＭＳ Ｐゴシック" charset="-128"/>
                <a:cs typeface="Arial" charset="0"/>
              </a:rPr>
              <a:t>Same or better performance as 2TB version</a:t>
            </a:r>
          </a:p>
          <a:p>
            <a:pPr lvl="1"/>
            <a:r>
              <a:rPr dirty="0" smtClean="0">
                <a:solidFill>
                  <a:schemeClr val="tx1"/>
                </a:solidFill>
                <a:latin typeface="Arial" charset="0"/>
                <a:ea typeface="ＭＳ Ｐゴシック" charset="-128"/>
                <a:cs typeface="Arial" charset="0"/>
              </a:rPr>
              <a:t>Same network connectivity</a:t>
            </a:r>
          </a:p>
          <a:p>
            <a:pPr lvl="1"/>
            <a:r>
              <a:rPr dirty="0" smtClean="0">
                <a:solidFill>
                  <a:schemeClr val="tx1"/>
                </a:solidFill>
                <a:latin typeface="Arial" charset="0"/>
                <a:ea typeface="ＭＳ Ｐゴシック" charset="-128"/>
                <a:cs typeface="Arial" charset="0"/>
              </a:rPr>
              <a:t>Same (2.x) software features</a:t>
            </a:r>
          </a:p>
          <a:p>
            <a:pPr lvl="1"/>
            <a:r>
              <a:rPr dirty="0" smtClean="0">
                <a:solidFill>
                  <a:schemeClr val="tx1"/>
                </a:solidFill>
                <a:latin typeface="Arial" charset="0"/>
                <a:ea typeface="ＭＳ Ｐゴシック" charset="-128"/>
                <a:cs typeface="Arial" charset="0"/>
              </a:rPr>
              <a:t>Upgrade option for existing 2TB-based DXi8500 (add capacity but no encryption support)</a:t>
            </a:r>
          </a:p>
          <a:p>
            <a:pPr lvl="1"/>
            <a:endParaRPr dirty="0" smtClean="0">
              <a:latin typeface="Arial" charset="0"/>
              <a:ea typeface="ＭＳ Ｐゴシック" charset="-128"/>
              <a:cs typeface="Arial" charset="0"/>
            </a:endParaRPr>
          </a:p>
        </p:txBody>
      </p:sp>
      <p:sp>
        <p:nvSpPr>
          <p:cNvPr id="23556" name="Slide Number Placeholder 3"/>
          <p:cNvSpPr>
            <a:spLocks noGrp="1"/>
          </p:cNvSpPr>
          <p:nvPr>
            <p:ph type="sldNum" sz="quarter" idx="10"/>
          </p:nvPr>
        </p:nvSpPr>
        <p:spPr bwMode="auto"/>
        <p:txBody>
          <a:bodyPr/>
          <a:lstStyle/>
          <a:p>
            <a:pPr>
              <a:defRPr/>
            </a:pPr>
            <a:fld id="{DFA26898-2537-44C0-B46F-88B7D7924F9A}" type="slidenum">
              <a:rPr/>
              <a:pPr>
                <a:defRPr/>
              </a:pPr>
              <a:t>5</a:t>
            </a:fld>
            <a:endParaRPr/>
          </a:p>
        </p:txBody>
      </p:sp>
      <p:pic>
        <p:nvPicPr>
          <p:cNvPr id="17413" name="Picture 5" descr="C:\QTM\8500-3tb\ma\JPEG Samples\Quantum_Teton_2012_044.jpg"/>
          <p:cNvPicPr>
            <a:picLocks noChangeAspect="1" noChangeArrowheads="1"/>
          </p:cNvPicPr>
          <p:nvPr/>
        </p:nvPicPr>
        <p:blipFill>
          <a:blip r:embed="rId2" cstate="print"/>
          <a:srcRect l="23882" t="6818" r="24947" b="4546"/>
          <a:stretch>
            <a:fillRect/>
          </a:stretch>
        </p:blipFill>
        <p:spPr bwMode="auto">
          <a:xfrm>
            <a:off x="838200" y="1447800"/>
            <a:ext cx="1714500" cy="4457700"/>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 handling and Encryption</a:t>
            </a:r>
            <a:endParaRPr lang="en-US" dirty="0"/>
          </a:p>
        </p:txBody>
      </p:sp>
      <p:sp>
        <p:nvSpPr>
          <p:cNvPr id="3" name="Content Placeholder 2"/>
          <p:cNvSpPr>
            <a:spLocks noGrp="1"/>
          </p:cNvSpPr>
          <p:nvPr>
            <p:ph idx="1"/>
          </p:nvPr>
        </p:nvSpPr>
        <p:spPr/>
        <p:txBody>
          <a:bodyPr/>
          <a:lstStyle/>
          <a:p>
            <a:r>
              <a:rPr lang="en-US" dirty="0" smtClean="0">
                <a:solidFill>
                  <a:schemeClr val="tx1"/>
                </a:solidFill>
              </a:rPr>
              <a:t>Drive Replacement:</a:t>
            </a:r>
          </a:p>
          <a:p>
            <a:pPr lvl="1"/>
            <a:r>
              <a:rPr lang="en-US" dirty="0" smtClean="0">
                <a:solidFill>
                  <a:schemeClr val="tx1"/>
                </a:solidFill>
              </a:rPr>
              <a:t>Required strategy, “like for like”.</a:t>
            </a:r>
          </a:p>
          <a:p>
            <a:pPr lvl="1"/>
            <a:r>
              <a:rPr lang="en-US" dirty="0" smtClean="0">
                <a:solidFill>
                  <a:schemeClr val="tx1"/>
                </a:solidFill>
              </a:rPr>
              <a:t>If a non-SED drive is used in a SED tray:</a:t>
            </a:r>
          </a:p>
          <a:p>
            <a:pPr lvl="2"/>
            <a:r>
              <a:rPr lang="en-US" dirty="0" smtClean="0">
                <a:solidFill>
                  <a:schemeClr val="tx1"/>
                </a:solidFill>
              </a:rPr>
              <a:t>If encryption was enabled </a:t>
            </a:r>
            <a:r>
              <a:rPr lang="en-US" dirty="0" smtClean="0">
                <a:solidFill>
                  <a:schemeClr val="tx1"/>
                </a:solidFill>
                <a:sym typeface="Wingdings" pitchFamily="2" charset="2"/>
              </a:rPr>
              <a:t> continue to encrypt, but the non-SED drive will not have its data encrypted. This is not flagged!</a:t>
            </a:r>
          </a:p>
          <a:p>
            <a:pPr lvl="2"/>
            <a:r>
              <a:rPr lang="en-US" dirty="0" smtClean="0">
                <a:solidFill>
                  <a:schemeClr val="tx1"/>
                </a:solidFill>
                <a:sym typeface="Wingdings" pitchFamily="2" charset="2"/>
              </a:rPr>
              <a:t>If encryption was not enabled  continue to work as usual, but enabling encryption will fail due to the non-SED drive.</a:t>
            </a:r>
          </a:p>
          <a:p>
            <a:pPr lvl="1"/>
            <a:r>
              <a:rPr lang="en-US" dirty="0" smtClean="0">
                <a:solidFill>
                  <a:schemeClr val="tx1"/>
                </a:solidFill>
                <a:sym typeface="Wingdings" pitchFamily="2" charset="2"/>
              </a:rPr>
              <a:t>If a SED drive is used in a non-SED tray:</a:t>
            </a:r>
          </a:p>
          <a:p>
            <a:pPr lvl="2"/>
            <a:r>
              <a:rPr lang="en-US" dirty="0" smtClean="0">
                <a:solidFill>
                  <a:schemeClr val="tx1"/>
                </a:solidFill>
                <a:sym typeface="Wingdings" pitchFamily="2" charset="2"/>
              </a:rPr>
              <a:t>Will operate as usual, transparent.</a:t>
            </a:r>
          </a:p>
          <a:p>
            <a:pPr lvl="1"/>
            <a:r>
              <a:rPr lang="en-US" dirty="0" smtClean="0">
                <a:solidFill>
                  <a:schemeClr val="tx1"/>
                </a:solidFill>
                <a:sym typeface="Wingdings" pitchFamily="2" charset="2"/>
              </a:rPr>
              <a:t>Applies to both Dell and </a:t>
            </a:r>
            <a:r>
              <a:rPr lang="en-US" dirty="0" err="1" smtClean="0">
                <a:solidFill>
                  <a:schemeClr val="tx1"/>
                </a:solidFill>
                <a:sym typeface="Wingdings" pitchFamily="2" charset="2"/>
              </a:rPr>
              <a:t>NetApp</a:t>
            </a:r>
            <a:r>
              <a:rPr lang="en-US" dirty="0" smtClean="0">
                <a:solidFill>
                  <a:schemeClr val="tx1"/>
                </a:solidFill>
                <a:sym typeface="Wingdings" pitchFamily="2" charset="2"/>
              </a:rPr>
              <a:t> modules</a:t>
            </a:r>
          </a:p>
          <a:p>
            <a:r>
              <a:rPr lang="en-US" dirty="0" smtClean="0">
                <a:solidFill>
                  <a:schemeClr val="tx1"/>
                </a:solidFill>
                <a:sym typeface="Wingdings" pitchFamily="2" charset="2"/>
              </a:rPr>
              <a:t>Re-using Drives:</a:t>
            </a:r>
          </a:p>
          <a:p>
            <a:pPr lvl="1"/>
            <a:r>
              <a:rPr lang="en-US" dirty="0" smtClean="0">
                <a:solidFill>
                  <a:schemeClr val="tx1"/>
                </a:solidFill>
                <a:sym typeface="Wingdings" pitchFamily="2" charset="2"/>
              </a:rPr>
              <a:t>If encryption was enabled, drive will not work with any other controller. Fix is to “secure erase” the drive. (not recommended nor supported )</a:t>
            </a:r>
          </a:p>
          <a:p>
            <a:pPr lvl="1"/>
            <a:r>
              <a:rPr lang="en-US" dirty="0" smtClean="0">
                <a:solidFill>
                  <a:schemeClr val="tx1"/>
                </a:solidFill>
                <a:sym typeface="Wingdings" pitchFamily="2" charset="2"/>
              </a:rPr>
              <a:t>If encryption was not enabled, drive may work.</a:t>
            </a:r>
            <a:br>
              <a:rPr lang="en-US" dirty="0" smtClean="0">
                <a:solidFill>
                  <a:schemeClr val="tx1"/>
                </a:solidFill>
                <a:sym typeface="Wingdings" pitchFamily="2" charset="2"/>
              </a:rPr>
            </a:br>
            <a:r>
              <a:rPr lang="en-US" dirty="0" smtClean="0">
                <a:solidFill>
                  <a:schemeClr val="tx1"/>
                </a:solidFill>
                <a:sym typeface="Wingdings" pitchFamily="2" charset="2"/>
              </a:rPr>
              <a:t>On PERC controllers drive must be “imported as foreign”. (not recommended nor supported)</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FB54C75B-A179-42A1-8192-6F39BEF3B589}" type="slidenum">
              <a:rPr lang="en-US" smtClean="0"/>
              <a:pPr>
                <a:defRPr/>
              </a:pPr>
              <a:t>50</a:t>
            </a:fld>
            <a:endParaRPr lang="en-US" sz="1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1295400" y="2514600"/>
            <a:ext cx="7467600" cy="2031325"/>
          </a:xfrm>
          <a:prstGeom prst="rect">
            <a:avLst/>
          </a:prstGeom>
          <a:noFill/>
          <a:ln w="9525">
            <a:noFill/>
            <a:miter lim="800000"/>
            <a:headEnd/>
            <a:tailEnd/>
          </a:ln>
        </p:spPr>
        <p:txBody>
          <a:bodyPr wrap="square">
            <a:spAutoFit/>
          </a:bodyPr>
          <a:lstStyle/>
          <a:p>
            <a:r>
              <a:rPr lang="en-US" sz="5400" dirty="0" smtClean="0"/>
              <a:t>Metadata Field Capacity Expansion</a:t>
            </a:r>
          </a:p>
          <a:p>
            <a:endParaRPr lang="en-US" dirty="0"/>
          </a:p>
        </p:txBody>
      </p:sp>
      <p:sp>
        <p:nvSpPr>
          <p:cNvPr id="4" name="Rectangle 3"/>
          <p:cNvSpPr/>
          <p:nvPr/>
        </p:nvSpPr>
        <p:spPr>
          <a:xfrm>
            <a:off x="2743200" y="4495800"/>
            <a:ext cx="4572000" cy="646331"/>
          </a:xfrm>
          <a:prstGeom prst="rect">
            <a:avLst/>
          </a:prstGeom>
        </p:spPr>
        <p:txBody>
          <a:bodyPr>
            <a:spAutoFit/>
          </a:bodyPr>
          <a:lstStyle/>
          <a:p>
            <a:endParaRPr lang="en-US" dirty="0" smtClean="0"/>
          </a:p>
          <a:p>
            <a:pPr algn="r"/>
            <a:r>
              <a:rPr lang="en-US" dirty="0" smtClean="0"/>
              <a:t>Jurgen van der Linden</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Metadata Field Capacity Expansion</a:t>
            </a:r>
            <a:endParaRPr lang="en-US" dirty="0"/>
          </a:p>
        </p:txBody>
      </p:sp>
      <p:sp>
        <p:nvSpPr>
          <p:cNvPr id="7" name="Content Placeholder 6"/>
          <p:cNvSpPr>
            <a:spLocks noGrp="1"/>
          </p:cNvSpPr>
          <p:nvPr>
            <p:ph idx="1"/>
          </p:nvPr>
        </p:nvSpPr>
        <p:spPr/>
        <p:txBody>
          <a:bodyPr/>
          <a:lstStyle/>
          <a:p>
            <a:pPr>
              <a:buNone/>
            </a:pPr>
            <a:endParaRPr lang="en-US" sz="1600" dirty="0" smtClean="0">
              <a:solidFill>
                <a:schemeClr val="tx1"/>
              </a:solidFill>
            </a:endParaRPr>
          </a:p>
          <a:p>
            <a:r>
              <a:rPr lang="en-US" dirty="0" smtClean="0">
                <a:solidFill>
                  <a:schemeClr val="tx1"/>
                </a:solidFill>
              </a:rPr>
              <a:t>All new 8500-3T systems have additional space for SNFS metadata.</a:t>
            </a:r>
          </a:p>
          <a:p>
            <a:r>
              <a:rPr lang="en-US" dirty="0" smtClean="0">
                <a:solidFill>
                  <a:schemeClr val="tx1"/>
                </a:solidFill>
              </a:rPr>
              <a:t>An 8500-1T or 8500-2T that may require additional SNFS metadata space can be identified by: </a:t>
            </a:r>
          </a:p>
          <a:p>
            <a:pPr lvl="1"/>
            <a:r>
              <a:rPr lang="en-US" sz="2000" dirty="0" smtClean="0">
                <a:solidFill>
                  <a:schemeClr val="tx1"/>
                </a:solidFill>
              </a:rPr>
              <a:t>a) a RAS ticket indicating that the metadata </a:t>
            </a:r>
            <a:r>
              <a:rPr lang="en-US" sz="2000" dirty="0" err="1" smtClean="0">
                <a:solidFill>
                  <a:schemeClr val="tx1"/>
                </a:solidFill>
              </a:rPr>
              <a:t>filesystem</a:t>
            </a:r>
            <a:r>
              <a:rPr lang="en-US" sz="2000" dirty="0" smtClean="0">
                <a:solidFill>
                  <a:schemeClr val="tx1"/>
                </a:solidFill>
              </a:rPr>
              <a:t> space is exceeding 85%, </a:t>
            </a:r>
          </a:p>
          <a:p>
            <a:pPr lvl="1"/>
            <a:r>
              <a:rPr lang="en-US" sz="2000" dirty="0" smtClean="0">
                <a:solidFill>
                  <a:schemeClr val="tx1"/>
                </a:solidFill>
              </a:rPr>
              <a:t>b) messages in the hourly </a:t>
            </a:r>
            <a:r>
              <a:rPr lang="en-US" sz="2000" dirty="0" err="1" smtClean="0">
                <a:solidFill>
                  <a:schemeClr val="tx1"/>
                </a:solidFill>
              </a:rPr>
              <a:t>cvlog</a:t>
            </a:r>
            <a:r>
              <a:rPr lang="en-US" sz="2000" dirty="0" smtClean="0">
                <a:solidFill>
                  <a:schemeClr val="tx1"/>
                </a:solidFill>
              </a:rPr>
              <a:t> statistics that indicates that all metadata stripe groups are becoming full</a:t>
            </a:r>
          </a:p>
          <a:p>
            <a:pPr lvl="1"/>
            <a:r>
              <a:rPr lang="en-US" sz="2000" dirty="0" smtClean="0">
                <a:solidFill>
                  <a:schemeClr val="tx1"/>
                </a:solidFill>
              </a:rPr>
              <a:t>c) using the </a:t>
            </a:r>
            <a:r>
              <a:rPr lang="en-US" sz="2000" dirty="0" err="1" smtClean="0">
                <a:solidFill>
                  <a:schemeClr val="tx1"/>
                </a:solidFill>
              </a:rPr>
              <a:t>cvadmin</a:t>
            </a:r>
            <a:r>
              <a:rPr lang="en-US" sz="2000" dirty="0" smtClean="0">
                <a:solidFill>
                  <a:schemeClr val="tx1"/>
                </a:solidFill>
              </a:rPr>
              <a:t> show command to identify that all metadata stripe groups are becoming full,   Total metadata free space is more important that individual stripe groups running out of space.</a:t>
            </a:r>
          </a:p>
          <a:p>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52</a:t>
            </a:fld>
            <a:endParaRPr lang="en-US" sz="1200"/>
          </a:p>
        </p:txBody>
      </p:sp>
      <p:sp>
        <p:nvSpPr>
          <p:cNvPr id="5" name="Content Placeholder 2"/>
          <p:cNvSpPr txBox="1">
            <a:spLocks/>
          </p:cNvSpPr>
          <p:nvPr/>
        </p:nvSpPr>
        <p:spPr>
          <a:xfrm>
            <a:off x="228600" y="838200"/>
            <a:ext cx="8915400" cy="5486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Field Capacity Expansion</a:t>
            </a:r>
            <a:endParaRPr lang="en-US" dirty="0"/>
          </a:p>
        </p:txBody>
      </p:sp>
      <p:sp>
        <p:nvSpPr>
          <p:cNvPr id="3" name="Content Placeholder 2"/>
          <p:cNvSpPr>
            <a:spLocks noGrp="1"/>
          </p:cNvSpPr>
          <p:nvPr>
            <p:ph idx="1"/>
          </p:nvPr>
        </p:nvSpPr>
        <p:spPr>
          <a:xfrm>
            <a:off x="301624" y="1143000"/>
            <a:ext cx="8537575" cy="762000"/>
          </a:xfrm>
        </p:spPr>
        <p:txBody>
          <a:bodyPr/>
          <a:lstStyle/>
          <a:p>
            <a:pPr marL="342900" lvl="1" indent="-342900">
              <a:buSzPct val="75000"/>
              <a:buFont typeface="Wingdings" pitchFamily="2" charset="2"/>
              <a:buChar char="§"/>
            </a:pPr>
            <a:r>
              <a:rPr lang="en-US" sz="2000" b="1" dirty="0" smtClean="0">
                <a:solidFill>
                  <a:schemeClr val="tx1"/>
                </a:solidFill>
              </a:rPr>
              <a:t>/opt/</a:t>
            </a:r>
            <a:r>
              <a:rPr lang="en-US" sz="2000" b="1" dirty="0" err="1" smtClean="0">
                <a:solidFill>
                  <a:schemeClr val="tx1"/>
                </a:solidFill>
              </a:rPr>
              <a:t>DXi</a:t>
            </a:r>
            <a:r>
              <a:rPr lang="en-US" sz="2000" b="1" dirty="0" smtClean="0">
                <a:solidFill>
                  <a:schemeClr val="tx1"/>
                </a:solidFill>
              </a:rPr>
              <a:t>/RAID/ls-SG.sh </a:t>
            </a:r>
            <a:r>
              <a:rPr lang="en-US" sz="2000" dirty="0" smtClean="0">
                <a:solidFill>
                  <a:schemeClr val="tx1"/>
                </a:solidFill>
              </a:rPr>
              <a:t>will show all </a:t>
            </a:r>
            <a:r>
              <a:rPr lang="en-US" sz="2000" dirty="0" err="1" smtClean="0">
                <a:solidFill>
                  <a:schemeClr val="tx1"/>
                </a:solidFill>
              </a:rPr>
              <a:t>stripegroups</a:t>
            </a:r>
            <a:r>
              <a:rPr lang="en-US" sz="2000" dirty="0" smtClean="0">
                <a:solidFill>
                  <a:schemeClr val="tx1"/>
                </a:solidFill>
              </a:rPr>
              <a:t> sizes:</a:t>
            </a:r>
          </a:p>
          <a:p>
            <a:pPr marL="342900" lvl="1" indent="-342900">
              <a:buSzPct val="75000"/>
              <a:buFont typeface="Wingdings" pitchFamily="2" charset="2"/>
              <a:buChar char="§"/>
            </a:pPr>
            <a:endParaRPr lang="en-US" sz="2000" dirty="0" smtClean="0">
              <a:solidFill>
                <a:schemeClr val="tx1"/>
              </a:solidFill>
            </a:endParaRPr>
          </a:p>
          <a:p>
            <a:endParaRPr lang="en-US" sz="1600" b="1" dirty="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pPr>
              <a:defRPr/>
            </a:pPr>
            <a:fld id="{FB54C75B-A179-42A1-8192-6F39BEF3B589}" type="slidenum">
              <a:rPr lang="en-US" smtClean="0"/>
              <a:pPr>
                <a:defRPr/>
              </a:pPr>
              <a:t>53</a:t>
            </a:fld>
            <a:endParaRPr lang="en-US" sz="1200" dirty="0"/>
          </a:p>
        </p:txBody>
      </p:sp>
      <p:pic>
        <p:nvPicPr>
          <p:cNvPr id="373761" name="Picture 1"/>
          <p:cNvPicPr>
            <a:picLocks noChangeAspect="1" noChangeArrowheads="1"/>
          </p:cNvPicPr>
          <p:nvPr/>
        </p:nvPicPr>
        <p:blipFill>
          <a:blip r:embed="rId2" cstate="print"/>
          <a:srcRect/>
          <a:stretch>
            <a:fillRect/>
          </a:stretch>
        </p:blipFill>
        <p:spPr bwMode="auto">
          <a:xfrm>
            <a:off x="692150" y="2209800"/>
            <a:ext cx="6772300" cy="2767012"/>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More Metadata Space</a:t>
            </a:r>
            <a:endParaRPr lang="en-US" sz="2000" dirty="0">
              <a:solidFill>
                <a:srgbClr val="FF0000"/>
              </a:solidFill>
            </a:endParaRPr>
          </a:p>
        </p:txBody>
      </p:sp>
      <p:sp>
        <p:nvSpPr>
          <p:cNvPr id="3" name="Content Placeholder 2"/>
          <p:cNvSpPr>
            <a:spLocks noGrp="1"/>
          </p:cNvSpPr>
          <p:nvPr>
            <p:ph idx="1"/>
          </p:nvPr>
        </p:nvSpPr>
        <p:spPr/>
        <p:txBody>
          <a:bodyPr/>
          <a:lstStyle/>
          <a:p>
            <a:r>
              <a:rPr lang="en-US" sz="2000" dirty="0" smtClean="0">
                <a:solidFill>
                  <a:schemeClr val="tx1"/>
                </a:solidFill>
              </a:rPr>
              <a:t>Stop DXi software (service heartbeat stop)</a:t>
            </a:r>
          </a:p>
          <a:p>
            <a:r>
              <a:rPr lang="en-US" sz="2000" dirty="0" smtClean="0">
                <a:solidFill>
                  <a:schemeClr val="tx1"/>
                </a:solidFill>
              </a:rPr>
              <a:t>Insert 3x 900GB drives to the R910. (hot-pluggable)</a:t>
            </a:r>
          </a:p>
          <a:p>
            <a:r>
              <a:rPr lang="en-US" sz="2000" dirty="0" smtClean="0">
                <a:solidFill>
                  <a:schemeClr val="tx1"/>
                </a:solidFill>
              </a:rPr>
              <a:t>Use service menu to create RAID1 + </a:t>
            </a:r>
            <a:r>
              <a:rPr lang="en-US" sz="2000" dirty="0" err="1" smtClean="0">
                <a:solidFill>
                  <a:schemeClr val="tx1"/>
                </a:solidFill>
              </a:rPr>
              <a:t>hotspare</a:t>
            </a:r>
            <a:endParaRPr lang="en-US" sz="2000" dirty="0" smtClean="0">
              <a:solidFill>
                <a:schemeClr val="tx1"/>
              </a:solidFill>
            </a:endParaRPr>
          </a:p>
          <a:p>
            <a:pPr lvl="1"/>
            <a:r>
              <a:rPr lang="en-US" sz="1600" dirty="0" smtClean="0">
                <a:solidFill>
                  <a:schemeClr val="tx1"/>
                </a:solidFill>
              </a:rPr>
              <a:t>Service menu </a:t>
            </a:r>
            <a:r>
              <a:rPr lang="en-US" sz="1600" dirty="0" smtClean="0">
                <a:solidFill>
                  <a:schemeClr val="tx1"/>
                </a:solidFill>
                <a:sym typeface="Wingdings" pitchFamily="2" charset="2"/>
              </a:rPr>
              <a:t> Hardware  Setup internal RAID  Add Metadata Drives</a:t>
            </a:r>
          </a:p>
          <a:p>
            <a:r>
              <a:rPr lang="en-US" sz="2000" dirty="0" smtClean="0">
                <a:solidFill>
                  <a:schemeClr val="tx1"/>
                </a:solidFill>
                <a:sym typeface="Wingdings" pitchFamily="2" charset="2"/>
              </a:rPr>
              <a:t>Start DXI software (reboot or service heartbeat start)</a:t>
            </a:r>
          </a:p>
          <a:p>
            <a:endParaRPr lang="en-US" sz="2000" dirty="0" smtClean="0">
              <a:solidFill>
                <a:schemeClr val="tx1"/>
              </a:solidFill>
              <a:sym typeface="Wingdings" pitchFamily="2" charset="2"/>
            </a:endParaRPr>
          </a:p>
          <a:p>
            <a:r>
              <a:rPr lang="en-US" sz="2000" dirty="0" smtClean="0">
                <a:solidFill>
                  <a:schemeClr val="tx1"/>
                </a:solidFill>
                <a:sym typeface="Wingdings" pitchFamily="2" charset="2"/>
              </a:rPr>
              <a:t>Effectively the new RAID1 is added as another </a:t>
            </a:r>
            <a:r>
              <a:rPr lang="en-US" sz="2000" dirty="0" err="1" smtClean="0">
                <a:solidFill>
                  <a:schemeClr val="tx1"/>
                </a:solidFill>
                <a:sym typeface="Wingdings" pitchFamily="2" charset="2"/>
              </a:rPr>
              <a:t>stripegroup</a:t>
            </a:r>
            <a:r>
              <a:rPr lang="en-US" sz="2000" dirty="0" smtClean="0">
                <a:solidFill>
                  <a:schemeClr val="tx1"/>
                </a:solidFill>
                <a:sym typeface="Wingdings" pitchFamily="2" charset="2"/>
              </a:rPr>
              <a:t> to the SNFS metadata for /</a:t>
            </a:r>
            <a:r>
              <a:rPr lang="en-US" sz="2000" dirty="0" err="1" smtClean="0">
                <a:solidFill>
                  <a:schemeClr val="tx1"/>
                </a:solidFill>
                <a:sym typeface="Wingdings" pitchFamily="2" charset="2"/>
              </a:rPr>
              <a:t>snfs</a:t>
            </a:r>
            <a:r>
              <a:rPr lang="en-US" sz="2000" dirty="0" smtClean="0">
                <a:solidFill>
                  <a:schemeClr val="tx1"/>
                </a:solidFill>
                <a:sym typeface="Wingdings" pitchFamily="2" charset="2"/>
              </a:rPr>
              <a:t>. (bulkdata.cfg)</a:t>
            </a:r>
          </a:p>
          <a:p>
            <a:r>
              <a:rPr lang="en-US" sz="2000" dirty="0" smtClean="0">
                <a:solidFill>
                  <a:schemeClr val="tx1"/>
                </a:solidFill>
                <a:sym typeface="Wingdings" pitchFamily="2" charset="2"/>
              </a:rPr>
              <a:t>New installs of 2.1.2_85 will automatically see and use the extra 3 drives.</a:t>
            </a:r>
          </a:p>
          <a:p>
            <a:r>
              <a:rPr lang="en-US" sz="2000" dirty="0" smtClean="0">
                <a:solidFill>
                  <a:schemeClr val="tx1"/>
                </a:solidFill>
                <a:sym typeface="Wingdings" pitchFamily="2" charset="2"/>
              </a:rPr>
              <a:t>Be aware of the dedicated hot-spare (last drive), it is only a hot-spare for the 900 GB RAID1, not for anything else</a:t>
            </a:r>
          </a:p>
        </p:txBody>
      </p:sp>
      <p:sp>
        <p:nvSpPr>
          <p:cNvPr id="4" name="Footer Placeholder 3"/>
          <p:cNvSpPr>
            <a:spLocks noGrp="1"/>
          </p:cNvSpPr>
          <p:nvPr>
            <p:ph type="ftr" sz="quarter" idx="10"/>
          </p:nvPr>
        </p:nvSpPr>
        <p:spPr>
          <a:xfrm>
            <a:off x="228600" y="6618288"/>
            <a:ext cx="4800600" cy="2220912"/>
          </a:xfrm>
        </p:spPr>
        <p:txBody>
          <a:bodyPr/>
          <a:lstStyle/>
          <a:p>
            <a:pPr>
              <a:defRPr/>
            </a:pPr>
            <a:r>
              <a:rPr lang="en-US" dirty="0" smtClean="0"/>
              <a:t> </a:t>
            </a:r>
            <a:endParaRPr lang="en-US" dirty="0"/>
          </a:p>
        </p:txBody>
      </p:sp>
      <p:sp>
        <p:nvSpPr>
          <p:cNvPr id="5" name="Slide Number Placeholder 3"/>
          <p:cNvSpPr txBox="1">
            <a:spLocks/>
          </p:cNvSpPr>
          <p:nvPr/>
        </p:nvSpPr>
        <p:spPr>
          <a:xfrm>
            <a:off x="228600" y="6618288"/>
            <a:ext cx="463550" cy="246062"/>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B54C75B-A179-42A1-8192-6F39BEF3B589}" type="slidenum">
              <a:rPr kumimoji="0" lang="en-US" sz="1000" b="0" i="0" u="none" strike="noStrike" kern="1200" cap="none" spc="0" normalizeH="0" baseline="0" noProof="0" smtClean="0">
                <a:ln>
                  <a:noFill/>
                </a:ln>
                <a:solidFill>
                  <a:srgbClr val="0DB6EC"/>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srgbClr val="0DB6EC"/>
              </a:solidFill>
              <a:effectLst/>
              <a:uLnTx/>
              <a:uFillTx/>
              <a:latin typeface="Arial" charset="0"/>
              <a:ea typeface="ＭＳ Ｐゴシック" charset="-128"/>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1295400" y="2971800"/>
            <a:ext cx="7086600" cy="2308324"/>
          </a:xfrm>
          <a:prstGeom prst="rect">
            <a:avLst/>
          </a:prstGeom>
          <a:noFill/>
          <a:ln w="9525">
            <a:noFill/>
            <a:miter lim="800000"/>
            <a:headEnd/>
            <a:tailEnd/>
          </a:ln>
        </p:spPr>
        <p:txBody>
          <a:bodyPr wrap="square">
            <a:spAutoFit/>
          </a:bodyPr>
          <a:lstStyle/>
          <a:p>
            <a:pPr algn="ctr"/>
            <a:r>
              <a:rPr lang="en-US" sz="5400" dirty="0" smtClean="0"/>
              <a:t>Bug Fixes and Known Issues</a:t>
            </a:r>
            <a:endParaRPr lang="en-US" sz="5400" dirty="0"/>
          </a:p>
          <a:p>
            <a:endParaRPr lang="en-US" dirty="0"/>
          </a:p>
          <a:p>
            <a:pPr algn="r"/>
            <a:r>
              <a:rPr lang="en-US" dirty="0" smtClean="0"/>
              <a:t>Rick Courrau/Jurgen van der Linden</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 Fixes - Summary</a:t>
            </a:r>
            <a:endParaRPr lang="en-US" sz="2000" dirty="0">
              <a:solidFill>
                <a:srgbClr val="FF0000"/>
              </a:solidFill>
            </a:endParaRPr>
          </a:p>
        </p:txBody>
      </p:sp>
      <p:sp>
        <p:nvSpPr>
          <p:cNvPr id="3" name="Content Placeholder 2"/>
          <p:cNvSpPr>
            <a:spLocks noGrp="1"/>
          </p:cNvSpPr>
          <p:nvPr>
            <p:ph idx="1"/>
          </p:nvPr>
        </p:nvSpPr>
        <p:spPr>
          <a:xfrm>
            <a:off x="692150" y="3581400"/>
            <a:ext cx="7543800" cy="2590800"/>
          </a:xfrm>
        </p:spPr>
        <p:txBody>
          <a:bodyPr/>
          <a:lstStyle/>
          <a:p>
            <a:r>
              <a:rPr lang="en-US" sz="2000" dirty="0" smtClean="0">
                <a:solidFill>
                  <a:schemeClr val="tx1"/>
                </a:solidFill>
              </a:rPr>
              <a:t>Severity Key</a:t>
            </a:r>
          </a:p>
          <a:p>
            <a:pPr lvl="1"/>
            <a:r>
              <a:rPr lang="en-US" sz="1100" dirty="0" smtClean="0">
                <a:solidFill>
                  <a:schemeClr val="tx1"/>
                </a:solidFill>
              </a:rPr>
              <a:t>Sev1 - Catastrophic and unrecoverable.</a:t>
            </a:r>
            <a:br>
              <a:rPr lang="en-US" sz="1100" dirty="0" smtClean="0">
                <a:solidFill>
                  <a:schemeClr val="tx1"/>
                </a:solidFill>
              </a:rPr>
            </a:br>
            <a:r>
              <a:rPr lang="en-US" sz="1100" dirty="0" smtClean="0">
                <a:solidFill>
                  <a:schemeClr val="tx1"/>
                </a:solidFill>
              </a:rPr>
              <a:t>Example: data loss, massive system unavailability (reboot loop). </a:t>
            </a:r>
          </a:p>
          <a:p>
            <a:pPr lvl="1"/>
            <a:r>
              <a:rPr lang="en-US" sz="1100" dirty="0" smtClean="0">
                <a:solidFill>
                  <a:schemeClr val="tx1"/>
                </a:solidFill>
              </a:rPr>
              <a:t>Sev2 - Severely broken and no workaround.</a:t>
            </a:r>
            <a:br>
              <a:rPr lang="en-US" sz="1100" dirty="0" smtClean="0">
                <a:solidFill>
                  <a:schemeClr val="tx1"/>
                </a:solidFill>
              </a:rPr>
            </a:br>
            <a:r>
              <a:rPr lang="en-US" sz="1100" dirty="0" smtClean="0">
                <a:solidFill>
                  <a:schemeClr val="tx1"/>
                </a:solidFill>
              </a:rPr>
              <a:t>Example: short system unavailability, major functionality not working (panic, reboot). </a:t>
            </a:r>
          </a:p>
          <a:p>
            <a:pPr lvl="1"/>
            <a:r>
              <a:rPr lang="en-US" sz="1100" dirty="0" smtClean="0">
                <a:solidFill>
                  <a:schemeClr val="tx1"/>
                </a:solidFill>
              </a:rPr>
              <a:t>Sev3 - A defect that needs to be fixed but there is a workaround.</a:t>
            </a:r>
            <a:br>
              <a:rPr lang="en-US" sz="1100" dirty="0" smtClean="0">
                <a:solidFill>
                  <a:schemeClr val="tx1"/>
                </a:solidFill>
              </a:rPr>
            </a:br>
            <a:r>
              <a:rPr lang="en-US" sz="1100" dirty="0" smtClean="0">
                <a:solidFill>
                  <a:schemeClr val="tx1"/>
                </a:solidFill>
              </a:rPr>
              <a:t>Example: minor functionality not working. </a:t>
            </a:r>
          </a:p>
          <a:p>
            <a:pPr lvl="1"/>
            <a:r>
              <a:rPr lang="en-US" sz="1100" dirty="0" smtClean="0">
                <a:solidFill>
                  <a:schemeClr val="tx1"/>
                </a:solidFill>
              </a:rPr>
              <a:t>Sev4 - Annoyance.</a:t>
            </a:r>
            <a:br>
              <a:rPr lang="en-US" sz="1100" dirty="0" smtClean="0">
                <a:solidFill>
                  <a:schemeClr val="tx1"/>
                </a:solidFill>
              </a:rPr>
            </a:br>
            <a:r>
              <a:rPr lang="en-US" sz="1100" dirty="0" smtClean="0">
                <a:solidFill>
                  <a:schemeClr val="tx1"/>
                </a:solidFill>
              </a:rPr>
              <a:t>Example: error messages aren't very clear. </a:t>
            </a:r>
          </a:p>
          <a:p>
            <a:pPr lvl="1"/>
            <a:r>
              <a:rPr lang="en-US" sz="1100" dirty="0" smtClean="0">
                <a:solidFill>
                  <a:schemeClr val="tx1"/>
                </a:solidFill>
              </a:rPr>
              <a:t>Sev5 - Request for Enhancement</a:t>
            </a:r>
            <a:br>
              <a:rPr lang="en-US" sz="1100" dirty="0" smtClean="0">
                <a:solidFill>
                  <a:schemeClr val="tx1"/>
                </a:solidFill>
              </a:rPr>
            </a:br>
            <a:r>
              <a:rPr lang="en-US" sz="1100" dirty="0" smtClean="0">
                <a:solidFill>
                  <a:schemeClr val="tx1"/>
                </a:solidFill>
              </a:rPr>
              <a:t>Example: Any new functionality, or proposed change to current feature.</a:t>
            </a:r>
          </a:p>
          <a:p>
            <a:r>
              <a:rPr lang="en-US" sz="2000" dirty="0" smtClean="0">
                <a:solidFill>
                  <a:schemeClr val="tx1"/>
                </a:solidFill>
              </a:rPr>
              <a:t>Bug Fixes List located in Appendix of this deck.</a:t>
            </a:r>
          </a:p>
          <a:p>
            <a:r>
              <a:rPr lang="en-US" sz="2000" dirty="0" smtClean="0">
                <a:solidFill>
                  <a:schemeClr val="tx1"/>
                </a:solidFill>
              </a:rPr>
              <a:t>Strategy for customers waiting for 2.1.2_85 SW upgrade</a:t>
            </a:r>
          </a:p>
          <a:p>
            <a:endParaRPr lang="en-US" sz="2000" dirty="0" smtClean="0">
              <a:solidFill>
                <a:schemeClr val="tx1"/>
              </a:solidFill>
            </a:endParaRPr>
          </a:p>
        </p:txBody>
      </p:sp>
      <p:sp>
        <p:nvSpPr>
          <p:cNvPr id="5" name="Slide Number Placeholder 3"/>
          <p:cNvSpPr txBox="1">
            <a:spLocks/>
          </p:cNvSpPr>
          <p:nvPr/>
        </p:nvSpPr>
        <p:spPr>
          <a:xfrm>
            <a:off x="228600" y="6618288"/>
            <a:ext cx="463550" cy="246062"/>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B54C75B-A179-42A1-8192-6F39BEF3B589}" type="slidenum">
              <a:rPr kumimoji="0" lang="en-US" sz="1000" b="0" i="0" u="none" strike="noStrike" kern="1200" cap="none" spc="0" normalizeH="0" baseline="0" noProof="0" smtClean="0">
                <a:ln>
                  <a:noFill/>
                </a:ln>
                <a:solidFill>
                  <a:srgbClr val="0DB6EC"/>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srgbClr val="0DB6EC"/>
              </a:solidFill>
              <a:effectLst/>
              <a:uLnTx/>
              <a:uFillTx/>
              <a:latin typeface="Arial" charset="0"/>
              <a:ea typeface="ＭＳ Ｐゴシック" charset="-128"/>
              <a:cs typeface="+mn-cs"/>
            </a:endParaRPr>
          </a:p>
        </p:txBody>
      </p:sp>
      <p:pic>
        <p:nvPicPr>
          <p:cNvPr id="371713" name="Picture 1"/>
          <p:cNvPicPr>
            <a:picLocks noChangeAspect="1" noChangeArrowheads="1"/>
          </p:cNvPicPr>
          <p:nvPr/>
        </p:nvPicPr>
        <p:blipFill>
          <a:blip r:embed="rId2" cstate="print"/>
          <a:srcRect/>
          <a:stretch>
            <a:fillRect/>
          </a:stretch>
        </p:blipFill>
        <p:spPr bwMode="auto">
          <a:xfrm>
            <a:off x="609600" y="1373188"/>
            <a:ext cx="7950901" cy="1979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Issues</a:t>
            </a:r>
            <a:endParaRPr lang="en-US" dirty="0"/>
          </a:p>
        </p:txBody>
      </p:sp>
      <p:sp>
        <p:nvSpPr>
          <p:cNvPr id="3" name="Content Placeholder 2"/>
          <p:cNvSpPr>
            <a:spLocks noGrp="1"/>
          </p:cNvSpPr>
          <p:nvPr>
            <p:ph idx="1"/>
          </p:nvPr>
        </p:nvSpPr>
        <p:spPr>
          <a:xfrm>
            <a:off x="301625" y="990600"/>
            <a:ext cx="7543800" cy="5029200"/>
          </a:xfrm>
        </p:spPr>
        <p:txBody>
          <a:bodyPr/>
          <a:lstStyle/>
          <a:p>
            <a:r>
              <a:rPr lang="en-US" sz="2800" dirty="0" smtClean="0">
                <a:solidFill>
                  <a:schemeClr val="tx1"/>
                </a:solidFill>
              </a:rPr>
              <a:t>PTR 29792</a:t>
            </a:r>
          </a:p>
          <a:p>
            <a:pPr lvl="1"/>
            <a:r>
              <a:rPr lang="en-US" dirty="0" smtClean="0">
                <a:solidFill>
                  <a:schemeClr val="tx1"/>
                </a:solidFill>
              </a:rPr>
              <a:t>IO Operation hang </a:t>
            </a:r>
          </a:p>
          <a:p>
            <a:pPr lvl="1"/>
            <a:r>
              <a:rPr lang="en-US" dirty="0" smtClean="0">
                <a:solidFill>
                  <a:schemeClr val="tx1"/>
                </a:solidFill>
              </a:rPr>
              <a:t>During </a:t>
            </a:r>
            <a:r>
              <a:rPr lang="en-US" dirty="0" err="1" smtClean="0">
                <a:solidFill>
                  <a:schemeClr val="tx1"/>
                </a:solidFill>
              </a:rPr>
              <a:t>DXi</a:t>
            </a:r>
            <a:r>
              <a:rPr lang="en-US" dirty="0" smtClean="0">
                <a:solidFill>
                  <a:schemeClr val="tx1"/>
                </a:solidFill>
              </a:rPr>
              <a:t> 2.1.2_85 Maturity run a problem was uncovered, where IOs to the backend </a:t>
            </a:r>
            <a:r>
              <a:rPr lang="en-US" dirty="0" err="1" smtClean="0">
                <a:solidFill>
                  <a:schemeClr val="tx1"/>
                </a:solidFill>
              </a:rPr>
              <a:t>NetApp</a:t>
            </a:r>
            <a:r>
              <a:rPr lang="en-US" dirty="0" smtClean="0">
                <a:solidFill>
                  <a:schemeClr val="tx1"/>
                </a:solidFill>
              </a:rPr>
              <a:t> arrays run very slow, appearing as if the system was hanging. GUI is </a:t>
            </a:r>
            <a:r>
              <a:rPr lang="en-US" dirty="0" err="1" smtClean="0">
                <a:solidFill>
                  <a:schemeClr val="tx1"/>
                </a:solidFill>
              </a:rPr>
              <a:t>unresponsive.Despite</a:t>
            </a:r>
            <a:r>
              <a:rPr lang="en-US" dirty="0" smtClean="0">
                <a:solidFill>
                  <a:schemeClr val="tx1"/>
                </a:solidFill>
              </a:rPr>
              <a:t> extensive reproduction attempts, no controlled reproduction of another occurrence has </a:t>
            </a:r>
            <a:r>
              <a:rPr lang="en-US" dirty="0" err="1" smtClean="0">
                <a:solidFill>
                  <a:schemeClr val="tx1"/>
                </a:solidFill>
              </a:rPr>
              <a:t>happened.Not</a:t>
            </a:r>
            <a:r>
              <a:rPr lang="en-US" dirty="0" smtClean="0">
                <a:solidFill>
                  <a:schemeClr val="tx1"/>
                </a:solidFill>
              </a:rPr>
              <a:t> enough information was available from the original occurrence to find a root </a:t>
            </a:r>
            <a:r>
              <a:rPr lang="en-US" dirty="0" err="1" smtClean="0">
                <a:solidFill>
                  <a:schemeClr val="tx1"/>
                </a:solidFill>
              </a:rPr>
              <a:t>cause.An</a:t>
            </a:r>
            <a:r>
              <a:rPr lang="en-US" dirty="0" smtClean="0">
                <a:solidFill>
                  <a:schemeClr val="tx1"/>
                </a:solidFill>
              </a:rPr>
              <a:t> infinite timeout for the SNFS </a:t>
            </a:r>
            <a:r>
              <a:rPr lang="en-US" dirty="0" err="1" smtClean="0">
                <a:solidFill>
                  <a:schemeClr val="tx1"/>
                </a:solidFill>
              </a:rPr>
              <a:t>fsm</a:t>
            </a:r>
            <a:r>
              <a:rPr lang="en-US" dirty="0" smtClean="0">
                <a:solidFill>
                  <a:schemeClr val="tx1"/>
                </a:solidFill>
              </a:rPr>
              <a:t> process is changed to 600 seconds, such that IOs taking &gt; 600 seconds will produce a </a:t>
            </a:r>
            <a:r>
              <a:rPr lang="en-US" dirty="0" err="1" smtClean="0">
                <a:solidFill>
                  <a:schemeClr val="tx1"/>
                </a:solidFill>
              </a:rPr>
              <a:t>fsm</a:t>
            </a:r>
            <a:r>
              <a:rPr lang="en-US" dirty="0" smtClean="0">
                <a:solidFill>
                  <a:schemeClr val="tx1"/>
                </a:solidFill>
              </a:rPr>
              <a:t> core dump and throw a RAS ticket. The </a:t>
            </a:r>
            <a:r>
              <a:rPr lang="en-US" dirty="0" err="1" smtClean="0">
                <a:solidFill>
                  <a:schemeClr val="tx1"/>
                </a:solidFill>
              </a:rPr>
              <a:t>fsm</a:t>
            </a:r>
            <a:r>
              <a:rPr lang="en-US" dirty="0" smtClean="0">
                <a:solidFill>
                  <a:schemeClr val="tx1"/>
                </a:solidFill>
              </a:rPr>
              <a:t> will restart, and possibly make the system available for use again.</a:t>
            </a:r>
          </a:p>
          <a:p>
            <a:pPr lvl="1"/>
            <a:r>
              <a:rPr lang="en-US" dirty="0" smtClean="0">
                <a:solidFill>
                  <a:schemeClr val="tx1"/>
                </a:solidFill>
              </a:rPr>
              <a:t>TSB generated</a:t>
            </a:r>
          </a:p>
        </p:txBody>
      </p:sp>
      <p:sp>
        <p:nvSpPr>
          <p:cNvPr id="4" name="Slide Number Placeholder 3"/>
          <p:cNvSpPr>
            <a:spLocks noGrp="1"/>
          </p:cNvSpPr>
          <p:nvPr>
            <p:ph type="sldNum" sz="quarter" idx="10"/>
          </p:nvPr>
        </p:nvSpPr>
        <p:spPr/>
        <p:txBody>
          <a:bodyPr/>
          <a:lstStyle/>
          <a:p>
            <a:pPr>
              <a:defRPr/>
            </a:pPr>
            <a:fld id="{FB54C75B-A179-42A1-8192-6F39BEF3B589}" type="slidenum">
              <a:rPr lang="en-US" smtClean="0"/>
              <a:pPr>
                <a:defRPr/>
              </a:pPr>
              <a:t>57</a:t>
            </a:fld>
            <a:endParaRPr lang="en-US" sz="1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Issues (cont.)</a:t>
            </a:r>
            <a:endParaRPr lang="en-US" dirty="0"/>
          </a:p>
        </p:txBody>
      </p:sp>
      <p:sp>
        <p:nvSpPr>
          <p:cNvPr id="3" name="Content Placeholder 2"/>
          <p:cNvSpPr>
            <a:spLocks noGrp="1"/>
          </p:cNvSpPr>
          <p:nvPr>
            <p:ph idx="1"/>
          </p:nvPr>
        </p:nvSpPr>
        <p:spPr>
          <a:xfrm>
            <a:off x="301625" y="990600"/>
            <a:ext cx="7543800" cy="5029200"/>
          </a:xfrm>
        </p:spPr>
        <p:txBody>
          <a:bodyPr/>
          <a:lstStyle/>
          <a:p>
            <a:r>
              <a:rPr lang="en-US" sz="2000" dirty="0" smtClean="0"/>
              <a:t> </a:t>
            </a:r>
            <a:r>
              <a:rPr lang="en-US" sz="2000" dirty="0" smtClean="0">
                <a:solidFill>
                  <a:schemeClr val="tx1"/>
                </a:solidFill>
              </a:rPr>
              <a:t>Name Space Replication performance issue</a:t>
            </a:r>
          </a:p>
          <a:p>
            <a:pPr lvl="1"/>
            <a:r>
              <a:rPr lang="en-US" sz="1600" dirty="0" smtClean="0">
                <a:solidFill>
                  <a:schemeClr val="tx1"/>
                </a:solidFill>
              </a:rPr>
              <a:t>The results depend upon the how much data already exists on the target system.  For completely empty target, meaning all the data needs to be sent from the source to the target, the improvement is about 20% above existing 2.1.1 code.  This was still well below what was seen for 1.4.X code.</a:t>
            </a:r>
          </a:p>
          <a:p>
            <a:pPr lvl="1"/>
            <a:r>
              <a:rPr lang="en-US" sz="1600" dirty="0" smtClean="0">
                <a:solidFill>
                  <a:schemeClr val="tx1"/>
                </a:solidFill>
              </a:rPr>
              <a:t> When the target had 95% of the data that was on the source the time to replicate was 86% faster than the entirely empty </a:t>
            </a:r>
            <a:r>
              <a:rPr lang="en-US" sz="1600" dirty="0" err="1" smtClean="0">
                <a:solidFill>
                  <a:schemeClr val="tx1"/>
                </a:solidFill>
              </a:rPr>
              <a:t>blockpool</a:t>
            </a:r>
            <a:r>
              <a:rPr lang="en-US" sz="1600" dirty="0" smtClean="0">
                <a:solidFill>
                  <a:schemeClr val="tx1"/>
                </a:solidFill>
              </a:rPr>
              <a:t>.  This is MUCH closer to what I’d expect upgrade customers to have in their environment.</a:t>
            </a:r>
          </a:p>
          <a:p>
            <a:pPr lvl="1"/>
            <a:r>
              <a:rPr lang="en-US" sz="1600" dirty="0" smtClean="0">
                <a:solidFill>
                  <a:schemeClr val="tx1"/>
                </a:solidFill>
              </a:rPr>
              <a:t>Because of the limited data, I’d prefer to say the range would be 20% - 40% improvement above what was seen in 2.1.1.  </a:t>
            </a:r>
          </a:p>
          <a:p>
            <a:pPr lvl="1"/>
            <a:r>
              <a:rPr lang="en-US" sz="1600" dirty="0" smtClean="0">
                <a:solidFill>
                  <a:schemeClr val="tx1"/>
                </a:solidFill>
              </a:rPr>
              <a:t>Take away:  </a:t>
            </a:r>
          </a:p>
          <a:p>
            <a:pPr lvl="2"/>
            <a:r>
              <a:rPr lang="en-US" sz="1400" dirty="0" smtClean="0">
                <a:solidFill>
                  <a:schemeClr val="tx1"/>
                </a:solidFill>
              </a:rPr>
              <a:t>Upgrade from 2.0.X or 2.1.X will improve performance ~20% if the target has no data and ~40% with some data already on the target.  Other issues fixed in 2.1.2 would justify upgrade to 2.1.2 from 2.0.X or 2.1.X.</a:t>
            </a:r>
          </a:p>
          <a:p>
            <a:pPr lvl="2"/>
            <a:r>
              <a:rPr lang="en-US" sz="1400" dirty="0" smtClean="0">
                <a:solidFill>
                  <a:schemeClr val="tx1"/>
                </a:solidFill>
              </a:rPr>
              <a:t>Upgrade from 1.X is NOT recommended and will decrease replication performance (I assume the upgrade path is ONLY for 4000/6000 running 2.0.1 or higher for 2.1.2)</a:t>
            </a:r>
          </a:p>
        </p:txBody>
      </p:sp>
      <p:sp>
        <p:nvSpPr>
          <p:cNvPr id="4" name="Slide Number Placeholder 3"/>
          <p:cNvSpPr>
            <a:spLocks noGrp="1"/>
          </p:cNvSpPr>
          <p:nvPr>
            <p:ph type="sldNum" sz="quarter" idx="10"/>
          </p:nvPr>
        </p:nvSpPr>
        <p:spPr/>
        <p:txBody>
          <a:bodyPr/>
          <a:lstStyle/>
          <a:p>
            <a:pPr>
              <a:defRPr/>
            </a:pPr>
            <a:fld id="{FB54C75B-A179-42A1-8192-6F39BEF3B589}" type="slidenum">
              <a:rPr lang="en-US" smtClean="0"/>
              <a:pPr>
                <a:defRPr/>
              </a:pPr>
              <a:t>58</a:t>
            </a:fld>
            <a:endParaRPr lang="en-US" sz="1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Issues (cont.)</a:t>
            </a:r>
            <a:endParaRPr lang="en-US" dirty="0"/>
          </a:p>
        </p:txBody>
      </p:sp>
      <p:sp>
        <p:nvSpPr>
          <p:cNvPr id="3" name="Content Placeholder 2"/>
          <p:cNvSpPr>
            <a:spLocks noGrp="1"/>
          </p:cNvSpPr>
          <p:nvPr>
            <p:ph idx="1"/>
          </p:nvPr>
        </p:nvSpPr>
        <p:spPr>
          <a:xfrm>
            <a:off x="301625" y="990600"/>
            <a:ext cx="7543800" cy="5029200"/>
          </a:xfrm>
        </p:spPr>
        <p:txBody>
          <a:bodyPr/>
          <a:lstStyle/>
          <a:p>
            <a:r>
              <a:rPr lang="en-US" sz="2000" dirty="0" smtClean="0">
                <a:solidFill>
                  <a:schemeClr val="tx1"/>
                </a:solidFill>
              </a:rPr>
              <a:t>Read Performance issue between 1.x and 2.x (not Teton related)</a:t>
            </a:r>
          </a:p>
          <a:p>
            <a:pPr lvl="1"/>
            <a:r>
              <a:rPr lang="en-US" sz="1600" dirty="0" smtClean="0">
                <a:solidFill>
                  <a:schemeClr val="tx1"/>
                </a:solidFill>
              </a:rPr>
              <a:t>The concern here was the G2.0 architectural change in how data is actually </a:t>
            </a:r>
            <a:r>
              <a:rPr lang="en-US" sz="1600" dirty="0" err="1" smtClean="0">
                <a:solidFill>
                  <a:schemeClr val="tx1"/>
                </a:solidFill>
              </a:rPr>
              <a:t>dedup’ed</a:t>
            </a:r>
            <a:r>
              <a:rPr lang="en-US" sz="1600" dirty="0" smtClean="0">
                <a:solidFill>
                  <a:schemeClr val="tx1"/>
                </a:solidFill>
              </a:rPr>
              <a:t>.   Galaxy 2.0 moved to inline processing and eliminated the disk landing pad (cache).  In Galaxy 1.x the data was landed on the disk and then processed for </a:t>
            </a:r>
            <a:r>
              <a:rPr lang="en-US" sz="1600" dirty="0" err="1" smtClean="0">
                <a:solidFill>
                  <a:schemeClr val="tx1"/>
                </a:solidFill>
              </a:rPr>
              <a:t>dedup’ed</a:t>
            </a:r>
            <a:r>
              <a:rPr lang="en-US" sz="1600" dirty="0" smtClean="0">
                <a:solidFill>
                  <a:schemeClr val="tx1"/>
                </a:solidFill>
              </a:rPr>
              <a:t> .   A side effect of the landing pad was the ability to read back data that was recently written in its non-</a:t>
            </a:r>
            <a:r>
              <a:rPr lang="en-US" sz="1600" dirty="0" err="1" smtClean="0">
                <a:solidFill>
                  <a:schemeClr val="tx1"/>
                </a:solidFill>
              </a:rPr>
              <a:t>deduplicated</a:t>
            </a:r>
            <a:r>
              <a:rPr lang="en-US" sz="1600" dirty="0" smtClean="0">
                <a:solidFill>
                  <a:schemeClr val="tx1"/>
                </a:solidFill>
              </a:rPr>
              <a:t> form as long as the disk cache had not flushed it already.   So applications that were already running (i.e. 1.x installations) that used this side effect, PPT and write/read/verify use cases, would see a perceived loss of functionality that would preclude them from moving to G2.x architecture. </a:t>
            </a:r>
          </a:p>
          <a:p>
            <a:pPr lvl="1"/>
            <a:r>
              <a:rPr lang="en-US" sz="1600" dirty="0" smtClean="0">
                <a:solidFill>
                  <a:schemeClr val="tx1"/>
                </a:solidFill>
              </a:rPr>
              <a:t>We are making improvements to the </a:t>
            </a:r>
            <a:r>
              <a:rPr lang="en-US" sz="1600" dirty="0" err="1" smtClean="0">
                <a:solidFill>
                  <a:schemeClr val="tx1"/>
                </a:solidFill>
              </a:rPr>
              <a:t>datapath</a:t>
            </a:r>
            <a:r>
              <a:rPr lang="en-US" sz="1600" dirty="0" smtClean="0">
                <a:solidFill>
                  <a:schemeClr val="tx1"/>
                </a:solidFill>
              </a:rPr>
              <a:t> to optimize read performance.   These enhancements will be in future releases of Galaxy post G2.2.  It must be noted that we will not be able to reach the G1.x architecture read data performance levels of recently written data but we will be able to close the gap.</a:t>
            </a:r>
          </a:p>
          <a:p>
            <a:endParaRPr lang="en-US" dirty="0"/>
          </a:p>
        </p:txBody>
      </p:sp>
      <p:sp>
        <p:nvSpPr>
          <p:cNvPr id="4" name="Slide Number Placeholder 3"/>
          <p:cNvSpPr>
            <a:spLocks noGrp="1"/>
          </p:cNvSpPr>
          <p:nvPr>
            <p:ph type="sldNum" sz="quarter" idx="10"/>
          </p:nvPr>
        </p:nvSpPr>
        <p:spPr/>
        <p:txBody>
          <a:bodyPr/>
          <a:lstStyle/>
          <a:p>
            <a:pPr>
              <a:defRPr/>
            </a:pPr>
            <a:fld id="{FB54C75B-A179-42A1-8192-6F39BEF3B589}" type="slidenum">
              <a:rPr lang="en-US" smtClean="0"/>
              <a:pPr>
                <a:defRPr/>
              </a:pPr>
              <a:t>59</a:t>
            </a:fld>
            <a:endParaRPr lang="en-US"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228600"/>
            <a:ext cx="8534400" cy="639763"/>
          </a:xfrm>
        </p:spPr>
        <p:txBody>
          <a:bodyPr/>
          <a:lstStyle/>
          <a:p>
            <a:r>
              <a:rPr smtClean="0">
                <a:latin typeface="Arial" charset="0"/>
                <a:cs typeface="Arial" charset="0"/>
              </a:rPr>
              <a:t>DXi8500 Delivering 330TB in One Rack</a:t>
            </a:r>
            <a:br>
              <a:rPr smtClean="0">
                <a:latin typeface="Arial" charset="0"/>
                <a:cs typeface="Arial" charset="0"/>
              </a:rPr>
            </a:br>
            <a:r>
              <a:rPr sz="2000" smtClean="0">
                <a:latin typeface="Arial" charset="0"/>
                <a:cs typeface="Arial" charset="0"/>
              </a:rPr>
              <a:t>Different Appearance from 2TB</a:t>
            </a:r>
            <a:endParaRPr smtClean="0">
              <a:latin typeface="Arial" charset="0"/>
              <a:cs typeface="Arial" charset="0"/>
            </a:endParaRPr>
          </a:p>
        </p:txBody>
      </p:sp>
      <p:sp>
        <p:nvSpPr>
          <p:cNvPr id="24579" name="Slide Number Placeholder 3"/>
          <p:cNvSpPr>
            <a:spLocks noGrp="1"/>
          </p:cNvSpPr>
          <p:nvPr>
            <p:ph type="sldNum" sz="quarter" idx="10"/>
          </p:nvPr>
        </p:nvSpPr>
        <p:spPr bwMode="auto"/>
        <p:txBody>
          <a:bodyPr/>
          <a:lstStyle/>
          <a:p>
            <a:pPr>
              <a:defRPr/>
            </a:pPr>
            <a:fld id="{25A2570C-6AAB-4EB3-A80E-EE3850227CDB}" type="slidenum">
              <a:rPr/>
              <a:pPr>
                <a:defRPr/>
              </a:pPr>
              <a:t>6</a:t>
            </a:fld>
            <a:endParaRPr/>
          </a:p>
        </p:txBody>
      </p:sp>
      <p:sp>
        <p:nvSpPr>
          <p:cNvPr id="18436" name="Rectangle 6"/>
          <p:cNvSpPr>
            <a:spLocks noChangeArrowheads="1"/>
          </p:cNvSpPr>
          <p:nvPr/>
        </p:nvSpPr>
        <p:spPr bwMode="auto">
          <a:xfrm>
            <a:off x="1562100" y="1030288"/>
            <a:ext cx="1712913" cy="892175"/>
          </a:xfrm>
          <a:prstGeom prst="rect">
            <a:avLst/>
          </a:prstGeom>
          <a:noFill/>
          <a:ln w="9525">
            <a:noFill/>
            <a:miter lim="800000"/>
            <a:headEnd/>
            <a:tailEnd/>
          </a:ln>
        </p:spPr>
        <p:txBody>
          <a:bodyPr wrap="none">
            <a:spAutoFit/>
          </a:bodyPr>
          <a:lstStyle/>
          <a:p>
            <a:pPr algn="ctr"/>
            <a:r>
              <a:rPr lang="en-US"/>
              <a:t>330TB Usable</a:t>
            </a:r>
          </a:p>
          <a:p>
            <a:pPr algn="ctr"/>
            <a:r>
              <a:rPr lang="en-US" sz="1400"/>
              <a:t>Using </a:t>
            </a:r>
            <a:r>
              <a:rPr lang="en-US" sz="2000"/>
              <a:t>3TB </a:t>
            </a:r>
            <a:r>
              <a:rPr lang="en-US" sz="1400"/>
              <a:t>drives</a:t>
            </a:r>
          </a:p>
          <a:p>
            <a:pPr algn="ctr"/>
            <a:r>
              <a:rPr lang="en-US" sz="1400"/>
              <a:t>In one rack</a:t>
            </a:r>
          </a:p>
        </p:txBody>
      </p:sp>
      <p:sp>
        <p:nvSpPr>
          <p:cNvPr id="18437" name="Rectangle 7"/>
          <p:cNvSpPr>
            <a:spLocks noChangeArrowheads="1"/>
          </p:cNvSpPr>
          <p:nvPr/>
        </p:nvSpPr>
        <p:spPr bwMode="auto">
          <a:xfrm>
            <a:off x="5659438" y="1030288"/>
            <a:ext cx="1711325" cy="892175"/>
          </a:xfrm>
          <a:prstGeom prst="rect">
            <a:avLst/>
          </a:prstGeom>
          <a:noFill/>
          <a:ln w="9525">
            <a:noFill/>
            <a:miter lim="800000"/>
            <a:headEnd/>
            <a:tailEnd/>
          </a:ln>
        </p:spPr>
        <p:txBody>
          <a:bodyPr wrap="none">
            <a:spAutoFit/>
          </a:bodyPr>
          <a:lstStyle/>
          <a:p>
            <a:pPr algn="ctr"/>
            <a:r>
              <a:rPr lang="en-US"/>
              <a:t>320TB Usable</a:t>
            </a:r>
          </a:p>
          <a:p>
            <a:pPr algn="ctr"/>
            <a:r>
              <a:rPr lang="en-US" sz="1400"/>
              <a:t>Using </a:t>
            </a:r>
            <a:r>
              <a:rPr lang="en-US" sz="2000"/>
              <a:t>2TB </a:t>
            </a:r>
            <a:r>
              <a:rPr lang="en-US" sz="1400"/>
              <a:t>drives</a:t>
            </a:r>
          </a:p>
          <a:p>
            <a:pPr algn="ctr"/>
            <a:r>
              <a:rPr lang="en-US" sz="1400"/>
              <a:t>In 2 racks</a:t>
            </a:r>
          </a:p>
        </p:txBody>
      </p:sp>
      <p:pic>
        <p:nvPicPr>
          <p:cNvPr id="18438" name="Picture 6" descr="C:\QTM\8500-3tb\ma\JPEG Samples\Quantum_Teton_2012_063.jpg"/>
          <p:cNvPicPr>
            <a:picLocks noChangeAspect="1" noChangeArrowheads="1"/>
          </p:cNvPicPr>
          <p:nvPr/>
        </p:nvPicPr>
        <p:blipFill>
          <a:blip r:embed="rId2" cstate="print"/>
          <a:srcRect l="30276" t="4593" r="28786" b="4498"/>
          <a:stretch>
            <a:fillRect/>
          </a:stretch>
        </p:blipFill>
        <p:spPr bwMode="auto">
          <a:xfrm>
            <a:off x="1828800" y="2027238"/>
            <a:ext cx="1281113" cy="4267200"/>
          </a:xfrm>
          <a:prstGeom prst="rect">
            <a:avLst/>
          </a:prstGeom>
          <a:noFill/>
          <a:ln w="9525">
            <a:noFill/>
            <a:miter lim="800000"/>
            <a:headEnd/>
            <a:tailEnd/>
          </a:ln>
        </p:spPr>
      </p:pic>
      <p:grpSp>
        <p:nvGrpSpPr>
          <p:cNvPr id="2" name="Group 13"/>
          <p:cNvGrpSpPr>
            <a:grpSpLocks/>
          </p:cNvGrpSpPr>
          <p:nvPr/>
        </p:nvGrpSpPr>
        <p:grpSpPr bwMode="auto">
          <a:xfrm>
            <a:off x="5181600" y="1887538"/>
            <a:ext cx="2667000" cy="4437062"/>
            <a:chOff x="5181600" y="1887511"/>
            <a:chExt cx="2667000" cy="4437089"/>
          </a:xfrm>
        </p:grpSpPr>
        <p:pic>
          <p:nvPicPr>
            <p:cNvPr id="18440" name="Picture 2"/>
            <p:cNvPicPr>
              <a:picLocks noChangeAspect="1" noChangeArrowheads="1"/>
            </p:cNvPicPr>
            <p:nvPr/>
          </p:nvPicPr>
          <p:blipFill>
            <a:blip r:embed="rId3" cstate="print">
              <a:lum contrast="-20000"/>
            </a:blip>
            <a:srcRect/>
            <a:stretch>
              <a:fillRect/>
            </a:stretch>
          </p:blipFill>
          <p:spPr bwMode="auto">
            <a:xfrm>
              <a:off x="5181600" y="1887511"/>
              <a:ext cx="2667000" cy="4437089"/>
            </a:xfrm>
            <a:prstGeom prst="rect">
              <a:avLst/>
            </a:prstGeom>
            <a:noFill/>
            <a:ln w="9525">
              <a:noFill/>
              <a:miter lim="800000"/>
              <a:headEnd/>
              <a:tailEnd/>
            </a:ln>
          </p:spPr>
        </p:pic>
        <p:pic>
          <p:nvPicPr>
            <p:cNvPr id="18441" name="Picture 2"/>
            <p:cNvPicPr>
              <a:picLocks noChangeAspect="1" noChangeArrowheads="1"/>
            </p:cNvPicPr>
            <p:nvPr/>
          </p:nvPicPr>
          <p:blipFill>
            <a:blip r:embed="rId3" cstate="print">
              <a:lum contrast="-20000"/>
            </a:blip>
            <a:srcRect l="57143" t="17567" r="5714" b="75858"/>
            <a:stretch>
              <a:fillRect/>
            </a:stretch>
          </p:blipFill>
          <p:spPr bwMode="auto">
            <a:xfrm>
              <a:off x="6705600" y="2908663"/>
              <a:ext cx="990600" cy="291737"/>
            </a:xfrm>
            <a:prstGeom prst="rect">
              <a:avLst/>
            </a:prstGeom>
            <a:noFill/>
            <a:ln w="9525">
              <a:noFill/>
              <a:miter lim="800000"/>
              <a:headEnd/>
              <a:tailEnd/>
            </a:ln>
          </p:spPr>
        </p:pic>
        <p:pic>
          <p:nvPicPr>
            <p:cNvPr id="18442" name="Picture 2"/>
            <p:cNvPicPr>
              <a:picLocks noChangeAspect="1" noChangeArrowheads="1"/>
            </p:cNvPicPr>
            <p:nvPr/>
          </p:nvPicPr>
          <p:blipFill>
            <a:blip r:embed="rId3" cstate="print">
              <a:lum contrast="-20000"/>
            </a:blip>
            <a:srcRect l="57143" t="17567" r="5714" b="75578"/>
            <a:stretch>
              <a:fillRect/>
            </a:stretch>
          </p:blipFill>
          <p:spPr bwMode="auto">
            <a:xfrm>
              <a:off x="6705600" y="3201126"/>
              <a:ext cx="990600" cy="304074"/>
            </a:xfrm>
            <a:prstGeom prst="rect">
              <a:avLst/>
            </a:prstGeom>
            <a:noFill/>
            <a:ln w="9525">
              <a:noFill/>
              <a:miter lim="800000"/>
              <a:headEnd/>
              <a:tailEnd/>
            </a:ln>
          </p:spPr>
        </p:pic>
        <p:pic>
          <p:nvPicPr>
            <p:cNvPr id="18443" name="Picture 2"/>
            <p:cNvPicPr>
              <a:picLocks noChangeAspect="1" noChangeArrowheads="1"/>
            </p:cNvPicPr>
            <p:nvPr/>
          </p:nvPicPr>
          <p:blipFill>
            <a:blip r:embed="rId3" cstate="print">
              <a:lum contrast="-20000"/>
            </a:blip>
            <a:srcRect l="57143" t="17567" r="5714" b="75301"/>
            <a:stretch>
              <a:fillRect/>
            </a:stretch>
          </p:blipFill>
          <p:spPr bwMode="auto">
            <a:xfrm>
              <a:off x="6705600" y="3493589"/>
              <a:ext cx="990600" cy="316411"/>
            </a:xfrm>
            <a:prstGeom prst="rect">
              <a:avLst/>
            </a:prstGeom>
            <a:noFill/>
            <a:ln w="9525">
              <a:noFill/>
              <a:miter lim="800000"/>
              <a:headEnd/>
              <a:tailEnd/>
            </a:ln>
          </p:spPr>
        </p:pic>
        <p:pic>
          <p:nvPicPr>
            <p:cNvPr id="18444" name="Picture 2"/>
            <p:cNvPicPr>
              <a:picLocks noChangeAspect="1" noChangeArrowheads="1"/>
            </p:cNvPicPr>
            <p:nvPr/>
          </p:nvPicPr>
          <p:blipFill>
            <a:blip r:embed="rId3" cstate="print">
              <a:lum contrast="-20000"/>
            </a:blip>
            <a:srcRect l="57143" t="17567" r="5714" b="76741"/>
            <a:stretch>
              <a:fillRect/>
            </a:stretch>
          </p:blipFill>
          <p:spPr bwMode="auto">
            <a:xfrm>
              <a:off x="6705600" y="3786052"/>
              <a:ext cx="990600" cy="252548"/>
            </a:xfrm>
            <a:prstGeom prst="rect">
              <a:avLst/>
            </a:prstGeom>
            <a:noFill/>
            <a:ln w="9525">
              <a:noFill/>
              <a:miter lim="800000"/>
              <a:headEnd/>
              <a:tailEnd/>
            </a:ln>
          </p:spPr>
        </p:pic>
      </p:gr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51C05157-A94B-4C18-8796-A76D074A75F1}" type="slidenum">
              <a:rPr lang="en-US" sz="1400">
                <a:solidFill>
                  <a:srgbClr val="FFBA00"/>
                </a:solidFill>
                <a:cs typeface="+mn-cs"/>
              </a:rPr>
              <a:pPr>
                <a:defRPr/>
              </a:pPr>
              <a:t>60</a:t>
            </a:fld>
            <a:endParaRPr lang="en-US" sz="1200" dirty="0">
              <a:solidFill>
                <a:srgbClr val="FFBA00"/>
              </a:solidFill>
              <a:cs typeface="+mn-cs"/>
            </a:endParaRPr>
          </a:p>
        </p:txBody>
      </p:sp>
      <p:sp>
        <p:nvSpPr>
          <p:cNvPr id="11266" name="TextBox 2"/>
          <p:cNvSpPr txBox="1">
            <a:spLocks noChangeArrowheads="1"/>
          </p:cNvSpPr>
          <p:nvPr/>
        </p:nvSpPr>
        <p:spPr bwMode="auto">
          <a:xfrm>
            <a:off x="1295400" y="2971800"/>
            <a:ext cx="7086600" cy="1477328"/>
          </a:xfrm>
          <a:prstGeom prst="rect">
            <a:avLst/>
          </a:prstGeom>
          <a:noFill/>
          <a:ln w="9525">
            <a:noFill/>
            <a:miter lim="800000"/>
            <a:headEnd/>
            <a:tailEnd/>
          </a:ln>
        </p:spPr>
        <p:txBody>
          <a:bodyPr wrap="square">
            <a:spAutoFit/>
          </a:bodyPr>
          <a:lstStyle/>
          <a:p>
            <a:pPr algn="ctr"/>
            <a:r>
              <a:rPr lang="en-US" sz="5400" dirty="0" smtClean="0"/>
              <a:t>Enabler Updates</a:t>
            </a:r>
            <a:endParaRPr lang="en-US" sz="5400" dirty="0"/>
          </a:p>
          <a:p>
            <a:endParaRPr lang="en-US" dirty="0"/>
          </a:p>
          <a:p>
            <a:pPr algn="r"/>
            <a:r>
              <a:rPr lang="en-US" dirty="0" smtClean="0"/>
              <a:t>Jim Hibbard</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Enabler Updates</a:t>
            </a:r>
            <a:endParaRPr lang="en-US" dirty="0"/>
          </a:p>
        </p:txBody>
      </p:sp>
      <p:sp>
        <p:nvSpPr>
          <p:cNvPr id="6" name="Content Placeholder 5"/>
          <p:cNvSpPr>
            <a:spLocks noGrp="1"/>
          </p:cNvSpPr>
          <p:nvPr>
            <p:ph idx="1"/>
          </p:nvPr>
        </p:nvSpPr>
        <p:spPr>
          <a:xfrm>
            <a:off x="301625" y="990600"/>
            <a:ext cx="7543800" cy="838200"/>
          </a:xfrm>
        </p:spPr>
        <p:txBody>
          <a:bodyPr/>
          <a:lstStyle/>
          <a:p>
            <a:r>
              <a:rPr lang="en-US" sz="1600" dirty="0" err="1" smtClean="0">
                <a:solidFill>
                  <a:schemeClr val="tx1"/>
                </a:solidFill>
              </a:rPr>
              <a:t>DXi</a:t>
            </a:r>
            <a:r>
              <a:rPr lang="en-US" sz="1600" dirty="0" smtClean="0">
                <a:solidFill>
                  <a:schemeClr val="tx1"/>
                </a:solidFill>
              </a:rPr>
              <a:t> AR 2.0.3</a:t>
            </a:r>
          </a:p>
          <a:p>
            <a:pPr lvl="1"/>
            <a:r>
              <a:rPr lang="en-US" sz="1200" dirty="0" smtClean="0">
                <a:solidFill>
                  <a:schemeClr val="tx1"/>
                </a:solidFill>
              </a:rPr>
              <a:t>No functional changes for Teton/2.1.2_85</a:t>
            </a:r>
          </a:p>
          <a:p>
            <a:pPr lvl="1"/>
            <a:r>
              <a:rPr lang="en-US" sz="1200" dirty="0" smtClean="0">
                <a:solidFill>
                  <a:schemeClr val="tx1"/>
                </a:solidFill>
              </a:rPr>
              <a:t>New Release Notes content for embedded </a:t>
            </a:r>
            <a:r>
              <a:rPr lang="en-US" sz="1200" dirty="0" err="1" smtClean="0">
                <a:solidFill>
                  <a:schemeClr val="tx1"/>
                </a:solidFill>
              </a:rPr>
              <a:t>DXi</a:t>
            </a:r>
            <a:r>
              <a:rPr lang="en-US" sz="1200" dirty="0" smtClean="0">
                <a:solidFill>
                  <a:schemeClr val="tx1"/>
                </a:solidFill>
              </a:rPr>
              <a:t> AR versions</a:t>
            </a:r>
          </a:p>
          <a:p>
            <a:pPr lvl="1"/>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61</a:t>
            </a:fld>
            <a:endParaRPr lang="en-US" sz="1200"/>
          </a:p>
        </p:txBody>
      </p:sp>
      <p:pic>
        <p:nvPicPr>
          <p:cNvPr id="410626" name="Picture 2"/>
          <p:cNvPicPr>
            <a:picLocks noChangeAspect="1" noChangeArrowheads="1"/>
          </p:cNvPicPr>
          <p:nvPr/>
        </p:nvPicPr>
        <p:blipFill>
          <a:blip r:embed="rId3" cstate="print"/>
          <a:srcRect/>
          <a:stretch>
            <a:fillRect/>
          </a:stretch>
        </p:blipFill>
        <p:spPr bwMode="auto">
          <a:xfrm>
            <a:off x="1066800" y="1752600"/>
            <a:ext cx="4800600" cy="3659650"/>
          </a:xfrm>
          <a:prstGeom prst="rect">
            <a:avLst/>
          </a:prstGeom>
          <a:noFill/>
          <a:ln w="9525">
            <a:noFill/>
            <a:miter lim="800000"/>
            <a:headEnd/>
            <a:tailEnd/>
          </a:ln>
        </p:spPr>
      </p:pic>
      <p:sp>
        <p:nvSpPr>
          <p:cNvPr id="7" name="TextBox 6"/>
          <p:cNvSpPr txBox="1"/>
          <p:nvPr/>
        </p:nvSpPr>
        <p:spPr>
          <a:xfrm>
            <a:off x="1219200" y="4800600"/>
            <a:ext cx="3352800" cy="369332"/>
          </a:xfrm>
          <a:prstGeom prst="rect">
            <a:avLst/>
          </a:prstGeom>
          <a:noFill/>
        </p:spPr>
        <p:txBody>
          <a:bodyPr wrap="square" rtlCol="0">
            <a:spAutoFit/>
          </a:bodyPr>
          <a:lstStyle/>
          <a:p>
            <a:endParaRPr lang="en-US" dirty="0"/>
          </a:p>
        </p:txBody>
      </p:sp>
      <p:sp>
        <p:nvSpPr>
          <p:cNvPr id="10" name="Content Placeholder 5"/>
          <p:cNvSpPr txBox="1">
            <a:spLocks/>
          </p:cNvSpPr>
          <p:nvPr/>
        </p:nvSpPr>
        <p:spPr bwMode="auto">
          <a:xfrm>
            <a:off x="454025" y="5448300"/>
            <a:ext cx="75438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r>
              <a:rPr kumimoji="0" lang="en-US" sz="1600" b="0" i="0" u="none" strike="noStrike" kern="0" cap="none" spc="0" normalizeH="0" baseline="0" noProof="0" dirty="0" smtClean="0">
                <a:ln>
                  <a:noFill/>
                </a:ln>
                <a:effectLst/>
                <a:uLnTx/>
                <a:uFillTx/>
                <a:latin typeface="Arial" pitchFamily="34" charset="0"/>
                <a:ea typeface="ＭＳ Ｐゴシック" charset="0"/>
                <a:cs typeface="Arial" pitchFamily="34" charset="0"/>
              </a:rPr>
              <a:t>Vision 4.2</a:t>
            </a:r>
          </a:p>
          <a:p>
            <a:pPr marL="742950" marR="0" lvl="1" indent="-285750" algn="l" defTabSz="457200" rtl="0" eaLnBrk="1" fontAlgn="base" latinLnBrk="0" hangingPunct="1">
              <a:lnSpc>
                <a:spcPct val="100000"/>
              </a:lnSpc>
              <a:spcBef>
                <a:spcPct val="20000"/>
              </a:spcBef>
              <a:spcAft>
                <a:spcPct val="0"/>
              </a:spcAft>
              <a:buClr>
                <a:srgbClr val="0DB6EC"/>
              </a:buClr>
              <a:buSzPct val="75000"/>
              <a:buFont typeface="Arial" charset="0"/>
              <a:buChar char="–"/>
              <a:tabLst/>
              <a:defRPr/>
            </a:pPr>
            <a:r>
              <a:rPr kumimoji="0" lang="en-US" sz="1200" b="0" i="0" u="none" strike="noStrike" kern="0" cap="none" spc="0" normalizeH="0" baseline="0" noProof="0" dirty="0" smtClean="0">
                <a:ln>
                  <a:noFill/>
                </a:ln>
                <a:effectLst/>
                <a:uLnTx/>
                <a:uFillTx/>
                <a:latin typeface="Arial" pitchFamily="34" charset="0"/>
                <a:ea typeface="ＭＳ Ｐゴシック" charset="0"/>
                <a:cs typeface="Arial" pitchFamily="34" charset="0"/>
              </a:rPr>
              <a:t>No functional</a:t>
            </a:r>
            <a:r>
              <a:rPr kumimoji="0" lang="en-US" sz="1200" b="0" i="0" u="none" strike="noStrike" kern="0" cap="none" spc="0" normalizeH="0" noProof="0" dirty="0" smtClean="0">
                <a:ln>
                  <a:noFill/>
                </a:ln>
                <a:effectLst/>
                <a:uLnTx/>
                <a:uFillTx/>
                <a:latin typeface="Arial" pitchFamily="34" charset="0"/>
                <a:ea typeface="ＭＳ Ｐゴシック" charset="0"/>
                <a:cs typeface="Arial" pitchFamily="34" charset="0"/>
              </a:rPr>
              <a:t> </a:t>
            </a:r>
            <a:r>
              <a:rPr kumimoji="0" lang="en-US" sz="1200" b="0" i="0" u="none" strike="noStrike" kern="0" cap="none" spc="0" normalizeH="0" baseline="0" noProof="0" dirty="0" smtClean="0">
                <a:ln>
                  <a:noFill/>
                </a:ln>
                <a:effectLst/>
                <a:uLnTx/>
                <a:uFillTx/>
                <a:latin typeface="Arial" pitchFamily="34" charset="0"/>
                <a:ea typeface="ＭＳ Ｐゴシック" charset="0"/>
                <a:cs typeface="Arial" pitchFamily="34" charset="0"/>
              </a:rPr>
              <a:t>changes for Teton/2.1.2_85</a:t>
            </a:r>
          </a:p>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r>
              <a:rPr kumimoji="0" lang="en-US" sz="1600" b="0" i="0" u="none" strike="noStrike" kern="0" cap="none" spc="0" normalizeH="0" baseline="0" noProof="0" dirty="0" smtClean="0">
                <a:ln>
                  <a:noFill/>
                </a:ln>
                <a:effectLst/>
                <a:uLnTx/>
                <a:uFillTx/>
                <a:latin typeface="Arial" pitchFamily="34" charset="0"/>
                <a:ea typeface="ＭＳ Ｐゴシック" charset="0"/>
                <a:cs typeface="Arial" pitchFamily="34" charset="0"/>
              </a:rPr>
              <a:t>Guardian</a:t>
            </a:r>
          </a:p>
          <a:p>
            <a:pPr marL="742950" marR="0" lvl="1" indent="-285750" algn="l" defTabSz="457200" rtl="0" eaLnBrk="1" fontAlgn="base" latinLnBrk="0" hangingPunct="1">
              <a:lnSpc>
                <a:spcPct val="100000"/>
              </a:lnSpc>
              <a:spcBef>
                <a:spcPct val="20000"/>
              </a:spcBef>
              <a:spcAft>
                <a:spcPct val="0"/>
              </a:spcAft>
              <a:buClr>
                <a:srgbClr val="0DB6EC"/>
              </a:buClr>
              <a:buSzTx/>
              <a:buFont typeface="Arial" charset="0"/>
              <a:buChar char="–"/>
              <a:tabLst/>
              <a:defRPr/>
            </a:pPr>
            <a:r>
              <a:rPr kumimoji="0" lang="en-US" sz="1200" b="0" i="0" u="none" strike="noStrike" kern="0" cap="none" spc="0" normalizeH="0" baseline="0" noProof="0" dirty="0" smtClean="0">
                <a:ln>
                  <a:noFill/>
                </a:ln>
                <a:effectLst/>
                <a:uLnTx/>
                <a:uFillTx/>
                <a:latin typeface="Arial" pitchFamily="34" charset="0"/>
                <a:ea typeface="ＭＳ Ｐゴシック" charset="0"/>
                <a:cs typeface="Arial" pitchFamily="34" charset="0"/>
              </a:rPr>
              <a:t>No functional</a:t>
            </a:r>
            <a:r>
              <a:rPr lang="en-US" sz="1200" kern="0" dirty="0" smtClean="0">
                <a:latin typeface="Arial" pitchFamily="34" charset="0"/>
                <a:ea typeface="ＭＳ Ｐゴシック" charset="0"/>
                <a:cs typeface="Arial" pitchFamily="34" charset="0"/>
              </a:rPr>
              <a:t>l </a:t>
            </a:r>
            <a:r>
              <a:rPr kumimoji="0" lang="en-US" sz="1200" b="0" i="0" u="none" strike="noStrike" kern="0" cap="none" spc="0" normalizeH="0" baseline="0" noProof="0" dirty="0" smtClean="0">
                <a:ln>
                  <a:noFill/>
                </a:ln>
                <a:effectLst/>
                <a:uLnTx/>
                <a:uFillTx/>
                <a:latin typeface="Arial" pitchFamily="34" charset="0"/>
                <a:ea typeface="ＭＳ Ｐゴシック" charset="0"/>
                <a:cs typeface="Arial" pitchFamily="34" charset="0"/>
              </a:rPr>
              <a:t>changes for Teton/2.1.2_85</a:t>
            </a:r>
          </a:p>
          <a:p>
            <a:pPr marL="742950" marR="0" lvl="1" indent="-285750" algn="l" defTabSz="457200" rtl="0" eaLnBrk="1" fontAlgn="base" latinLnBrk="0" hangingPunct="1">
              <a:lnSpc>
                <a:spcPct val="100000"/>
              </a:lnSpc>
              <a:spcBef>
                <a:spcPct val="20000"/>
              </a:spcBef>
              <a:spcAft>
                <a:spcPct val="0"/>
              </a:spcAft>
              <a:buClr>
                <a:srgbClr val="0DB6EC"/>
              </a:buClr>
              <a:buSzTx/>
              <a:buFont typeface="Arial" charset="0"/>
              <a:buChar char="–"/>
              <a:tabLst/>
              <a:defRPr/>
            </a:pPr>
            <a:endParaRPr kumimoji="0" lang="en-US" sz="1800" b="0" i="0" u="none" strike="noStrike" kern="0" cap="none" spc="0" normalizeH="0" baseline="0" noProof="0" dirty="0">
              <a:ln>
                <a:noFill/>
              </a:ln>
              <a:solidFill>
                <a:srgbClr val="666666"/>
              </a:solidFill>
              <a:effectLst/>
              <a:uLnTx/>
              <a:uFillTx/>
              <a:latin typeface="Arial" pitchFamily="34" charset="0"/>
              <a:ea typeface="ＭＳ Ｐゴシック"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0C67EBD7-FE06-489C-A886-036C456F6D21}" type="slidenum">
              <a:rPr lang="en-US" sz="1400">
                <a:solidFill>
                  <a:srgbClr val="FFBA00"/>
                </a:solidFill>
                <a:cs typeface="+mn-cs"/>
              </a:rPr>
              <a:pPr>
                <a:defRPr/>
              </a:pPr>
              <a:t>62</a:t>
            </a:fld>
            <a:endParaRPr lang="en-US" sz="1200" dirty="0">
              <a:solidFill>
                <a:srgbClr val="FFBA00"/>
              </a:solidFill>
              <a:cs typeface="+mn-cs"/>
            </a:endParaRPr>
          </a:p>
        </p:txBody>
      </p:sp>
      <p:sp>
        <p:nvSpPr>
          <p:cNvPr id="21506" name="TextBox 2"/>
          <p:cNvSpPr txBox="1">
            <a:spLocks noChangeArrowheads="1"/>
          </p:cNvSpPr>
          <p:nvPr/>
        </p:nvSpPr>
        <p:spPr bwMode="auto">
          <a:xfrm>
            <a:off x="1295400" y="2971800"/>
            <a:ext cx="7086600" cy="1477963"/>
          </a:xfrm>
          <a:prstGeom prst="rect">
            <a:avLst/>
          </a:prstGeom>
          <a:noFill/>
          <a:ln w="9525">
            <a:noFill/>
            <a:miter lim="800000"/>
            <a:headEnd/>
            <a:tailEnd/>
          </a:ln>
        </p:spPr>
        <p:txBody>
          <a:bodyPr>
            <a:spAutoFit/>
          </a:bodyPr>
          <a:lstStyle/>
          <a:p>
            <a:pPr algn="ctr"/>
            <a:r>
              <a:rPr lang="en-US" sz="5400"/>
              <a:t>Training Strategy</a:t>
            </a:r>
          </a:p>
          <a:p>
            <a:endParaRPr lang="en-US"/>
          </a:p>
          <a:p>
            <a:pPr algn="r"/>
            <a:r>
              <a:rPr lang="en-US"/>
              <a:t>Tom Sajbel</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5"/>
          <p:cNvSpPr>
            <a:spLocks noGrp="1"/>
          </p:cNvSpPr>
          <p:nvPr>
            <p:ph type="title"/>
          </p:nvPr>
        </p:nvSpPr>
        <p:spPr/>
        <p:txBody>
          <a:bodyPr/>
          <a:lstStyle/>
          <a:p>
            <a:pPr eaLnBrk="1" hangingPunct="1"/>
            <a:r>
              <a:rPr sz="2400" smtClean="0">
                <a:latin typeface="Arial" charset="0"/>
                <a:ea typeface="ＭＳ Ｐゴシック"/>
                <a:cs typeface="Arial" charset="0"/>
              </a:rPr>
              <a:t>New / Updated Training Courses and Resources</a:t>
            </a:r>
          </a:p>
        </p:txBody>
      </p:sp>
      <p:sp>
        <p:nvSpPr>
          <p:cNvPr id="22530" name="Content Placeholder 6"/>
          <p:cNvSpPr>
            <a:spLocks noGrp="1"/>
          </p:cNvSpPr>
          <p:nvPr>
            <p:ph idx="1"/>
          </p:nvPr>
        </p:nvSpPr>
        <p:spPr>
          <a:xfrm>
            <a:off x="228600" y="914400"/>
            <a:ext cx="8153400" cy="5410200"/>
          </a:xfrm>
        </p:spPr>
        <p:txBody>
          <a:bodyPr/>
          <a:lstStyle/>
          <a:p>
            <a:pPr eaLnBrk="1" hangingPunct="1"/>
            <a:r>
              <a:rPr smtClean="0">
                <a:latin typeface="Arial" charset="0"/>
                <a:ea typeface="ＭＳ Ｐゴシック"/>
                <a:cs typeface="Arial" charset="0"/>
              </a:rPr>
              <a:t>StorageCare Learning</a:t>
            </a:r>
          </a:p>
          <a:p>
            <a:pPr lvl="1" eaLnBrk="1" hangingPunct="1"/>
            <a:r>
              <a:rPr sz="1600" b="1" smtClean="0">
                <a:solidFill>
                  <a:schemeClr val="folHlink"/>
                </a:solidFill>
                <a:latin typeface="Arial" charset="0"/>
                <a:ea typeface="ＭＳ Ｐゴシック"/>
                <a:cs typeface="Arial" charset="0"/>
              </a:rPr>
              <a:t>New:</a:t>
            </a:r>
            <a:r>
              <a:rPr sz="1600" smtClean="0">
                <a:latin typeface="Arial" charset="0"/>
                <a:ea typeface="ＭＳ Ｐゴシック"/>
                <a:cs typeface="Arial" charset="0"/>
              </a:rPr>
              <a:t> DXi8500 with 3TB Drives Service Update (2-3471a Online Self-Paced)</a:t>
            </a:r>
          </a:p>
          <a:p>
            <a:pPr lvl="1" eaLnBrk="1" hangingPunct="1"/>
            <a:r>
              <a:rPr sz="1600" b="1" smtClean="0">
                <a:solidFill>
                  <a:schemeClr val="folHlink"/>
                </a:solidFill>
                <a:latin typeface="Arial" charset="0"/>
                <a:ea typeface="ＭＳ Ｐゴシック"/>
                <a:cs typeface="Arial" charset="0"/>
              </a:rPr>
              <a:t>Updated:</a:t>
            </a:r>
            <a:r>
              <a:rPr sz="1600" smtClean="0">
                <a:latin typeface="Arial" charset="0"/>
                <a:ea typeface="ＭＳ Ｐゴシック"/>
                <a:cs typeface="Arial" charset="0"/>
              </a:rPr>
              <a:t> DXi8500 Installation and Support (2-2417 Online Self-Paced) </a:t>
            </a:r>
          </a:p>
          <a:p>
            <a:pPr lvl="1" eaLnBrk="1" hangingPunct="1"/>
            <a:r>
              <a:rPr sz="1600" b="1" smtClean="0">
                <a:solidFill>
                  <a:schemeClr val="folHlink"/>
                </a:solidFill>
                <a:latin typeface="Arial" charset="0"/>
                <a:ea typeface="ＭＳ Ｐゴシック"/>
                <a:cs typeface="Arial" charset="0"/>
              </a:rPr>
              <a:t>Updated:</a:t>
            </a:r>
            <a:r>
              <a:rPr sz="1600" smtClean="0">
                <a:latin typeface="Arial" charset="0"/>
                <a:ea typeface="ＭＳ Ｐゴシック"/>
                <a:cs typeface="Arial" charset="0"/>
              </a:rPr>
              <a:t> DXi-Series Installation and Hardware Replacement (2-0413 Classroom)</a:t>
            </a:r>
          </a:p>
          <a:p>
            <a:pPr lvl="1" eaLnBrk="1" hangingPunct="1"/>
            <a:endParaRPr sz="1600" smtClean="0">
              <a:latin typeface="Arial" charset="0"/>
              <a:ea typeface="ＭＳ Ｐゴシック"/>
              <a:cs typeface="Arial" charset="0"/>
            </a:endParaRPr>
          </a:p>
          <a:p>
            <a:pPr eaLnBrk="1" hangingPunct="1"/>
            <a:r>
              <a:rPr smtClean="0">
                <a:latin typeface="Arial" charset="0"/>
                <a:ea typeface="ＭＳ Ｐゴシック"/>
                <a:cs typeface="Arial" charset="0"/>
              </a:rPr>
              <a:t>CSWeb </a:t>
            </a:r>
          </a:p>
          <a:p>
            <a:pPr lvl="1" eaLnBrk="1" hangingPunct="1"/>
            <a:r>
              <a:rPr sz="1600" b="1" smtClean="0">
                <a:solidFill>
                  <a:schemeClr val="folHlink"/>
                </a:solidFill>
                <a:latin typeface="Arial" charset="0"/>
                <a:ea typeface="ＭＳ Ｐゴシック"/>
                <a:cs typeface="Arial" charset="0"/>
              </a:rPr>
              <a:t>New:</a:t>
            </a:r>
            <a:r>
              <a:rPr sz="1600" smtClean="0">
                <a:latin typeface="Arial" charset="0"/>
                <a:ea typeface="ＭＳ Ｐゴシック"/>
                <a:cs typeface="Arial" charset="0"/>
              </a:rPr>
              <a:t> DXi8500 3 TB User Essentials document</a:t>
            </a:r>
            <a:endParaRPr sz="1600" b="1" smtClean="0">
              <a:solidFill>
                <a:schemeClr val="folHlink"/>
              </a:solidFill>
              <a:latin typeface="Arial" charset="0"/>
              <a:ea typeface="ＭＳ Ｐゴシック"/>
              <a:cs typeface="Arial" charset="0"/>
            </a:endParaRPr>
          </a:p>
          <a:p>
            <a:pPr lvl="1" eaLnBrk="1" hangingPunct="1"/>
            <a:r>
              <a:rPr sz="1600" b="1" smtClean="0">
                <a:solidFill>
                  <a:schemeClr val="folHlink"/>
                </a:solidFill>
                <a:latin typeface="Arial" charset="0"/>
                <a:ea typeface="ＭＳ Ｐゴシック"/>
                <a:cs typeface="Arial" charset="0"/>
              </a:rPr>
              <a:t>Updated:</a:t>
            </a:r>
            <a:r>
              <a:rPr sz="1600" smtClean="0">
                <a:latin typeface="Arial" charset="0"/>
                <a:ea typeface="ＭＳ Ｐゴシック"/>
                <a:cs typeface="Arial" charset="0"/>
              </a:rPr>
              <a:t> DXi8500 2 TB User Essentials document</a:t>
            </a:r>
            <a:endParaRPr sz="1600" b="1" smtClean="0">
              <a:solidFill>
                <a:schemeClr val="folHlink"/>
              </a:solidFill>
              <a:latin typeface="Arial" charset="0"/>
              <a:ea typeface="ＭＳ Ｐゴシック"/>
              <a:cs typeface="Arial" charset="0"/>
            </a:endParaRPr>
          </a:p>
          <a:p>
            <a:pPr lvl="1" eaLnBrk="1" hangingPunct="1"/>
            <a:r>
              <a:rPr sz="1600" b="1" smtClean="0">
                <a:solidFill>
                  <a:schemeClr val="folHlink"/>
                </a:solidFill>
                <a:latin typeface="Arial" charset="0"/>
                <a:ea typeface="ＭＳ Ｐゴシック"/>
                <a:cs typeface="Arial" charset="0"/>
              </a:rPr>
              <a:t>Updated:</a:t>
            </a:r>
            <a:r>
              <a:rPr sz="1600" smtClean="0">
                <a:latin typeface="Arial" charset="0"/>
                <a:ea typeface="ＭＳ Ｐゴシック"/>
                <a:cs typeface="Arial" charset="0"/>
              </a:rPr>
              <a:t> DXi8500 Hardware Component Overview document </a:t>
            </a:r>
          </a:p>
          <a:p>
            <a:pPr lvl="1" eaLnBrk="1" hangingPunct="1"/>
            <a:r>
              <a:rPr sz="1600" b="1" smtClean="0">
                <a:solidFill>
                  <a:schemeClr val="folHlink"/>
                </a:solidFill>
                <a:latin typeface="Arial" charset="0"/>
                <a:ea typeface="ＭＳ Ｐゴシック"/>
                <a:cs typeface="Arial" charset="0"/>
              </a:rPr>
              <a:t>Updated:</a:t>
            </a:r>
            <a:r>
              <a:rPr sz="1600" smtClean="0">
                <a:latin typeface="Arial" charset="0"/>
                <a:ea typeface="ＭＳ Ｐゴシック"/>
                <a:cs typeface="Arial" charset="0"/>
              </a:rPr>
              <a:t> DXi8500 Cabling Overview Job Aid</a:t>
            </a:r>
          </a:p>
          <a:p>
            <a:pPr lvl="1" eaLnBrk="1" hangingPunct="1"/>
            <a:r>
              <a:rPr sz="1600" b="1" smtClean="0">
                <a:solidFill>
                  <a:schemeClr val="folHlink"/>
                </a:solidFill>
                <a:latin typeface="Arial" charset="0"/>
                <a:ea typeface="ＭＳ Ｐゴシック"/>
                <a:cs typeface="Arial" charset="0"/>
              </a:rPr>
              <a:t>Updated:</a:t>
            </a:r>
            <a:r>
              <a:rPr sz="1600" smtClean="0">
                <a:latin typeface="Arial" charset="0"/>
                <a:ea typeface="ＭＳ Ｐゴシック"/>
                <a:cs typeface="Arial" charset="0"/>
              </a:rPr>
              <a:t> DXi8500 At a Glance document</a:t>
            </a:r>
          </a:p>
          <a:p>
            <a:pPr lvl="1" eaLnBrk="1" hangingPunct="1"/>
            <a:r>
              <a:rPr sz="1600" b="1" smtClean="0">
                <a:solidFill>
                  <a:schemeClr val="folHlink"/>
                </a:solidFill>
                <a:latin typeface="Arial" charset="0"/>
                <a:ea typeface="ＭＳ Ｐゴシック"/>
                <a:cs typeface="Arial" charset="0"/>
              </a:rPr>
              <a:t>Updated:</a:t>
            </a:r>
            <a:r>
              <a:rPr sz="1600" smtClean="0">
                <a:latin typeface="Arial" charset="0"/>
                <a:ea typeface="ＭＳ Ｐゴシック"/>
                <a:cs typeface="Arial" charset="0"/>
              </a:rPr>
              <a:t> DXi-Series Status and Log Collection</a:t>
            </a:r>
          </a:p>
          <a:p>
            <a:pPr lvl="1" eaLnBrk="1" hangingPunct="1"/>
            <a:endParaRPr sz="1600" smtClean="0">
              <a:latin typeface="Arial" charset="0"/>
              <a:ea typeface="ＭＳ Ｐゴシック"/>
              <a:cs typeface="Arial" charset="0"/>
            </a:endParaRPr>
          </a:p>
        </p:txBody>
      </p:sp>
      <p:sp>
        <p:nvSpPr>
          <p:cNvPr id="4" name="Slide Number Placeholder 3"/>
          <p:cNvSpPr>
            <a:spLocks noGrp="1"/>
          </p:cNvSpPr>
          <p:nvPr>
            <p:ph type="sldNum" sz="quarter" idx="10"/>
          </p:nvPr>
        </p:nvSpPr>
        <p:spPr/>
        <p:txBody>
          <a:bodyPr/>
          <a:lstStyle/>
          <a:p>
            <a:pPr>
              <a:defRPr/>
            </a:pPr>
            <a:fld id="{07F35A64-84D1-4720-A270-967D9E764501}" type="slidenum">
              <a:rPr/>
              <a:pPr>
                <a:defRPr/>
              </a:pPr>
              <a:t>63</a:t>
            </a:fld>
            <a:endParaRPr sz="1200"/>
          </a:p>
        </p:txBody>
      </p:sp>
      <p:sp>
        <p:nvSpPr>
          <p:cNvPr id="5" name="Content Placeholder 2"/>
          <p:cNvSpPr txBox="1">
            <a:spLocks/>
          </p:cNvSpPr>
          <p:nvPr/>
        </p:nvSpPr>
        <p:spPr>
          <a:xfrm>
            <a:off x="228600" y="838200"/>
            <a:ext cx="8915400" cy="5486400"/>
          </a:xfrm>
          <a:prstGeom prst="rect">
            <a:avLst/>
          </a:prstGeom>
        </p:spPr>
        <p:txBody>
          <a:bodyPr/>
          <a:lstStyle/>
          <a:p>
            <a:pPr marL="342900" indent="-342900" defTabSz="457200" eaLnBrk="0" hangingPunct="0">
              <a:spcBef>
                <a:spcPct val="20000"/>
              </a:spcBef>
              <a:buSzPct val="75000"/>
              <a:buFontTx/>
              <a:buBlip>
                <a:blip r:embed="rId3"/>
              </a:buBlip>
              <a:defRPr/>
            </a:pPr>
            <a:endParaRPr lang="en-US" sz="2000" kern="0" dirty="0">
              <a:ea typeface="ＭＳ Ｐゴシック"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a:xfrm>
            <a:off x="228600" y="228600"/>
            <a:ext cx="8534400" cy="639763"/>
          </a:xfrm>
        </p:spPr>
        <p:txBody>
          <a:bodyPr/>
          <a:lstStyle/>
          <a:p>
            <a:pPr eaLnBrk="1" hangingPunct="1"/>
            <a:r>
              <a:rPr smtClean="0">
                <a:latin typeface="Arial" charset="0"/>
                <a:ea typeface="ＭＳ Ｐゴシック"/>
                <a:cs typeface="Arial" charset="0"/>
              </a:rPr>
              <a:t>eQuip </a:t>
            </a:r>
            <a:r>
              <a:rPr sz="2800" smtClean="0">
                <a:latin typeface="Arial" charset="0"/>
                <a:ea typeface="ＭＳ Ｐゴシック"/>
                <a:cs typeface="Arial" charset="0"/>
              </a:rPr>
              <a:t>Training Courses</a:t>
            </a:r>
          </a:p>
        </p:txBody>
      </p:sp>
      <p:sp>
        <p:nvSpPr>
          <p:cNvPr id="24578" name="Rectangle 3"/>
          <p:cNvSpPr>
            <a:spLocks noGrp="1"/>
          </p:cNvSpPr>
          <p:nvPr>
            <p:ph type="body" idx="4294967295"/>
          </p:nvPr>
        </p:nvSpPr>
        <p:spPr>
          <a:xfrm>
            <a:off x="301625" y="1020763"/>
            <a:ext cx="7543800" cy="5029200"/>
          </a:xfrm>
        </p:spPr>
        <p:txBody>
          <a:bodyPr/>
          <a:lstStyle/>
          <a:p>
            <a:pPr eaLnBrk="1" hangingPunct="1"/>
            <a:r>
              <a:rPr smtClean="0">
                <a:latin typeface="Arial" charset="0"/>
                <a:ea typeface="ＭＳ Ｐゴシック"/>
                <a:cs typeface="Arial" charset="0"/>
              </a:rPr>
              <a:t>eQuip – Global Services Extended Learning Library</a:t>
            </a:r>
          </a:p>
          <a:p>
            <a:pPr eaLnBrk="1" hangingPunct="1"/>
            <a:r>
              <a:rPr smtClean="0">
                <a:latin typeface="Arial" charset="0"/>
                <a:ea typeface="ＭＳ Ｐゴシック"/>
                <a:cs typeface="Arial" charset="0"/>
              </a:rPr>
              <a:t>Related courses:</a:t>
            </a:r>
          </a:p>
          <a:p>
            <a:pPr lvl="1" eaLnBrk="1" hangingPunct="1"/>
            <a:r>
              <a:rPr smtClean="0">
                <a:latin typeface="Arial" charset="0"/>
                <a:ea typeface="ＭＳ Ｐゴシック"/>
                <a:cs typeface="Arial" charset="0"/>
              </a:rPr>
              <a:t>RH 033 Linux Essentials Part 1 (2:46)</a:t>
            </a:r>
          </a:p>
          <a:p>
            <a:pPr lvl="1" eaLnBrk="1" hangingPunct="1"/>
            <a:r>
              <a:rPr smtClean="0">
                <a:latin typeface="Arial" charset="0"/>
                <a:ea typeface="ＭＳ Ｐゴシック"/>
                <a:cs typeface="Arial" charset="0"/>
              </a:rPr>
              <a:t>RH 033 Linux Essentials Part 2 (2:14)</a:t>
            </a:r>
          </a:p>
          <a:p>
            <a:pPr lvl="1" eaLnBrk="1" hangingPunct="1"/>
            <a:r>
              <a:rPr smtClean="0">
                <a:latin typeface="Arial" charset="0"/>
                <a:ea typeface="ＭＳ Ｐゴシック"/>
                <a:cs typeface="Arial" charset="0"/>
              </a:rPr>
              <a:t>RH 033 Linux Essentials Part 3 (2:33)</a:t>
            </a:r>
          </a:p>
          <a:p>
            <a:pPr eaLnBrk="1" hangingPunct="1"/>
            <a:r>
              <a:rPr smtClean="0">
                <a:latin typeface="Arial" charset="0"/>
                <a:ea typeface="ＭＳ Ｐゴシック"/>
                <a:cs typeface="Arial" charset="0"/>
              </a:rPr>
              <a:t>Access: </a:t>
            </a:r>
          </a:p>
          <a:p>
            <a:pPr lvl="1" eaLnBrk="1" hangingPunct="1"/>
            <a:r>
              <a:rPr smtClean="0">
                <a:latin typeface="Arial" charset="0"/>
                <a:ea typeface="ＭＳ Ｐゴシック"/>
                <a:cs typeface="Arial" charset="0"/>
              </a:rPr>
              <a:t>URL: </a:t>
            </a:r>
            <a:r>
              <a:rPr smtClean="0">
                <a:latin typeface="Arial" charset="0"/>
                <a:ea typeface="ＭＳ Ｐゴシック"/>
                <a:cs typeface="Arial" charset="0"/>
                <a:hlinkClick r:id="rId2"/>
              </a:rPr>
              <a:t>http://equip.quantum.com</a:t>
            </a:r>
            <a:endParaRPr smtClean="0">
              <a:latin typeface="Arial" charset="0"/>
              <a:ea typeface="ＭＳ Ｐゴシック"/>
              <a:cs typeface="Arial" charset="0"/>
            </a:endParaRPr>
          </a:p>
          <a:p>
            <a:pPr lvl="1" eaLnBrk="1" hangingPunct="1"/>
            <a:r>
              <a:rPr smtClean="0">
                <a:latin typeface="Arial" charset="0"/>
                <a:ea typeface="ＭＳ Ｐゴシック"/>
                <a:cs typeface="Arial" charset="0"/>
              </a:rPr>
              <a:t>Username: quantum email address</a:t>
            </a:r>
          </a:p>
          <a:p>
            <a:pPr lvl="1" eaLnBrk="1" hangingPunct="1"/>
            <a:r>
              <a:rPr smtClean="0">
                <a:latin typeface="Arial" charset="0"/>
                <a:ea typeface="ＭＳ Ｐゴシック"/>
                <a:cs typeface="Arial" charset="0"/>
              </a:rPr>
              <a:t>Password: welcome1</a:t>
            </a:r>
          </a:p>
        </p:txBody>
      </p:sp>
      <p:pic>
        <p:nvPicPr>
          <p:cNvPr id="24579" name="Picture 4" descr="eQuip"/>
          <p:cNvPicPr>
            <a:picLocks noChangeAspect="1" noChangeArrowheads="1"/>
          </p:cNvPicPr>
          <p:nvPr/>
        </p:nvPicPr>
        <p:blipFill>
          <a:blip r:embed="rId3" cstate="print"/>
          <a:srcRect/>
          <a:stretch>
            <a:fillRect/>
          </a:stretch>
        </p:blipFill>
        <p:spPr bwMode="auto">
          <a:xfrm>
            <a:off x="5519738" y="4267200"/>
            <a:ext cx="3073400" cy="178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51C05157-A94B-4C18-8796-A76D074A75F1}" type="slidenum">
              <a:rPr lang="en-US" sz="1400">
                <a:solidFill>
                  <a:srgbClr val="FFBA00"/>
                </a:solidFill>
                <a:cs typeface="+mn-cs"/>
              </a:rPr>
              <a:pPr>
                <a:defRPr/>
              </a:pPr>
              <a:t>65</a:t>
            </a:fld>
            <a:endParaRPr lang="en-US" sz="1200" dirty="0">
              <a:solidFill>
                <a:srgbClr val="FFBA00"/>
              </a:solidFill>
              <a:cs typeface="+mn-cs"/>
            </a:endParaRPr>
          </a:p>
        </p:txBody>
      </p:sp>
      <p:sp>
        <p:nvSpPr>
          <p:cNvPr id="11266" name="TextBox 2"/>
          <p:cNvSpPr txBox="1">
            <a:spLocks noChangeArrowheads="1"/>
          </p:cNvSpPr>
          <p:nvPr/>
        </p:nvSpPr>
        <p:spPr bwMode="auto">
          <a:xfrm>
            <a:off x="1295400" y="2971800"/>
            <a:ext cx="7086600" cy="1477328"/>
          </a:xfrm>
          <a:prstGeom prst="rect">
            <a:avLst/>
          </a:prstGeom>
          <a:noFill/>
          <a:ln w="9525">
            <a:noFill/>
            <a:miter lim="800000"/>
            <a:headEnd/>
            <a:tailEnd/>
          </a:ln>
        </p:spPr>
        <p:txBody>
          <a:bodyPr wrap="square">
            <a:spAutoFit/>
          </a:bodyPr>
          <a:lstStyle/>
          <a:p>
            <a:pPr algn="ctr"/>
            <a:r>
              <a:rPr lang="en-US" sz="5400" dirty="0" smtClean="0"/>
              <a:t>Service Strategy</a:t>
            </a:r>
            <a:endParaRPr lang="en-US" sz="5400" dirty="0"/>
          </a:p>
          <a:p>
            <a:endParaRPr lang="en-US" dirty="0"/>
          </a:p>
          <a:p>
            <a:pPr algn="r"/>
            <a:r>
              <a:rPr lang="en-US" dirty="0" smtClean="0"/>
              <a:t>Jim Hibbard</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Offerings</a:t>
            </a:r>
            <a:endParaRPr lang="en-US" dirty="0"/>
          </a:p>
        </p:txBody>
      </p:sp>
      <p:sp>
        <p:nvSpPr>
          <p:cNvPr id="6" name="Content Placeholder 5"/>
          <p:cNvSpPr>
            <a:spLocks noGrp="1"/>
          </p:cNvSpPr>
          <p:nvPr>
            <p:ph idx="1"/>
          </p:nvPr>
        </p:nvSpPr>
        <p:spPr/>
        <p:txBody>
          <a:bodyPr/>
          <a:lstStyle/>
          <a:p>
            <a:pPr>
              <a:buNone/>
            </a:pPr>
            <a:r>
              <a:rPr lang="en-US" sz="2000" dirty="0" smtClean="0">
                <a:solidFill>
                  <a:srgbClr val="0000FF"/>
                </a:solidFill>
              </a:rPr>
              <a:t>Same offerings as DXi8500-1T and 2T systems</a:t>
            </a:r>
          </a:p>
          <a:p>
            <a:r>
              <a:rPr lang="en-US" sz="2000" dirty="0" smtClean="0">
                <a:solidFill>
                  <a:schemeClr val="tx1"/>
                </a:solidFill>
              </a:rPr>
              <a:t>Standard Warranty</a:t>
            </a:r>
          </a:p>
          <a:p>
            <a:pPr marL="800100" lvl="1" indent="-342900" eaLnBrk="0" hangingPunct="0">
              <a:buSzPct val="75000"/>
            </a:pPr>
            <a:r>
              <a:rPr lang="en-US" sz="1200" dirty="0" smtClean="0">
                <a:solidFill>
                  <a:schemeClr val="tx1"/>
                </a:solidFill>
              </a:rPr>
              <a:t>Bronze Support Plan - 1 year NBD on-site support M-F, 5x9 telephone support and online resources.</a:t>
            </a:r>
          </a:p>
          <a:p>
            <a:r>
              <a:rPr lang="en-US" sz="2000" dirty="0" smtClean="0">
                <a:solidFill>
                  <a:schemeClr val="tx1"/>
                </a:solidFill>
              </a:rPr>
              <a:t>Warranty uplifts &amp; extensions</a:t>
            </a:r>
          </a:p>
          <a:p>
            <a:pPr marL="800100" lvl="1" indent="-342900" eaLnBrk="0" hangingPunct="0">
              <a:buSzPct val="75000"/>
            </a:pPr>
            <a:r>
              <a:rPr lang="en-US" sz="1200" dirty="0" smtClean="0">
                <a:solidFill>
                  <a:schemeClr val="tx1"/>
                </a:solidFill>
              </a:rPr>
              <a:t>NEXT BUSINESS DAY GOLD:  1 year 5x9 NBD on-site support, 24x7 telephone support, priority call handling and online resources.</a:t>
            </a:r>
          </a:p>
          <a:p>
            <a:pPr marL="800100" lvl="1" indent="-342900" eaLnBrk="0" hangingPunct="0">
              <a:buSzPct val="75000"/>
            </a:pPr>
            <a:r>
              <a:rPr lang="en-US" sz="1200" dirty="0" smtClean="0">
                <a:solidFill>
                  <a:schemeClr val="tx1"/>
                </a:solidFill>
              </a:rPr>
              <a:t>GOLD SUPPORT PLAN: 1 year 24x7 on-site support, four-hour on-site target response time, 24-hour telephone support, priority call handling and online resources.</a:t>
            </a:r>
          </a:p>
          <a:p>
            <a:pPr marL="800100" lvl="1" indent="-342900" eaLnBrk="0" hangingPunct="0">
              <a:buSzPct val="75000"/>
            </a:pPr>
            <a:r>
              <a:rPr lang="en-US" sz="1200" dirty="0" smtClean="0">
                <a:solidFill>
                  <a:schemeClr val="tx1"/>
                </a:solidFill>
              </a:rPr>
              <a:t>Annual extensions are available for the various warranty offerings supported by this program (Bronze, NBD Gold, and Gold).</a:t>
            </a:r>
          </a:p>
          <a:p>
            <a:r>
              <a:rPr lang="en-US" sz="2000" dirty="0" smtClean="0">
                <a:solidFill>
                  <a:schemeClr val="tx1"/>
                </a:solidFill>
              </a:rPr>
              <a:t>Warranty renewals</a:t>
            </a:r>
          </a:p>
          <a:p>
            <a:pPr marL="800100" lvl="1" indent="-342900" eaLnBrk="0" hangingPunct="0">
              <a:buSzPct val="75000"/>
            </a:pPr>
            <a:r>
              <a:rPr lang="en-US" sz="1200" dirty="0" smtClean="0">
                <a:solidFill>
                  <a:schemeClr val="tx1"/>
                </a:solidFill>
              </a:rPr>
              <a:t>Annual renewals are available for the various warranty offerings supported by this program (Bronze, NBD Gold, and Gold).</a:t>
            </a:r>
          </a:p>
          <a:p>
            <a:r>
              <a:rPr lang="en-US" sz="2000" dirty="0" smtClean="0">
                <a:solidFill>
                  <a:schemeClr val="tx1"/>
                </a:solidFill>
              </a:rPr>
              <a:t>Installation and Integration Services</a:t>
            </a:r>
          </a:p>
          <a:p>
            <a:pPr marL="800100" lvl="1" indent="-342900" eaLnBrk="0" hangingPunct="0">
              <a:buSzPct val="75000"/>
            </a:pPr>
            <a:r>
              <a:rPr lang="en-US" sz="1200" dirty="0" smtClean="0">
                <a:solidFill>
                  <a:schemeClr val="tx1"/>
                </a:solidFill>
              </a:rPr>
              <a:t>DXi8500 is not customer installable and thus Installation and Integration services are required for a fee.  Installation/Integration must be performed by a Quantum Field Engineer (QFE) or a Quantum-authorized service provider (ASP) or a Quantum Third Party Maintainer (TPM).</a:t>
            </a:r>
          </a:p>
          <a:p>
            <a:r>
              <a:rPr lang="en-US" sz="2000" dirty="0" smtClean="0">
                <a:solidFill>
                  <a:schemeClr val="tx1"/>
                </a:solidFill>
              </a:rPr>
              <a:t>Upgrade Services</a:t>
            </a:r>
          </a:p>
          <a:p>
            <a:pPr marL="800100" lvl="1" indent="-342900" eaLnBrk="0" hangingPunct="0">
              <a:buSzPct val="75000"/>
            </a:pPr>
            <a:r>
              <a:rPr lang="en-US" sz="1200" dirty="0" smtClean="0">
                <a:solidFill>
                  <a:schemeClr val="tx1"/>
                </a:solidFill>
              </a:rPr>
              <a:t>Post sale capacity upgrades are available for DXi8500 for a fee. Capacity upgrades must be performed by a QFE or a Quantum ASP or a Quantum TPM.</a:t>
            </a:r>
          </a:p>
          <a:p>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66</a:t>
            </a:fld>
            <a:endParaRPr lang="en-US" sz="1200"/>
          </a:p>
        </p:txBody>
      </p:sp>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Strategy</a:t>
            </a:r>
            <a:endParaRPr lang="en-US" dirty="0"/>
          </a:p>
        </p:txBody>
      </p:sp>
      <p:sp>
        <p:nvSpPr>
          <p:cNvPr id="6" name="Content Placeholder 5"/>
          <p:cNvSpPr>
            <a:spLocks noGrp="1"/>
          </p:cNvSpPr>
          <p:nvPr>
            <p:ph idx="1"/>
          </p:nvPr>
        </p:nvSpPr>
        <p:spPr>
          <a:xfrm>
            <a:off x="301625" y="990600"/>
            <a:ext cx="7543800" cy="5029200"/>
          </a:xfrm>
        </p:spPr>
        <p:txBody>
          <a:bodyPr/>
          <a:lstStyle/>
          <a:p>
            <a:r>
              <a:rPr lang="en-US" sz="2000" dirty="0" err="1" smtClean="0">
                <a:solidFill>
                  <a:schemeClr val="tx1"/>
                </a:solidFill>
              </a:rPr>
              <a:t>CSWeb</a:t>
            </a:r>
            <a:r>
              <a:rPr lang="en-US" sz="2000" dirty="0" smtClean="0">
                <a:solidFill>
                  <a:schemeClr val="tx1"/>
                </a:solidFill>
              </a:rPr>
              <a:t> Postings</a:t>
            </a:r>
          </a:p>
          <a:p>
            <a:pPr marL="800100" lvl="1" indent="-342900" eaLnBrk="0" hangingPunct="0">
              <a:buSzPct val="75000"/>
            </a:pPr>
            <a:r>
              <a:rPr lang="en-US" sz="1400" dirty="0" smtClean="0">
                <a:solidFill>
                  <a:schemeClr val="tx1"/>
                </a:solidFill>
              </a:rPr>
              <a:t>Version 2.1.2_85 SW and Release </a:t>
            </a:r>
            <a:r>
              <a:rPr lang="en-US" sz="1400" dirty="0" smtClean="0">
                <a:solidFill>
                  <a:schemeClr val="tx1"/>
                </a:solidFill>
              </a:rPr>
              <a:t>Notes</a:t>
            </a:r>
            <a:endParaRPr lang="en-US" sz="1400" dirty="0" smtClean="0">
              <a:solidFill>
                <a:schemeClr val="tx1"/>
              </a:solidFill>
            </a:endParaRPr>
          </a:p>
          <a:p>
            <a:pPr marL="800100" lvl="1" indent="-342900" eaLnBrk="0" hangingPunct="0">
              <a:buSzPct val="75000"/>
            </a:pPr>
            <a:r>
              <a:rPr lang="en-US" sz="1400" dirty="0" smtClean="0">
                <a:solidFill>
                  <a:schemeClr val="tx1"/>
                </a:solidFill>
              </a:rPr>
              <a:t>Updated DXi8500 user and field service documentation updates</a:t>
            </a:r>
          </a:p>
          <a:p>
            <a:pPr marL="800100" lvl="1" indent="-342900" eaLnBrk="0" hangingPunct="0">
              <a:buSzPct val="75000"/>
            </a:pPr>
            <a:r>
              <a:rPr lang="en-US" sz="1400" dirty="0" smtClean="0">
                <a:solidFill>
                  <a:schemeClr val="tx1"/>
                </a:solidFill>
              </a:rPr>
              <a:t>Updated DXi8500 Service Plan</a:t>
            </a:r>
          </a:p>
          <a:p>
            <a:r>
              <a:rPr lang="en-US" sz="2000" dirty="0" smtClean="0">
                <a:solidFill>
                  <a:schemeClr val="tx1"/>
                </a:solidFill>
              </a:rPr>
              <a:t>Release Note Strategy</a:t>
            </a:r>
          </a:p>
          <a:p>
            <a:pPr marL="800100" lvl="1" indent="-342900" eaLnBrk="0" hangingPunct="0">
              <a:buSzPct val="75000"/>
            </a:pPr>
            <a:r>
              <a:rPr lang="en-US" sz="1400" dirty="0" smtClean="0">
                <a:solidFill>
                  <a:schemeClr val="tx1"/>
                </a:solidFill>
              </a:rPr>
              <a:t>Current strategy is to only document bug fixes that customers have hit</a:t>
            </a:r>
          </a:p>
          <a:p>
            <a:pPr marL="800100" lvl="1" indent="-342900" eaLnBrk="0" hangingPunct="0">
              <a:buSzPct val="75000"/>
            </a:pPr>
            <a:r>
              <a:rPr lang="en-US" sz="1400" dirty="0" smtClean="0">
                <a:solidFill>
                  <a:schemeClr val="tx1"/>
                </a:solidFill>
              </a:rPr>
              <a:t>We’re exploring options for Service visibility to all bugs fixed</a:t>
            </a:r>
          </a:p>
          <a:p>
            <a:pPr marL="1200150" lvl="2" indent="-342900" eaLnBrk="0" hangingPunct="0">
              <a:buSzPct val="75000"/>
            </a:pPr>
            <a:r>
              <a:rPr lang="en-US" sz="1200" dirty="0" smtClean="0">
                <a:solidFill>
                  <a:schemeClr val="tx1"/>
                </a:solidFill>
              </a:rPr>
              <a:t>Complete list of bug fixed in 2.1.2 and 2.1.2_85 is located in the appendix </a:t>
            </a:r>
          </a:p>
          <a:p>
            <a:r>
              <a:rPr lang="en-US" sz="2000" dirty="0" smtClean="0">
                <a:solidFill>
                  <a:schemeClr val="tx1"/>
                </a:solidFill>
              </a:rPr>
              <a:t>Install Base Strategy (</a:t>
            </a:r>
            <a:r>
              <a:rPr lang="en-US" sz="2000" dirty="0" smtClean="0">
                <a:solidFill>
                  <a:schemeClr val="tx1"/>
                </a:solidFill>
              </a:rPr>
              <a:t>DXi8500-1T </a:t>
            </a:r>
            <a:r>
              <a:rPr lang="en-US" sz="2000" dirty="0" smtClean="0">
                <a:solidFill>
                  <a:schemeClr val="tx1"/>
                </a:solidFill>
              </a:rPr>
              <a:t>and 2T based systems)</a:t>
            </a:r>
          </a:p>
          <a:p>
            <a:pPr marL="800100" lvl="1" indent="-342900" eaLnBrk="0" hangingPunct="0">
              <a:buSzPct val="75000"/>
            </a:pPr>
            <a:r>
              <a:rPr lang="en-US" sz="1400" dirty="0" smtClean="0">
                <a:solidFill>
                  <a:schemeClr val="tx1"/>
                </a:solidFill>
              </a:rPr>
              <a:t>No field SW upgrades to 2.1.2_85 supported until 7/31/12</a:t>
            </a:r>
          </a:p>
          <a:p>
            <a:pPr marL="800100" lvl="1" indent="-342900" eaLnBrk="0" hangingPunct="0">
              <a:buSzPct val="75000"/>
            </a:pPr>
            <a:r>
              <a:rPr lang="en-US" sz="1400" dirty="0" smtClean="0">
                <a:solidFill>
                  <a:schemeClr val="tx1"/>
                </a:solidFill>
              </a:rPr>
              <a:t>No </a:t>
            </a:r>
            <a:r>
              <a:rPr lang="en-US" sz="1400" dirty="0" smtClean="0">
                <a:solidFill>
                  <a:schemeClr val="tx1"/>
                </a:solidFill>
              </a:rPr>
              <a:t>field capacity upgrades supported until 7/31/12</a:t>
            </a:r>
          </a:p>
          <a:p>
            <a:pPr marL="800100" lvl="1" indent="-342900" eaLnBrk="0" hangingPunct="0">
              <a:buSzPct val="75000"/>
            </a:pPr>
            <a:r>
              <a:rPr lang="en-US" sz="1400" dirty="0" smtClean="0">
                <a:solidFill>
                  <a:schemeClr val="tx1"/>
                </a:solidFill>
              </a:rPr>
              <a:t>Capacity </a:t>
            </a:r>
            <a:r>
              <a:rPr lang="en-US" sz="1400" dirty="0" smtClean="0">
                <a:solidFill>
                  <a:schemeClr val="tx1"/>
                </a:solidFill>
              </a:rPr>
              <a:t>and SW upgrade Test in progress</a:t>
            </a:r>
          </a:p>
          <a:p>
            <a:pPr marL="800100" lvl="1" indent="-342900" eaLnBrk="0" hangingPunct="0">
              <a:buSzPct val="75000"/>
            </a:pPr>
            <a:r>
              <a:rPr lang="en-US" sz="1400" dirty="0" smtClean="0">
                <a:solidFill>
                  <a:schemeClr val="tx1"/>
                </a:solidFill>
              </a:rPr>
              <a:t>Controlled rollout to select customers ahead of 7/31/12 </a:t>
            </a:r>
          </a:p>
          <a:p>
            <a:pPr marL="1200150" lvl="2" indent="-342900" eaLnBrk="0" hangingPunct="0">
              <a:buSzPct val="75000"/>
            </a:pPr>
            <a:r>
              <a:rPr lang="en-US" sz="1200" dirty="0" smtClean="0">
                <a:solidFill>
                  <a:schemeClr val="tx1"/>
                </a:solidFill>
              </a:rPr>
              <a:t>Driven by Quality</a:t>
            </a:r>
          </a:p>
          <a:p>
            <a:r>
              <a:rPr lang="en-US" sz="2000" dirty="0" smtClean="0">
                <a:solidFill>
                  <a:schemeClr val="tx1"/>
                </a:solidFill>
              </a:rPr>
              <a:t>Dell Support  </a:t>
            </a:r>
            <a:r>
              <a:rPr lang="en-US" sz="2000" dirty="0" smtClean="0">
                <a:solidFill>
                  <a:schemeClr val="tx1"/>
                </a:solidFill>
              </a:rPr>
              <a:t>improvements (not connected to </a:t>
            </a:r>
            <a:r>
              <a:rPr lang="en-US" sz="2000" smtClean="0">
                <a:solidFill>
                  <a:schemeClr val="tx1"/>
                </a:solidFill>
              </a:rPr>
              <a:t>Teton program)</a:t>
            </a:r>
            <a:endParaRPr lang="en-US" sz="2000" dirty="0" smtClean="0">
              <a:solidFill>
                <a:schemeClr val="tx1"/>
              </a:solidFill>
            </a:endParaRPr>
          </a:p>
          <a:p>
            <a:pPr marL="800100" lvl="1" indent="-342900" eaLnBrk="0" hangingPunct="0">
              <a:buSzPct val="75000"/>
            </a:pPr>
            <a:r>
              <a:rPr lang="en-US" sz="1400" dirty="0" smtClean="0">
                <a:solidFill>
                  <a:schemeClr val="tx1"/>
                </a:solidFill>
              </a:rPr>
              <a:t>Dell Escalation contacts for US, EMEA, and APAC</a:t>
            </a:r>
          </a:p>
          <a:p>
            <a:pPr marL="1200150" lvl="2" indent="-342900" eaLnBrk="0" hangingPunct="0">
              <a:buSzPct val="75000"/>
            </a:pPr>
            <a:r>
              <a:rPr lang="en-US" sz="1200" dirty="0" smtClean="0">
                <a:solidFill>
                  <a:schemeClr val="tx1"/>
                </a:solidFill>
              </a:rPr>
              <a:t>We’re pursuing  Dell dedicated resources </a:t>
            </a:r>
          </a:p>
          <a:p>
            <a:pPr marL="800100" lvl="1" indent="-342900" eaLnBrk="0" hangingPunct="0">
              <a:buSzPct val="75000"/>
            </a:pPr>
            <a:r>
              <a:rPr lang="en-US" sz="1400" dirty="0" smtClean="0">
                <a:solidFill>
                  <a:schemeClr val="tx1"/>
                </a:solidFill>
              </a:rPr>
              <a:t>Dell OEM Queue</a:t>
            </a:r>
          </a:p>
          <a:p>
            <a:pPr marL="1200150" lvl="2" indent="-342900" eaLnBrk="0" hangingPunct="0">
              <a:buSzPct val="75000"/>
            </a:pPr>
            <a:r>
              <a:rPr lang="en-US" sz="1200" dirty="0" smtClean="0">
                <a:solidFill>
                  <a:schemeClr val="tx1"/>
                </a:solidFill>
              </a:rPr>
              <a:t>Pilot program on the US</a:t>
            </a:r>
          </a:p>
          <a:p>
            <a:pPr marL="800100" lvl="1" indent="-342900" eaLnBrk="0" hangingPunct="0">
              <a:buSzPct val="75000"/>
            </a:pPr>
            <a:r>
              <a:rPr lang="en-US" sz="1400" dirty="0" smtClean="0">
                <a:solidFill>
                  <a:schemeClr val="tx1"/>
                </a:solidFill>
              </a:rPr>
              <a:t>Online portal for monitoring case status</a:t>
            </a:r>
          </a:p>
          <a:p>
            <a:pPr marL="1200150" lvl="2" indent="-342900" eaLnBrk="0" hangingPunct="0">
              <a:buSzPct val="75000"/>
            </a:pPr>
            <a:r>
              <a:rPr lang="en-US" sz="1200" dirty="0" smtClean="0">
                <a:solidFill>
                  <a:schemeClr val="tx1"/>
                </a:solidFill>
              </a:rPr>
              <a:t>Coming in mid July</a:t>
            </a:r>
          </a:p>
        </p:txBody>
      </p:sp>
      <p:sp>
        <p:nvSpPr>
          <p:cNvPr id="4" name="Slide Number Placeholder 3"/>
          <p:cNvSpPr>
            <a:spLocks noGrp="1"/>
          </p:cNvSpPr>
          <p:nvPr>
            <p:ph type="sldNum" sz="quarter" idx="10"/>
          </p:nvPr>
        </p:nvSpPr>
        <p:spPr/>
        <p:txBody>
          <a:bodyPr/>
          <a:lstStyle/>
          <a:p>
            <a:fld id="{1026FD6D-CA33-924A-AFDA-F6CEE20912B5}" type="slidenum">
              <a:rPr lang="en-US" smtClean="0"/>
              <a:pPr/>
              <a:t>67</a:t>
            </a:fld>
            <a:endParaRPr lang="en-US" sz="1200"/>
          </a:p>
        </p:txBody>
      </p:sp>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 List Updates</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1026FD6D-CA33-924A-AFDA-F6CEE20912B5}" type="slidenum">
              <a:rPr lang="en-US" smtClean="0"/>
              <a:pPr/>
              <a:t>68</a:t>
            </a:fld>
            <a:endParaRPr lang="en-US" sz="1200"/>
          </a:p>
        </p:txBody>
      </p:sp>
      <p:sp>
        <p:nvSpPr>
          <p:cNvPr id="5" name="Content Placeholder 2"/>
          <p:cNvSpPr txBox="1">
            <a:spLocks/>
          </p:cNvSpPr>
          <p:nvPr/>
        </p:nvSpPr>
        <p:spPr>
          <a:xfrm>
            <a:off x="228600" y="990600"/>
            <a:ext cx="8915400" cy="457200"/>
          </a:xfrm>
          <a:prstGeom prst="rect">
            <a:avLst/>
          </a:prstGeom>
        </p:spPr>
        <p:txBody>
          <a:bodyPr/>
          <a:lstStyle/>
          <a:p>
            <a:pPr marL="342900" indent="-342900" defTabSz="457200" eaLnBrk="0" hangingPunct="0">
              <a:spcBef>
                <a:spcPct val="20000"/>
              </a:spcBef>
              <a:buSzPct val="75000"/>
              <a:buBlip>
                <a:blip r:embed="rId3"/>
              </a:buBlip>
            </a:pPr>
            <a:endParaRPr lang="en-US" sz="1600" dirty="0" smtClean="0"/>
          </a:p>
          <a:p>
            <a:pPr marL="342900" indent="-342900" defTabSz="457200" eaLnBrk="0" hangingPunct="0">
              <a:spcBef>
                <a:spcPct val="20000"/>
              </a:spcBef>
              <a:buSzPct val="75000"/>
              <a:buBlip>
                <a:blip r:embed="rId3"/>
              </a:buBlip>
            </a:pPr>
            <a:endParaRPr lang="en-US" sz="1600" dirty="0" smtClean="0"/>
          </a:p>
          <a:p>
            <a:pPr marL="342900" indent="-342900" defTabSz="457200" eaLnBrk="0" hangingPunct="0">
              <a:spcBef>
                <a:spcPct val="20000"/>
              </a:spcBef>
              <a:buSzPct val="75000"/>
              <a:buBlip>
                <a:blip r:embed="rId3"/>
              </a:buBlip>
            </a:pPr>
            <a:endParaRPr lang="en-US" sz="1600" dirty="0" smtClean="0"/>
          </a:p>
          <a:p>
            <a:pPr marL="342900" indent="-342900" defTabSz="457200" eaLnBrk="0" hangingPunct="0">
              <a:spcBef>
                <a:spcPct val="20000"/>
              </a:spcBef>
              <a:buSzPct val="75000"/>
              <a:buBlip>
                <a:blip r:embed="rId3"/>
              </a:buBlip>
            </a:pPr>
            <a:endParaRPr lang="en-US" sz="2400" dirty="0" smtClean="0">
              <a:solidFill>
                <a:srgbClr val="212121"/>
              </a:solidFill>
            </a:endParaRPr>
          </a:p>
        </p:txBody>
      </p:sp>
      <p:pic>
        <p:nvPicPr>
          <p:cNvPr id="409606" name="Picture 6"/>
          <p:cNvPicPr>
            <a:picLocks noChangeAspect="1" noChangeArrowheads="1"/>
          </p:cNvPicPr>
          <p:nvPr/>
        </p:nvPicPr>
        <p:blipFill>
          <a:blip r:embed="rId4" cstate="print"/>
          <a:srcRect/>
          <a:stretch>
            <a:fillRect/>
          </a:stretch>
        </p:blipFill>
        <p:spPr bwMode="auto">
          <a:xfrm>
            <a:off x="785813" y="990600"/>
            <a:ext cx="7519987" cy="521860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5"/>
          <p:cNvSpPr>
            <a:spLocks noGrp="1"/>
          </p:cNvSpPr>
          <p:nvPr>
            <p:ph type="sldNum" sz="quarter" idx="11"/>
          </p:nvPr>
        </p:nvSpPr>
        <p:spPr bwMode="auto">
          <a:noFill/>
        </p:spPr>
        <p:txBody>
          <a:bodyPr/>
          <a:lstStyle/>
          <a:p>
            <a:fld id="{7DED2910-54FF-4613-A883-33B510795869}" type="slidenum">
              <a:rPr lang="en-US" smtClean="0">
                <a:latin typeface="Arial" charset="0"/>
              </a:rPr>
              <a:pPr/>
              <a:t>69</a:t>
            </a:fld>
            <a:endParaRPr lang="en-US" sz="1200" smtClean="0">
              <a:latin typeface="Arial" charset="0"/>
            </a:endParaRPr>
          </a:p>
        </p:txBody>
      </p:sp>
      <p:sp>
        <p:nvSpPr>
          <p:cNvPr id="48131" name="Rectangle 2"/>
          <p:cNvSpPr>
            <a:spLocks noGrp="1" noChangeArrowheads="1"/>
          </p:cNvSpPr>
          <p:nvPr>
            <p:ph type="ctrTitle" idx="4294967295"/>
          </p:nvPr>
        </p:nvSpPr>
        <p:spPr>
          <a:xfrm>
            <a:off x="1447800" y="2130425"/>
            <a:ext cx="7772400" cy="1470025"/>
          </a:xfrm>
        </p:spPr>
        <p:txBody>
          <a:bodyPr/>
          <a:lstStyle/>
          <a:p>
            <a:r>
              <a:rPr sz="4000" dirty="0" smtClean="0">
                <a:solidFill>
                  <a:srgbClr val="000000"/>
                </a:solidFill>
                <a:latin typeface="Arial" charset="0"/>
                <a:cs typeface="Arial" charset="0"/>
              </a:rPr>
              <a:t>Appendix</a:t>
            </a:r>
            <a:endParaRPr sz="2800" dirty="0" smtClean="0">
              <a:solidFill>
                <a:srgbClr val="000000"/>
              </a:solidFill>
              <a:latin typeface="Arial" charset="0"/>
              <a:cs typeface="Arial" charset="0"/>
            </a:endParaRPr>
          </a:p>
        </p:txBody>
      </p:sp>
      <p:sp>
        <p:nvSpPr>
          <p:cNvPr id="48133" name="Rectangle 5"/>
          <p:cNvSpPr txBox="1">
            <a:spLocks noGrp="1" noChangeArrowheads="1"/>
          </p:cNvSpPr>
          <p:nvPr/>
        </p:nvSpPr>
        <p:spPr bwMode="auto">
          <a:xfrm>
            <a:off x="2514600" y="6324600"/>
            <a:ext cx="4732338" cy="496888"/>
          </a:xfrm>
          <a:prstGeom prst="rect">
            <a:avLst/>
          </a:prstGeom>
          <a:noFill/>
          <a:ln w="9525">
            <a:noFill/>
            <a:miter lim="800000"/>
            <a:headEnd/>
            <a:tailEnd/>
          </a:ln>
        </p:spPr>
        <p:txBody>
          <a:bodyPr/>
          <a:lstStyle/>
          <a:p>
            <a:r>
              <a:rPr lang="en-US" sz="800">
                <a:solidFill>
                  <a:schemeClr val="bg1"/>
                </a:solidFill>
              </a:rPr>
              <a:t>© 210 Quantum Corporation. Company Confidential. Forward-looking information is based upon multiple assumptions and uncertainties, does not necessarily represent the company</a:t>
            </a:r>
            <a:r>
              <a:rPr lang="ja-JP" altLang="en-US" sz="800">
                <a:solidFill>
                  <a:schemeClr val="bg1"/>
                </a:solidFill>
              </a:rPr>
              <a:t>’</a:t>
            </a:r>
            <a:r>
              <a:rPr lang="en-US" altLang="ja-JP" sz="800">
                <a:solidFill>
                  <a:schemeClr val="bg1"/>
                </a:solidFill>
              </a:rPr>
              <a:t>s outlook and is for planning purposes only.</a:t>
            </a:r>
            <a:endParaRPr lang="en-US" sz="800">
              <a:solidFill>
                <a:schemeClr val="bg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228600"/>
            <a:ext cx="8686800" cy="639763"/>
          </a:xfrm>
        </p:spPr>
        <p:txBody>
          <a:bodyPr/>
          <a:lstStyle/>
          <a:p>
            <a:r>
              <a:rPr lang="en-US" dirty="0" smtClean="0">
                <a:latin typeface="Arial" charset="0"/>
                <a:cs typeface="Arial" charset="0"/>
              </a:rPr>
              <a:t>DXi8500 (3TB) Capacity Growth</a:t>
            </a:r>
          </a:p>
        </p:txBody>
      </p:sp>
      <p:sp>
        <p:nvSpPr>
          <p:cNvPr id="28675" name="Slide Number Placeholder 3"/>
          <p:cNvSpPr>
            <a:spLocks noGrp="1"/>
          </p:cNvSpPr>
          <p:nvPr>
            <p:ph type="sldNum" sz="quarter" idx="10"/>
          </p:nvPr>
        </p:nvSpPr>
        <p:spPr bwMode="auto">
          <a:xfrm>
            <a:off x="152400" y="6610350"/>
            <a:ext cx="533400" cy="323850"/>
          </a:xfrm>
        </p:spPr>
        <p:txBody>
          <a:bodyPr/>
          <a:lstStyle/>
          <a:p>
            <a:pPr>
              <a:defRPr/>
            </a:pPr>
            <a:fld id="{A18076AC-2B9C-4460-8421-06A2EED920BA}" type="slidenum">
              <a:rPr/>
              <a:pPr>
                <a:defRPr/>
              </a:pPr>
              <a:t>7</a:t>
            </a:fld>
            <a:endParaRPr sz="1200" dirty="0"/>
          </a:p>
        </p:txBody>
      </p:sp>
      <p:sp>
        <p:nvSpPr>
          <p:cNvPr id="194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1" name="Footer Placeholder 1"/>
          <p:cNvSpPr txBox="1">
            <a:spLocks noGrp="1"/>
          </p:cNvSpPr>
          <p:nvPr/>
        </p:nvSpPr>
        <p:spPr bwMode="auto">
          <a:xfrm>
            <a:off x="3962400" y="6461125"/>
            <a:ext cx="3276600" cy="396875"/>
          </a:xfrm>
          <a:prstGeom prst="rect">
            <a:avLst/>
          </a:prstGeom>
          <a:noFill/>
          <a:ln w="9525">
            <a:noFill/>
            <a:miter lim="800000"/>
            <a:headEnd/>
            <a:tailEnd/>
          </a:ln>
        </p:spPr>
        <p:txBody>
          <a:bodyPr/>
          <a:lstStyle/>
          <a:p>
            <a:r>
              <a:rPr lang="en-US" sz="600">
                <a:solidFill>
                  <a:schemeClr val="bg1"/>
                </a:solidFill>
              </a:rPr>
              <a:t>© 2012 Quantum Corporation. Company Confidential. Forward-looking information is based upon multiple assumptions and uncertainties, does not necessarily represent the company</a:t>
            </a:r>
            <a:r>
              <a:rPr lang="ja-JP" altLang="en-US" sz="600">
                <a:solidFill>
                  <a:schemeClr val="bg1"/>
                </a:solidFill>
              </a:rPr>
              <a:t>’</a:t>
            </a:r>
            <a:r>
              <a:rPr lang="en-US" altLang="ja-JP" sz="600">
                <a:solidFill>
                  <a:schemeClr val="bg1"/>
                </a:solidFill>
              </a:rPr>
              <a:t>s outlook and is for planning purposes only.</a:t>
            </a:r>
            <a:endParaRPr lang="en-US" sz="600">
              <a:solidFill>
                <a:schemeClr val="bg1"/>
              </a:solidFill>
            </a:endParaRPr>
          </a:p>
        </p:txBody>
      </p:sp>
      <p:grpSp>
        <p:nvGrpSpPr>
          <p:cNvPr id="2" name="Group 53"/>
          <p:cNvGrpSpPr>
            <a:grpSpLocks/>
          </p:cNvGrpSpPr>
          <p:nvPr/>
        </p:nvGrpSpPr>
        <p:grpSpPr bwMode="auto">
          <a:xfrm>
            <a:off x="2552700" y="2443163"/>
            <a:ext cx="822325" cy="1533525"/>
            <a:chOff x="2552700" y="2443163"/>
            <a:chExt cx="822325" cy="1533525"/>
          </a:xfrm>
        </p:grpSpPr>
        <p:pic>
          <p:nvPicPr>
            <p:cNvPr id="19504" name="Picture 2"/>
            <p:cNvPicPr>
              <a:picLocks noChangeAspect="1" noChangeArrowheads="1"/>
            </p:cNvPicPr>
            <p:nvPr/>
          </p:nvPicPr>
          <p:blipFill>
            <a:blip r:embed="rId2" cstate="print"/>
            <a:srcRect t="39423" r="22574" b="3650"/>
            <a:stretch>
              <a:fillRect/>
            </a:stretch>
          </p:blipFill>
          <p:spPr bwMode="auto">
            <a:xfrm>
              <a:off x="2552700" y="2443163"/>
              <a:ext cx="822325" cy="1533525"/>
            </a:xfrm>
            <a:prstGeom prst="rect">
              <a:avLst/>
            </a:prstGeom>
            <a:noFill/>
            <a:ln w="9525">
              <a:noFill/>
              <a:miter lim="800000"/>
              <a:headEnd/>
              <a:tailEnd/>
            </a:ln>
          </p:spPr>
        </p:pic>
        <p:pic>
          <p:nvPicPr>
            <p:cNvPr id="19505" name="Picture 2"/>
            <p:cNvPicPr>
              <a:picLocks noChangeAspect="1" noChangeArrowheads="1"/>
            </p:cNvPicPr>
            <p:nvPr/>
          </p:nvPicPr>
          <p:blipFill>
            <a:blip r:embed="rId2" cstate="print"/>
            <a:srcRect l="7256" t="3828" r="31065" b="91409"/>
            <a:stretch>
              <a:fillRect/>
            </a:stretch>
          </p:blipFill>
          <p:spPr bwMode="auto">
            <a:xfrm>
              <a:off x="2628255" y="3178833"/>
              <a:ext cx="657971" cy="126879"/>
            </a:xfrm>
            <a:prstGeom prst="rect">
              <a:avLst/>
            </a:prstGeom>
            <a:noFill/>
            <a:ln w="9525">
              <a:noFill/>
              <a:miter lim="800000"/>
              <a:headEnd/>
              <a:tailEnd/>
            </a:ln>
          </p:spPr>
        </p:pic>
        <p:pic>
          <p:nvPicPr>
            <p:cNvPr id="19506" name="Picture 2"/>
            <p:cNvPicPr>
              <a:picLocks noChangeAspect="1" noChangeArrowheads="1"/>
            </p:cNvPicPr>
            <p:nvPr/>
          </p:nvPicPr>
          <p:blipFill>
            <a:blip r:embed="rId2" cstate="print"/>
            <a:srcRect l="7256" t="3961" r="31065" b="91409"/>
            <a:stretch>
              <a:fillRect/>
            </a:stretch>
          </p:blipFill>
          <p:spPr bwMode="auto">
            <a:xfrm>
              <a:off x="2632865" y="2576697"/>
              <a:ext cx="653361" cy="123327"/>
            </a:xfrm>
            <a:prstGeom prst="rect">
              <a:avLst/>
            </a:prstGeom>
            <a:noFill/>
            <a:ln w="9525">
              <a:noFill/>
              <a:miter lim="800000"/>
              <a:headEnd/>
              <a:tailEnd/>
            </a:ln>
          </p:spPr>
        </p:pic>
      </p:grpSp>
      <p:sp>
        <p:nvSpPr>
          <p:cNvPr id="19463" name="TextBox 37"/>
          <p:cNvSpPr txBox="1">
            <a:spLocks noChangeAspect="1" noChangeArrowheads="1"/>
          </p:cNvSpPr>
          <p:nvPr/>
        </p:nvSpPr>
        <p:spPr bwMode="auto">
          <a:xfrm>
            <a:off x="269875" y="3962400"/>
            <a:ext cx="612775" cy="523875"/>
          </a:xfrm>
          <a:prstGeom prst="rect">
            <a:avLst/>
          </a:prstGeom>
          <a:noFill/>
          <a:ln w="9525">
            <a:noFill/>
            <a:miter lim="800000"/>
            <a:headEnd/>
            <a:tailEnd/>
          </a:ln>
        </p:spPr>
        <p:txBody>
          <a:bodyPr wrap="none">
            <a:spAutoFit/>
          </a:bodyPr>
          <a:lstStyle/>
          <a:p>
            <a:r>
              <a:rPr lang="en-US" sz="1400"/>
              <a:t>45TB</a:t>
            </a:r>
          </a:p>
          <a:p>
            <a:r>
              <a:rPr lang="en-US" sz="1400"/>
              <a:t>12U</a:t>
            </a:r>
          </a:p>
        </p:txBody>
      </p:sp>
      <p:grpSp>
        <p:nvGrpSpPr>
          <p:cNvPr id="3" name="Group 52"/>
          <p:cNvGrpSpPr>
            <a:grpSpLocks/>
          </p:cNvGrpSpPr>
          <p:nvPr/>
        </p:nvGrpSpPr>
        <p:grpSpPr bwMode="auto">
          <a:xfrm>
            <a:off x="1752600" y="2443163"/>
            <a:ext cx="822325" cy="1533525"/>
            <a:chOff x="1752600" y="2443163"/>
            <a:chExt cx="822325" cy="1533525"/>
          </a:xfrm>
        </p:grpSpPr>
        <p:pic>
          <p:nvPicPr>
            <p:cNvPr id="19500" name="Picture 2"/>
            <p:cNvPicPr>
              <a:picLocks noChangeAspect="1" noChangeArrowheads="1"/>
            </p:cNvPicPr>
            <p:nvPr/>
          </p:nvPicPr>
          <p:blipFill>
            <a:blip r:embed="rId2" cstate="print"/>
            <a:srcRect t="39423" r="22574" b="3650"/>
            <a:stretch>
              <a:fillRect/>
            </a:stretch>
          </p:blipFill>
          <p:spPr bwMode="auto">
            <a:xfrm>
              <a:off x="1752600" y="2443163"/>
              <a:ext cx="822325" cy="1533525"/>
            </a:xfrm>
            <a:prstGeom prst="rect">
              <a:avLst/>
            </a:prstGeom>
            <a:noFill/>
            <a:ln w="9525">
              <a:noFill/>
              <a:miter lim="800000"/>
              <a:headEnd/>
              <a:tailEnd/>
            </a:ln>
          </p:spPr>
        </p:pic>
        <p:pic>
          <p:nvPicPr>
            <p:cNvPr id="19501" name="Picture 2"/>
            <p:cNvPicPr>
              <a:picLocks noChangeAspect="1" noChangeArrowheads="1"/>
            </p:cNvPicPr>
            <p:nvPr/>
          </p:nvPicPr>
          <p:blipFill>
            <a:blip r:embed="rId2" cstate="print"/>
            <a:srcRect l="7256" t="3828" r="31065" b="91409"/>
            <a:stretch>
              <a:fillRect/>
            </a:stretch>
          </p:blipFill>
          <p:spPr bwMode="auto">
            <a:xfrm>
              <a:off x="1828155" y="3296657"/>
              <a:ext cx="657971" cy="126879"/>
            </a:xfrm>
            <a:prstGeom prst="rect">
              <a:avLst/>
            </a:prstGeom>
            <a:noFill/>
            <a:ln w="9525">
              <a:noFill/>
              <a:miter lim="800000"/>
              <a:headEnd/>
              <a:tailEnd/>
            </a:ln>
          </p:spPr>
        </p:pic>
        <p:pic>
          <p:nvPicPr>
            <p:cNvPr id="19502" name="Picture 2"/>
            <p:cNvPicPr>
              <a:picLocks noChangeAspect="1" noChangeArrowheads="1"/>
            </p:cNvPicPr>
            <p:nvPr/>
          </p:nvPicPr>
          <p:blipFill>
            <a:blip r:embed="rId2" cstate="print"/>
            <a:srcRect l="7256" t="3961" r="31065" b="91409"/>
            <a:stretch>
              <a:fillRect/>
            </a:stretch>
          </p:blipFill>
          <p:spPr bwMode="auto">
            <a:xfrm>
              <a:off x="1832765" y="2576697"/>
              <a:ext cx="653361" cy="123327"/>
            </a:xfrm>
            <a:prstGeom prst="rect">
              <a:avLst/>
            </a:prstGeom>
            <a:noFill/>
            <a:ln w="9525">
              <a:noFill/>
              <a:miter lim="800000"/>
              <a:headEnd/>
              <a:tailEnd/>
            </a:ln>
          </p:spPr>
        </p:pic>
        <p:pic>
          <p:nvPicPr>
            <p:cNvPr id="19503" name="Picture 2"/>
            <p:cNvPicPr>
              <a:picLocks noChangeAspect="1" noChangeArrowheads="1"/>
            </p:cNvPicPr>
            <p:nvPr/>
          </p:nvPicPr>
          <p:blipFill>
            <a:blip r:embed="rId2" cstate="print"/>
            <a:srcRect l="7256" t="3828" r="31065" b="91409"/>
            <a:stretch>
              <a:fillRect/>
            </a:stretch>
          </p:blipFill>
          <p:spPr bwMode="auto">
            <a:xfrm>
              <a:off x="1828473" y="3177396"/>
              <a:ext cx="657971" cy="126879"/>
            </a:xfrm>
            <a:prstGeom prst="rect">
              <a:avLst/>
            </a:prstGeom>
            <a:noFill/>
            <a:ln w="9525">
              <a:noFill/>
              <a:miter lim="800000"/>
              <a:headEnd/>
              <a:tailEnd/>
            </a:ln>
          </p:spPr>
        </p:pic>
      </p:grpSp>
      <p:grpSp>
        <p:nvGrpSpPr>
          <p:cNvPr id="4" name="Group 51"/>
          <p:cNvGrpSpPr>
            <a:grpSpLocks/>
          </p:cNvGrpSpPr>
          <p:nvPr/>
        </p:nvGrpSpPr>
        <p:grpSpPr bwMode="auto">
          <a:xfrm>
            <a:off x="952500" y="2443163"/>
            <a:ext cx="822325" cy="1533525"/>
            <a:chOff x="952500" y="2443163"/>
            <a:chExt cx="822325" cy="1533525"/>
          </a:xfrm>
        </p:grpSpPr>
        <p:pic>
          <p:nvPicPr>
            <p:cNvPr id="19495" name="Picture 2"/>
            <p:cNvPicPr>
              <a:picLocks noChangeAspect="1" noChangeArrowheads="1"/>
            </p:cNvPicPr>
            <p:nvPr/>
          </p:nvPicPr>
          <p:blipFill>
            <a:blip r:embed="rId2" cstate="print"/>
            <a:srcRect t="39423" r="22574" b="3650"/>
            <a:stretch>
              <a:fillRect/>
            </a:stretch>
          </p:blipFill>
          <p:spPr bwMode="auto">
            <a:xfrm>
              <a:off x="952500" y="2443163"/>
              <a:ext cx="822325" cy="1533525"/>
            </a:xfrm>
            <a:prstGeom prst="rect">
              <a:avLst/>
            </a:prstGeom>
            <a:noFill/>
            <a:ln w="9525">
              <a:noFill/>
              <a:miter lim="800000"/>
              <a:headEnd/>
              <a:tailEnd/>
            </a:ln>
          </p:spPr>
        </p:pic>
        <p:pic>
          <p:nvPicPr>
            <p:cNvPr id="19496" name="Picture 2"/>
            <p:cNvPicPr>
              <a:picLocks noChangeAspect="1" noChangeArrowheads="1"/>
            </p:cNvPicPr>
            <p:nvPr/>
          </p:nvPicPr>
          <p:blipFill>
            <a:blip r:embed="rId2" cstate="print"/>
            <a:srcRect l="7256" t="3828" r="31065" b="91409"/>
            <a:stretch>
              <a:fillRect/>
            </a:stretch>
          </p:blipFill>
          <p:spPr bwMode="auto">
            <a:xfrm>
              <a:off x="1028055" y="3421391"/>
              <a:ext cx="657971" cy="126879"/>
            </a:xfrm>
            <a:prstGeom prst="rect">
              <a:avLst/>
            </a:prstGeom>
            <a:noFill/>
            <a:ln w="9525">
              <a:noFill/>
              <a:miter lim="800000"/>
              <a:headEnd/>
              <a:tailEnd/>
            </a:ln>
          </p:spPr>
        </p:pic>
        <p:pic>
          <p:nvPicPr>
            <p:cNvPr id="19497" name="Picture 2"/>
            <p:cNvPicPr>
              <a:picLocks noChangeAspect="1" noChangeArrowheads="1"/>
            </p:cNvPicPr>
            <p:nvPr/>
          </p:nvPicPr>
          <p:blipFill>
            <a:blip r:embed="rId2" cstate="print"/>
            <a:srcRect l="7256" t="3961" r="31065" b="91409"/>
            <a:stretch>
              <a:fillRect/>
            </a:stretch>
          </p:blipFill>
          <p:spPr bwMode="auto">
            <a:xfrm>
              <a:off x="1032665" y="2576697"/>
              <a:ext cx="653361" cy="123327"/>
            </a:xfrm>
            <a:prstGeom prst="rect">
              <a:avLst/>
            </a:prstGeom>
            <a:noFill/>
            <a:ln w="9525">
              <a:noFill/>
              <a:miter lim="800000"/>
              <a:headEnd/>
              <a:tailEnd/>
            </a:ln>
          </p:spPr>
        </p:pic>
        <p:pic>
          <p:nvPicPr>
            <p:cNvPr id="19498" name="Picture 2"/>
            <p:cNvPicPr>
              <a:picLocks noChangeAspect="1" noChangeArrowheads="1"/>
            </p:cNvPicPr>
            <p:nvPr/>
          </p:nvPicPr>
          <p:blipFill>
            <a:blip r:embed="rId2" cstate="print"/>
            <a:srcRect l="7256" t="3828" r="31065" b="91409"/>
            <a:stretch>
              <a:fillRect/>
            </a:stretch>
          </p:blipFill>
          <p:spPr bwMode="auto">
            <a:xfrm>
              <a:off x="1028373" y="3302130"/>
              <a:ext cx="657971" cy="126879"/>
            </a:xfrm>
            <a:prstGeom prst="rect">
              <a:avLst/>
            </a:prstGeom>
            <a:noFill/>
            <a:ln w="9525">
              <a:noFill/>
              <a:miter lim="800000"/>
              <a:headEnd/>
              <a:tailEnd/>
            </a:ln>
          </p:spPr>
        </p:pic>
        <p:pic>
          <p:nvPicPr>
            <p:cNvPr id="19499" name="Picture 2"/>
            <p:cNvPicPr>
              <a:picLocks noChangeAspect="1" noChangeArrowheads="1"/>
            </p:cNvPicPr>
            <p:nvPr/>
          </p:nvPicPr>
          <p:blipFill>
            <a:blip r:embed="rId2" cstate="print"/>
            <a:srcRect l="7256" t="3828" r="31065" b="91409"/>
            <a:stretch>
              <a:fillRect/>
            </a:stretch>
          </p:blipFill>
          <p:spPr bwMode="auto">
            <a:xfrm>
              <a:off x="1029535" y="3177396"/>
              <a:ext cx="657971" cy="126879"/>
            </a:xfrm>
            <a:prstGeom prst="rect">
              <a:avLst/>
            </a:prstGeom>
            <a:noFill/>
            <a:ln w="9525">
              <a:noFill/>
              <a:miter lim="800000"/>
              <a:headEnd/>
              <a:tailEnd/>
            </a:ln>
          </p:spPr>
        </p:pic>
      </p:grpSp>
      <p:grpSp>
        <p:nvGrpSpPr>
          <p:cNvPr id="5" name="Group 50"/>
          <p:cNvGrpSpPr>
            <a:grpSpLocks/>
          </p:cNvGrpSpPr>
          <p:nvPr/>
        </p:nvGrpSpPr>
        <p:grpSpPr bwMode="auto">
          <a:xfrm>
            <a:off x="152400" y="2443163"/>
            <a:ext cx="822325" cy="1533525"/>
            <a:chOff x="152400" y="2443163"/>
            <a:chExt cx="822325" cy="1533525"/>
          </a:xfrm>
        </p:grpSpPr>
        <p:pic>
          <p:nvPicPr>
            <p:cNvPr id="19489" name="Picture 2"/>
            <p:cNvPicPr>
              <a:picLocks noChangeAspect="1" noChangeArrowheads="1"/>
            </p:cNvPicPr>
            <p:nvPr/>
          </p:nvPicPr>
          <p:blipFill>
            <a:blip r:embed="rId2" cstate="print"/>
            <a:srcRect t="39423" r="22574" b="3650"/>
            <a:stretch>
              <a:fillRect/>
            </a:stretch>
          </p:blipFill>
          <p:spPr bwMode="auto">
            <a:xfrm>
              <a:off x="152400" y="2443163"/>
              <a:ext cx="822325" cy="1533525"/>
            </a:xfrm>
            <a:prstGeom prst="rect">
              <a:avLst/>
            </a:prstGeom>
            <a:noFill/>
            <a:ln w="9525">
              <a:noFill/>
              <a:miter lim="800000"/>
              <a:headEnd/>
              <a:tailEnd/>
            </a:ln>
          </p:spPr>
        </p:pic>
        <p:pic>
          <p:nvPicPr>
            <p:cNvPr id="19490" name="Picture 2"/>
            <p:cNvPicPr>
              <a:picLocks noChangeAspect="1" noChangeArrowheads="1"/>
            </p:cNvPicPr>
            <p:nvPr/>
          </p:nvPicPr>
          <p:blipFill>
            <a:blip r:embed="rId2" cstate="print"/>
            <a:srcRect l="7256" t="3828" r="31065" b="91409"/>
            <a:stretch>
              <a:fillRect/>
            </a:stretch>
          </p:blipFill>
          <p:spPr bwMode="auto">
            <a:xfrm>
              <a:off x="227955" y="3296370"/>
              <a:ext cx="657971" cy="126879"/>
            </a:xfrm>
            <a:prstGeom prst="rect">
              <a:avLst/>
            </a:prstGeom>
            <a:noFill/>
            <a:ln w="9525">
              <a:noFill/>
              <a:miter lim="800000"/>
              <a:headEnd/>
              <a:tailEnd/>
            </a:ln>
          </p:spPr>
        </p:pic>
        <p:pic>
          <p:nvPicPr>
            <p:cNvPr id="19491" name="Picture 2"/>
            <p:cNvPicPr>
              <a:picLocks noChangeAspect="1" noChangeArrowheads="1"/>
            </p:cNvPicPr>
            <p:nvPr/>
          </p:nvPicPr>
          <p:blipFill>
            <a:blip r:embed="rId2" cstate="print"/>
            <a:srcRect l="7256" t="3961" r="31065" b="91409"/>
            <a:stretch>
              <a:fillRect/>
            </a:stretch>
          </p:blipFill>
          <p:spPr bwMode="auto">
            <a:xfrm>
              <a:off x="232565" y="2576697"/>
              <a:ext cx="653361" cy="123327"/>
            </a:xfrm>
            <a:prstGeom prst="rect">
              <a:avLst/>
            </a:prstGeom>
            <a:noFill/>
            <a:ln w="9525">
              <a:noFill/>
              <a:miter lim="800000"/>
              <a:headEnd/>
              <a:tailEnd/>
            </a:ln>
          </p:spPr>
        </p:pic>
        <p:pic>
          <p:nvPicPr>
            <p:cNvPr id="19492" name="Picture 2"/>
            <p:cNvPicPr>
              <a:picLocks noChangeAspect="1" noChangeArrowheads="1"/>
            </p:cNvPicPr>
            <p:nvPr/>
          </p:nvPicPr>
          <p:blipFill>
            <a:blip r:embed="rId2" cstate="print"/>
            <a:srcRect l="7256" t="3828" r="31065" b="91409"/>
            <a:stretch>
              <a:fillRect/>
            </a:stretch>
          </p:blipFill>
          <p:spPr bwMode="auto">
            <a:xfrm>
              <a:off x="228273" y="3177109"/>
              <a:ext cx="657971" cy="126879"/>
            </a:xfrm>
            <a:prstGeom prst="rect">
              <a:avLst/>
            </a:prstGeom>
            <a:noFill/>
            <a:ln w="9525">
              <a:noFill/>
              <a:miter lim="800000"/>
              <a:headEnd/>
              <a:tailEnd/>
            </a:ln>
          </p:spPr>
        </p:pic>
        <p:pic>
          <p:nvPicPr>
            <p:cNvPr id="19493" name="Picture 2"/>
            <p:cNvPicPr>
              <a:picLocks noChangeAspect="1" noChangeArrowheads="1"/>
            </p:cNvPicPr>
            <p:nvPr/>
          </p:nvPicPr>
          <p:blipFill>
            <a:blip r:embed="rId2" cstate="print"/>
            <a:srcRect l="7256" t="3828" r="31065" b="91409"/>
            <a:stretch>
              <a:fillRect/>
            </a:stretch>
          </p:blipFill>
          <p:spPr bwMode="auto">
            <a:xfrm>
              <a:off x="229435" y="3538618"/>
              <a:ext cx="657971" cy="126879"/>
            </a:xfrm>
            <a:prstGeom prst="rect">
              <a:avLst/>
            </a:prstGeom>
            <a:noFill/>
            <a:ln w="9525">
              <a:noFill/>
              <a:miter lim="800000"/>
              <a:headEnd/>
              <a:tailEnd/>
            </a:ln>
          </p:spPr>
        </p:pic>
        <p:pic>
          <p:nvPicPr>
            <p:cNvPr id="19494" name="Picture 2"/>
            <p:cNvPicPr>
              <a:picLocks noChangeAspect="1" noChangeArrowheads="1"/>
            </p:cNvPicPr>
            <p:nvPr/>
          </p:nvPicPr>
          <p:blipFill>
            <a:blip r:embed="rId2" cstate="print"/>
            <a:srcRect l="7256" t="3828" r="31065" b="91409"/>
            <a:stretch>
              <a:fillRect/>
            </a:stretch>
          </p:blipFill>
          <p:spPr bwMode="auto">
            <a:xfrm>
              <a:off x="230596" y="3416115"/>
              <a:ext cx="657971" cy="126879"/>
            </a:xfrm>
            <a:prstGeom prst="rect">
              <a:avLst/>
            </a:prstGeom>
            <a:noFill/>
            <a:ln w="9525">
              <a:noFill/>
              <a:miter lim="800000"/>
              <a:headEnd/>
              <a:tailEnd/>
            </a:ln>
          </p:spPr>
        </p:pic>
      </p:grpSp>
      <p:grpSp>
        <p:nvGrpSpPr>
          <p:cNvPr id="6" name="Group 7"/>
          <p:cNvGrpSpPr>
            <a:grpSpLocks noChangeAspect="1"/>
          </p:cNvGrpSpPr>
          <p:nvPr/>
        </p:nvGrpSpPr>
        <p:grpSpPr bwMode="auto">
          <a:xfrm>
            <a:off x="3352800" y="2443163"/>
            <a:ext cx="822325" cy="1533525"/>
            <a:chOff x="914400" y="1371600"/>
            <a:chExt cx="914400" cy="1703287"/>
          </a:xfrm>
        </p:grpSpPr>
        <p:pic>
          <p:nvPicPr>
            <p:cNvPr id="19487" name="Picture 2"/>
            <p:cNvPicPr>
              <a:picLocks noChangeAspect="1" noChangeArrowheads="1"/>
            </p:cNvPicPr>
            <p:nvPr/>
          </p:nvPicPr>
          <p:blipFill>
            <a:blip r:embed="rId2" cstate="print"/>
            <a:srcRect t="39423" r="22574" b="3650"/>
            <a:stretch>
              <a:fillRect/>
            </a:stretch>
          </p:blipFill>
          <p:spPr bwMode="auto">
            <a:xfrm>
              <a:off x="914400" y="1371600"/>
              <a:ext cx="914400" cy="1703287"/>
            </a:xfrm>
            <a:prstGeom prst="rect">
              <a:avLst/>
            </a:prstGeom>
            <a:noFill/>
            <a:ln w="9525">
              <a:noFill/>
              <a:miter lim="800000"/>
              <a:headEnd/>
              <a:tailEnd/>
            </a:ln>
          </p:spPr>
        </p:pic>
        <p:pic>
          <p:nvPicPr>
            <p:cNvPr id="19488" name="Picture 2"/>
            <p:cNvPicPr>
              <a:picLocks noChangeAspect="1" noChangeArrowheads="1"/>
            </p:cNvPicPr>
            <p:nvPr/>
          </p:nvPicPr>
          <p:blipFill>
            <a:blip r:embed="rId2" cstate="print"/>
            <a:srcRect l="7256" t="3961" r="31065" b="91409"/>
            <a:stretch>
              <a:fillRect/>
            </a:stretch>
          </p:blipFill>
          <p:spPr bwMode="auto">
            <a:xfrm>
              <a:off x="1003541" y="1519916"/>
              <a:ext cx="726517" cy="136979"/>
            </a:xfrm>
            <a:prstGeom prst="rect">
              <a:avLst/>
            </a:prstGeom>
            <a:noFill/>
            <a:ln w="9525">
              <a:noFill/>
              <a:miter lim="800000"/>
              <a:headEnd/>
              <a:tailEnd/>
            </a:ln>
          </p:spPr>
        </p:pic>
      </p:grpSp>
      <p:pic>
        <p:nvPicPr>
          <p:cNvPr id="19468" name="Picture 2"/>
          <p:cNvPicPr>
            <a:picLocks noChangeAspect="1" noChangeArrowheads="1"/>
          </p:cNvPicPr>
          <p:nvPr/>
        </p:nvPicPr>
        <p:blipFill>
          <a:blip r:embed="rId2" cstate="print"/>
          <a:srcRect t="34991" r="22574" b="3650"/>
          <a:stretch>
            <a:fillRect/>
          </a:stretch>
        </p:blipFill>
        <p:spPr bwMode="auto">
          <a:xfrm>
            <a:off x="4244975" y="2324100"/>
            <a:ext cx="822325" cy="1652588"/>
          </a:xfrm>
          <a:prstGeom prst="rect">
            <a:avLst/>
          </a:prstGeom>
          <a:noFill/>
          <a:ln w="9525">
            <a:noFill/>
            <a:miter lim="800000"/>
            <a:headEnd/>
            <a:tailEnd/>
          </a:ln>
        </p:spPr>
      </p:pic>
      <p:pic>
        <p:nvPicPr>
          <p:cNvPr id="19469" name="Picture 2"/>
          <p:cNvPicPr>
            <a:picLocks noChangeAspect="1" noChangeArrowheads="1"/>
          </p:cNvPicPr>
          <p:nvPr/>
        </p:nvPicPr>
        <p:blipFill>
          <a:blip r:embed="rId2" cstate="print"/>
          <a:srcRect t="30595" r="22574" b="3648"/>
          <a:stretch>
            <a:fillRect/>
          </a:stretch>
        </p:blipFill>
        <p:spPr bwMode="auto">
          <a:xfrm>
            <a:off x="5045075" y="2205038"/>
            <a:ext cx="822325" cy="1771650"/>
          </a:xfrm>
          <a:prstGeom prst="rect">
            <a:avLst/>
          </a:prstGeom>
          <a:noFill/>
          <a:ln w="9525">
            <a:noFill/>
            <a:miter lim="800000"/>
            <a:headEnd/>
            <a:tailEnd/>
          </a:ln>
        </p:spPr>
      </p:pic>
      <p:pic>
        <p:nvPicPr>
          <p:cNvPr id="19470" name="Picture 2"/>
          <p:cNvPicPr>
            <a:picLocks noChangeAspect="1" noChangeArrowheads="1"/>
          </p:cNvPicPr>
          <p:nvPr/>
        </p:nvPicPr>
        <p:blipFill>
          <a:blip r:embed="rId2" cstate="print"/>
          <a:srcRect t="26085" r="22574" b="3648"/>
          <a:stretch>
            <a:fillRect/>
          </a:stretch>
        </p:blipFill>
        <p:spPr bwMode="auto">
          <a:xfrm>
            <a:off x="5845175" y="2084388"/>
            <a:ext cx="822325" cy="1892300"/>
          </a:xfrm>
          <a:prstGeom prst="rect">
            <a:avLst/>
          </a:prstGeom>
          <a:noFill/>
          <a:ln w="9525">
            <a:noFill/>
            <a:miter lim="800000"/>
            <a:headEnd/>
            <a:tailEnd/>
          </a:ln>
        </p:spPr>
      </p:pic>
      <p:pic>
        <p:nvPicPr>
          <p:cNvPr id="19471" name="Picture 2"/>
          <p:cNvPicPr>
            <a:picLocks noChangeAspect="1" noChangeArrowheads="1"/>
          </p:cNvPicPr>
          <p:nvPr/>
        </p:nvPicPr>
        <p:blipFill>
          <a:blip r:embed="rId2" cstate="print"/>
          <a:srcRect t="21599" r="22574" b="3648"/>
          <a:stretch>
            <a:fillRect/>
          </a:stretch>
        </p:blipFill>
        <p:spPr bwMode="auto">
          <a:xfrm>
            <a:off x="6645275" y="1963738"/>
            <a:ext cx="822325" cy="2012950"/>
          </a:xfrm>
          <a:prstGeom prst="rect">
            <a:avLst/>
          </a:prstGeom>
          <a:noFill/>
          <a:ln w="9525">
            <a:noFill/>
            <a:miter lim="800000"/>
            <a:headEnd/>
            <a:tailEnd/>
          </a:ln>
        </p:spPr>
      </p:pic>
      <p:pic>
        <p:nvPicPr>
          <p:cNvPr id="19472" name="Picture 2"/>
          <p:cNvPicPr>
            <a:picLocks noChangeAspect="1" noChangeArrowheads="1"/>
          </p:cNvPicPr>
          <p:nvPr/>
        </p:nvPicPr>
        <p:blipFill>
          <a:blip r:embed="rId2" cstate="print"/>
          <a:srcRect t="17165" r="22574" b="3648"/>
          <a:stretch>
            <a:fillRect/>
          </a:stretch>
        </p:blipFill>
        <p:spPr bwMode="auto">
          <a:xfrm>
            <a:off x="7445375" y="1843088"/>
            <a:ext cx="822325" cy="2133600"/>
          </a:xfrm>
          <a:prstGeom prst="rect">
            <a:avLst/>
          </a:prstGeom>
          <a:noFill/>
          <a:ln w="9525">
            <a:noFill/>
            <a:miter lim="800000"/>
            <a:headEnd/>
            <a:tailEnd/>
          </a:ln>
        </p:spPr>
      </p:pic>
      <p:pic>
        <p:nvPicPr>
          <p:cNvPr id="19473" name="Picture 2"/>
          <p:cNvPicPr>
            <a:picLocks noChangeAspect="1" noChangeArrowheads="1"/>
          </p:cNvPicPr>
          <p:nvPr/>
        </p:nvPicPr>
        <p:blipFill>
          <a:blip r:embed="rId2" cstate="print"/>
          <a:srcRect t="12630" r="22574" b="3648"/>
          <a:stretch>
            <a:fillRect/>
          </a:stretch>
        </p:blipFill>
        <p:spPr bwMode="auto">
          <a:xfrm>
            <a:off x="8245475" y="1722438"/>
            <a:ext cx="822325" cy="2254250"/>
          </a:xfrm>
          <a:prstGeom prst="rect">
            <a:avLst/>
          </a:prstGeom>
          <a:noFill/>
          <a:ln w="9525">
            <a:noFill/>
            <a:miter lim="800000"/>
            <a:headEnd/>
            <a:tailEnd/>
          </a:ln>
        </p:spPr>
      </p:pic>
      <p:sp>
        <p:nvSpPr>
          <p:cNvPr id="19474" name="TextBox 37"/>
          <p:cNvSpPr txBox="1">
            <a:spLocks noChangeAspect="1" noChangeArrowheads="1"/>
          </p:cNvSpPr>
          <p:nvPr/>
        </p:nvSpPr>
        <p:spPr bwMode="auto">
          <a:xfrm>
            <a:off x="838200" y="4495800"/>
            <a:ext cx="2787494" cy="276999"/>
          </a:xfrm>
          <a:prstGeom prst="rect">
            <a:avLst/>
          </a:prstGeom>
          <a:noFill/>
          <a:ln w="9525">
            <a:noFill/>
            <a:miter lim="800000"/>
            <a:headEnd/>
            <a:tailEnd/>
          </a:ln>
        </p:spPr>
        <p:txBody>
          <a:bodyPr wrap="none">
            <a:spAutoFit/>
          </a:bodyPr>
          <a:lstStyle/>
          <a:p>
            <a:r>
              <a:rPr lang="en-US" sz="1200" dirty="0"/>
              <a:t>1 </a:t>
            </a:r>
            <a:r>
              <a:rPr lang="en-US" sz="1200" dirty="0" smtClean="0"/>
              <a:t>Array Module, </a:t>
            </a:r>
            <a:r>
              <a:rPr lang="en-US" sz="1200" dirty="0"/>
              <a:t>1 Metadata controller</a:t>
            </a:r>
          </a:p>
        </p:txBody>
      </p:sp>
      <p:sp>
        <p:nvSpPr>
          <p:cNvPr id="19475" name="TextBox 37"/>
          <p:cNvSpPr txBox="1">
            <a:spLocks noChangeAspect="1" noChangeArrowheads="1"/>
          </p:cNvSpPr>
          <p:nvPr/>
        </p:nvSpPr>
        <p:spPr bwMode="auto">
          <a:xfrm>
            <a:off x="5483225" y="4495800"/>
            <a:ext cx="2821157" cy="276999"/>
          </a:xfrm>
          <a:prstGeom prst="rect">
            <a:avLst/>
          </a:prstGeom>
          <a:noFill/>
          <a:ln w="9525">
            <a:noFill/>
            <a:miter lim="800000"/>
            <a:headEnd/>
            <a:tailEnd/>
          </a:ln>
        </p:spPr>
        <p:txBody>
          <a:bodyPr wrap="none">
            <a:spAutoFit/>
          </a:bodyPr>
          <a:lstStyle/>
          <a:p>
            <a:r>
              <a:rPr lang="en-US" sz="1200" dirty="0"/>
              <a:t>2 </a:t>
            </a:r>
            <a:r>
              <a:rPr lang="en-US" sz="1200" dirty="0" smtClean="0"/>
              <a:t>Array Module, </a:t>
            </a:r>
            <a:r>
              <a:rPr lang="en-US" sz="1200" dirty="0"/>
              <a:t>2 Metadata controllers</a:t>
            </a:r>
          </a:p>
        </p:txBody>
      </p:sp>
      <p:sp>
        <p:nvSpPr>
          <p:cNvPr id="19476" name="TextBox 37"/>
          <p:cNvSpPr txBox="1">
            <a:spLocks noChangeAspect="1" noChangeArrowheads="1"/>
          </p:cNvSpPr>
          <p:nvPr/>
        </p:nvSpPr>
        <p:spPr bwMode="auto">
          <a:xfrm>
            <a:off x="987425" y="3962400"/>
            <a:ext cx="612775" cy="523875"/>
          </a:xfrm>
          <a:prstGeom prst="rect">
            <a:avLst/>
          </a:prstGeom>
          <a:noFill/>
          <a:ln w="9525">
            <a:noFill/>
            <a:miter lim="800000"/>
            <a:headEnd/>
            <a:tailEnd/>
          </a:ln>
        </p:spPr>
        <p:txBody>
          <a:bodyPr wrap="none">
            <a:spAutoFit/>
          </a:bodyPr>
          <a:lstStyle/>
          <a:p>
            <a:r>
              <a:rPr lang="en-US" sz="1400"/>
              <a:t>75TB</a:t>
            </a:r>
          </a:p>
          <a:p>
            <a:r>
              <a:rPr lang="en-US" sz="1400"/>
              <a:t>14U</a:t>
            </a:r>
          </a:p>
        </p:txBody>
      </p:sp>
      <p:sp>
        <p:nvSpPr>
          <p:cNvPr id="19477" name="TextBox 37"/>
          <p:cNvSpPr txBox="1">
            <a:spLocks noChangeAspect="1" noChangeArrowheads="1"/>
          </p:cNvSpPr>
          <p:nvPr/>
        </p:nvSpPr>
        <p:spPr bwMode="auto">
          <a:xfrm>
            <a:off x="1704975" y="3962400"/>
            <a:ext cx="712788" cy="523875"/>
          </a:xfrm>
          <a:prstGeom prst="rect">
            <a:avLst/>
          </a:prstGeom>
          <a:noFill/>
          <a:ln w="9525">
            <a:noFill/>
            <a:miter lim="800000"/>
            <a:headEnd/>
            <a:tailEnd/>
          </a:ln>
        </p:spPr>
        <p:txBody>
          <a:bodyPr wrap="none">
            <a:spAutoFit/>
          </a:bodyPr>
          <a:lstStyle/>
          <a:p>
            <a:r>
              <a:rPr lang="en-US" sz="1400"/>
              <a:t>105TB</a:t>
            </a:r>
          </a:p>
          <a:p>
            <a:r>
              <a:rPr lang="en-US" sz="1400"/>
              <a:t>16U</a:t>
            </a:r>
          </a:p>
        </p:txBody>
      </p:sp>
      <p:sp>
        <p:nvSpPr>
          <p:cNvPr id="19478" name="TextBox 37"/>
          <p:cNvSpPr txBox="1">
            <a:spLocks noChangeAspect="1" noChangeArrowheads="1"/>
          </p:cNvSpPr>
          <p:nvPr/>
        </p:nvSpPr>
        <p:spPr bwMode="auto">
          <a:xfrm>
            <a:off x="2522538" y="3962400"/>
            <a:ext cx="712787" cy="523875"/>
          </a:xfrm>
          <a:prstGeom prst="rect">
            <a:avLst/>
          </a:prstGeom>
          <a:noFill/>
          <a:ln w="9525">
            <a:noFill/>
            <a:miter lim="800000"/>
            <a:headEnd/>
            <a:tailEnd/>
          </a:ln>
        </p:spPr>
        <p:txBody>
          <a:bodyPr wrap="none">
            <a:spAutoFit/>
          </a:bodyPr>
          <a:lstStyle/>
          <a:p>
            <a:r>
              <a:rPr lang="en-US" sz="1400"/>
              <a:t>135TB</a:t>
            </a:r>
          </a:p>
          <a:p>
            <a:r>
              <a:rPr lang="en-US" sz="1400"/>
              <a:t>18U</a:t>
            </a:r>
          </a:p>
        </p:txBody>
      </p:sp>
      <p:sp>
        <p:nvSpPr>
          <p:cNvPr id="19479" name="TextBox 37"/>
          <p:cNvSpPr txBox="1">
            <a:spLocks noChangeAspect="1" noChangeArrowheads="1"/>
          </p:cNvSpPr>
          <p:nvPr/>
        </p:nvSpPr>
        <p:spPr bwMode="auto">
          <a:xfrm>
            <a:off x="3340100" y="3962400"/>
            <a:ext cx="712788" cy="523875"/>
          </a:xfrm>
          <a:prstGeom prst="rect">
            <a:avLst/>
          </a:prstGeom>
          <a:noFill/>
          <a:ln w="9525">
            <a:noFill/>
            <a:miter lim="800000"/>
            <a:headEnd/>
            <a:tailEnd/>
          </a:ln>
        </p:spPr>
        <p:txBody>
          <a:bodyPr wrap="none">
            <a:spAutoFit/>
          </a:bodyPr>
          <a:lstStyle/>
          <a:p>
            <a:r>
              <a:rPr lang="en-US" sz="1400"/>
              <a:t>165TB</a:t>
            </a:r>
          </a:p>
          <a:p>
            <a:r>
              <a:rPr lang="en-US" sz="1400"/>
              <a:t>20U</a:t>
            </a:r>
          </a:p>
        </p:txBody>
      </p:sp>
      <p:sp>
        <p:nvSpPr>
          <p:cNvPr id="19480" name="TextBox 37"/>
          <p:cNvSpPr txBox="1">
            <a:spLocks noChangeAspect="1" noChangeArrowheads="1"/>
          </p:cNvSpPr>
          <p:nvPr/>
        </p:nvSpPr>
        <p:spPr bwMode="auto">
          <a:xfrm>
            <a:off x="4249738" y="3962400"/>
            <a:ext cx="712787" cy="523875"/>
          </a:xfrm>
          <a:prstGeom prst="rect">
            <a:avLst/>
          </a:prstGeom>
          <a:noFill/>
          <a:ln w="9525">
            <a:noFill/>
            <a:miter lim="800000"/>
            <a:headEnd/>
            <a:tailEnd/>
          </a:ln>
        </p:spPr>
        <p:txBody>
          <a:bodyPr wrap="none">
            <a:spAutoFit/>
          </a:bodyPr>
          <a:lstStyle/>
          <a:p>
            <a:r>
              <a:rPr lang="en-US" sz="1400"/>
              <a:t>180TB</a:t>
            </a:r>
          </a:p>
          <a:p>
            <a:r>
              <a:rPr lang="en-US" sz="1400"/>
              <a:t>24U</a:t>
            </a:r>
          </a:p>
        </p:txBody>
      </p:sp>
      <p:sp>
        <p:nvSpPr>
          <p:cNvPr id="19481" name="TextBox 37"/>
          <p:cNvSpPr txBox="1">
            <a:spLocks noChangeAspect="1" noChangeArrowheads="1"/>
          </p:cNvSpPr>
          <p:nvPr/>
        </p:nvSpPr>
        <p:spPr bwMode="auto">
          <a:xfrm>
            <a:off x="5067300" y="3962400"/>
            <a:ext cx="712788" cy="523875"/>
          </a:xfrm>
          <a:prstGeom prst="rect">
            <a:avLst/>
          </a:prstGeom>
          <a:noFill/>
          <a:ln w="9525">
            <a:noFill/>
            <a:miter lim="800000"/>
            <a:headEnd/>
            <a:tailEnd/>
          </a:ln>
        </p:spPr>
        <p:txBody>
          <a:bodyPr wrap="none">
            <a:spAutoFit/>
          </a:bodyPr>
          <a:lstStyle/>
          <a:p>
            <a:r>
              <a:rPr lang="en-US" sz="1400"/>
              <a:t>210TB</a:t>
            </a:r>
          </a:p>
          <a:p>
            <a:r>
              <a:rPr lang="en-US" sz="1400"/>
              <a:t>26U</a:t>
            </a:r>
          </a:p>
        </p:txBody>
      </p:sp>
      <p:sp>
        <p:nvSpPr>
          <p:cNvPr id="19482" name="TextBox 37"/>
          <p:cNvSpPr txBox="1">
            <a:spLocks noChangeAspect="1" noChangeArrowheads="1"/>
          </p:cNvSpPr>
          <p:nvPr/>
        </p:nvSpPr>
        <p:spPr bwMode="auto">
          <a:xfrm>
            <a:off x="5884863" y="3962400"/>
            <a:ext cx="712787" cy="523875"/>
          </a:xfrm>
          <a:prstGeom prst="rect">
            <a:avLst/>
          </a:prstGeom>
          <a:noFill/>
          <a:ln w="9525">
            <a:noFill/>
            <a:miter lim="800000"/>
            <a:headEnd/>
            <a:tailEnd/>
          </a:ln>
        </p:spPr>
        <p:txBody>
          <a:bodyPr wrap="none">
            <a:spAutoFit/>
          </a:bodyPr>
          <a:lstStyle/>
          <a:p>
            <a:r>
              <a:rPr lang="en-US" sz="1400"/>
              <a:t>240TB</a:t>
            </a:r>
          </a:p>
          <a:p>
            <a:r>
              <a:rPr lang="en-US" sz="1400"/>
              <a:t>28U</a:t>
            </a:r>
          </a:p>
        </p:txBody>
      </p:sp>
      <p:sp>
        <p:nvSpPr>
          <p:cNvPr id="19483" name="TextBox 37"/>
          <p:cNvSpPr txBox="1">
            <a:spLocks noChangeAspect="1" noChangeArrowheads="1"/>
          </p:cNvSpPr>
          <p:nvPr/>
        </p:nvSpPr>
        <p:spPr bwMode="auto">
          <a:xfrm>
            <a:off x="6702425" y="3962400"/>
            <a:ext cx="712788" cy="523875"/>
          </a:xfrm>
          <a:prstGeom prst="rect">
            <a:avLst/>
          </a:prstGeom>
          <a:noFill/>
          <a:ln w="9525">
            <a:noFill/>
            <a:miter lim="800000"/>
            <a:headEnd/>
            <a:tailEnd/>
          </a:ln>
        </p:spPr>
        <p:txBody>
          <a:bodyPr wrap="none">
            <a:spAutoFit/>
          </a:bodyPr>
          <a:lstStyle/>
          <a:p>
            <a:r>
              <a:rPr lang="en-US" sz="1400"/>
              <a:t>270TB</a:t>
            </a:r>
          </a:p>
          <a:p>
            <a:r>
              <a:rPr lang="en-US" sz="1400"/>
              <a:t>30U</a:t>
            </a:r>
          </a:p>
        </p:txBody>
      </p:sp>
      <p:sp>
        <p:nvSpPr>
          <p:cNvPr id="19484" name="TextBox 37"/>
          <p:cNvSpPr txBox="1">
            <a:spLocks noChangeAspect="1" noChangeArrowheads="1"/>
          </p:cNvSpPr>
          <p:nvPr/>
        </p:nvSpPr>
        <p:spPr bwMode="auto">
          <a:xfrm>
            <a:off x="7519988" y="3962400"/>
            <a:ext cx="712787" cy="523875"/>
          </a:xfrm>
          <a:prstGeom prst="rect">
            <a:avLst/>
          </a:prstGeom>
          <a:noFill/>
          <a:ln w="9525">
            <a:noFill/>
            <a:miter lim="800000"/>
            <a:headEnd/>
            <a:tailEnd/>
          </a:ln>
        </p:spPr>
        <p:txBody>
          <a:bodyPr wrap="none">
            <a:spAutoFit/>
          </a:bodyPr>
          <a:lstStyle/>
          <a:p>
            <a:r>
              <a:rPr lang="en-US" sz="1400"/>
              <a:t>300TB</a:t>
            </a:r>
          </a:p>
          <a:p>
            <a:r>
              <a:rPr lang="en-US" sz="1400"/>
              <a:t>32U</a:t>
            </a:r>
          </a:p>
        </p:txBody>
      </p:sp>
      <p:sp>
        <p:nvSpPr>
          <p:cNvPr id="19485" name="TextBox 37"/>
          <p:cNvSpPr txBox="1">
            <a:spLocks noChangeAspect="1" noChangeArrowheads="1"/>
          </p:cNvSpPr>
          <p:nvPr/>
        </p:nvSpPr>
        <p:spPr bwMode="auto">
          <a:xfrm>
            <a:off x="8337550" y="3962400"/>
            <a:ext cx="712788" cy="523875"/>
          </a:xfrm>
          <a:prstGeom prst="rect">
            <a:avLst/>
          </a:prstGeom>
          <a:noFill/>
          <a:ln w="9525">
            <a:noFill/>
            <a:miter lim="800000"/>
            <a:headEnd/>
            <a:tailEnd/>
          </a:ln>
        </p:spPr>
        <p:txBody>
          <a:bodyPr wrap="none">
            <a:spAutoFit/>
          </a:bodyPr>
          <a:lstStyle/>
          <a:p>
            <a:r>
              <a:rPr lang="en-US" sz="1400"/>
              <a:t>330TB</a:t>
            </a:r>
          </a:p>
          <a:p>
            <a:r>
              <a:rPr lang="en-US" sz="1400"/>
              <a:t>34U</a:t>
            </a:r>
          </a:p>
        </p:txBody>
      </p:sp>
      <p:cxnSp>
        <p:nvCxnSpPr>
          <p:cNvPr id="12" name="Straight Connector 11"/>
          <p:cNvCxnSpPr/>
          <p:nvPr/>
        </p:nvCxnSpPr>
        <p:spPr bwMode="auto">
          <a:xfrm>
            <a:off x="4211638" y="1905000"/>
            <a:ext cx="0" cy="2895600"/>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DXi8500-3T (Teton) – Capacity Points</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1026FD6D-CA33-924A-AFDA-F6CEE20912B5}" type="slidenum">
              <a:rPr lang="en-US" smtClean="0"/>
              <a:pPr/>
              <a:t>70</a:t>
            </a:fld>
            <a:endParaRPr lang="en-US" sz="1200"/>
          </a:p>
        </p:txBody>
      </p:sp>
      <p:sp>
        <p:nvSpPr>
          <p:cNvPr id="5" name="Content Placeholder 2"/>
          <p:cNvSpPr txBox="1">
            <a:spLocks/>
          </p:cNvSpPr>
          <p:nvPr/>
        </p:nvSpPr>
        <p:spPr>
          <a:xfrm>
            <a:off x="228600" y="838200"/>
            <a:ext cx="8915400" cy="5486400"/>
          </a:xfrm>
          <a:prstGeom prst="rect">
            <a:avLst/>
          </a:prstGeom>
        </p:spPr>
        <p:txBody>
          <a:bodyPr/>
          <a:lstStyle/>
          <a:p>
            <a:pPr marL="342900" indent="-342900" defTabSz="457200" eaLnBrk="0" hangingPunct="0">
              <a:spcBef>
                <a:spcPct val="20000"/>
              </a:spcBef>
              <a:buSzPct val="75000"/>
              <a:buBlip>
                <a:blip r:embed="rId3"/>
              </a:buBlip>
            </a:pPr>
            <a:endParaRPr lang="en-US" sz="2400" dirty="0" smtClean="0">
              <a:solidFill>
                <a:srgbClr val="212121"/>
              </a:solidFill>
            </a:endParaRPr>
          </a:p>
        </p:txBody>
      </p:sp>
      <p:pic>
        <p:nvPicPr>
          <p:cNvPr id="6" name="Picture 5"/>
          <p:cNvPicPr/>
          <p:nvPr/>
        </p:nvPicPr>
        <p:blipFill>
          <a:blip r:embed="rId4" cstate="print"/>
          <a:srcRect/>
          <a:stretch>
            <a:fillRect/>
          </a:stretch>
        </p:blipFill>
        <p:spPr bwMode="auto">
          <a:xfrm>
            <a:off x="228600" y="1066801"/>
            <a:ext cx="8382000" cy="5029199"/>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DXi8500-3T (Teton) – IB Capacity Points</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1026FD6D-CA33-924A-AFDA-F6CEE20912B5}" type="slidenum">
              <a:rPr lang="en-US" smtClean="0"/>
              <a:pPr/>
              <a:t>71</a:t>
            </a:fld>
            <a:endParaRPr lang="en-US" sz="1200"/>
          </a:p>
        </p:txBody>
      </p:sp>
      <p:sp>
        <p:nvSpPr>
          <p:cNvPr id="5" name="Content Placeholder 2"/>
          <p:cNvSpPr txBox="1">
            <a:spLocks/>
          </p:cNvSpPr>
          <p:nvPr/>
        </p:nvSpPr>
        <p:spPr>
          <a:xfrm>
            <a:off x="228600" y="838200"/>
            <a:ext cx="8915400" cy="5486400"/>
          </a:xfrm>
          <a:prstGeom prst="rect">
            <a:avLst/>
          </a:prstGeom>
        </p:spPr>
        <p:txBody>
          <a:bodyPr/>
          <a:lstStyle/>
          <a:p>
            <a:pPr marL="342900" indent="-342900" defTabSz="457200" eaLnBrk="0" hangingPunct="0">
              <a:spcBef>
                <a:spcPct val="20000"/>
              </a:spcBef>
              <a:buSzPct val="75000"/>
              <a:buBlip>
                <a:blip r:embed="rId3"/>
              </a:buBlip>
            </a:pPr>
            <a:endParaRPr lang="en-US" sz="1600" dirty="0" smtClean="0"/>
          </a:p>
          <a:p>
            <a:pPr marL="342900" indent="-342900" defTabSz="457200" eaLnBrk="0" hangingPunct="0">
              <a:spcBef>
                <a:spcPct val="20000"/>
              </a:spcBef>
              <a:buSzPct val="75000"/>
              <a:buBlip>
                <a:blip r:embed="rId3"/>
              </a:buBlip>
            </a:pPr>
            <a:endParaRPr lang="en-US" sz="1600" dirty="0" smtClean="0"/>
          </a:p>
          <a:p>
            <a:pPr marL="342900" indent="-342900" defTabSz="457200" eaLnBrk="0" hangingPunct="0">
              <a:spcBef>
                <a:spcPct val="20000"/>
              </a:spcBef>
              <a:buSzPct val="75000"/>
              <a:buBlip>
                <a:blip r:embed="rId3"/>
              </a:buBlip>
            </a:pPr>
            <a:endParaRPr lang="en-US" sz="2400" dirty="0" smtClean="0">
              <a:solidFill>
                <a:srgbClr val="212121"/>
              </a:solidFill>
            </a:endParaRPr>
          </a:p>
        </p:txBody>
      </p:sp>
      <p:pic>
        <p:nvPicPr>
          <p:cNvPr id="6" name="Picture 5"/>
          <p:cNvPicPr/>
          <p:nvPr/>
        </p:nvPicPr>
        <p:blipFill>
          <a:blip r:embed="rId4" cstate="print"/>
          <a:srcRect/>
          <a:stretch>
            <a:fillRect/>
          </a:stretch>
        </p:blipFill>
        <p:spPr bwMode="auto">
          <a:xfrm>
            <a:off x="228600" y="1143000"/>
            <a:ext cx="8305800" cy="480060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dirty="0" smtClean="0">
                <a:latin typeface="Arial" charset="0"/>
                <a:cs typeface="Arial" charset="0"/>
              </a:rPr>
              <a:t>RAID Rebuild Time for DXi8500</a:t>
            </a:r>
          </a:p>
        </p:txBody>
      </p:sp>
      <p:graphicFrame>
        <p:nvGraphicFramePr>
          <p:cNvPr id="5" name="Content Placeholder 4"/>
          <p:cNvGraphicFramePr>
            <a:graphicFrameLocks noGrp="1"/>
          </p:cNvGraphicFramePr>
          <p:nvPr>
            <p:ph idx="1"/>
          </p:nvPr>
        </p:nvGraphicFramePr>
        <p:xfrm>
          <a:off x="457200" y="1143000"/>
          <a:ext cx="8382000" cy="4853384"/>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1524000">
                <a:tc>
                  <a:txBody>
                    <a:bodyPr/>
                    <a:lstStyle/>
                    <a:p>
                      <a:pPr marL="0" marR="0" algn="ctr">
                        <a:spcBef>
                          <a:spcPts val="0"/>
                        </a:spcBef>
                        <a:spcAft>
                          <a:spcPts val="0"/>
                        </a:spcAft>
                      </a:pPr>
                      <a:r>
                        <a:rPr lang="en-US" sz="2800" dirty="0" smtClean="0">
                          <a:solidFill>
                            <a:srgbClr val="000000"/>
                          </a:solidFill>
                          <a:latin typeface="Calibri"/>
                          <a:ea typeface="Calibri"/>
                          <a:cs typeface="Times New Roman"/>
                        </a:rPr>
                        <a:t>Drive Size</a:t>
                      </a:r>
                      <a:endParaRPr lang="en-US" sz="2800" dirty="0">
                        <a:latin typeface="Calibri"/>
                        <a:ea typeface="Calibri"/>
                        <a:cs typeface="Times New Roman"/>
                      </a:endParaRPr>
                    </a:p>
                  </a:txBody>
                  <a:tcPr marL="19050" marR="19050" marT="0" marB="0" anchor="ctr"/>
                </a:tc>
                <a:tc>
                  <a:txBody>
                    <a:bodyPr/>
                    <a:lstStyle/>
                    <a:p>
                      <a:pPr marL="0" marR="0" algn="ctr">
                        <a:spcBef>
                          <a:spcPts val="0"/>
                        </a:spcBef>
                        <a:spcAft>
                          <a:spcPts val="0"/>
                        </a:spcAft>
                      </a:pPr>
                      <a:r>
                        <a:rPr lang="en-US" sz="1400" dirty="0">
                          <a:solidFill>
                            <a:srgbClr val="000000"/>
                          </a:solidFill>
                          <a:latin typeface="Calibri"/>
                          <a:ea typeface="Calibri"/>
                          <a:cs typeface="Times New Roman"/>
                        </a:rPr>
                        <a:t>RAID Rebuild Time</a:t>
                      </a:r>
                      <a:endParaRPr lang="en-US" sz="1400" dirty="0">
                        <a:latin typeface="Calibri"/>
                        <a:ea typeface="Calibri"/>
                        <a:cs typeface="Times New Roman"/>
                      </a:endParaRPr>
                    </a:p>
                    <a:p>
                      <a:pPr marL="0" marR="0" algn="ctr">
                        <a:spcBef>
                          <a:spcPts val="0"/>
                        </a:spcBef>
                        <a:spcAft>
                          <a:spcPts val="0"/>
                        </a:spcAft>
                      </a:pPr>
                      <a:r>
                        <a:rPr lang="en-US" sz="1400" dirty="0">
                          <a:solidFill>
                            <a:srgbClr val="000000"/>
                          </a:solidFill>
                          <a:latin typeface="Calibri"/>
                          <a:ea typeface="Calibri"/>
                          <a:cs typeface="Times New Roman"/>
                        </a:rPr>
                        <a:t>Reconstruct to hot </a:t>
                      </a:r>
                      <a:r>
                        <a:rPr lang="en-US" sz="1400" dirty="0" smtClean="0">
                          <a:solidFill>
                            <a:srgbClr val="000000"/>
                          </a:solidFill>
                          <a:latin typeface="Calibri"/>
                          <a:ea typeface="Calibri"/>
                          <a:cs typeface="Times New Roman"/>
                        </a:rPr>
                        <a:t>spare</a:t>
                      </a:r>
                    </a:p>
                    <a:p>
                      <a:pPr marL="0" marR="0" algn="ctr">
                        <a:spcBef>
                          <a:spcPts val="0"/>
                        </a:spcBef>
                        <a:spcAft>
                          <a:spcPts val="0"/>
                        </a:spcAft>
                      </a:pPr>
                      <a:endParaRPr lang="en-US" sz="1400" dirty="0">
                        <a:latin typeface="Calibri"/>
                        <a:ea typeface="Calibri"/>
                        <a:cs typeface="Times New Roman"/>
                      </a:endParaRPr>
                    </a:p>
                    <a:p>
                      <a:pPr marL="0" marR="0" algn="ctr">
                        <a:spcBef>
                          <a:spcPts val="0"/>
                        </a:spcBef>
                        <a:spcAft>
                          <a:spcPts val="0"/>
                        </a:spcAft>
                      </a:pPr>
                      <a:r>
                        <a:rPr lang="en-US" sz="1400" u="sng" dirty="0" smtClean="0">
                          <a:solidFill>
                            <a:srgbClr val="000000"/>
                          </a:solidFill>
                          <a:latin typeface="Calibri"/>
                          <a:ea typeface="Calibri"/>
                          <a:cs typeface="Times New Roman"/>
                        </a:rPr>
                        <a:t>No </a:t>
                      </a:r>
                      <a:r>
                        <a:rPr lang="en-US" sz="1400" u="sng" dirty="0">
                          <a:solidFill>
                            <a:srgbClr val="000000"/>
                          </a:solidFill>
                          <a:latin typeface="Calibri"/>
                          <a:ea typeface="Calibri"/>
                          <a:cs typeface="Times New Roman"/>
                        </a:rPr>
                        <a:t>I/O</a:t>
                      </a:r>
                      <a:endParaRPr lang="en-US" sz="1400" u="sng" dirty="0">
                        <a:latin typeface="Calibri"/>
                        <a:ea typeface="Calibri"/>
                        <a:cs typeface="Times New Roman"/>
                      </a:endParaRPr>
                    </a:p>
                  </a:txBody>
                  <a:tcPr marL="19050" marR="19050" marT="0" marB="0" anchor="ctr"/>
                </a:tc>
                <a:tc>
                  <a:txBody>
                    <a:bodyPr/>
                    <a:lstStyle/>
                    <a:p>
                      <a:pPr marL="0" marR="0" algn="ctr">
                        <a:spcBef>
                          <a:spcPts val="0"/>
                        </a:spcBef>
                        <a:spcAft>
                          <a:spcPts val="0"/>
                        </a:spcAft>
                      </a:pPr>
                      <a:r>
                        <a:rPr lang="en-US" sz="1400" dirty="0">
                          <a:solidFill>
                            <a:srgbClr val="000000"/>
                          </a:solidFill>
                          <a:latin typeface="Calibri"/>
                          <a:ea typeface="Calibri"/>
                          <a:cs typeface="Times New Roman"/>
                        </a:rPr>
                        <a:t>RAID Rebuild Time</a:t>
                      </a:r>
                      <a:endParaRPr lang="en-US" sz="1400" dirty="0">
                        <a:latin typeface="Calibri"/>
                        <a:ea typeface="Calibri"/>
                        <a:cs typeface="Times New Roman"/>
                      </a:endParaRPr>
                    </a:p>
                    <a:p>
                      <a:pPr marL="0" marR="0" algn="ctr">
                        <a:spcBef>
                          <a:spcPts val="0"/>
                        </a:spcBef>
                        <a:spcAft>
                          <a:spcPts val="0"/>
                        </a:spcAft>
                      </a:pPr>
                      <a:r>
                        <a:rPr lang="en-US" sz="1400" dirty="0">
                          <a:solidFill>
                            <a:srgbClr val="000000"/>
                          </a:solidFill>
                          <a:latin typeface="Calibri"/>
                          <a:ea typeface="Calibri"/>
                          <a:cs typeface="Times New Roman"/>
                        </a:rPr>
                        <a:t>Reconstruct to hot </a:t>
                      </a:r>
                      <a:r>
                        <a:rPr lang="en-US" sz="1400" dirty="0" smtClean="0">
                          <a:solidFill>
                            <a:srgbClr val="000000"/>
                          </a:solidFill>
                          <a:latin typeface="Calibri"/>
                          <a:ea typeface="Calibri"/>
                          <a:cs typeface="Times New Roman"/>
                        </a:rPr>
                        <a:t>spare</a:t>
                      </a:r>
                    </a:p>
                    <a:p>
                      <a:pPr marL="0" marR="0" algn="ctr">
                        <a:spcBef>
                          <a:spcPts val="0"/>
                        </a:spcBef>
                        <a:spcAft>
                          <a:spcPts val="0"/>
                        </a:spcAft>
                      </a:pPr>
                      <a:endParaRPr lang="en-US" sz="1400" dirty="0">
                        <a:latin typeface="Calibri"/>
                        <a:ea typeface="Calibri"/>
                        <a:cs typeface="Times New Roman"/>
                      </a:endParaRPr>
                    </a:p>
                    <a:p>
                      <a:pPr marL="0" marR="0" algn="ctr">
                        <a:spcBef>
                          <a:spcPts val="0"/>
                        </a:spcBef>
                        <a:spcAft>
                          <a:spcPts val="0"/>
                        </a:spcAft>
                      </a:pPr>
                      <a:r>
                        <a:rPr lang="en-US" sz="1400" u="sng" dirty="0">
                          <a:solidFill>
                            <a:srgbClr val="000000"/>
                          </a:solidFill>
                          <a:latin typeface="Calibri"/>
                          <a:ea typeface="Calibri"/>
                          <a:cs typeface="Times New Roman"/>
                        </a:rPr>
                        <a:t>With I/O</a:t>
                      </a:r>
                      <a:endParaRPr lang="en-US" sz="1400" u="sng" dirty="0">
                        <a:latin typeface="Calibri"/>
                        <a:ea typeface="Calibri"/>
                        <a:cs typeface="Times New Roman"/>
                      </a:endParaRPr>
                    </a:p>
                  </a:txBody>
                  <a:tcPr marL="19050" marR="19050" marT="0" marB="0" anchor="ctr"/>
                </a:tc>
                <a:tc>
                  <a:txBody>
                    <a:bodyPr/>
                    <a:lstStyle/>
                    <a:p>
                      <a:pPr marL="0" marR="0" algn="ctr">
                        <a:spcBef>
                          <a:spcPts val="0"/>
                        </a:spcBef>
                        <a:spcAft>
                          <a:spcPts val="0"/>
                        </a:spcAft>
                      </a:pPr>
                      <a:r>
                        <a:rPr lang="en-US" sz="1400" dirty="0">
                          <a:solidFill>
                            <a:srgbClr val="000000"/>
                          </a:solidFill>
                          <a:latin typeface="Calibri"/>
                          <a:ea typeface="Calibri"/>
                          <a:cs typeface="Times New Roman"/>
                        </a:rPr>
                        <a:t>RAID Rebuild Time</a:t>
                      </a:r>
                      <a:endParaRPr lang="en-US" sz="1400" dirty="0">
                        <a:latin typeface="Calibri"/>
                        <a:ea typeface="Calibri"/>
                        <a:cs typeface="Times New Roman"/>
                      </a:endParaRPr>
                    </a:p>
                    <a:p>
                      <a:pPr marL="0" marR="0" algn="ctr">
                        <a:spcBef>
                          <a:spcPts val="0"/>
                        </a:spcBef>
                        <a:spcAft>
                          <a:spcPts val="0"/>
                        </a:spcAft>
                      </a:pPr>
                      <a:r>
                        <a:rPr lang="en-US" sz="1400" dirty="0">
                          <a:solidFill>
                            <a:srgbClr val="000000"/>
                          </a:solidFill>
                          <a:latin typeface="Calibri"/>
                          <a:ea typeface="Calibri"/>
                          <a:cs typeface="Times New Roman"/>
                        </a:rPr>
                        <a:t>Copy back to Hot </a:t>
                      </a:r>
                      <a:r>
                        <a:rPr lang="en-US" sz="1400" dirty="0" smtClean="0">
                          <a:solidFill>
                            <a:srgbClr val="000000"/>
                          </a:solidFill>
                          <a:latin typeface="Calibri"/>
                          <a:ea typeface="Calibri"/>
                          <a:cs typeface="Times New Roman"/>
                        </a:rPr>
                        <a:t>Spare</a:t>
                      </a:r>
                    </a:p>
                    <a:p>
                      <a:pPr marL="0" marR="0" algn="ctr">
                        <a:spcBef>
                          <a:spcPts val="0"/>
                        </a:spcBef>
                        <a:spcAft>
                          <a:spcPts val="0"/>
                        </a:spcAft>
                      </a:pPr>
                      <a:endParaRPr lang="en-US" sz="1400" dirty="0">
                        <a:latin typeface="Calibri"/>
                        <a:ea typeface="Calibri"/>
                        <a:cs typeface="Times New Roman"/>
                      </a:endParaRPr>
                    </a:p>
                    <a:p>
                      <a:pPr marL="0" marR="0" algn="ctr">
                        <a:spcBef>
                          <a:spcPts val="0"/>
                        </a:spcBef>
                        <a:spcAft>
                          <a:spcPts val="0"/>
                        </a:spcAft>
                      </a:pPr>
                      <a:r>
                        <a:rPr lang="en-US" sz="1400" u="sng" dirty="0" smtClean="0">
                          <a:solidFill>
                            <a:srgbClr val="000000"/>
                          </a:solidFill>
                          <a:latin typeface="Calibri"/>
                          <a:ea typeface="Calibri"/>
                          <a:cs typeface="Times New Roman"/>
                        </a:rPr>
                        <a:t>No </a:t>
                      </a:r>
                      <a:r>
                        <a:rPr lang="en-US" sz="1400" u="sng" dirty="0">
                          <a:solidFill>
                            <a:srgbClr val="000000"/>
                          </a:solidFill>
                          <a:latin typeface="Calibri"/>
                          <a:ea typeface="Calibri"/>
                          <a:cs typeface="Times New Roman"/>
                        </a:rPr>
                        <a:t>I/O</a:t>
                      </a:r>
                      <a:endParaRPr lang="en-US" sz="1400" u="sng" dirty="0">
                        <a:latin typeface="Calibri"/>
                        <a:ea typeface="Calibri"/>
                        <a:cs typeface="Times New Roman"/>
                      </a:endParaRPr>
                    </a:p>
                  </a:txBody>
                  <a:tcPr marL="19050" marR="19050" marT="0" marB="0" anchor="ctr">
                    <a:solidFill>
                      <a:schemeClr val="bg1">
                        <a:lumMod val="65000"/>
                      </a:schemeClr>
                    </a:solidFill>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RAID Rebuild Time</a:t>
                      </a:r>
                      <a:endParaRPr lang="en-US" sz="1400" dirty="0">
                        <a:latin typeface="Calibri"/>
                        <a:ea typeface="Calibri"/>
                        <a:cs typeface="Times New Roman"/>
                      </a:endParaRPr>
                    </a:p>
                    <a:p>
                      <a:pPr marL="0" marR="0" algn="ctr">
                        <a:spcBef>
                          <a:spcPts val="0"/>
                        </a:spcBef>
                        <a:spcAft>
                          <a:spcPts val="0"/>
                        </a:spcAft>
                      </a:pPr>
                      <a:r>
                        <a:rPr lang="en-US" sz="1400" dirty="0">
                          <a:solidFill>
                            <a:srgbClr val="000000"/>
                          </a:solidFill>
                          <a:latin typeface="Calibri"/>
                          <a:ea typeface="Calibri"/>
                          <a:cs typeface="Times New Roman"/>
                        </a:rPr>
                        <a:t>Copy back to Hot </a:t>
                      </a:r>
                      <a:r>
                        <a:rPr lang="en-US" sz="1400" dirty="0" smtClean="0">
                          <a:solidFill>
                            <a:srgbClr val="000000"/>
                          </a:solidFill>
                          <a:latin typeface="Calibri"/>
                          <a:ea typeface="Calibri"/>
                          <a:cs typeface="Times New Roman"/>
                        </a:rPr>
                        <a:t>Spare</a:t>
                      </a:r>
                    </a:p>
                    <a:p>
                      <a:pPr marL="0" marR="0" algn="ctr">
                        <a:spcBef>
                          <a:spcPts val="0"/>
                        </a:spcBef>
                        <a:spcAft>
                          <a:spcPts val="0"/>
                        </a:spcAft>
                      </a:pPr>
                      <a:endParaRPr lang="en-US" sz="1400" dirty="0">
                        <a:latin typeface="Calibri"/>
                        <a:ea typeface="Calibri"/>
                        <a:cs typeface="Times New Roman"/>
                      </a:endParaRPr>
                    </a:p>
                    <a:p>
                      <a:pPr marL="0" marR="0" algn="ctr">
                        <a:spcBef>
                          <a:spcPts val="0"/>
                        </a:spcBef>
                        <a:spcAft>
                          <a:spcPts val="0"/>
                        </a:spcAft>
                      </a:pPr>
                      <a:r>
                        <a:rPr lang="en-US" sz="1400" u="sng" dirty="0">
                          <a:solidFill>
                            <a:srgbClr val="000000"/>
                          </a:solidFill>
                          <a:latin typeface="Calibri"/>
                          <a:ea typeface="Calibri"/>
                          <a:cs typeface="Times New Roman"/>
                        </a:rPr>
                        <a:t>With  I/O</a:t>
                      </a:r>
                      <a:endParaRPr lang="en-US" sz="1400" u="sng" dirty="0">
                        <a:latin typeface="Calibri"/>
                        <a:ea typeface="Calibri"/>
                        <a:cs typeface="Times New Roman"/>
                      </a:endParaRPr>
                    </a:p>
                  </a:txBody>
                  <a:tcPr marL="19050" marR="19050" marT="0" marB="0" anchor="ctr">
                    <a:solidFill>
                      <a:schemeClr val="bg1">
                        <a:lumMod val="65000"/>
                      </a:schemeClr>
                    </a:solidFill>
                  </a:tcPr>
                </a:tc>
              </a:tr>
              <a:tr h="832346">
                <a:tc>
                  <a:txBody>
                    <a:bodyPr/>
                    <a:lstStyle/>
                    <a:p>
                      <a:pPr marL="0" marR="0" algn="ctr">
                        <a:spcBef>
                          <a:spcPts val="0"/>
                        </a:spcBef>
                        <a:spcAft>
                          <a:spcPts val="0"/>
                        </a:spcAft>
                      </a:pPr>
                      <a:endParaRPr lang="en-US" sz="2800" dirty="0">
                        <a:latin typeface="Calibri"/>
                        <a:ea typeface="Calibri"/>
                        <a:cs typeface="Times New Roman"/>
                      </a:endParaRPr>
                    </a:p>
                  </a:txBody>
                  <a:tcPr marL="19050" marR="19050" marT="0" marB="0" anchor="ctr"/>
                </a:tc>
                <a:tc gridSpan="2">
                  <a:txBody>
                    <a:bodyPr/>
                    <a:lstStyle/>
                    <a:p>
                      <a:pPr marL="0" marR="0" algn="ctr">
                        <a:spcBef>
                          <a:spcPts val="0"/>
                        </a:spcBef>
                        <a:spcAft>
                          <a:spcPts val="0"/>
                        </a:spcAft>
                      </a:pPr>
                      <a:r>
                        <a:rPr lang="en-US" sz="1800" dirty="0" smtClean="0">
                          <a:solidFill>
                            <a:schemeClr val="tx2">
                              <a:lumMod val="60000"/>
                              <a:lumOff val="40000"/>
                            </a:schemeClr>
                          </a:solidFill>
                          <a:latin typeface="Calibri"/>
                          <a:ea typeface="Calibri"/>
                          <a:cs typeface="Times New Roman"/>
                        </a:rPr>
                        <a:t>RAID 6</a:t>
                      </a:r>
                      <a:endParaRPr lang="en-US" sz="1800" dirty="0">
                        <a:solidFill>
                          <a:schemeClr val="tx2">
                            <a:lumMod val="60000"/>
                            <a:lumOff val="40000"/>
                          </a:schemeClr>
                        </a:solidFill>
                        <a:latin typeface="Calibri"/>
                        <a:ea typeface="Calibri"/>
                        <a:cs typeface="Times New Roman"/>
                      </a:endParaRPr>
                    </a:p>
                  </a:txBody>
                  <a:tcPr marL="19050" marR="19050" marT="0" marB="0" anchor="ctr"/>
                </a:tc>
                <a:tc hMerge="1">
                  <a:txBody>
                    <a:bodyPr/>
                    <a:lstStyle/>
                    <a:p>
                      <a:pPr marL="0" marR="0" algn="ctr">
                        <a:spcBef>
                          <a:spcPts val="0"/>
                        </a:spcBef>
                        <a:spcAft>
                          <a:spcPts val="0"/>
                        </a:spcAft>
                      </a:pPr>
                      <a:endParaRPr lang="en-US" sz="1800" dirty="0">
                        <a:latin typeface="Calibri"/>
                        <a:ea typeface="Calibri"/>
                        <a:cs typeface="Times New Roman"/>
                      </a:endParaRPr>
                    </a:p>
                  </a:txBody>
                  <a:tcPr marL="19050" marR="19050" marT="0" marB="0" anchor="ctr"/>
                </a:tc>
                <a:tc gridSpan="2">
                  <a:txBody>
                    <a:bodyPr/>
                    <a:lstStyle/>
                    <a:p>
                      <a:pPr marL="0" marR="0" algn="ctr">
                        <a:spcBef>
                          <a:spcPts val="0"/>
                        </a:spcBef>
                        <a:spcAft>
                          <a:spcPts val="0"/>
                        </a:spcAft>
                      </a:pPr>
                      <a:r>
                        <a:rPr lang="en-US" sz="1800" dirty="0" smtClean="0">
                          <a:solidFill>
                            <a:schemeClr val="tx2">
                              <a:lumMod val="60000"/>
                              <a:lumOff val="40000"/>
                            </a:schemeClr>
                          </a:solidFill>
                          <a:latin typeface="Calibri"/>
                          <a:ea typeface="Calibri"/>
                          <a:cs typeface="Times New Roman"/>
                        </a:rPr>
                        <a:t>Mirroring</a:t>
                      </a:r>
                      <a:endParaRPr lang="en-US" sz="1800" dirty="0">
                        <a:solidFill>
                          <a:schemeClr val="tx2">
                            <a:lumMod val="60000"/>
                            <a:lumOff val="40000"/>
                          </a:schemeClr>
                        </a:solidFill>
                        <a:latin typeface="Calibri"/>
                        <a:ea typeface="Calibri"/>
                        <a:cs typeface="Times New Roman"/>
                      </a:endParaRPr>
                    </a:p>
                  </a:txBody>
                  <a:tcPr marL="19050" marR="19050" marT="0" marB="0" anchor="ctr">
                    <a:solidFill>
                      <a:schemeClr val="bg1">
                        <a:lumMod val="65000"/>
                      </a:schemeClr>
                    </a:solidFill>
                  </a:tcPr>
                </a:tc>
                <a:tc hMerge="1">
                  <a:txBody>
                    <a:bodyPr/>
                    <a:lstStyle/>
                    <a:p>
                      <a:pPr marL="0" marR="0" algn="ctr">
                        <a:spcBef>
                          <a:spcPts val="0"/>
                        </a:spcBef>
                        <a:spcAft>
                          <a:spcPts val="0"/>
                        </a:spcAft>
                      </a:pPr>
                      <a:endParaRPr lang="en-US" sz="1800" dirty="0">
                        <a:latin typeface="Calibri"/>
                        <a:ea typeface="Calibri"/>
                        <a:cs typeface="Times New Roman"/>
                      </a:endParaRPr>
                    </a:p>
                  </a:txBody>
                  <a:tcPr marL="19050" marR="19050" marT="0" marB="0" anchor="ctr"/>
                </a:tc>
              </a:tr>
              <a:tr h="832346">
                <a:tc>
                  <a:txBody>
                    <a:bodyPr/>
                    <a:lstStyle/>
                    <a:p>
                      <a:pPr marL="0" marR="0" algn="ctr">
                        <a:spcBef>
                          <a:spcPts val="0"/>
                        </a:spcBef>
                        <a:spcAft>
                          <a:spcPts val="0"/>
                        </a:spcAft>
                      </a:pPr>
                      <a:r>
                        <a:rPr lang="en-US" sz="2800" dirty="0">
                          <a:solidFill>
                            <a:srgbClr val="000000"/>
                          </a:solidFill>
                          <a:latin typeface="Calibri"/>
                          <a:ea typeface="Calibri"/>
                          <a:cs typeface="Times New Roman"/>
                        </a:rPr>
                        <a:t>1TB</a:t>
                      </a:r>
                      <a:endParaRPr lang="en-US" sz="2800" dirty="0">
                        <a:latin typeface="Calibri"/>
                        <a:ea typeface="Calibri"/>
                        <a:cs typeface="Times New Roman"/>
                      </a:endParaRPr>
                    </a:p>
                  </a:txBody>
                  <a:tcPr marL="19050" marR="19050" marT="0" marB="0" anchor="ctr"/>
                </a:tc>
                <a:tc>
                  <a:txBody>
                    <a:bodyPr/>
                    <a:lstStyle/>
                    <a:p>
                      <a:pPr marL="0" marR="0" algn="ctr">
                        <a:spcBef>
                          <a:spcPts val="0"/>
                        </a:spcBef>
                        <a:spcAft>
                          <a:spcPts val="0"/>
                        </a:spcAft>
                      </a:pPr>
                      <a:r>
                        <a:rPr lang="en-US" sz="1800" dirty="0">
                          <a:solidFill>
                            <a:srgbClr val="000000"/>
                          </a:solidFill>
                          <a:latin typeface="Calibri"/>
                          <a:ea typeface="Calibri"/>
                          <a:cs typeface="Times New Roman"/>
                        </a:rPr>
                        <a:t>06 Hrs  16 Min</a:t>
                      </a:r>
                      <a:endParaRPr lang="en-US" sz="1800" dirty="0">
                        <a:latin typeface="Calibri"/>
                        <a:ea typeface="Calibri"/>
                        <a:cs typeface="Times New Roman"/>
                      </a:endParaRPr>
                    </a:p>
                  </a:txBody>
                  <a:tcPr marL="19050" marR="19050" marT="0" marB="0" anchor="ctr"/>
                </a:tc>
                <a:tc>
                  <a:txBody>
                    <a:bodyPr/>
                    <a:lstStyle/>
                    <a:p>
                      <a:pPr marL="0" marR="0" algn="ctr">
                        <a:spcBef>
                          <a:spcPts val="0"/>
                        </a:spcBef>
                        <a:spcAft>
                          <a:spcPts val="0"/>
                        </a:spcAft>
                      </a:pPr>
                      <a:r>
                        <a:rPr lang="en-US" sz="1800" dirty="0">
                          <a:solidFill>
                            <a:srgbClr val="000000"/>
                          </a:solidFill>
                          <a:latin typeface="Calibri"/>
                          <a:ea typeface="Calibri"/>
                          <a:cs typeface="Times New Roman"/>
                        </a:rPr>
                        <a:t>Not available</a:t>
                      </a:r>
                      <a:endParaRPr lang="en-US" sz="1800" dirty="0">
                        <a:latin typeface="Calibri"/>
                        <a:ea typeface="Calibri"/>
                        <a:cs typeface="Times New Roman"/>
                      </a:endParaRPr>
                    </a:p>
                  </a:txBody>
                  <a:tcPr marL="19050" marR="19050" marT="0" marB="0" anchor="ctr"/>
                </a:tc>
                <a:tc>
                  <a:txBody>
                    <a:bodyPr/>
                    <a:lstStyle/>
                    <a:p>
                      <a:pPr marL="0" marR="0" algn="ctr">
                        <a:spcBef>
                          <a:spcPts val="0"/>
                        </a:spcBef>
                        <a:spcAft>
                          <a:spcPts val="0"/>
                        </a:spcAft>
                      </a:pPr>
                      <a:r>
                        <a:rPr lang="en-US" sz="1800" dirty="0">
                          <a:solidFill>
                            <a:srgbClr val="000000"/>
                          </a:solidFill>
                          <a:latin typeface="Calibri"/>
                          <a:ea typeface="Calibri"/>
                          <a:cs typeface="Times New Roman"/>
                        </a:rPr>
                        <a:t>05 Hrs  12 Min</a:t>
                      </a:r>
                      <a:endParaRPr lang="en-US" sz="1800" dirty="0">
                        <a:latin typeface="Calibri"/>
                        <a:ea typeface="Calibri"/>
                        <a:cs typeface="Times New Roman"/>
                      </a:endParaRPr>
                    </a:p>
                  </a:txBody>
                  <a:tcPr marL="19050" marR="19050" marT="0" marB="0" anchor="ctr">
                    <a:solidFill>
                      <a:schemeClr val="bg1">
                        <a:lumMod val="65000"/>
                      </a:schemeClr>
                    </a:solidFill>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Not available</a:t>
                      </a:r>
                      <a:endParaRPr lang="en-US" sz="1800" dirty="0">
                        <a:latin typeface="Calibri"/>
                        <a:ea typeface="Calibri"/>
                        <a:cs typeface="Times New Roman"/>
                      </a:endParaRPr>
                    </a:p>
                  </a:txBody>
                  <a:tcPr marL="19050" marR="19050" marT="0" marB="0" anchor="ctr">
                    <a:solidFill>
                      <a:schemeClr val="bg1">
                        <a:lumMod val="65000"/>
                      </a:schemeClr>
                    </a:solidFill>
                  </a:tcPr>
                </a:tc>
              </a:tr>
              <a:tr h="832346">
                <a:tc>
                  <a:txBody>
                    <a:bodyPr/>
                    <a:lstStyle/>
                    <a:p>
                      <a:pPr marL="0" marR="0" algn="ctr">
                        <a:spcBef>
                          <a:spcPts val="0"/>
                        </a:spcBef>
                        <a:spcAft>
                          <a:spcPts val="0"/>
                        </a:spcAft>
                      </a:pPr>
                      <a:r>
                        <a:rPr lang="en-US" sz="2800" dirty="0">
                          <a:solidFill>
                            <a:srgbClr val="000000"/>
                          </a:solidFill>
                          <a:latin typeface="Calibri"/>
                          <a:ea typeface="Calibri"/>
                          <a:cs typeface="Times New Roman"/>
                        </a:rPr>
                        <a:t>2TB</a:t>
                      </a:r>
                      <a:endParaRPr lang="en-US" sz="2800" dirty="0">
                        <a:latin typeface="Calibri"/>
                        <a:ea typeface="Calibri"/>
                        <a:cs typeface="Times New Roman"/>
                      </a:endParaRPr>
                    </a:p>
                  </a:txBody>
                  <a:tcPr marL="19050" marR="19050" marT="0" marB="0" anchor="ctr"/>
                </a:tc>
                <a:tc>
                  <a:txBody>
                    <a:bodyPr/>
                    <a:lstStyle/>
                    <a:p>
                      <a:pPr marL="0" marR="0" algn="ctr">
                        <a:spcBef>
                          <a:spcPts val="0"/>
                        </a:spcBef>
                        <a:spcAft>
                          <a:spcPts val="0"/>
                        </a:spcAft>
                      </a:pPr>
                      <a:r>
                        <a:rPr lang="en-US" sz="1800" dirty="0">
                          <a:solidFill>
                            <a:srgbClr val="000000"/>
                          </a:solidFill>
                          <a:latin typeface="Calibri"/>
                          <a:ea typeface="Calibri"/>
                          <a:cs typeface="Times New Roman"/>
                        </a:rPr>
                        <a:t>13 Hrs  02 Min</a:t>
                      </a:r>
                      <a:endParaRPr lang="en-US" sz="1800" dirty="0">
                        <a:latin typeface="Calibri"/>
                        <a:ea typeface="Calibri"/>
                        <a:cs typeface="Times New Roman"/>
                      </a:endParaRPr>
                    </a:p>
                  </a:txBody>
                  <a:tcPr marL="19050" marR="19050" marT="0" marB="0" anchor="ctr"/>
                </a:tc>
                <a:tc>
                  <a:txBody>
                    <a:bodyPr/>
                    <a:lstStyle/>
                    <a:p>
                      <a:pPr marL="0" marR="0" algn="ctr">
                        <a:spcBef>
                          <a:spcPts val="0"/>
                        </a:spcBef>
                        <a:spcAft>
                          <a:spcPts val="0"/>
                        </a:spcAft>
                      </a:pPr>
                      <a:r>
                        <a:rPr lang="en-US" sz="1800" dirty="0">
                          <a:solidFill>
                            <a:srgbClr val="000000"/>
                          </a:solidFill>
                          <a:latin typeface="Calibri"/>
                          <a:ea typeface="Calibri"/>
                          <a:cs typeface="Times New Roman"/>
                        </a:rPr>
                        <a:t>23 Hrs 59 Min</a:t>
                      </a:r>
                      <a:endParaRPr lang="en-US" sz="1800" dirty="0">
                        <a:latin typeface="Calibri"/>
                        <a:ea typeface="Calibri"/>
                        <a:cs typeface="Times New Roman"/>
                      </a:endParaRPr>
                    </a:p>
                  </a:txBody>
                  <a:tcPr marL="19050" marR="19050" marT="0" marB="0" anchor="ctr"/>
                </a:tc>
                <a:tc>
                  <a:txBody>
                    <a:bodyPr/>
                    <a:lstStyle/>
                    <a:p>
                      <a:pPr marL="0" marR="0" algn="ctr">
                        <a:spcBef>
                          <a:spcPts val="0"/>
                        </a:spcBef>
                        <a:spcAft>
                          <a:spcPts val="0"/>
                        </a:spcAft>
                      </a:pPr>
                      <a:r>
                        <a:rPr lang="en-US" sz="1800" dirty="0">
                          <a:solidFill>
                            <a:srgbClr val="000000"/>
                          </a:solidFill>
                          <a:latin typeface="Calibri"/>
                          <a:ea typeface="Calibri"/>
                          <a:cs typeface="Times New Roman"/>
                        </a:rPr>
                        <a:t>11 Hrs  0 Min</a:t>
                      </a:r>
                      <a:endParaRPr lang="en-US" sz="1800" dirty="0">
                        <a:latin typeface="Calibri"/>
                        <a:ea typeface="Calibri"/>
                        <a:cs typeface="Times New Roman"/>
                      </a:endParaRPr>
                    </a:p>
                  </a:txBody>
                  <a:tcPr marL="19050" marR="19050" marT="0" marB="0" anchor="ctr">
                    <a:solidFill>
                      <a:schemeClr val="bg1">
                        <a:lumMod val="65000"/>
                      </a:schemeClr>
                    </a:solidFill>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14 Hrs 01 Min</a:t>
                      </a:r>
                      <a:endParaRPr lang="en-US" sz="1800" dirty="0">
                        <a:latin typeface="Calibri"/>
                        <a:ea typeface="Calibri"/>
                        <a:cs typeface="Times New Roman"/>
                      </a:endParaRPr>
                    </a:p>
                  </a:txBody>
                  <a:tcPr marL="19050" marR="19050" marT="0" marB="0" anchor="ctr">
                    <a:solidFill>
                      <a:schemeClr val="bg1">
                        <a:lumMod val="65000"/>
                      </a:schemeClr>
                    </a:solidFill>
                  </a:tcPr>
                </a:tc>
              </a:tr>
              <a:tr h="832346">
                <a:tc>
                  <a:txBody>
                    <a:bodyPr/>
                    <a:lstStyle/>
                    <a:p>
                      <a:pPr marL="0" marR="0" algn="ctr">
                        <a:spcBef>
                          <a:spcPts val="0"/>
                        </a:spcBef>
                        <a:spcAft>
                          <a:spcPts val="0"/>
                        </a:spcAft>
                      </a:pPr>
                      <a:r>
                        <a:rPr lang="en-US" sz="2800" dirty="0">
                          <a:solidFill>
                            <a:srgbClr val="000000"/>
                          </a:solidFill>
                          <a:latin typeface="Calibri"/>
                          <a:ea typeface="Calibri"/>
                          <a:cs typeface="Times New Roman"/>
                        </a:rPr>
                        <a:t>3TB</a:t>
                      </a:r>
                      <a:endParaRPr lang="en-US" sz="2800" dirty="0">
                        <a:latin typeface="Calibri"/>
                        <a:ea typeface="Calibri"/>
                        <a:cs typeface="Times New Roman"/>
                      </a:endParaRPr>
                    </a:p>
                  </a:txBody>
                  <a:tcPr marL="19050" marR="19050" marT="0" marB="0" anchor="ctr"/>
                </a:tc>
                <a:tc>
                  <a:txBody>
                    <a:bodyPr/>
                    <a:lstStyle/>
                    <a:p>
                      <a:pPr marL="0" marR="0" algn="ctr">
                        <a:spcBef>
                          <a:spcPts val="0"/>
                        </a:spcBef>
                        <a:spcAft>
                          <a:spcPts val="0"/>
                        </a:spcAft>
                      </a:pPr>
                      <a:r>
                        <a:rPr lang="en-US" sz="1800" dirty="0" smtClean="0">
                          <a:solidFill>
                            <a:srgbClr val="000000"/>
                          </a:solidFill>
                          <a:latin typeface="Calibri"/>
                          <a:ea typeface="Calibri"/>
                          <a:cs typeface="Times New Roman"/>
                        </a:rPr>
                        <a:t>14 </a:t>
                      </a:r>
                      <a:r>
                        <a:rPr lang="en-US" sz="1800" dirty="0">
                          <a:solidFill>
                            <a:srgbClr val="000000"/>
                          </a:solidFill>
                          <a:latin typeface="Calibri"/>
                          <a:ea typeface="Calibri"/>
                          <a:cs typeface="Times New Roman"/>
                        </a:rPr>
                        <a:t>Hrs  36 Min</a:t>
                      </a:r>
                      <a:endParaRPr lang="en-US" sz="1800" dirty="0">
                        <a:latin typeface="Calibri"/>
                        <a:ea typeface="Calibri"/>
                        <a:cs typeface="Times New Roman"/>
                      </a:endParaRPr>
                    </a:p>
                  </a:txBody>
                  <a:tcPr marL="19050" marR="19050" marT="0" marB="0" anchor="ctr"/>
                </a:tc>
                <a:tc>
                  <a:txBody>
                    <a:bodyPr/>
                    <a:lstStyle/>
                    <a:p>
                      <a:pPr marL="0" marR="0" algn="ctr">
                        <a:spcBef>
                          <a:spcPts val="0"/>
                        </a:spcBef>
                        <a:spcAft>
                          <a:spcPts val="0"/>
                        </a:spcAft>
                      </a:pPr>
                      <a:r>
                        <a:rPr lang="en-US" sz="1800" dirty="0">
                          <a:solidFill>
                            <a:srgbClr val="000000"/>
                          </a:solidFill>
                          <a:latin typeface="Calibri"/>
                          <a:ea typeface="Calibri"/>
                          <a:cs typeface="Times New Roman"/>
                        </a:rPr>
                        <a:t>23Hrs 19 Min</a:t>
                      </a:r>
                      <a:endParaRPr lang="en-US" sz="1800" dirty="0">
                        <a:latin typeface="Calibri"/>
                        <a:ea typeface="Calibri"/>
                        <a:cs typeface="Times New Roman"/>
                      </a:endParaRPr>
                    </a:p>
                  </a:txBody>
                  <a:tcPr marL="19050" marR="19050" marT="0" marB="0" anchor="ctr"/>
                </a:tc>
                <a:tc>
                  <a:txBody>
                    <a:bodyPr/>
                    <a:lstStyle/>
                    <a:p>
                      <a:pPr marL="0" marR="0" algn="ctr">
                        <a:spcBef>
                          <a:spcPts val="0"/>
                        </a:spcBef>
                        <a:spcAft>
                          <a:spcPts val="0"/>
                        </a:spcAft>
                      </a:pPr>
                      <a:r>
                        <a:rPr lang="en-US" sz="1800" dirty="0" smtClean="0">
                          <a:solidFill>
                            <a:srgbClr val="000000"/>
                          </a:solidFill>
                          <a:latin typeface="Calibri"/>
                          <a:ea typeface="Calibri"/>
                          <a:cs typeface="Times New Roman"/>
                        </a:rPr>
                        <a:t>12 </a:t>
                      </a:r>
                      <a:r>
                        <a:rPr lang="en-US" sz="1800" dirty="0">
                          <a:solidFill>
                            <a:srgbClr val="000000"/>
                          </a:solidFill>
                          <a:latin typeface="Calibri"/>
                          <a:ea typeface="Calibri"/>
                          <a:cs typeface="Times New Roman"/>
                        </a:rPr>
                        <a:t>hrs 40 Min</a:t>
                      </a:r>
                      <a:endParaRPr lang="en-US" sz="1800" dirty="0">
                        <a:latin typeface="Calibri"/>
                        <a:ea typeface="Calibri"/>
                        <a:cs typeface="Times New Roman"/>
                      </a:endParaRPr>
                    </a:p>
                  </a:txBody>
                  <a:tcPr marL="19050" marR="19050" marT="0" marB="0" anchor="ctr">
                    <a:solidFill>
                      <a:schemeClr val="bg1">
                        <a:lumMod val="65000"/>
                      </a:schemeClr>
                    </a:solidFill>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21 Hrs 15 Min</a:t>
                      </a:r>
                      <a:endParaRPr lang="en-US" sz="1800" dirty="0">
                        <a:latin typeface="Calibri"/>
                        <a:ea typeface="Calibri"/>
                        <a:cs typeface="Times New Roman"/>
                      </a:endParaRPr>
                    </a:p>
                  </a:txBody>
                  <a:tcPr marL="19050" marR="19050" marT="0" marB="0" anchor="ctr">
                    <a:solidFill>
                      <a:schemeClr val="bg1">
                        <a:lumMod val="65000"/>
                      </a:schemeClr>
                    </a:solidFill>
                  </a:tcPr>
                </a:tc>
              </a:tr>
            </a:tbl>
          </a:graphicData>
        </a:graphic>
      </p:graphicFrame>
      <p:sp>
        <p:nvSpPr>
          <p:cNvPr id="31785" name="Slide Number Placeholder 3"/>
          <p:cNvSpPr>
            <a:spLocks noGrp="1"/>
          </p:cNvSpPr>
          <p:nvPr>
            <p:ph type="sldNum" sz="quarter" idx="10"/>
          </p:nvPr>
        </p:nvSpPr>
        <p:spPr bwMode="auto">
          <a:noFill/>
        </p:spPr>
        <p:txBody>
          <a:bodyPr/>
          <a:lstStyle/>
          <a:p>
            <a:fld id="{BE13A0F1-E337-4C88-BF9A-A648E8B6F07F}" type="slidenum">
              <a:rPr lang="en-US" smtClean="0">
                <a:latin typeface="Arial" charset="0"/>
              </a:rPr>
              <a:pPr/>
              <a:t>72</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73</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10627" name="Picture 3"/>
          <p:cNvPicPr>
            <a:picLocks noChangeAspect="1" noChangeArrowheads="1"/>
          </p:cNvPicPr>
          <p:nvPr/>
        </p:nvPicPr>
        <p:blipFill>
          <a:blip r:embed="rId4" cstate="print"/>
          <a:srcRect/>
          <a:stretch>
            <a:fillRect/>
          </a:stretch>
        </p:blipFill>
        <p:spPr bwMode="auto">
          <a:xfrm>
            <a:off x="771525" y="1047750"/>
            <a:ext cx="7599363" cy="48958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74</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6583854" cy="369332"/>
          </a:xfrm>
          <a:prstGeom prst="rect">
            <a:avLst/>
          </a:prstGeom>
          <a:noFill/>
        </p:spPr>
        <p:txBody>
          <a:bodyPr wrap="none" rtlCol="0">
            <a:spAutoFit/>
          </a:bodyPr>
          <a:lstStyle/>
          <a:p>
            <a:r>
              <a:rPr lang="en-US" dirty="0" smtClean="0"/>
              <a:t>Note: 2.1.2_85 Release Notes bug fixes are highlighted in blue.</a:t>
            </a:r>
            <a:endParaRPr lang="en-US" dirty="0"/>
          </a:p>
        </p:txBody>
      </p:sp>
      <p:pic>
        <p:nvPicPr>
          <p:cNvPr id="411650" name="Picture 2"/>
          <p:cNvPicPr>
            <a:picLocks noChangeAspect="1" noChangeArrowheads="1"/>
          </p:cNvPicPr>
          <p:nvPr/>
        </p:nvPicPr>
        <p:blipFill>
          <a:blip r:embed="rId4" cstate="print"/>
          <a:srcRect/>
          <a:stretch>
            <a:fillRect/>
          </a:stretch>
        </p:blipFill>
        <p:spPr bwMode="auto">
          <a:xfrm>
            <a:off x="771525" y="1114425"/>
            <a:ext cx="7599363" cy="4629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75</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12674" name="Picture 2"/>
          <p:cNvPicPr>
            <a:picLocks noChangeAspect="1" noChangeArrowheads="1"/>
          </p:cNvPicPr>
          <p:nvPr/>
        </p:nvPicPr>
        <p:blipFill>
          <a:blip r:embed="rId4" cstate="print"/>
          <a:srcRect/>
          <a:stretch>
            <a:fillRect/>
          </a:stretch>
        </p:blipFill>
        <p:spPr bwMode="auto">
          <a:xfrm>
            <a:off x="771525" y="962025"/>
            <a:ext cx="7599363" cy="49339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76</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13698" name="Picture 2"/>
          <p:cNvPicPr>
            <a:picLocks noChangeAspect="1" noChangeArrowheads="1"/>
          </p:cNvPicPr>
          <p:nvPr/>
        </p:nvPicPr>
        <p:blipFill>
          <a:blip r:embed="rId4" cstate="print"/>
          <a:srcRect/>
          <a:stretch>
            <a:fillRect/>
          </a:stretch>
        </p:blipFill>
        <p:spPr bwMode="auto">
          <a:xfrm>
            <a:off x="771525" y="1076325"/>
            <a:ext cx="7599363" cy="47053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77</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14722" name="Picture 2"/>
          <p:cNvPicPr>
            <a:picLocks noChangeAspect="1" noChangeArrowheads="1"/>
          </p:cNvPicPr>
          <p:nvPr/>
        </p:nvPicPr>
        <p:blipFill>
          <a:blip r:embed="rId4" cstate="print"/>
          <a:srcRect/>
          <a:stretch>
            <a:fillRect/>
          </a:stretch>
        </p:blipFill>
        <p:spPr bwMode="auto">
          <a:xfrm>
            <a:off x="771525" y="981075"/>
            <a:ext cx="7599363" cy="48958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78</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15746" name="Picture 2"/>
          <p:cNvPicPr>
            <a:picLocks noChangeAspect="1" noChangeArrowheads="1"/>
          </p:cNvPicPr>
          <p:nvPr/>
        </p:nvPicPr>
        <p:blipFill>
          <a:blip r:embed="rId4" cstate="print"/>
          <a:srcRect/>
          <a:stretch>
            <a:fillRect/>
          </a:stretch>
        </p:blipFill>
        <p:spPr bwMode="auto">
          <a:xfrm>
            <a:off x="771525" y="995363"/>
            <a:ext cx="7599363" cy="48672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79</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16770" name="Picture 2"/>
          <p:cNvPicPr>
            <a:picLocks noChangeAspect="1" noChangeArrowheads="1"/>
          </p:cNvPicPr>
          <p:nvPr/>
        </p:nvPicPr>
        <p:blipFill>
          <a:blip r:embed="rId4" cstate="print"/>
          <a:srcRect/>
          <a:stretch>
            <a:fillRect/>
          </a:stretch>
        </p:blipFill>
        <p:spPr bwMode="auto">
          <a:xfrm>
            <a:off x="771525" y="1076325"/>
            <a:ext cx="7599363" cy="47053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228600"/>
            <a:ext cx="8686800" cy="639763"/>
          </a:xfrm>
        </p:spPr>
        <p:txBody>
          <a:bodyPr/>
          <a:lstStyle/>
          <a:p>
            <a:r>
              <a:rPr dirty="0" smtClean="0">
                <a:latin typeface="Arial" charset="0"/>
                <a:cs typeface="Arial" charset="0"/>
              </a:rPr>
              <a:t>DXi8500 Storage Architecture:  3TB </a:t>
            </a:r>
            <a:r>
              <a:rPr dirty="0" err="1" smtClean="0">
                <a:latin typeface="Arial" charset="0"/>
                <a:cs typeface="Arial" charset="0"/>
              </a:rPr>
              <a:t>vs</a:t>
            </a:r>
            <a:r>
              <a:rPr dirty="0" smtClean="0">
                <a:latin typeface="Arial" charset="0"/>
                <a:cs typeface="Arial" charset="0"/>
              </a:rPr>
              <a:t> 2TB</a:t>
            </a:r>
          </a:p>
        </p:txBody>
      </p:sp>
      <p:sp>
        <p:nvSpPr>
          <p:cNvPr id="27651" name="Slide Number Placeholder 3"/>
          <p:cNvSpPr>
            <a:spLocks noGrp="1"/>
          </p:cNvSpPr>
          <p:nvPr>
            <p:ph type="sldNum" sz="quarter" idx="10"/>
          </p:nvPr>
        </p:nvSpPr>
        <p:spPr bwMode="auto"/>
        <p:txBody>
          <a:bodyPr/>
          <a:lstStyle/>
          <a:p>
            <a:pPr>
              <a:defRPr/>
            </a:pPr>
            <a:fld id="{37BCBF64-F37B-4EBE-AED3-EC6E92134624}" type="slidenum">
              <a:rPr/>
              <a:pPr>
                <a:defRPr/>
              </a:pPr>
              <a:t>8</a:t>
            </a:fld>
            <a:endParaRPr/>
          </a:p>
        </p:txBody>
      </p:sp>
      <p:pic>
        <p:nvPicPr>
          <p:cNvPr id="20484" name="Picture 2"/>
          <p:cNvPicPr>
            <a:picLocks noChangeAspect="1" noChangeArrowheads="1"/>
          </p:cNvPicPr>
          <p:nvPr/>
        </p:nvPicPr>
        <p:blipFill>
          <a:blip r:embed="rId2" cstate="print"/>
          <a:srcRect l="7256" t="48688" r="27435" b="42720"/>
          <a:stretch>
            <a:fillRect/>
          </a:stretch>
        </p:blipFill>
        <p:spPr bwMode="auto">
          <a:xfrm>
            <a:off x="1316038" y="1371600"/>
            <a:ext cx="1371600" cy="457200"/>
          </a:xfrm>
          <a:prstGeom prst="rect">
            <a:avLst/>
          </a:prstGeom>
          <a:noFill/>
          <a:ln w="9525">
            <a:noFill/>
            <a:miter lim="800000"/>
            <a:headEnd/>
            <a:tailEnd/>
          </a:ln>
        </p:spPr>
      </p:pic>
      <p:pic>
        <p:nvPicPr>
          <p:cNvPr id="20485" name="Picture 2"/>
          <p:cNvPicPr>
            <a:picLocks noChangeAspect="1" noChangeArrowheads="1"/>
          </p:cNvPicPr>
          <p:nvPr/>
        </p:nvPicPr>
        <p:blipFill>
          <a:blip r:embed="rId2" cstate="print"/>
          <a:srcRect l="7256" t="48688" r="27435" b="42720"/>
          <a:stretch>
            <a:fillRect/>
          </a:stretch>
        </p:blipFill>
        <p:spPr bwMode="auto">
          <a:xfrm>
            <a:off x="6308725" y="1371600"/>
            <a:ext cx="1371600" cy="457200"/>
          </a:xfrm>
          <a:prstGeom prst="rect">
            <a:avLst/>
          </a:prstGeom>
          <a:noFill/>
          <a:ln w="9525">
            <a:noFill/>
            <a:miter lim="800000"/>
            <a:headEnd/>
            <a:tailEnd/>
          </a:ln>
        </p:spPr>
      </p:pic>
      <p:grpSp>
        <p:nvGrpSpPr>
          <p:cNvPr id="2" name="Group 141"/>
          <p:cNvGrpSpPr>
            <a:grpSpLocks/>
          </p:cNvGrpSpPr>
          <p:nvPr/>
        </p:nvGrpSpPr>
        <p:grpSpPr bwMode="auto">
          <a:xfrm>
            <a:off x="311150" y="3216275"/>
            <a:ext cx="3879850" cy="1147763"/>
            <a:chOff x="311582" y="3215638"/>
            <a:chExt cx="3879418" cy="1148185"/>
          </a:xfrm>
        </p:grpSpPr>
        <p:grpSp>
          <p:nvGrpSpPr>
            <p:cNvPr id="3" name="Group 116"/>
            <p:cNvGrpSpPr>
              <a:grpSpLocks/>
            </p:cNvGrpSpPr>
            <p:nvPr/>
          </p:nvGrpSpPr>
          <p:grpSpPr bwMode="auto">
            <a:xfrm>
              <a:off x="311582" y="3215638"/>
              <a:ext cx="1008698" cy="637464"/>
              <a:chOff x="311582" y="3505200"/>
              <a:chExt cx="1008698" cy="637464"/>
            </a:xfrm>
          </p:grpSpPr>
          <p:pic>
            <p:nvPicPr>
              <p:cNvPr id="10" name="Picture 2"/>
              <p:cNvPicPr>
                <a:picLocks noChangeAspect="1" noChangeArrowheads="1"/>
              </p:cNvPicPr>
              <p:nvPr/>
            </p:nvPicPr>
            <p:blipFill>
              <a:blip r:embed="rId2" cstate="print"/>
              <a:srcRect l="7256" t="44022" r="29681" b="51236"/>
              <a:stretch>
                <a:fillRect/>
              </a:stretch>
            </p:blipFill>
            <p:spPr bwMode="auto">
              <a:xfrm>
                <a:off x="343328" y="3733884"/>
                <a:ext cx="944458" cy="179454"/>
              </a:xfrm>
              <a:prstGeom prst="rect">
                <a:avLst/>
              </a:prstGeom>
              <a:solidFill>
                <a:schemeClr val="accent3">
                  <a:lumMod val="40000"/>
                  <a:lumOff val="60000"/>
                </a:schemeClr>
              </a:solidFill>
              <a:ln w="9525">
                <a:noFill/>
                <a:miter lim="800000"/>
                <a:headEnd/>
                <a:tailEnd/>
              </a:ln>
            </p:spPr>
          </p:pic>
          <p:grpSp>
            <p:nvGrpSpPr>
              <p:cNvPr id="4" name="Group 36"/>
              <p:cNvGrpSpPr>
                <a:grpSpLocks/>
              </p:cNvGrpSpPr>
              <p:nvPr/>
            </p:nvGrpSpPr>
            <p:grpSpPr bwMode="auto">
              <a:xfrm>
                <a:off x="311582" y="3505200"/>
                <a:ext cx="1008698" cy="184787"/>
                <a:chOff x="3048000" y="1904999"/>
                <a:chExt cx="1008698" cy="184787"/>
              </a:xfrm>
            </p:grpSpPr>
            <p:pic>
              <p:nvPicPr>
                <p:cNvPr id="20556" name="Picture 2" descr="http://t1.gstatic.com/images?q=tbn:ANd9GcSCsMM-aALNxsfZ5Sa9EF3KE-ay6zvKvq_FqmbyHH1KikUW8-E3"/>
                <p:cNvPicPr>
                  <a:picLocks noChangeAspect="1" noChangeArrowheads="1"/>
                </p:cNvPicPr>
                <p:nvPr/>
              </p:nvPicPr>
              <p:blipFill>
                <a:blip r:embed="rId3" cstate="print">
                  <a:clrChange>
                    <a:clrFrom>
                      <a:srgbClr val="FFF9FF"/>
                    </a:clrFrom>
                    <a:clrTo>
                      <a:srgbClr val="FFF9FF">
                        <a:alpha val="0"/>
                      </a:srgbClr>
                    </a:clrTo>
                  </a:clrChange>
                </a:blip>
                <a:srcRect/>
                <a:stretch>
                  <a:fillRect/>
                </a:stretch>
              </p:blipFill>
              <p:spPr bwMode="auto">
                <a:xfrm>
                  <a:off x="3048000" y="1905001"/>
                  <a:ext cx="246698" cy="184785"/>
                </a:xfrm>
                <a:prstGeom prst="rect">
                  <a:avLst/>
                </a:prstGeom>
                <a:noFill/>
                <a:ln w="9525">
                  <a:noFill/>
                  <a:miter lim="800000"/>
                  <a:headEnd/>
                  <a:tailEnd/>
                </a:ln>
              </p:spPr>
            </p:pic>
            <p:pic>
              <p:nvPicPr>
                <p:cNvPr id="20557" name="Picture 2" descr="http://t1.gstatic.com/images?q=tbn:ANd9GcSCsMM-aALNxsfZ5Sa9EF3KE-ay6zvKvq_FqmbyHH1KikUW8-E3"/>
                <p:cNvPicPr>
                  <a:picLocks noChangeAspect="1" noChangeArrowheads="1"/>
                </p:cNvPicPr>
                <p:nvPr/>
              </p:nvPicPr>
              <p:blipFill>
                <a:blip r:embed="rId3" cstate="print">
                  <a:clrChange>
                    <a:clrFrom>
                      <a:srgbClr val="FFF9FF"/>
                    </a:clrFrom>
                    <a:clrTo>
                      <a:srgbClr val="FFF9FF">
                        <a:alpha val="0"/>
                      </a:srgbClr>
                    </a:clrTo>
                  </a:clrChange>
                </a:blip>
                <a:srcRect/>
                <a:stretch>
                  <a:fillRect/>
                </a:stretch>
              </p:blipFill>
              <p:spPr bwMode="auto">
                <a:xfrm>
                  <a:off x="3124200" y="1905000"/>
                  <a:ext cx="246698" cy="184785"/>
                </a:xfrm>
                <a:prstGeom prst="rect">
                  <a:avLst/>
                </a:prstGeom>
                <a:noFill/>
                <a:ln w="9525">
                  <a:noFill/>
                  <a:miter lim="800000"/>
                  <a:headEnd/>
                  <a:tailEnd/>
                </a:ln>
              </p:spPr>
            </p:pic>
            <p:pic>
              <p:nvPicPr>
                <p:cNvPr id="20558" name="Picture 2" descr="http://t1.gstatic.com/images?q=tbn:ANd9GcSCsMM-aALNxsfZ5Sa9EF3KE-ay6zvKvq_FqmbyHH1KikUW8-E3"/>
                <p:cNvPicPr>
                  <a:picLocks noChangeAspect="1" noChangeArrowheads="1"/>
                </p:cNvPicPr>
                <p:nvPr/>
              </p:nvPicPr>
              <p:blipFill>
                <a:blip r:embed="rId3" cstate="print">
                  <a:clrChange>
                    <a:clrFrom>
                      <a:srgbClr val="FFF9FF"/>
                    </a:clrFrom>
                    <a:clrTo>
                      <a:srgbClr val="FFF9FF">
                        <a:alpha val="0"/>
                      </a:srgbClr>
                    </a:clrTo>
                  </a:clrChange>
                </a:blip>
                <a:srcRect/>
                <a:stretch>
                  <a:fillRect/>
                </a:stretch>
              </p:blipFill>
              <p:spPr bwMode="auto">
                <a:xfrm>
                  <a:off x="3200400" y="1905000"/>
                  <a:ext cx="246698" cy="184785"/>
                </a:xfrm>
                <a:prstGeom prst="rect">
                  <a:avLst/>
                </a:prstGeom>
                <a:noFill/>
                <a:ln w="9525">
                  <a:noFill/>
                  <a:miter lim="800000"/>
                  <a:headEnd/>
                  <a:tailEnd/>
                </a:ln>
              </p:spPr>
            </p:pic>
            <p:pic>
              <p:nvPicPr>
                <p:cNvPr id="20559" name="Picture 2" descr="http://t1.gstatic.com/images?q=tbn:ANd9GcSCsMM-aALNxsfZ5Sa9EF3KE-ay6zvKvq_FqmbyHH1KikUW8-E3"/>
                <p:cNvPicPr>
                  <a:picLocks noChangeAspect="1" noChangeArrowheads="1"/>
                </p:cNvPicPr>
                <p:nvPr/>
              </p:nvPicPr>
              <p:blipFill>
                <a:blip r:embed="rId3" cstate="print">
                  <a:clrChange>
                    <a:clrFrom>
                      <a:srgbClr val="FFF9FF"/>
                    </a:clrFrom>
                    <a:clrTo>
                      <a:srgbClr val="FFF9FF">
                        <a:alpha val="0"/>
                      </a:srgbClr>
                    </a:clrTo>
                  </a:clrChange>
                </a:blip>
                <a:srcRect/>
                <a:stretch>
                  <a:fillRect/>
                </a:stretch>
              </p:blipFill>
              <p:spPr bwMode="auto">
                <a:xfrm>
                  <a:off x="3276600" y="1904999"/>
                  <a:ext cx="246698" cy="184785"/>
                </a:xfrm>
                <a:prstGeom prst="rect">
                  <a:avLst/>
                </a:prstGeom>
                <a:noFill/>
                <a:ln w="9525">
                  <a:noFill/>
                  <a:miter lim="800000"/>
                  <a:headEnd/>
                  <a:tailEnd/>
                </a:ln>
              </p:spPr>
            </p:pic>
            <p:pic>
              <p:nvPicPr>
                <p:cNvPr id="20560" name="Picture 2" descr="http://t1.gstatic.com/images?q=tbn:ANd9GcSCsMM-aALNxsfZ5Sa9EF3KE-ay6zvKvq_FqmbyHH1KikUW8-E3"/>
                <p:cNvPicPr>
                  <a:picLocks noChangeAspect="1" noChangeArrowheads="1"/>
                </p:cNvPicPr>
                <p:nvPr/>
              </p:nvPicPr>
              <p:blipFill>
                <a:blip r:embed="rId3" cstate="print">
                  <a:clrChange>
                    <a:clrFrom>
                      <a:srgbClr val="FFF9FF"/>
                    </a:clrFrom>
                    <a:clrTo>
                      <a:srgbClr val="FFF9FF">
                        <a:alpha val="0"/>
                      </a:srgbClr>
                    </a:clrTo>
                  </a:clrChange>
                </a:blip>
                <a:srcRect/>
                <a:stretch>
                  <a:fillRect/>
                </a:stretch>
              </p:blipFill>
              <p:spPr bwMode="auto">
                <a:xfrm>
                  <a:off x="3352800" y="1905001"/>
                  <a:ext cx="246698" cy="184785"/>
                </a:xfrm>
                <a:prstGeom prst="rect">
                  <a:avLst/>
                </a:prstGeom>
                <a:noFill/>
                <a:ln w="9525">
                  <a:noFill/>
                  <a:miter lim="800000"/>
                  <a:headEnd/>
                  <a:tailEnd/>
                </a:ln>
              </p:spPr>
            </p:pic>
            <p:pic>
              <p:nvPicPr>
                <p:cNvPr id="20561" name="Picture 2" descr="http://t1.gstatic.com/images?q=tbn:ANd9GcSCsMM-aALNxsfZ5Sa9EF3KE-ay6zvKvq_FqmbyHH1KikUW8-E3"/>
                <p:cNvPicPr>
                  <a:picLocks noChangeAspect="1" noChangeArrowheads="1"/>
                </p:cNvPicPr>
                <p:nvPr/>
              </p:nvPicPr>
              <p:blipFill>
                <a:blip r:embed="rId3" cstate="print">
                  <a:clrChange>
                    <a:clrFrom>
                      <a:srgbClr val="FFF9FF"/>
                    </a:clrFrom>
                    <a:clrTo>
                      <a:srgbClr val="FFF9FF">
                        <a:alpha val="0"/>
                      </a:srgbClr>
                    </a:clrTo>
                  </a:clrChange>
                </a:blip>
                <a:srcRect/>
                <a:stretch>
                  <a:fillRect/>
                </a:stretch>
              </p:blipFill>
              <p:spPr bwMode="auto">
                <a:xfrm>
                  <a:off x="3429000" y="1905000"/>
                  <a:ext cx="246698" cy="184785"/>
                </a:xfrm>
                <a:prstGeom prst="rect">
                  <a:avLst/>
                </a:prstGeom>
                <a:noFill/>
                <a:ln w="9525">
                  <a:noFill/>
                  <a:miter lim="800000"/>
                  <a:headEnd/>
                  <a:tailEnd/>
                </a:ln>
              </p:spPr>
            </p:pic>
            <p:pic>
              <p:nvPicPr>
                <p:cNvPr id="20562" name="Picture 2" descr="http://t1.gstatic.com/images?q=tbn:ANd9GcSCsMM-aALNxsfZ5Sa9EF3KE-ay6zvKvq_FqmbyHH1KikUW8-E3"/>
                <p:cNvPicPr>
                  <a:picLocks noChangeAspect="1" noChangeArrowheads="1"/>
                </p:cNvPicPr>
                <p:nvPr/>
              </p:nvPicPr>
              <p:blipFill>
                <a:blip r:embed="rId3" cstate="print">
                  <a:clrChange>
                    <a:clrFrom>
                      <a:srgbClr val="FFF9FF"/>
                    </a:clrFrom>
                    <a:clrTo>
                      <a:srgbClr val="FFF9FF">
                        <a:alpha val="0"/>
                      </a:srgbClr>
                    </a:clrTo>
                  </a:clrChange>
                </a:blip>
                <a:srcRect/>
                <a:stretch>
                  <a:fillRect/>
                </a:stretch>
              </p:blipFill>
              <p:spPr bwMode="auto">
                <a:xfrm>
                  <a:off x="3505200" y="1905000"/>
                  <a:ext cx="246698" cy="184785"/>
                </a:xfrm>
                <a:prstGeom prst="rect">
                  <a:avLst/>
                </a:prstGeom>
                <a:noFill/>
                <a:ln w="9525">
                  <a:noFill/>
                  <a:miter lim="800000"/>
                  <a:headEnd/>
                  <a:tailEnd/>
                </a:ln>
              </p:spPr>
            </p:pic>
            <p:pic>
              <p:nvPicPr>
                <p:cNvPr id="20563" name="Picture 2" descr="http://t1.gstatic.com/images?q=tbn:ANd9GcSCsMM-aALNxsfZ5Sa9EF3KE-ay6zvKvq_FqmbyHH1KikUW8-E3"/>
                <p:cNvPicPr>
                  <a:picLocks noChangeAspect="1" noChangeArrowheads="1"/>
                </p:cNvPicPr>
                <p:nvPr/>
              </p:nvPicPr>
              <p:blipFill>
                <a:blip r:embed="rId3" cstate="print">
                  <a:clrChange>
                    <a:clrFrom>
                      <a:srgbClr val="FFF9FF"/>
                    </a:clrFrom>
                    <a:clrTo>
                      <a:srgbClr val="FFF9FF">
                        <a:alpha val="0"/>
                      </a:srgbClr>
                    </a:clrTo>
                  </a:clrChange>
                </a:blip>
                <a:srcRect/>
                <a:stretch>
                  <a:fillRect/>
                </a:stretch>
              </p:blipFill>
              <p:spPr bwMode="auto">
                <a:xfrm>
                  <a:off x="3581400" y="1904999"/>
                  <a:ext cx="246698" cy="184785"/>
                </a:xfrm>
                <a:prstGeom prst="rect">
                  <a:avLst/>
                </a:prstGeom>
                <a:noFill/>
                <a:ln w="9525">
                  <a:noFill/>
                  <a:miter lim="800000"/>
                  <a:headEnd/>
                  <a:tailEnd/>
                </a:ln>
              </p:spPr>
            </p:pic>
            <p:pic>
              <p:nvPicPr>
                <p:cNvPr id="20564" name="Picture 2" descr="http://t1.gstatic.com/images?q=tbn:ANd9GcSCsMM-aALNxsfZ5Sa9EF3KE-ay6zvKvq_FqmbyHH1KikUW8-E3"/>
                <p:cNvPicPr>
                  <a:picLocks noChangeAspect="1" noChangeArrowheads="1"/>
                </p:cNvPicPr>
                <p:nvPr/>
              </p:nvPicPr>
              <p:blipFill>
                <a:blip r:embed="rId3" cstate="print">
                  <a:clrChange>
                    <a:clrFrom>
                      <a:srgbClr val="FFF9FF"/>
                    </a:clrFrom>
                    <a:clrTo>
                      <a:srgbClr val="FFF9FF">
                        <a:alpha val="0"/>
                      </a:srgbClr>
                    </a:clrTo>
                  </a:clrChange>
                </a:blip>
                <a:srcRect/>
                <a:stretch>
                  <a:fillRect/>
                </a:stretch>
              </p:blipFill>
              <p:spPr bwMode="auto">
                <a:xfrm>
                  <a:off x="3657600" y="1905001"/>
                  <a:ext cx="246698" cy="184785"/>
                </a:xfrm>
                <a:prstGeom prst="rect">
                  <a:avLst/>
                </a:prstGeom>
                <a:noFill/>
                <a:ln w="9525">
                  <a:noFill/>
                  <a:miter lim="800000"/>
                  <a:headEnd/>
                  <a:tailEnd/>
                </a:ln>
              </p:spPr>
            </p:pic>
            <p:pic>
              <p:nvPicPr>
                <p:cNvPr id="20565" name="Picture 2" descr="http://t1.gstatic.com/images?q=tbn:ANd9GcSCsMM-aALNxsfZ5Sa9EF3KE-ay6zvKvq_FqmbyHH1KikUW8-E3"/>
                <p:cNvPicPr>
                  <a:picLocks noChangeAspect="1" noChangeArrowheads="1"/>
                </p:cNvPicPr>
                <p:nvPr/>
              </p:nvPicPr>
              <p:blipFill>
                <a:blip r:embed="rId3" cstate="print">
                  <a:clrChange>
                    <a:clrFrom>
                      <a:srgbClr val="FFF9FF"/>
                    </a:clrFrom>
                    <a:clrTo>
                      <a:srgbClr val="FFF9FF">
                        <a:alpha val="0"/>
                      </a:srgbClr>
                    </a:clrTo>
                  </a:clrChange>
                </a:blip>
                <a:srcRect/>
                <a:stretch>
                  <a:fillRect/>
                </a:stretch>
              </p:blipFill>
              <p:spPr bwMode="auto">
                <a:xfrm>
                  <a:off x="3733800" y="1905000"/>
                  <a:ext cx="246698" cy="184785"/>
                </a:xfrm>
                <a:prstGeom prst="rect">
                  <a:avLst/>
                </a:prstGeom>
                <a:noFill/>
                <a:ln w="9525">
                  <a:noFill/>
                  <a:miter lim="800000"/>
                  <a:headEnd/>
                  <a:tailEnd/>
                </a:ln>
              </p:spPr>
            </p:pic>
            <p:pic>
              <p:nvPicPr>
                <p:cNvPr id="20566" name="Picture 2" descr="http://t1.gstatic.com/images?q=tbn:ANd9GcSCsMM-aALNxsfZ5Sa9EF3KE-ay6zvKvq_FqmbyHH1KikUW8-E3"/>
                <p:cNvPicPr>
                  <a:picLocks noChangeAspect="1" noChangeArrowheads="1"/>
                </p:cNvPicPr>
                <p:nvPr/>
              </p:nvPicPr>
              <p:blipFill>
                <a:blip r:embed="rId3" cstate="print">
                  <a:clrChange>
                    <a:clrFrom>
                      <a:srgbClr val="FFF9FF"/>
                    </a:clrFrom>
                    <a:clrTo>
                      <a:srgbClr val="FFF9FF">
                        <a:alpha val="0"/>
                      </a:srgbClr>
                    </a:clrTo>
                  </a:clrChange>
                </a:blip>
                <a:srcRect/>
                <a:stretch>
                  <a:fillRect/>
                </a:stretch>
              </p:blipFill>
              <p:spPr bwMode="auto">
                <a:xfrm>
                  <a:off x="3810000" y="1905000"/>
                  <a:ext cx="246698" cy="184785"/>
                </a:xfrm>
                <a:prstGeom prst="rect">
                  <a:avLst/>
                </a:prstGeom>
                <a:noFill/>
                <a:ln w="9525">
                  <a:noFill/>
                  <a:miter lim="800000"/>
                  <a:headEnd/>
                  <a:tailEnd/>
                </a:ln>
              </p:spPr>
            </p:pic>
          </p:grpSp>
          <p:pic>
            <p:nvPicPr>
              <p:cNvPr id="54" name="Picture 2"/>
              <p:cNvPicPr>
                <a:picLocks noChangeAspect="1" noChangeArrowheads="1"/>
              </p:cNvPicPr>
              <p:nvPr/>
            </p:nvPicPr>
            <p:blipFill>
              <a:blip r:embed="rId2" cstate="print"/>
              <a:srcRect l="7256" t="44022" r="29681" b="51236"/>
              <a:stretch>
                <a:fillRect/>
              </a:stretch>
            </p:blipFill>
            <p:spPr bwMode="auto">
              <a:xfrm>
                <a:off x="343328" y="3962568"/>
                <a:ext cx="944458" cy="179454"/>
              </a:xfrm>
              <a:prstGeom prst="rect">
                <a:avLst/>
              </a:prstGeom>
              <a:solidFill>
                <a:schemeClr val="accent3">
                  <a:lumMod val="40000"/>
                  <a:lumOff val="60000"/>
                </a:schemeClr>
              </a:solidFill>
              <a:ln w="9525">
                <a:noFill/>
                <a:miter lim="800000"/>
                <a:headEnd/>
                <a:tailEnd/>
              </a:ln>
            </p:spPr>
          </p:pic>
        </p:grpSp>
        <p:grpSp>
          <p:nvGrpSpPr>
            <p:cNvPr id="5" name="Group 115"/>
            <p:cNvGrpSpPr>
              <a:grpSpLocks/>
            </p:cNvGrpSpPr>
            <p:nvPr/>
          </p:nvGrpSpPr>
          <p:grpSpPr bwMode="auto">
            <a:xfrm>
              <a:off x="3241320" y="3215638"/>
              <a:ext cx="949680" cy="1148185"/>
              <a:chOff x="2743199" y="3429001"/>
              <a:chExt cx="949680" cy="1148185"/>
            </a:xfrm>
          </p:grpSpPr>
          <p:pic>
            <p:nvPicPr>
              <p:cNvPr id="20549" name="Picture 2"/>
              <p:cNvPicPr>
                <a:picLocks noChangeAspect="1" noChangeArrowheads="1"/>
              </p:cNvPicPr>
              <p:nvPr/>
            </p:nvPicPr>
            <p:blipFill>
              <a:blip r:embed="rId2" cstate="print"/>
              <a:srcRect l="7034" t="71313" r="29662" b="6500"/>
              <a:stretch>
                <a:fillRect/>
              </a:stretch>
            </p:blipFill>
            <p:spPr bwMode="auto">
              <a:xfrm>
                <a:off x="2743200" y="3733801"/>
                <a:ext cx="949679" cy="843385"/>
              </a:xfrm>
              <a:prstGeom prst="rect">
                <a:avLst/>
              </a:prstGeom>
              <a:noFill/>
              <a:ln w="9525">
                <a:noFill/>
                <a:miter lim="800000"/>
                <a:headEnd/>
                <a:tailEnd/>
              </a:ln>
            </p:spPr>
          </p:pic>
          <p:grpSp>
            <p:nvGrpSpPr>
              <p:cNvPr id="6" name="Group 75"/>
              <p:cNvGrpSpPr>
                <a:grpSpLocks/>
              </p:cNvGrpSpPr>
              <p:nvPr/>
            </p:nvGrpSpPr>
            <p:grpSpPr bwMode="auto">
              <a:xfrm>
                <a:off x="2743199" y="3429001"/>
                <a:ext cx="946858" cy="277101"/>
                <a:chOff x="1523999" y="3429000"/>
                <a:chExt cx="946858" cy="277101"/>
              </a:xfrm>
            </p:grpSpPr>
            <p:pic>
              <p:nvPicPr>
                <p:cNvPr id="20551" name="Picture 2"/>
                <p:cNvPicPr>
                  <a:picLocks noChangeAspect="1" noChangeArrowheads="1"/>
                </p:cNvPicPr>
                <p:nvPr/>
              </p:nvPicPr>
              <p:blipFill>
                <a:blip r:embed="rId2" cstate="print"/>
                <a:srcRect l="7256" t="71114" r="29628" b="24451"/>
                <a:stretch>
                  <a:fillRect/>
                </a:stretch>
              </p:blipFill>
              <p:spPr bwMode="auto">
                <a:xfrm>
                  <a:off x="1523999" y="3483203"/>
                  <a:ext cx="946858" cy="168593"/>
                </a:xfrm>
                <a:prstGeom prst="rect">
                  <a:avLst/>
                </a:prstGeom>
                <a:noFill/>
                <a:ln w="9525">
                  <a:noFill/>
                  <a:miter lim="800000"/>
                  <a:headEnd/>
                  <a:tailEnd/>
                </a:ln>
              </p:spPr>
            </p:pic>
            <p:sp>
              <p:nvSpPr>
                <p:cNvPr id="20552" name="TextBox 71"/>
                <p:cNvSpPr txBox="1">
                  <a:spLocks noChangeArrowheads="1"/>
                </p:cNvSpPr>
                <p:nvPr/>
              </p:nvSpPr>
              <p:spPr bwMode="auto">
                <a:xfrm>
                  <a:off x="1705552" y="3429000"/>
                  <a:ext cx="583749" cy="277101"/>
                </a:xfrm>
                <a:prstGeom prst="rect">
                  <a:avLst/>
                </a:prstGeom>
                <a:noFill/>
                <a:ln w="9525">
                  <a:noFill/>
                  <a:miter lim="800000"/>
                  <a:headEnd/>
                  <a:tailEnd/>
                </a:ln>
              </p:spPr>
              <p:txBody>
                <a:bodyPr wrap="none">
                  <a:spAutoFit/>
                </a:bodyPr>
                <a:lstStyle/>
                <a:p>
                  <a:pPr algn="ctr"/>
                  <a:r>
                    <a:rPr lang="en-US" sz="1200" b="1" dirty="0" smtClean="0">
                      <a:solidFill>
                        <a:srgbClr val="FFFF00"/>
                      </a:solidFill>
                    </a:rPr>
                    <a:t>Array</a:t>
                  </a:r>
                  <a:endParaRPr lang="en-US" sz="1200" b="1" dirty="0">
                    <a:solidFill>
                      <a:srgbClr val="FFFF00"/>
                    </a:solidFill>
                  </a:endParaRPr>
                </a:p>
              </p:txBody>
            </p:sp>
          </p:grpSp>
        </p:grpSp>
        <p:grpSp>
          <p:nvGrpSpPr>
            <p:cNvPr id="7" name="Group 114"/>
            <p:cNvGrpSpPr>
              <a:grpSpLocks/>
            </p:cNvGrpSpPr>
            <p:nvPr/>
          </p:nvGrpSpPr>
          <p:grpSpPr bwMode="auto">
            <a:xfrm>
              <a:off x="1826420" y="3215638"/>
              <a:ext cx="949680" cy="1148184"/>
              <a:chOff x="1523999" y="3429001"/>
              <a:chExt cx="949680" cy="1148184"/>
            </a:xfrm>
          </p:grpSpPr>
          <p:pic>
            <p:nvPicPr>
              <p:cNvPr id="20545" name="Picture 2"/>
              <p:cNvPicPr>
                <a:picLocks noChangeAspect="1" noChangeArrowheads="1"/>
              </p:cNvPicPr>
              <p:nvPr/>
            </p:nvPicPr>
            <p:blipFill>
              <a:blip r:embed="rId2" cstate="print"/>
              <a:srcRect l="7034" t="71313" r="29662" b="6500"/>
              <a:stretch>
                <a:fillRect/>
              </a:stretch>
            </p:blipFill>
            <p:spPr bwMode="auto">
              <a:xfrm>
                <a:off x="1524000" y="3733800"/>
                <a:ext cx="949679" cy="843385"/>
              </a:xfrm>
              <a:prstGeom prst="rect">
                <a:avLst/>
              </a:prstGeom>
              <a:noFill/>
              <a:ln w="9525">
                <a:noFill/>
                <a:miter lim="800000"/>
                <a:headEnd/>
                <a:tailEnd/>
              </a:ln>
            </p:spPr>
          </p:pic>
          <p:grpSp>
            <p:nvGrpSpPr>
              <p:cNvPr id="8" name="Group 76"/>
              <p:cNvGrpSpPr>
                <a:grpSpLocks/>
              </p:cNvGrpSpPr>
              <p:nvPr/>
            </p:nvGrpSpPr>
            <p:grpSpPr bwMode="auto">
              <a:xfrm>
                <a:off x="1523999" y="3429001"/>
                <a:ext cx="946858" cy="277101"/>
                <a:chOff x="304799" y="3429000"/>
                <a:chExt cx="946858" cy="277101"/>
              </a:xfrm>
            </p:grpSpPr>
            <p:pic>
              <p:nvPicPr>
                <p:cNvPr id="20547" name="Picture 2"/>
                <p:cNvPicPr>
                  <a:picLocks noChangeAspect="1" noChangeArrowheads="1"/>
                </p:cNvPicPr>
                <p:nvPr/>
              </p:nvPicPr>
              <p:blipFill>
                <a:blip r:embed="rId2" cstate="print"/>
                <a:srcRect l="7256" t="71114" r="29628" b="24451"/>
                <a:stretch>
                  <a:fillRect/>
                </a:stretch>
              </p:blipFill>
              <p:spPr bwMode="auto">
                <a:xfrm>
                  <a:off x="304799" y="3483203"/>
                  <a:ext cx="946858" cy="168593"/>
                </a:xfrm>
                <a:prstGeom prst="rect">
                  <a:avLst/>
                </a:prstGeom>
                <a:noFill/>
                <a:ln w="9525">
                  <a:noFill/>
                  <a:miter lim="800000"/>
                  <a:headEnd/>
                  <a:tailEnd/>
                </a:ln>
              </p:spPr>
            </p:pic>
            <p:sp>
              <p:nvSpPr>
                <p:cNvPr id="20548" name="TextBox 72"/>
                <p:cNvSpPr txBox="1">
                  <a:spLocks noChangeArrowheads="1"/>
                </p:cNvSpPr>
                <p:nvPr/>
              </p:nvSpPr>
              <p:spPr bwMode="auto">
                <a:xfrm>
                  <a:off x="486355" y="3429000"/>
                  <a:ext cx="583749" cy="277101"/>
                </a:xfrm>
                <a:prstGeom prst="rect">
                  <a:avLst/>
                </a:prstGeom>
                <a:noFill/>
                <a:ln w="9525">
                  <a:noFill/>
                  <a:miter lim="800000"/>
                  <a:headEnd/>
                  <a:tailEnd/>
                </a:ln>
              </p:spPr>
              <p:txBody>
                <a:bodyPr wrap="none">
                  <a:spAutoFit/>
                </a:bodyPr>
                <a:lstStyle/>
                <a:p>
                  <a:pPr algn="ctr"/>
                  <a:r>
                    <a:rPr lang="en-US" sz="1200" b="1" dirty="0" smtClean="0">
                      <a:solidFill>
                        <a:srgbClr val="FFFF00"/>
                      </a:solidFill>
                    </a:rPr>
                    <a:t>Array</a:t>
                  </a:r>
                  <a:endParaRPr lang="en-US" sz="1200" b="1" dirty="0">
                    <a:solidFill>
                      <a:srgbClr val="FFFF00"/>
                    </a:solidFill>
                  </a:endParaRPr>
                </a:p>
              </p:txBody>
            </p:sp>
          </p:grpSp>
        </p:grpSp>
      </p:grpSp>
      <p:grpSp>
        <p:nvGrpSpPr>
          <p:cNvPr id="9" name="Group 117"/>
          <p:cNvGrpSpPr>
            <a:grpSpLocks/>
          </p:cNvGrpSpPr>
          <p:nvPr/>
        </p:nvGrpSpPr>
        <p:grpSpPr bwMode="auto">
          <a:xfrm>
            <a:off x="7772400" y="3216275"/>
            <a:ext cx="958850" cy="1812925"/>
            <a:chOff x="7772400" y="3124200"/>
            <a:chExt cx="959164" cy="1813562"/>
          </a:xfrm>
        </p:grpSpPr>
        <p:pic>
          <p:nvPicPr>
            <p:cNvPr id="20536" name="Picture 2"/>
            <p:cNvPicPr>
              <a:picLocks noChangeAspect="1" noChangeArrowheads="1"/>
            </p:cNvPicPr>
            <p:nvPr/>
          </p:nvPicPr>
          <p:blipFill>
            <a:blip r:embed="rId4" cstate="print"/>
            <a:srcRect l="3285" t="6522" b="6522"/>
            <a:stretch>
              <a:fillRect/>
            </a:stretch>
          </p:blipFill>
          <p:spPr bwMode="auto">
            <a:xfrm>
              <a:off x="7772400" y="3124200"/>
              <a:ext cx="959164" cy="289562"/>
            </a:xfrm>
            <a:prstGeom prst="rect">
              <a:avLst/>
            </a:prstGeom>
            <a:noFill/>
            <a:ln w="9525">
              <a:noFill/>
              <a:miter lim="800000"/>
              <a:headEnd/>
              <a:tailEnd/>
            </a:ln>
          </p:spPr>
        </p:pic>
        <p:pic>
          <p:nvPicPr>
            <p:cNvPr id="20537" name="Picture 2"/>
            <p:cNvPicPr>
              <a:picLocks noChangeAspect="1" noChangeArrowheads="1"/>
            </p:cNvPicPr>
            <p:nvPr/>
          </p:nvPicPr>
          <p:blipFill>
            <a:blip r:embed="rId4" cstate="print"/>
            <a:srcRect l="3285" t="6522" b="6522"/>
            <a:stretch>
              <a:fillRect/>
            </a:stretch>
          </p:blipFill>
          <p:spPr bwMode="auto">
            <a:xfrm>
              <a:off x="7772400" y="3429000"/>
              <a:ext cx="959164" cy="289562"/>
            </a:xfrm>
            <a:prstGeom prst="rect">
              <a:avLst/>
            </a:prstGeom>
            <a:noFill/>
            <a:ln w="9525">
              <a:noFill/>
              <a:miter lim="800000"/>
              <a:headEnd/>
              <a:tailEnd/>
            </a:ln>
          </p:spPr>
        </p:pic>
        <p:pic>
          <p:nvPicPr>
            <p:cNvPr id="20538" name="Picture 2"/>
            <p:cNvPicPr>
              <a:picLocks noChangeAspect="1" noChangeArrowheads="1"/>
            </p:cNvPicPr>
            <p:nvPr/>
          </p:nvPicPr>
          <p:blipFill>
            <a:blip r:embed="rId4" cstate="print"/>
            <a:srcRect l="3285" t="6522" b="6522"/>
            <a:stretch>
              <a:fillRect/>
            </a:stretch>
          </p:blipFill>
          <p:spPr bwMode="auto">
            <a:xfrm>
              <a:off x="7772400" y="3733800"/>
              <a:ext cx="959164" cy="289562"/>
            </a:xfrm>
            <a:prstGeom prst="rect">
              <a:avLst/>
            </a:prstGeom>
            <a:noFill/>
            <a:ln w="9525">
              <a:noFill/>
              <a:miter lim="800000"/>
              <a:headEnd/>
              <a:tailEnd/>
            </a:ln>
          </p:spPr>
        </p:pic>
        <p:pic>
          <p:nvPicPr>
            <p:cNvPr id="20539" name="Picture 2"/>
            <p:cNvPicPr>
              <a:picLocks noChangeAspect="1" noChangeArrowheads="1"/>
            </p:cNvPicPr>
            <p:nvPr/>
          </p:nvPicPr>
          <p:blipFill>
            <a:blip r:embed="rId4" cstate="print"/>
            <a:srcRect l="3285" t="6522" b="6522"/>
            <a:stretch>
              <a:fillRect/>
            </a:stretch>
          </p:blipFill>
          <p:spPr bwMode="auto">
            <a:xfrm>
              <a:off x="7772400" y="4038600"/>
              <a:ext cx="959164" cy="289562"/>
            </a:xfrm>
            <a:prstGeom prst="rect">
              <a:avLst/>
            </a:prstGeom>
            <a:noFill/>
            <a:ln w="9525">
              <a:noFill/>
              <a:miter lim="800000"/>
              <a:headEnd/>
              <a:tailEnd/>
            </a:ln>
          </p:spPr>
        </p:pic>
        <p:pic>
          <p:nvPicPr>
            <p:cNvPr id="20540" name="Picture 2"/>
            <p:cNvPicPr>
              <a:picLocks noChangeAspect="1" noChangeArrowheads="1"/>
            </p:cNvPicPr>
            <p:nvPr/>
          </p:nvPicPr>
          <p:blipFill>
            <a:blip r:embed="rId4" cstate="print"/>
            <a:srcRect l="3285" t="6522" b="6522"/>
            <a:stretch>
              <a:fillRect/>
            </a:stretch>
          </p:blipFill>
          <p:spPr bwMode="auto">
            <a:xfrm>
              <a:off x="7772400" y="4343400"/>
              <a:ext cx="959164" cy="289562"/>
            </a:xfrm>
            <a:prstGeom prst="rect">
              <a:avLst/>
            </a:prstGeom>
            <a:noFill/>
            <a:ln w="9525">
              <a:noFill/>
              <a:miter lim="800000"/>
              <a:headEnd/>
              <a:tailEnd/>
            </a:ln>
          </p:spPr>
        </p:pic>
        <p:pic>
          <p:nvPicPr>
            <p:cNvPr id="20541" name="Picture 2"/>
            <p:cNvPicPr>
              <a:picLocks noChangeAspect="1" noChangeArrowheads="1"/>
            </p:cNvPicPr>
            <p:nvPr/>
          </p:nvPicPr>
          <p:blipFill>
            <a:blip r:embed="rId4" cstate="print"/>
            <a:srcRect l="3285" t="6522" b="6522"/>
            <a:stretch>
              <a:fillRect/>
            </a:stretch>
          </p:blipFill>
          <p:spPr bwMode="auto">
            <a:xfrm>
              <a:off x="7772400" y="4648200"/>
              <a:ext cx="959164" cy="289562"/>
            </a:xfrm>
            <a:prstGeom prst="rect">
              <a:avLst/>
            </a:prstGeom>
            <a:noFill/>
            <a:ln w="9525">
              <a:noFill/>
              <a:miter lim="800000"/>
              <a:headEnd/>
              <a:tailEnd/>
            </a:ln>
          </p:spPr>
        </p:pic>
      </p:grpSp>
      <p:grpSp>
        <p:nvGrpSpPr>
          <p:cNvPr id="11" name="Group 113"/>
          <p:cNvGrpSpPr>
            <a:grpSpLocks/>
          </p:cNvGrpSpPr>
          <p:nvPr/>
        </p:nvGrpSpPr>
        <p:grpSpPr bwMode="auto">
          <a:xfrm>
            <a:off x="6508750" y="3216275"/>
            <a:ext cx="958850" cy="3032125"/>
            <a:chOff x="6172200" y="3124200"/>
            <a:chExt cx="959164" cy="3032762"/>
          </a:xfrm>
        </p:grpSpPr>
        <p:grpSp>
          <p:nvGrpSpPr>
            <p:cNvPr id="12" name="Group 77"/>
            <p:cNvGrpSpPr>
              <a:grpSpLocks/>
            </p:cNvGrpSpPr>
            <p:nvPr/>
          </p:nvGrpSpPr>
          <p:grpSpPr bwMode="auto">
            <a:xfrm>
              <a:off x="6172200" y="3124200"/>
              <a:ext cx="959164" cy="289562"/>
              <a:chOff x="6172200" y="3124200"/>
              <a:chExt cx="959164" cy="289562"/>
            </a:xfrm>
          </p:grpSpPr>
          <p:pic>
            <p:nvPicPr>
              <p:cNvPr id="20534" name="Picture 2"/>
              <p:cNvPicPr>
                <a:picLocks noChangeAspect="1" noChangeArrowheads="1"/>
              </p:cNvPicPr>
              <p:nvPr/>
            </p:nvPicPr>
            <p:blipFill>
              <a:blip r:embed="rId4" cstate="print"/>
              <a:srcRect l="3285" t="6522" b="6522"/>
              <a:stretch>
                <a:fillRect/>
              </a:stretch>
            </p:blipFill>
            <p:spPr bwMode="auto">
              <a:xfrm>
                <a:off x="6172200" y="3124200"/>
                <a:ext cx="959164" cy="289562"/>
              </a:xfrm>
              <a:prstGeom prst="rect">
                <a:avLst/>
              </a:prstGeom>
              <a:noFill/>
              <a:ln w="9525">
                <a:noFill/>
                <a:miter lim="800000"/>
                <a:headEnd/>
                <a:tailEnd/>
              </a:ln>
            </p:spPr>
          </p:pic>
          <p:sp>
            <p:nvSpPr>
              <p:cNvPr id="20535" name="TextBox 73"/>
              <p:cNvSpPr txBox="1">
                <a:spLocks noChangeArrowheads="1"/>
              </p:cNvSpPr>
              <p:nvPr/>
            </p:nvSpPr>
            <p:spPr bwMode="auto">
              <a:xfrm>
                <a:off x="6359780" y="3130482"/>
                <a:ext cx="584005" cy="277057"/>
              </a:xfrm>
              <a:prstGeom prst="rect">
                <a:avLst/>
              </a:prstGeom>
              <a:noFill/>
              <a:ln w="9525">
                <a:noFill/>
                <a:miter lim="800000"/>
                <a:headEnd/>
                <a:tailEnd/>
              </a:ln>
            </p:spPr>
            <p:txBody>
              <a:bodyPr wrap="none">
                <a:spAutoFit/>
              </a:bodyPr>
              <a:lstStyle/>
              <a:p>
                <a:pPr algn="ctr"/>
                <a:r>
                  <a:rPr lang="en-US" sz="1200" b="1" dirty="0" smtClean="0">
                    <a:solidFill>
                      <a:srgbClr val="FFFF00"/>
                    </a:solidFill>
                  </a:rPr>
                  <a:t>Array</a:t>
                </a:r>
                <a:endParaRPr lang="en-US" sz="1200" b="1" dirty="0">
                  <a:solidFill>
                    <a:srgbClr val="FFFF00"/>
                  </a:solidFill>
                </a:endParaRPr>
              </a:p>
            </p:txBody>
          </p:sp>
        </p:grpSp>
        <p:grpSp>
          <p:nvGrpSpPr>
            <p:cNvPr id="13" name="Group 78"/>
            <p:cNvGrpSpPr>
              <a:grpSpLocks/>
            </p:cNvGrpSpPr>
            <p:nvPr/>
          </p:nvGrpSpPr>
          <p:grpSpPr bwMode="auto">
            <a:xfrm>
              <a:off x="6172200" y="3429000"/>
              <a:ext cx="959164" cy="289562"/>
              <a:chOff x="6172200" y="3124200"/>
              <a:chExt cx="959164" cy="289562"/>
            </a:xfrm>
          </p:grpSpPr>
          <p:pic>
            <p:nvPicPr>
              <p:cNvPr id="20532" name="Picture 2"/>
              <p:cNvPicPr>
                <a:picLocks noChangeAspect="1" noChangeArrowheads="1"/>
              </p:cNvPicPr>
              <p:nvPr/>
            </p:nvPicPr>
            <p:blipFill>
              <a:blip r:embed="rId4" cstate="print"/>
              <a:srcRect l="3285" t="6522" b="6522"/>
              <a:stretch>
                <a:fillRect/>
              </a:stretch>
            </p:blipFill>
            <p:spPr bwMode="auto">
              <a:xfrm>
                <a:off x="6172200" y="3124200"/>
                <a:ext cx="959164" cy="289562"/>
              </a:xfrm>
              <a:prstGeom prst="rect">
                <a:avLst/>
              </a:prstGeom>
              <a:noFill/>
              <a:ln w="9525">
                <a:noFill/>
                <a:miter lim="800000"/>
                <a:headEnd/>
                <a:tailEnd/>
              </a:ln>
            </p:spPr>
          </p:pic>
          <p:sp>
            <p:nvSpPr>
              <p:cNvPr id="20533" name="TextBox 80"/>
              <p:cNvSpPr txBox="1">
                <a:spLocks noChangeArrowheads="1"/>
              </p:cNvSpPr>
              <p:nvPr/>
            </p:nvSpPr>
            <p:spPr bwMode="auto">
              <a:xfrm>
                <a:off x="6359780" y="3130482"/>
                <a:ext cx="584005" cy="277057"/>
              </a:xfrm>
              <a:prstGeom prst="rect">
                <a:avLst/>
              </a:prstGeom>
              <a:noFill/>
              <a:ln w="9525">
                <a:noFill/>
                <a:miter lim="800000"/>
                <a:headEnd/>
                <a:tailEnd/>
              </a:ln>
            </p:spPr>
            <p:txBody>
              <a:bodyPr wrap="none">
                <a:spAutoFit/>
              </a:bodyPr>
              <a:lstStyle/>
              <a:p>
                <a:pPr algn="ctr"/>
                <a:r>
                  <a:rPr lang="en-US" sz="1200" b="1" dirty="0" smtClean="0">
                    <a:solidFill>
                      <a:srgbClr val="FFFF00"/>
                    </a:solidFill>
                  </a:rPr>
                  <a:t>Array</a:t>
                </a:r>
                <a:endParaRPr lang="en-US" sz="1200" b="1" dirty="0">
                  <a:solidFill>
                    <a:srgbClr val="FFFF00"/>
                  </a:solidFill>
                </a:endParaRPr>
              </a:p>
            </p:txBody>
          </p:sp>
        </p:grpSp>
        <p:grpSp>
          <p:nvGrpSpPr>
            <p:cNvPr id="14" name="Group 81"/>
            <p:cNvGrpSpPr>
              <a:grpSpLocks/>
            </p:cNvGrpSpPr>
            <p:nvPr/>
          </p:nvGrpSpPr>
          <p:grpSpPr bwMode="auto">
            <a:xfrm>
              <a:off x="6172200" y="3733800"/>
              <a:ext cx="959164" cy="289562"/>
              <a:chOff x="6172200" y="3124200"/>
              <a:chExt cx="959164" cy="289562"/>
            </a:xfrm>
          </p:grpSpPr>
          <p:pic>
            <p:nvPicPr>
              <p:cNvPr id="20530" name="Picture 2"/>
              <p:cNvPicPr>
                <a:picLocks noChangeAspect="1" noChangeArrowheads="1"/>
              </p:cNvPicPr>
              <p:nvPr/>
            </p:nvPicPr>
            <p:blipFill>
              <a:blip r:embed="rId4" cstate="print"/>
              <a:srcRect l="3285" t="6522" b="6522"/>
              <a:stretch>
                <a:fillRect/>
              </a:stretch>
            </p:blipFill>
            <p:spPr bwMode="auto">
              <a:xfrm>
                <a:off x="6172200" y="3124200"/>
                <a:ext cx="959164" cy="289562"/>
              </a:xfrm>
              <a:prstGeom prst="rect">
                <a:avLst/>
              </a:prstGeom>
              <a:noFill/>
              <a:ln w="9525">
                <a:noFill/>
                <a:miter lim="800000"/>
                <a:headEnd/>
                <a:tailEnd/>
              </a:ln>
            </p:spPr>
          </p:pic>
          <p:sp>
            <p:nvSpPr>
              <p:cNvPr id="20531" name="TextBox 83"/>
              <p:cNvSpPr txBox="1">
                <a:spLocks noChangeArrowheads="1"/>
              </p:cNvSpPr>
              <p:nvPr/>
            </p:nvSpPr>
            <p:spPr bwMode="auto">
              <a:xfrm>
                <a:off x="6359780" y="3130482"/>
                <a:ext cx="584005" cy="277057"/>
              </a:xfrm>
              <a:prstGeom prst="rect">
                <a:avLst/>
              </a:prstGeom>
              <a:noFill/>
              <a:ln w="9525">
                <a:noFill/>
                <a:miter lim="800000"/>
                <a:headEnd/>
                <a:tailEnd/>
              </a:ln>
            </p:spPr>
            <p:txBody>
              <a:bodyPr wrap="none">
                <a:spAutoFit/>
              </a:bodyPr>
              <a:lstStyle/>
              <a:p>
                <a:pPr algn="ctr"/>
                <a:r>
                  <a:rPr lang="en-US" sz="1200" b="1" dirty="0" smtClean="0">
                    <a:solidFill>
                      <a:srgbClr val="FFFF00"/>
                    </a:solidFill>
                  </a:rPr>
                  <a:t>Array</a:t>
                </a:r>
                <a:endParaRPr lang="en-US" sz="1200" b="1" dirty="0">
                  <a:solidFill>
                    <a:srgbClr val="FFFF00"/>
                  </a:solidFill>
                </a:endParaRPr>
              </a:p>
            </p:txBody>
          </p:sp>
        </p:grpSp>
        <p:grpSp>
          <p:nvGrpSpPr>
            <p:cNvPr id="15" name="Group 84"/>
            <p:cNvGrpSpPr>
              <a:grpSpLocks/>
            </p:cNvGrpSpPr>
            <p:nvPr/>
          </p:nvGrpSpPr>
          <p:grpSpPr bwMode="auto">
            <a:xfrm>
              <a:off x="6172200" y="4038600"/>
              <a:ext cx="959164" cy="289562"/>
              <a:chOff x="6172200" y="3124200"/>
              <a:chExt cx="959164" cy="289562"/>
            </a:xfrm>
          </p:grpSpPr>
          <p:pic>
            <p:nvPicPr>
              <p:cNvPr id="20528" name="Picture 2"/>
              <p:cNvPicPr>
                <a:picLocks noChangeAspect="1" noChangeArrowheads="1"/>
              </p:cNvPicPr>
              <p:nvPr/>
            </p:nvPicPr>
            <p:blipFill>
              <a:blip r:embed="rId4" cstate="print"/>
              <a:srcRect l="3285" t="6522" b="6522"/>
              <a:stretch>
                <a:fillRect/>
              </a:stretch>
            </p:blipFill>
            <p:spPr bwMode="auto">
              <a:xfrm>
                <a:off x="6172200" y="3124200"/>
                <a:ext cx="959164" cy="289562"/>
              </a:xfrm>
              <a:prstGeom prst="rect">
                <a:avLst/>
              </a:prstGeom>
              <a:noFill/>
              <a:ln w="9525">
                <a:noFill/>
                <a:miter lim="800000"/>
                <a:headEnd/>
                <a:tailEnd/>
              </a:ln>
            </p:spPr>
          </p:pic>
          <p:sp>
            <p:nvSpPr>
              <p:cNvPr id="20529" name="TextBox 86"/>
              <p:cNvSpPr txBox="1">
                <a:spLocks noChangeArrowheads="1"/>
              </p:cNvSpPr>
              <p:nvPr/>
            </p:nvSpPr>
            <p:spPr bwMode="auto">
              <a:xfrm>
                <a:off x="6359780" y="3130482"/>
                <a:ext cx="584005" cy="277057"/>
              </a:xfrm>
              <a:prstGeom prst="rect">
                <a:avLst/>
              </a:prstGeom>
              <a:noFill/>
              <a:ln w="9525">
                <a:noFill/>
                <a:miter lim="800000"/>
                <a:headEnd/>
                <a:tailEnd/>
              </a:ln>
            </p:spPr>
            <p:txBody>
              <a:bodyPr wrap="none">
                <a:spAutoFit/>
              </a:bodyPr>
              <a:lstStyle/>
              <a:p>
                <a:pPr algn="ctr"/>
                <a:r>
                  <a:rPr lang="en-US" sz="1200" b="1" dirty="0" smtClean="0">
                    <a:solidFill>
                      <a:srgbClr val="FFFF00"/>
                    </a:solidFill>
                  </a:rPr>
                  <a:t>Array</a:t>
                </a:r>
                <a:endParaRPr lang="en-US" sz="1200" b="1" dirty="0">
                  <a:solidFill>
                    <a:srgbClr val="FFFF00"/>
                  </a:solidFill>
                </a:endParaRPr>
              </a:p>
            </p:txBody>
          </p:sp>
        </p:grpSp>
        <p:grpSp>
          <p:nvGrpSpPr>
            <p:cNvPr id="16" name="Group 87"/>
            <p:cNvGrpSpPr>
              <a:grpSpLocks/>
            </p:cNvGrpSpPr>
            <p:nvPr/>
          </p:nvGrpSpPr>
          <p:grpSpPr bwMode="auto">
            <a:xfrm>
              <a:off x="6172200" y="4343400"/>
              <a:ext cx="959164" cy="289562"/>
              <a:chOff x="6172200" y="3124200"/>
              <a:chExt cx="959164" cy="289562"/>
            </a:xfrm>
          </p:grpSpPr>
          <p:pic>
            <p:nvPicPr>
              <p:cNvPr id="20526" name="Picture 2"/>
              <p:cNvPicPr>
                <a:picLocks noChangeAspect="1" noChangeArrowheads="1"/>
              </p:cNvPicPr>
              <p:nvPr/>
            </p:nvPicPr>
            <p:blipFill>
              <a:blip r:embed="rId4" cstate="print"/>
              <a:srcRect l="3285" t="6522" b="6522"/>
              <a:stretch>
                <a:fillRect/>
              </a:stretch>
            </p:blipFill>
            <p:spPr bwMode="auto">
              <a:xfrm>
                <a:off x="6172200" y="3124200"/>
                <a:ext cx="959164" cy="289562"/>
              </a:xfrm>
              <a:prstGeom prst="rect">
                <a:avLst/>
              </a:prstGeom>
              <a:noFill/>
              <a:ln w="9525">
                <a:noFill/>
                <a:miter lim="800000"/>
                <a:headEnd/>
                <a:tailEnd/>
              </a:ln>
            </p:spPr>
          </p:pic>
          <p:sp>
            <p:nvSpPr>
              <p:cNvPr id="20527" name="TextBox 89"/>
              <p:cNvSpPr txBox="1">
                <a:spLocks noChangeArrowheads="1"/>
              </p:cNvSpPr>
              <p:nvPr/>
            </p:nvSpPr>
            <p:spPr bwMode="auto">
              <a:xfrm>
                <a:off x="6359780" y="3130482"/>
                <a:ext cx="584005" cy="277057"/>
              </a:xfrm>
              <a:prstGeom prst="rect">
                <a:avLst/>
              </a:prstGeom>
              <a:noFill/>
              <a:ln w="9525">
                <a:noFill/>
                <a:miter lim="800000"/>
                <a:headEnd/>
                <a:tailEnd/>
              </a:ln>
            </p:spPr>
            <p:txBody>
              <a:bodyPr wrap="none">
                <a:spAutoFit/>
              </a:bodyPr>
              <a:lstStyle/>
              <a:p>
                <a:pPr algn="ctr"/>
                <a:r>
                  <a:rPr lang="en-US" sz="1200" b="1" dirty="0" smtClean="0">
                    <a:solidFill>
                      <a:srgbClr val="FFFF00"/>
                    </a:solidFill>
                  </a:rPr>
                  <a:t>Array</a:t>
                </a:r>
                <a:endParaRPr lang="en-US" sz="1200" b="1" dirty="0">
                  <a:solidFill>
                    <a:srgbClr val="FFFF00"/>
                  </a:solidFill>
                </a:endParaRPr>
              </a:p>
            </p:txBody>
          </p:sp>
        </p:grpSp>
        <p:grpSp>
          <p:nvGrpSpPr>
            <p:cNvPr id="17" name="Group 90"/>
            <p:cNvGrpSpPr>
              <a:grpSpLocks/>
            </p:cNvGrpSpPr>
            <p:nvPr/>
          </p:nvGrpSpPr>
          <p:grpSpPr bwMode="auto">
            <a:xfrm>
              <a:off x="6172200" y="4648200"/>
              <a:ext cx="959164" cy="289562"/>
              <a:chOff x="6172200" y="3124200"/>
              <a:chExt cx="959164" cy="289562"/>
            </a:xfrm>
          </p:grpSpPr>
          <p:pic>
            <p:nvPicPr>
              <p:cNvPr id="20524" name="Picture 2"/>
              <p:cNvPicPr>
                <a:picLocks noChangeAspect="1" noChangeArrowheads="1"/>
              </p:cNvPicPr>
              <p:nvPr/>
            </p:nvPicPr>
            <p:blipFill>
              <a:blip r:embed="rId4" cstate="print"/>
              <a:srcRect l="3285" t="6522" b="6522"/>
              <a:stretch>
                <a:fillRect/>
              </a:stretch>
            </p:blipFill>
            <p:spPr bwMode="auto">
              <a:xfrm>
                <a:off x="6172200" y="3124200"/>
                <a:ext cx="959164" cy="289562"/>
              </a:xfrm>
              <a:prstGeom prst="rect">
                <a:avLst/>
              </a:prstGeom>
              <a:noFill/>
              <a:ln w="9525">
                <a:noFill/>
                <a:miter lim="800000"/>
                <a:headEnd/>
                <a:tailEnd/>
              </a:ln>
            </p:spPr>
          </p:pic>
          <p:sp>
            <p:nvSpPr>
              <p:cNvPr id="20525" name="TextBox 92"/>
              <p:cNvSpPr txBox="1">
                <a:spLocks noChangeArrowheads="1"/>
              </p:cNvSpPr>
              <p:nvPr/>
            </p:nvSpPr>
            <p:spPr bwMode="auto">
              <a:xfrm>
                <a:off x="6359780" y="3130482"/>
                <a:ext cx="584005" cy="277057"/>
              </a:xfrm>
              <a:prstGeom prst="rect">
                <a:avLst/>
              </a:prstGeom>
              <a:noFill/>
              <a:ln w="9525">
                <a:noFill/>
                <a:miter lim="800000"/>
                <a:headEnd/>
                <a:tailEnd/>
              </a:ln>
            </p:spPr>
            <p:txBody>
              <a:bodyPr wrap="none">
                <a:spAutoFit/>
              </a:bodyPr>
              <a:lstStyle/>
              <a:p>
                <a:pPr algn="ctr"/>
                <a:r>
                  <a:rPr lang="en-US" sz="1200" b="1" dirty="0" smtClean="0">
                    <a:solidFill>
                      <a:srgbClr val="FFFF00"/>
                    </a:solidFill>
                  </a:rPr>
                  <a:t>Array</a:t>
                </a:r>
                <a:endParaRPr lang="en-US" sz="1200" b="1" dirty="0">
                  <a:solidFill>
                    <a:srgbClr val="FFFF00"/>
                  </a:solidFill>
                </a:endParaRPr>
              </a:p>
            </p:txBody>
          </p:sp>
        </p:grpSp>
        <p:grpSp>
          <p:nvGrpSpPr>
            <p:cNvPr id="18" name="Group 93"/>
            <p:cNvGrpSpPr>
              <a:grpSpLocks/>
            </p:cNvGrpSpPr>
            <p:nvPr/>
          </p:nvGrpSpPr>
          <p:grpSpPr bwMode="auto">
            <a:xfrm>
              <a:off x="6172200" y="4953000"/>
              <a:ext cx="959164" cy="289562"/>
              <a:chOff x="6172200" y="3124200"/>
              <a:chExt cx="959164" cy="289562"/>
            </a:xfrm>
          </p:grpSpPr>
          <p:pic>
            <p:nvPicPr>
              <p:cNvPr id="20522" name="Picture 2"/>
              <p:cNvPicPr>
                <a:picLocks noChangeAspect="1" noChangeArrowheads="1"/>
              </p:cNvPicPr>
              <p:nvPr/>
            </p:nvPicPr>
            <p:blipFill>
              <a:blip r:embed="rId4" cstate="print"/>
              <a:srcRect l="3285" t="6522" b="6522"/>
              <a:stretch>
                <a:fillRect/>
              </a:stretch>
            </p:blipFill>
            <p:spPr bwMode="auto">
              <a:xfrm>
                <a:off x="6172200" y="3124200"/>
                <a:ext cx="959164" cy="289562"/>
              </a:xfrm>
              <a:prstGeom prst="rect">
                <a:avLst/>
              </a:prstGeom>
              <a:noFill/>
              <a:ln w="9525">
                <a:noFill/>
                <a:miter lim="800000"/>
                <a:headEnd/>
                <a:tailEnd/>
              </a:ln>
            </p:spPr>
          </p:pic>
          <p:sp>
            <p:nvSpPr>
              <p:cNvPr id="20523" name="TextBox 95"/>
              <p:cNvSpPr txBox="1">
                <a:spLocks noChangeArrowheads="1"/>
              </p:cNvSpPr>
              <p:nvPr/>
            </p:nvSpPr>
            <p:spPr bwMode="auto">
              <a:xfrm>
                <a:off x="6359780" y="3130482"/>
                <a:ext cx="584005" cy="277057"/>
              </a:xfrm>
              <a:prstGeom prst="rect">
                <a:avLst/>
              </a:prstGeom>
              <a:noFill/>
              <a:ln w="9525">
                <a:noFill/>
                <a:miter lim="800000"/>
                <a:headEnd/>
                <a:tailEnd/>
              </a:ln>
            </p:spPr>
            <p:txBody>
              <a:bodyPr wrap="none">
                <a:spAutoFit/>
              </a:bodyPr>
              <a:lstStyle/>
              <a:p>
                <a:pPr algn="ctr"/>
                <a:r>
                  <a:rPr lang="en-US" sz="1200" b="1" dirty="0" smtClean="0">
                    <a:solidFill>
                      <a:srgbClr val="FFFF00"/>
                    </a:solidFill>
                  </a:rPr>
                  <a:t>Array</a:t>
                </a:r>
                <a:endParaRPr lang="en-US" sz="1200" b="1" dirty="0">
                  <a:solidFill>
                    <a:srgbClr val="FFFF00"/>
                  </a:solidFill>
                </a:endParaRPr>
              </a:p>
            </p:txBody>
          </p:sp>
        </p:grpSp>
        <p:grpSp>
          <p:nvGrpSpPr>
            <p:cNvPr id="19" name="Group 96"/>
            <p:cNvGrpSpPr>
              <a:grpSpLocks/>
            </p:cNvGrpSpPr>
            <p:nvPr/>
          </p:nvGrpSpPr>
          <p:grpSpPr bwMode="auto">
            <a:xfrm>
              <a:off x="6172200" y="5257800"/>
              <a:ext cx="959164" cy="289562"/>
              <a:chOff x="6172200" y="3124200"/>
              <a:chExt cx="959164" cy="289562"/>
            </a:xfrm>
          </p:grpSpPr>
          <p:pic>
            <p:nvPicPr>
              <p:cNvPr id="20520" name="Picture 2"/>
              <p:cNvPicPr>
                <a:picLocks noChangeAspect="1" noChangeArrowheads="1"/>
              </p:cNvPicPr>
              <p:nvPr/>
            </p:nvPicPr>
            <p:blipFill>
              <a:blip r:embed="rId4" cstate="print"/>
              <a:srcRect l="3285" t="6522" b="6522"/>
              <a:stretch>
                <a:fillRect/>
              </a:stretch>
            </p:blipFill>
            <p:spPr bwMode="auto">
              <a:xfrm>
                <a:off x="6172200" y="3124200"/>
                <a:ext cx="959164" cy="289562"/>
              </a:xfrm>
              <a:prstGeom prst="rect">
                <a:avLst/>
              </a:prstGeom>
              <a:noFill/>
              <a:ln w="9525">
                <a:noFill/>
                <a:miter lim="800000"/>
                <a:headEnd/>
                <a:tailEnd/>
              </a:ln>
            </p:spPr>
          </p:pic>
          <p:sp>
            <p:nvSpPr>
              <p:cNvPr id="20521" name="TextBox 98"/>
              <p:cNvSpPr txBox="1">
                <a:spLocks noChangeArrowheads="1"/>
              </p:cNvSpPr>
              <p:nvPr/>
            </p:nvSpPr>
            <p:spPr bwMode="auto">
              <a:xfrm>
                <a:off x="6359780" y="3130482"/>
                <a:ext cx="584005" cy="277057"/>
              </a:xfrm>
              <a:prstGeom prst="rect">
                <a:avLst/>
              </a:prstGeom>
              <a:noFill/>
              <a:ln w="9525">
                <a:noFill/>
                <a:miter lim="800000"/>
                <a:headEnd/>
                <a:tailEnd/>
              </a:ln>
            </p:spPr>
            <p:txBody>
              <a:bodyPr wrap="none">
                <a:spAutoFit/>
              </a:bodyPr>
              <a:lstStyle/>
              <a:p>
                <a:pPr algn="ctr"/>
                <a:r>
                  <a:rPr lang="en-US" sz="1200" b="1" dirty="0" smtClean="0">
                    <a:solidFill>
                      <a:srgbClr val="FFFF00"/>
                    </a:solidFill>
                  </a:rPr>
                  <a:t>Array</a:t>
                </a:r>
                <a:endParaRPr lang="en-US" sz="1200" b="1" dirty="0">
                  <a:solidFill>
                    <a:srgbClr val="FFFF00"/>
                  </a:solidFill>
                </a:endParaRPr>
              </a:p>
            </p:txBody>
          </p:sp>
        </p:grpSp>
        <p:grpSp>
          <p:nvGrpSpPr>
            <p:cNvPr id="20" name="Group 99"/>
            <p:cNvGrpSpPr>
              <a:grpSpLocks/>
            </p:cNvGrpSpPr>
            <p:nvPr/>
          </p:nvGrpSpPr>
          <p:grpSpPr bwMode="auto">
            <a:xfrm>
              <a:off x="6172200" y="5562600"/>
              <a:ext cx="959164" cy="289562"/>
              <a:chOff x="6172200" y="3124200"/>
              <a:chExt cx="959164" cy="289562"/>
            </a:xfrm>
          </p:grpSpPr>
          <p:pic>
            <p:nvPicPr>
              <p:cNvPr id="20518" name="Picture 2"/>
              <p:cNvPicPr>
                <a:picLocks noChangeAspect="1" noChangeArrowheads="1"/>
              </p:cNvPicPr>
              <p:nvPr/>
            </p:nvPicPr>
            <p:blipFill>
              <a:blip r:embed="rId4" cstate="print"/>
              <a:srcRect l="3285" t="6522" b="6522"/>
              <a:stretch>
                <a:fillRect/>
              </a:stretch>
            </p:blipFill>
            <p:spPr bwMode="auto">
              <a:xfrm>
                <a:off x="6172200" y="3124200"/>
                <a:ext cx="959164" cy="289562"/>
              </a:xfrm>
              <a:prstGeom prst="rect">
                <a:avLst/>
              </a:prstGeom>
              <a:noFill/>
              <a:ln w="9525">
                <a:noFill/>
                <a:miter lim="800000"/>
                <a:headEnd/>
                <a:tailEnd/>
              </a:ln>
            </p:spPr>
          </p:pic>
          <p:sp>
            <p:nvSpPr>
              <p:cNvPr id="20519" name="TextBox 101"/>
              <p:cNvSpPr txBox="1">
                <a:spLocks noChangeArrowheads="1"/>
              </p:cNvSpPr>
              <p:nvPr/>
            </p:nvSpPr>
            <p:spPr bwMode="auto">
              <a:xfrm>
                <a:off x="6359780" y="3130482"/>
                <a:ext cx="584005" cy="277057"/>
              </a:xfrm>
              <a:prstGeom prst="rect">
                <a:avLst/>
              </a:prstGeom>
              <a:noFill/>
              <a:ln w="9525">
                <a:noFill/>
                <a:miter lim="800000"/>
                <a:headEnd/>
                <a:tailEnd/>
              </a:ln>
            </p:spPr>
            <p:txBody>
              <a:bodyPr wrap="none">
                <a:spAutoFit/>
              </a:bodyPr>
              <a:lstStyle/>
              <a:p>
                <a:pPr algn="ctr"/>
                <a:r>
                  <a:rPr lang="en-US" sz="1200" b="1" dirty="0" smtClean="0">
                    <a:solidFill>
                      <a:srgbClr val="FFFF00"/>
                    </a:solidFill>
                  </a:rPr>
                  <a:t>Array</a:t>
                </a:r>
                <a:endParaRPr lang="en-US" sz="1200" b="1" dirty="0">
                  <a:solidFill>
                    <a:srgbClr val="FFFF00"/>
                  </a:solidFill>
                </a:endParaRPr>
              </a:p>
            </p:txBody>
          </p:sp>
        </p:grpSp>
        <p:grpSp>
          <p:nvGrpSpPr>
            <p:cNvPr id="21" name="Group 102"/>
            <p:cNvGrpSpPr>
              <a:grpSpLocks/>
            </p:cNvGrpSpPr>
            <p:nvPr/>
          </p:nvGrpSpPr>
          <p:grpSpPr bwMode="auto">
            <a:xfrm>
              <a:off x="6172200" y="5867400"/>
              <a:ext cx="959164" cy="289562"/>
              <a:chOff x="6172200" y="3124200"/>
              <a:chExt cx="959164" cy="289562"/>
            </a:xfrm>
          </p:grpSpPr>
          <p:pic>
            <p:nvPicPr>
              <p:cNvPr id="20516" name="Picture 2"/>
              <p:cNvPicPr>
                <a:picLocks noChangeAspect="1" noChangeArrowheads="1"/>
              </p:cNvPicPr>
              <p:nvPr/>
            </p:nvPicPr>
            <p:blipFill>
              <a:blip r:embed="rId4" cstate="print"/>
              <a:srcRect l="3285" t="6522" b="6522"/>
              <a:stretch>
                <a:fillRect/>
              </a:stretch>
            </p:blipFill>
            <p:spPr bwMode="auto">
              <a:xfrm>
                <a:off x="6172200" y="3124200"/>
                <a:ext cx="959164" cy="289562"/>
              </a:xfrm>
              <a:prstGeom prst="rect">
                <a:avLst/>
              </a:prstGeom>
              <a:noFill/>
              <a:ln w="9525">
                <a:noFill/>
                <a:miter lim="800000"/>
                <a:headEnd/>
                <a:tailEnd/>
              </a:ln>
            </p:spPr>
          </p:pic>
          <p:sp>
            <p:nvSpPr>
              <p:cNvPr id="20517" name="TextBox 104"/>
              <p:cNvSpPr txBox="1">
                <a:spLocks noChangeArrowheads="1"/>
              </p:cNvSpPr>
              <p:nvPr/>
            </p:nvSpPr>
            <p:spPr bwMode="auto">
              <a:xfrm>
                <a:off x="6359780" y="3130482"/>
                <a:ext cx="584005" cy="277057"/>
              </a:xfrm>
              <a:prstGeom prst="rect">
                <a:avLst/>
              </a:prstGeom>
              <a:noFill/>
              <a:ln w="9525">
                <a:noFill/>
                <a:miter lim="800000"/>
                <a:headEnd/>
                <a:tailEnd/>
              </a:ln>
            </p:spPr>
            <p:txBody>
              <a:bodyPr wrap="none">
                <a:spAutoFit/>
              </a:bodyPr>
              <a:lstStyle/>
              <a:p>
                <a:pPr algn="ctr"/>
                <a:r>
                  <a:rPr lang="en-US" sz="1200" b="1" dirty="0" smtClean="0">
                    <a:solidFill>
                      <a:srgbClr val="FFFF00"/>
                    </a:solidFill>
                  </a:rPr>
                  <a:t>Array</a:t>
                </a:r>
                <a:endParaRPr lang="en-US" sz="1200" b="1" dirty="0">
                  <a:solidFill>
                    <a:srgbClr val="FFFF00"/>
                  </a:solidFill>
                </a:endParaRPr>
              </a:p>
            </p:txBody>
          </p:sp>
        </p:grpSp>
      </p:grpSp>
      <p:grpSp>
        <p:nvGrpSpPr>
          <p:cNvPr id="22" name="Group 118"/>
          <p:cNvGrpSpPr>
            <a:grpSpLocks/>
          </p:cNvGrpSpPr>
          <p:nvPr/>
        </p:nvGrpSpPr>
        <p:grpSpPr bwMode="auto">
          <a:xfrm>
            <a:off x="5257800" y="3216275"/>
            <a:ext cx="946150" cy="407988"/>
            <a:chOff x="5257800" y="3124200"/>
            <a:chExt cx="946063" cy="408863"/>
          </a:xfrm>
        </p:grpSpPr>
        <p:pic>
          <p:nvPicPr>
            <p:cNvPr id="20504" name="Picture 2"/>
            <p:cNvPicPr>
              <a:picLocks noChangeAspect="1" noChangeArrowheads="1"/>
            </p:cNvPicPr>
            <p:nvPr/>
          </p:nvPicPr>
          <p:blipFill>
            <a:blip r:embed="rId2" cstate="print"/>
            <a:srcRect l="7256" t="44022" r="29681" b="51236"/>
            <a:stretch>
              <a:fillRect/>
            </a:stretch>
          </p:blipFill>
          <p:spPr bwMode="auto">
            <a:xfrm>
              <a:off x="5257800" y="3352799"/>
              <a:ext cx="946063" cy="180264"/>
            </a:xfrm>
            <a:prstGeom prst="rect">
              <a:avLst/>
            </a:prstGeom>
            <a:noFill/>
            <a:ln w="9525">
              <a:noFill/>
              <a:miter lim="800000"/>
              <a:headEnd/>
              <a:tailEnd/>
            </a:ln>
          </p:spPr>
        </p:pic>
        <p:pic>
          <p:nvPicPr>
            <p:cNvPr id="20505" name="Picture 2"/>
            <p:cNvPicPr>
              <a:picLocks noChangeAspect="1" noChangeArrowheads="1"/>
            </p:cNvPicPr>
            <p:nvPr/>
          </p:nvPicPr>
          <p:blipFill>
            <a:blip r:embed="rId2" cstate="print"/>
            <a:srcRect l="7256" t="44022" r="29681" b="51236"/>
            <a:stretch>
              <a:fillRect/>
            </a:stretch>
          </p:blipFill>
          <p:spPr bwMode="auto">
            <a:xfrm>
              <a:off x="5257800" y="3124200"/>
              <a:ext cx="946063" cy="180264"/>
            </a:xfrm>
            <a:prstGeom prst="rect">
              <a:avLst/>
            </a:prstGeom>
            <a:noFill/>
            <a:ln w="9525">
              <a:noFill/>
              <a:miter lim="800000"/>
              <a:headEnd/>
              <a:tailEnd/>
            </a:ln>
          </p:spPr>
        </p:pic>
      </p:grpSp>
      <p:cxnSp>
        <p:nvCxnSpPr>
          <p:cNvPr id="121" name="Straight Connector 120"/>
          <p:cNvCxnSpPr/>
          <p:nvPr/>
        </p:nvCxnSpPr>
        <p:spPr>
          <a:xfrm>
            <a:off x="7467600" y="3657600"/>
            <a:ext cx="304800" cy="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467600" y="3962400"/>
            <a:ext cx="304800" cy="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467600" y="4267200"/>
            <a:ext cx="304800" cy="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467600" y="4572000"/>
            <a:ext cx="304800" cy="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467600" y="4876800"/>
            <a:ext cx="304800" cy="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467600" y="3200400"/>
            <a:ext cx="304800" cy="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1619250" y="914400"/>
            <a:ext cx="766763" cy="461963"/>
          </a:xfrm>
          <a:prstGeom prst="rect">
            <a:avLst/>
          </a:prstGeom>
        </p:spPr>
        <p:txBody>
          <a:bodyPr wrap="none">
            <a:spAutoFit/>
          </a:bodyPr>
          <a:lstStyle/>
          <a:p>
            <a:pPr algn="ctr">
              <a:defRPr/>
            </a:pPr>
            <a:r>
              <a:rPr lang="en-US" sz="2400" b="1" dirty="0">
                <a:solidFill>
                  <a:schemeClr val="accent3">
                    <a:lumMod val="50000"/>
                  </a:schemeClr>
                </a:solidFill>
              </a:rPr>
              <a:t>3TB</a:t>
            </a:r>
          </a:p>
        </p:txBody>
      </p:sp>
      <p:sp>
        <p:nvSpPr>
          <p:cNvPr id="128" name="Rectangle 127"/>
          <p:cNvSpPr/>
          <p:nvPr/>
        </p:nvSpPr>
        <p:spPr>
          <a:xfrm>
            <a:off x="6611938" y="914400"/>
            <a:ext cx="766762" cy="461963"/>
          </a:xfrm>
          <a:prstGeom prst="rect">
            <a:avLst/>
          </a:prstGeom>
        </p:spPr>
        <p:txBody>
          <a:bodyPr wrap="none">
            <a:spAutoFit/>
          </a:bodyPr>
          <a:lstStyle/>
          <a:p>
            <a:pPr algn="ctr">
              <a:defRPr/>
            </a:pPr>
            <a:r>
              <a:rPr lang="en-US" sz="2400" b="1" dirty="0">
                <a:solidFill>
                  <a:schemeClr val="accent3">
                    <a:lumMod val="50000"/>
                  </a:schemeClr>
                </a:solidFill>
              </a:rPr>
              <a:t>2TB</a:t>
            </a:r>
          </a:p>
        </p:txBody>
      </p:sp>
      <p:sp>
        <p:nvSpPr>
          <p:cNvPr id="20498" name="TextBox 128"/>
          <p:cNvSpPr txBox="1">
            <a:spLocks noChangeArrowheads="1"/>
          </p:cNvSpPr>
          <p:nvPr/>
        </p:nvSpPr>
        <p:spPr bwMode="auto">
          <a:xfrm>
            <a:off x="1282700" y="1828800"/>
            <a:ext cx="1438275" cy="1169988"/>
          </a:xfrm>
          <a:prstGeom prst="rect">
            <a:avLst/>
          </a:prstGeom>
          <a:noFill/>
          <a:ln w="9525">
            <a:noFill/>
            <a:miter lim="800000"/>
            <a:headEnd/>
            <a:tailEnd/>
          </a:ln>
        </p:spPr>
        <p:txBody>
          <a:bodyPr wrap="none">
            <a:spAutoFit/>
          </a:bodyPr>
          <a:lstStyle/>
          <a:p>
            <a:r>
              <a:rPr lang="en-US" sz="1400" u="sng" dirty="0"/>
              <a:t>256GB</a:t>
            </a:r>
            <a:r>
              <a:rPr lang="en-US" sz="1400" dirty="0"/>
              <a:t> memory</a:t>
            </a:r>
          </a:p>
          <a:p>
            <a:r>
              <a:rPr lang="en-US" sz="1400" dirty="0"/>
              <a:t>3 internal RAID</a:t>
            </a:r>
          </a:p>
          <a:p>
            <a:r>
              <a:rPr lang="en-US" sz="1400" u="sng" dirty="0"/>
              <a:t>SAS to storage</a:t>
            </a:r>
          </a:p>
          <a:p>
            <a:r>
              <a:rPr lang="en-US" sz="1400" u="sng" dirty="0"/>
              <a:t>No FC switch</a:t>
            </a:r>
          </a:p>
          <a:p>
            <a:r>
              <a:rPr lang="en-US" sz="1400" u="sng" dirty="0"/>
              <a:t>All SED Drives</a:t>
            </a:r>
          </a:p>
        </p:txBody>
      </p:sp>
      <p:sp>
        <p:nvSpPr>
          <p:cNvPr id="20499" name="TextBox 129"/>
          <p:cNvSpPr txBox="1">
            <a:spLocks noChangeArrowheads="1"/>
          </p:cNvSpPr>
          <p:nvPr/>
        </p:nvSpPr>
        <p:spPr bwMode="auto">
          <a:xfrm>
            <a:off x="6275388" y="1828800"/>
            <a:ext cx="2473325" cy="954088"/>
          </a:xfrm>
          <a:prstGeom prst="rect">
            <a:avLst/>
          </a:prstGeom>
          <a:noFill/>
          <a:ln w="9525">
            <a:noFill/>
            <a:miter lim="800000"/>
            <a:headEnd/>
            <a:tailEnd/>
          </a:ln>
        </p:spPr>
        <p:txBody>
          <a:bodyPr wrap="none">
            <a:spAutoFit/>
          </a:bodyPr>
          <a:lstStyle/>
          <a:p>
            <a:r>
              <a:rPr lang="en-US" sz="1400" u="sng" dirty="0"/>
              <a:t>128GB</a:t>
            </a:r>
            <a:r>
              <a:rPr lang="en-US" sz="1400" dirty="0"/>
              <a:t> memory</a:t>
            </a:r>
          </a:p>
          <a:p>
            <a:r>
              <a:rPr lang="en-US" sz="1400" dirty="0"/>
              <a:t>3 internal RAID</a:t>
            </a:r>
          </a:p>
          <a:p>
            <a:r>
              <a:rPr lang="en-US" sz="1400" u="sng" dirty="0"/>
              <a:t>FC to storage with FC switch</a:t>
            </a:r>
          </a:p>
          <a:p>
            <a:r>
              <a:rPr lang="en-US" sz="1400" u="sng" dirty="0"/>
              <a:t>No SED Drives</a:t>
            </a:r>
          </a:p>
        </p:txBody>
      </p:sp>
      <p:cxnSp>
        <p:nvCxnSpPr>
          <p:cNvPr id="138" name="Straight Connector 137"/>
          <p:cNvCxnSpPr/>
          <p:nvPr/>
        </p:nvCxnSpPr>
        <p:spPr>
          <a:xfrm>
            <a:off x="4419600" y="1219200"/>
            <a:ext cx="0" cy="4572000"/>
          </a:xfrm>
          <a:prstGeom prst="line">
            <a:avLst/>
          </a:prstGeom>
        </p:spPr>
        <p:style>
          <a:lnRef idx="1">
            <a:schemeClr val="accent1"/>
          </a:lnRef>
          <a:fillRef idx="0">
            <a:schemeClr val="accent1"/>
          </a:fillRef>
          <a:effectRef idx="0">
            <a:schemeClr val="accent1"/>
          </a:effectRef>
          <a:fontRef idx="minor">
            <a:schemeClr val="tx1"/>
          </a:fontRef>
        </p:style>
      </p:cxnSp>
      <p:pic>
        <p:nvPicPr>
          <p:cNvPr id="20501" name="Picture 3"/>
          <p:cNvPicPr>
            <a:picLocks noChangeAspect="1" noChangeArrowheads="1"/>
          </p:cNvPicPr>
          <p:nvPr/>
        </p:nvPicPr>
        <p:blipFill>
          <a:blip r:embed="rId5" cstate="print"/>
          <a:srcRect l="15218" t="38795" r="9421" b="59337"/>
          <a:stretch>
            <a:fillRect/>
          </a:stretch>
        </p:blipFill>
        <p:spPr bwMode="auto">
          <a:xfrm>
            <a:off x="6477000" y="3048000"/>
            <a:ext cx="990600" cy="76200"/>
          </a:xfrm>
          <a:prstGeom prst="rect">
            <a:avLst/>
          </a:prstGeom>
          <a:noFill/>
          <a:ln w="9525">
            <a:noFill/>
            <a:miter lim="800000"/>
            <a:headEnd/>
            <a:tailEnd/>
          </a:ln>
        </p:spPr>
      </p:pic>
      <p:sp>
        <p:nvSpPr>
          <p:cNvPr id="20502" name="TextBox 139"/>
          <p:cNvSpPr txBox="1">
            <a:spLocks noChangeArrowheads="1"/>
          </p:cNvSpPr>
          <p:nvPr/>
        </p:nvSpPr>
        <p:spPr bwMode="auto">
          <a:xfrm>
            <a:off x="5084763" y="3733800"/>
            <a:ext cx="1258887" cy="784225"/>
          </a:xfrm>
          <a:prstGeom prst="rect">
            <a:avLst/>
          </a:prstGeom>
          <a:noFill/>
          <a:ln w="9525">
            <a:noFill/>
            <a:miter lim="800000"/>
            <a:headEnd/>
            <a:tailEnd/>
          </a:ln>
        </p:spPr>
        <p:txBody>
          <a:bodyPr wrap="none">
            <a:spAutoFit/>
          </a:bodyPr>
          <a:lstStyle/>
          <a:p>
            <a:pPr algn="ctr"/>
            <a:r>
              <a:rPr lang="en-US" sz="900" b="1" u="sng"/>
              <a:t>146GB</a:t>
            </a:r>
            <a:r>
              <a:rPr lang="en-US" sz="900"/>
              <a:t> / 15Krpm </a:t>
            </a:r>
          </a:p>
          <a:p>
            <a:pPr algn="ctr"/>
            <a:r>
              <a:rPr lang="en-US" sz="900"/>
              <a:t>2.5” drives</a:t>
            </a:r>
          </a:p>
          <a:p>
            <a:pPr algn="ctr"/>
            <a:endParaRPr lang="en-US" sz="900"/>
          </a:p>
          <a:p>
            <a:pPr algn="ctr"/>
            <a:r>
              <a:rPr lang="en-US" sz="900"/>
              <a:t>2</a:t>
            </a:r>
            <a:r>
              <a:rPr lang="en-US" sz="900" baseline="30000"/>
              <a:t>nd</a:t>
            </a:r>
            <a:r>
              <a:rPr lang="en-US" sz="900"/>
              <a:t> Metadata Module</a:t>
            </a:r>
          </a:p>
          <a:p>
            <a:pPr algn="ctr"/>
            <a:r>
              <a:rPr lang="en-US" sz="900"/>
              <a:t>Added on 5</a:t>
            </a:r>
            <a:r>
              <a:rPr lang="en-US" sz="900" baseline="30000"/>
              <a:t>th</a:t>
            </a:r>
            <a:r>
              <a:rPr lang="en-US" sz="900"/>
              <a:t> RAID</a:t>
            </a:r>
          </a:p>
        </p:txBody>
      </p:sp>
      <p:sp>
        <p:nvSpPr>
          <p:cNvPr id="20503" name="TextBox 140"/>
          <p:cNvSpPr txBox="1">
            <a:spLocks noChangeArrowheads="1"/>
          </p:cNvSpPr>
          <p:nvPr/>
        </p:nvSpPr>
        <p:spPr bwMode="auto">
          <a:xfrm>
            <a:off x="209550" y="3943350"/>
            <a:ext cx="1258888" cy="784225"/>
          </a:xfrm>
          <a:prstGeom prst="rect">
            <a:avLst/>
          </a:prstGeom>
          <a:noFill/>
          <a:ln w="9525">
            <a:noFill/>
            <a:miter lim="800000"/>
            <a:headEnd/>
            <a:tailEnd/>
          </a:ln>
        </p:spPr>
        <p:txBody>
          <a:bodyPr wrap="none">
            <a:spAutoFit/>
          </a:bodyPr>
          <a:lstStyle/>
          <a:p>
            <a:pPr algn="ctr"/>
            <a:r>
              <a:rPr lang="en-US" sz="900" b="1" u="sng"/>
              <a:t>300GB</a:t>
            </a:r>
            <a:r>
              <a:rPr lang="en-US" sz="900"/>
              <a:t> / 15K rpm </a:t>
            </a:r>
          </a:p>
          <a:p>
            <a:pPr algn="ctr"/>
            <a:r>
              <a:rPr lang="en-US" sz="900"/>
              <a:t>2.5” SED drives</a:t>
            </a:r>
          </a:p>
          <a:p>
            <a:pPr algn="ctr"/>
            <a:endParaRPr lang="en-US" sz="900"/>
          </a:p>
          <a:p>
            <a:pPr algn="ctr"/>
            <a:r>
              <a:rPr lang="en-US" sz="900"/>
              <a:t>2</a:t>
            </a:r>
            <a:r>
              <a:rPr lang="en-US" sz="900" baseline="30000"/>
              <a:t>nd</a:t>
            </a:r>
            <a:r>
              <a:rPr lang="en-US" sz="900"/>
              <a:t> Metadata Module</a:t>
            </a:r>
          </a:p>
          <a:p>
            <a:pPr algn="ctr"/>
            <a:r>
              <a:rPr lang="en-US" sz="900"/>
              <a:t>Added on 2</a:t>
            </a:r>
            <a:r>
              <a:rPr lang="en-US" sz="900" baseline="30000"/>
              <a:t>nd</a:t>
            </a:r>
            <a:r>
              <a:rPr lang="en-US" sz="900"/>
              <a:t> RAID</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80</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17794" name="Picture 2"/>
          <p:cNvPicPr>
            <a:picLocks noChangeAspect="1" noChangeArrowheads="1"/>
          </p:cNvPicPr>
          <p:nvPr/>
        </p:nvPicPr>
        <p:blipFill>
          <a:blip r:embed="rId4" cstate="print"/>
          <a:srcRect/>
          <a:stretch>
            <a:fillRect/>
          </a:stretch>
        </p:blipFill>
        <p:spPr bwMode="auto">
          <a:xfrm>
            <a:off x="771525" y="976313"/>
            <a:ext cx="7599363" cy="49053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81</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18818" name="Picture 2"/>
          <p:cNvPicPr>
            <a:picLocks noChangeAspect="1" noChangeArrowheads="1"/>
          </p:cNvPicPr>
          <p:nvPr/>
        </p:nvPicPr>
        <p:blipFill>
          <a:blip r:embed="rId4" cstate="print"/>
          <a:srcRect/>
          <a:stretch>
            <a:fillRect/>
          </a:stretch>
        </p:blipFill>
        <p:spPr bwMode="auto">
          <a:xfrm>
            <a:off x="771525" y="976313"/>
            <a:ext cx="7599363" cy="49053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82</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19842" name="Picture 2"/>
          <p:cNvPicPr>
            <a:picLocks noChangeAspect="1" noChangeArrowheads="1"/>
          </p:cNvPicPr>
          <p:nvPr/>
        </p:nvPicPr>
        <p:blipFill>
          <a:blip r:embed="rId4" cstate="print"/>
          <a:srcRect/>
          <a:stretch>
            <a:fillRect/>
          </a:stretch>
        </p:blipFill>
        <p:spPr bwMode="auto">
          <a:xfrm>
            <a:off x="771525" y="1019175"/>
            <a:ext cx="7599363" cy="48196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83</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20866" name="Picture 2"/>
          <p:cNvPicPr>
            <a:picLocks noChangeAspect="1" noChangeArrowheads="1"/>
          </p:cNvPicPr>
          <p:nvPr/>
        </p:nvPicPr>
        <p:blipFill>
          <a:blip r:embed="rId4" cstate="print"/>
          <a:srcRect/>
          <a:stretch>
            <a:fillRect/>
          </a:stretch>
        </p:blipFill>
        <p:spPr bwMode="auto">
          <a:xfrm>
            <a:off x="771525" y="1076325"/>
            <a:ext cx="7599363" cy="47053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84</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09604" name="Picture 4"/>
          <p:cNvPicPr>
            <a:picLocks noChangeAspect="1" noChangeArrowheads="1"/>
          </p:cNvPicPr>
          <p:nvPr/>
        </p:nvPicPr>
        <p:blipFill>
          <a:blip r:embed="rId4" cstate="print"/>
          <a:srcRect/>
          <a:stretch>
            <a:fillRect/>
          </a:stretch>
        </p:blipFill>
        <p:spPr bwMode="auto">
          <a:xfrm>
            <a:off x="771525" y="995363"/>
            <a:ext cx="7599363" cy="48672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85</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21890" name="Picture 2"/>
          <p:cNvPicPr>
            <a:picLocks noChangeAspect="1" noChangeArrowheads="1"/>
          </p:cNvPicPr>
          <p:nvPr/>
        </p:nvPicPr>
        <p:blipFill>
          <a:blip r:embed="rId4" cstate="print"/>
          <a:srcRect/>
          <a:stretch>
            <a:fillRect/>
          </a:stretch>
        </p:blipFill>
        <p:spPr bwMode="auto">
          <a:xfrm>
            <a:off x="771525" y="1076325"/>
            <a:ext cx="7599363" cy="47053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86</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22914" name="Picture 2"/>
          <p:cNvPicPr>
            <a:picLocks noChangeAspect="1" noChangeArrowheads="1"/>
          </p:cNvPicPr>
          <p:nvPr/>
        </p:nvPicPr>
        <p:blipFill>
          <a:blip r:embed="rId4" cstate="print"/>
          <a:srcRect/>
          <a:stretch>
            <a:fillRect/>
          </a:stretch>
        </p:blipFill>
        <p:spPr bwMode="auto">
          <a:xfrm>
            <a:off x="771525" y="995363"/>
            <a:ext cx="7599363" cy="48672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87</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24961" name="Picture 1"/>
          <p:cNvPicPr>
            <a:picLocks noChangeAspect="1" noChangeArrowheads="1"/>
          </p:cNvPicPr>
          <p:nvPr/>
        </p:nvPicPr>
        <p:blipFill>
          <a:blip r:embed="rId4" cstate="print"/>
          <a:srcRect/>
          <a:stretch>
            <a:fillRect/>
          </a:stretch>
        </p:blipFill>
        <p:spPr bwMode="auto">
          <a:xfrm>
            <a:off x="771525" y="995363"/>
            <a:ext cx="7599363" cy="48672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Bug Fixes (cont.)</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88</a:t>
            </a:fld>
            <a:endParaRPr lang="en-US" sz="1200"/>
          </a:p>
        </p:txBody>
      </p:sp>
      <p:sp>
        <p:nvSpPr>
          <p:cNvPr id="5" name="Content Placeholder 2"/>
          <p:cNvSpPr txBox="1">
            <a:spLocks/>
          </p:cNvSpPr>
          <p:nvPr/>
        </p:nvSpPr>
        <p:spPr>
          <a:xfrm>
            <a:off x="228600" y="8382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sp>
        <p:nvSpPr>
          <p:cNvPr id="10" name="TextBox 9"/>
          <p:cNvSpPr txBox="1"/>
          <p:nvPr/>
        </p:nvSpPr>
        <p:spPr>
          <a:xfrm>
            <a:off x="507419" y="6139934"/>
            <a:ext cx="5686172" cy="369332"/>
          </a:xfrm>
          <a:prstGeom prst="rect">
            <a:avLst/>
          </a:prstGeom>
          <a:noFill/>
        </p:spPr>
        <p:txBody>
          <a:bodyPr wrap="none" rtlCol="0">
            <a:spAutoFit/>
          </a:bodyPr>
          <a:lstStyle/>
          <a:p>
            <a:r>
              <a:rPr lang="en-US" dirty="0" smtClean="0"/>
              <a:t>Note: Release Notes bug fixes are highlighted in blue.</a:t>
            </a:r>
            <a:endParaRPr lang="en-US" dirty="0"/>
          </a:p>
        </p:txBody>
      </p:sp>
      <p:pic>
        <p:nvPicPr>
          <p:cNvPr id="427009" name="Picture 1"/>
          <p:cNvPicPr>
            <a:picLocks noChangeAspect="1" noChangeArrowheads="1"/>
          </p:cNvPicPr>
          <p:nvPr/>
        </p:nvPicPr>
        <p:blipFill>
          <a:blip r:embed="rId4" cstate="print"/>
          <a:srcRect/>
          <a:stretch>
            <a:fillRect/>
          </a:stretch>
        </p:blipFill>
        <p:spPr bwMode="auto">
          <a:xfrm>
            <a:off x="771525" y="1295400"/>
            <a:ext cx="7599363" cy="13049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Known Issues in 2.1.2/2.1.2_85 Release Notes</a:t>
            </a:r>
            <a:endParaRPr lang="en-US" dirty="0"/>
          </a:p>
        </p:txBody>
      </p:sp>
      <p:sp>
        <p:nvSpPr>
          <p:cNvPr id="4" name="Slide Number Placeholder 3"/>
          <p:cNvSpPr>
            <a:spLocks noGrp="1"/>
          </p:cNvSpPr>
          <p:nvPr>
            <p:ph type="sldNum" sz="quarter" idx="10"/>
          </p:nvPr>
        </p:nvSpPr>
        <p:spPr/>
        <p:txBody>
          <a:bodyPr/>
          <a:lstStyle/>
          <a:p>
            <a:fld id="{1026FD6D-CA33-924A-AFDA-F6CEE20912B5}" type="slidenum">
              <a:rPr lang="en-US" smtClean="0"/>
              <a:pPr/>
              <a:t>89</a:t>
            </a:fld>
            <a:endParaRPr lang="en-US" sz="1200"/>
          </a:p>
        </p:txBody>
      </p:sp>
      <p:sp>
        <p:nvSpPr>
          <p:cNvPr id="5" name="Content Placeholder 2"/>
          <p:cNvSpPr txBox="1">
            <a:spLocks/>
          </p:cNvSpPr>
          <p:nvPr/>
        </p:nvSpPr>
        <p:spPr>
          <a:xfrm>
            <a:off x="228600" y="838200"/>
            <a:ext cx="8915400" cy="5486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4"/>
              </a:buBlip>
              <a:tabLst/>
              <a:defRPr/>
            </a:pP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p:txBody>
      </p:sp>
      <p:graphicFrame>
        <p:nvGraphicFramePr>
          <p:cNvPr id="258050" name="Object 2"/>
          <p:cNvGraphicFramePr>
            <a:graphicFrameLocks noChangeAspect="1"/>
          </p:cNvGraphicFramePr>
          <p:nvPr/>
        </p:nvGraphicFramePr>
        <p:xfrm>
          <a:off x="685800" y="1100376"/>
          <a:ext cx="7848600" cy="5224224"/>
        </p:xfrm>
        <a:graphic>
          <a:graphicData uri="http://schemas.openxmlformats.org/presentationml/2006/ole">
            <p:oleObj spid="_x0000_s409602" name="Worksheet" r:id="rId5" imgW="10848975" imgH="7219950" progId="Excel.Shee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228600"/>
            <a:ext cx="8686800" cy="639763"/>
          </a:xfrm>
        </p:spPr>
        <p:txBody>
          <a:bodyPr/>
          <a:lstStyle/>
          <a:p>
            <a:r>
              <a:rPr lang="en-US" dirty="0" smtClean="0">
                <a:latin typeface="Arial" charset="0"/>
                <a:cs typeface="Arial" charset="0"/>
              </a:rPr>
              <a:t>DXi8500 Data Disk Trays - 3TB </a:t>
            </a:r>
            <a:r>
              <a:rPr lang="en-US" dirty="0" err="1" smtClean="0">
                <a:latin typeface="Arial" charset="0"/>
                <a:cs typeface="Arial" charset="0"/>
              </a:rPr>
              <a:t>vs</a:t>
            </a:r>
            <a:r>
              <a:rPr lang="en-US" dirty="0" smtClean="0">
                <a:latin typeface="Arial" charset="0"/>
                <a:cs typeface="Arial" charset="0"/>
              </a:rPr>
              <a:t> 2TB</a:t>
            </a:r>
          </a:p>
        </p:txBody>
      </p:sp>
      <p:sp>
        <p:nvSpPr>
          <p:cNvPr id="29699" name="Slide Number Placeholder 3"/>
          <p:cNvSpPr>
            <a:spLocks noGrp="1"/>
          </p:cNvSpPr>
          <p:nvPr>
            <p:ph type="sldNum" sz="quarter" idx="10"/>
          </p:nvPr>
        </p:nvSpPr>
        <p:spPr bwMode="auto"/>
        <p:txBody>
          <a:bodyPr/>
          <a:lstStyle/>
          <a:p>
            <a:pPr>
              <a:defRPr/>
            </a:pPr>
            <a:fld id="{4251FC57-E9FB-4E64-AB1F-41103555821A}" type="slidenum">
              <a:rPr/>
              <a:pPr>
                <a:defRPr/>
              </a:pPr>
              <a:t>9</a:t>
            </a:fld>
            <a:endParaRPr/>
          </a:p>
        </p:txBody>
      </p:sp>
      <p:pic>
        <p:nvPicPr>
          <p:cNvPr id="21508" name="Picture 2"/>
          <p:cNvPicPr>
            <a:picLocks noChangeAspect="1" noChangeArrowheads="1"/>
          </p:cNvPicPr>
          <p:nvPr/>
        </p:nvPicPr>
        <p:blipFill>
          <a:blip r:embed="rId2" cstate="print"/>
          <a:srcRect t="41618" r="2467" b="7513"/>
          <a:stretch>
            <a:fillRect/>
          </a:stretch>
        </p:blipFill>
        <p:spPr bwMode="auto">
          <a:xfrm>
            <a:off x="5238750" y="1447800"/>
            <a:ext cx="3200400" cy="838200"/>
          </a:xfrm>
          <a:prstGeom prst="rect">
            <a:avLst/>
          </a:prstGeom>
          <a:noFill/>
          <a:ln w="9525">
            <a:noFill/>
            <a:miter lim="800000"/>
            <a:headEnd/>
            <a:tailEnd/>
          </a:ln>
        </p:spPr>
      </p:pic>
      <p:pic>
        <p:nvPicPr>
          <p:cNvPr id="21509" name="Picture 5"/>
          <p:cNvPicPr>
            <a:picLocks noChangeAspect="1" noChangeArrowheads="1"/>
          </p:cNvPicPr>
          <p:nvPr/>
        </p:nvPicPr>
        <p:blipFill>
          <a:blip r:embed="rId3" cstate="print"/>
          <a:srcRect l="25000" t="38571" r="22501" b="44804"/>
          <a:stretch>
            <a:fillRect/>
          </a:stretch>
        </p:blipFill>
        <p:spPr bwMode="auto">
          <a:xfrm>
            <a:off x="819150" y="1676400"/>
            <a:ext cx="3200400" cy="609600"/>
          </a:xfrm>
          <a:prstGeom prst="rect">
            <a:avLst/>
          </a:prstGeom>
          <a:noFill/>
          <a:ln w="9525">
            <a:noFill/>
            <a:miter lim="800000"/>
            <a:headEnd/>
            <a:tailEnd/>
          </a:ln>
        </p:spPr>
      </p:pic>
      <p:sp>
        <p:nvSpPr>
          <p:cNvPr id="21510" name="TextBox 10"/>
          <p:cNvSpPr txBox="1">
            <a:spLocks noChangeArrowheads="1"/>
          </p:cNvSpPr>
          <p:nvPr/>
        </p:nvSpPr>
        <p:spPr bwMode="auto">
          <a:xfrm>
            <a:off x="177903" y="2819400"/>
            <a:ext cx="4482894" cy="3231654"/>
          </a:xfrm>
          <a:prstGeom prst="rect">
            <a:avLst/>
          </a:prstGeom>
          <a:noFill/>
          <a:ln w="9525">
            <a:noFill/>
            <a:miter lim="800000"/>
            <a:headEnd/>
            <a:tailEnd/>
          </a:ln>
        </p:spPr>
        <p:txBody>
          <a:bodyPr wrap="none">
            <a:spAutoFit/>
          </a:bodyPr>
          <a:lstStyle/>
          <a:p>
            <a:pPr algn="ctr"/>
            <a:r>
              <a:rPr lang="en-US" dirty="0"/>
              <a:t>DXi8500 Data Disk Tray for </a:t>
            </a:r>
            <a:r>
              <a:rPr lang="en-US" sz="2400" dirty="0"/>
              <a:t>3TB</a:t>
            </a:r>
            <a:endParaRPr lang="en-US" dirty="0"/>
          </a:p>
          <a:p>
            <a:pPr algn="ctr"/>
            <a:endParaRPr lang="en-US" dirty="0"/>
          </a:p>
          <a:p>
            <a:pPr algn="ctr"/>
            <a:r>
              <a:rPr lang="en-US" dirty="0"/>
              <a:t>2U</a:t>
            </a:r>
          </a:p>
          <a:p>
            <a:pPr algn="ctr"/>
            <a:r>
              <a:rPr lang="en-US" dirty="0"/>
              <a:t>12 x SATA drives</a:t>
            </a:r>
          </a:p>
          <a:p>
            <a:pPr algn="ctr"/>
            <a:r>
              <a:rPr lang="en-US" dirty="0"/>
              <a:t>SAS connect to server</a:t>
            </a:r>
          </a:p>
          <a:p>
            <a:pPr algn="ctr"/>
            <a:endParaRPr lang="en-US" dirty="0"/>
          </a:p>
          <a:p>
            <a:pPr algn="ctr"/>
            <a:r>
              <a:rPr lang="en-US" dirty="0" smtClean="0"/>
              <a:t>RBOD (Array), EBOD (Expansion)</a:t>
            </a:r>
            <a:endParaRPr lang="en-US" dirty="0"/>
          </a:p>
          <a:p>
            <a:pPr algn="ctr"/>
            <a:r>
              <a:rPr lang="en-US" dirty="0"/>
              <a:t>Management via Ethernet</a:t>
            </a:r>
          </a:p>
          <a:p>
            <a:pPr algn="ctr"/>
            <a:endParaRPr lang="en-US" dirty="0"/>
          </a:p>
          <a:p>
            <a:pPr algn="ctr"/>
            <a:r>
              <a:rPr lang="en-US" dirty="0"/>
              <a:t>RAID6 layouts: </a:t>
            </a:r>
            <a:r>
              <a:rPr lang="en-US" dirty="0" smtClean="0"/>
              <a:t> 5+2 </a:t>
            </a:r>
            <a:r>
              <a:rPr lang="en-US" dirty="0"/>
              <a:t>in Array, 5 hot-spares</a:t>
            </a:r>
          </a:p>
          <a:p>
            <a:pPr algn="ctr"/>
            <a:r>
              <a:rPr lang="en-US" dirty="0" smtClean="0"/>
              <a:t>10+2 </a:t>
            </a:r>
            <a:r>
              <a:rPr lang="en-US" dirty="0"/>
              <a:t>in Expansion, 0 hot-spares</a:t>
            </a:r>
          </a:p>
        </p:txBody>
      </p:sp>
      <p:sp>
        <p:nvSpPr>
          <p:cNvPr id="21511" name="TextBox 11"/>
          <p:cNvSpPr txBox="1">
            <a:spLocks noChangeArrowheads="1"/>
          </p:cNvSpPr>
          <p:nvPr/>
        </p:nvSpPr>
        <p:spPr bwMode="auto">
          <a:xfrm>
            <a:off x="5012167" y="2819400"/>
            <a:ext cx="3653564" cy="2954655"/>
          </a:xfrm>
          <a:prstGeom prst="rect">
            <a:avLst/>
          </a:prstGeom>
          <a:noFill/>
          <a:ln w="9525">
            <a:noFill/>
            <a:miter lim="800000"/>
            <a:headEnd/>
            <a:tailEnd/>
          </a:ln>
        </p:spPr>
        <p:txBody>
          <a:bodyPr wrap="none">
            <a:spAutoFit/>
          </a:bodyPr>
          <a:lstStyle/>
          <a:p>
            <a:pPr algn="ctr"/>
            <a:r>
              <a:rPr lang="en-US" dirty="0"/>
              <a:t>DXi8500 Data Disk Tray for </a:t>
            </a:r>
            <a:r>
              <a:rPr lang="en-US" sz="2400" dirty="0"/>
              <a:t>2TB</a:t>
            </a:r>
            <a:endParaRPr lang="en-US" dirty="0"/>
          </a:p>
          <a:p>
            <a:pPr algn="ctr"/>
            <a:endParaRPr lang="en-US" dirty="0"/>
          </a:p>
          <a:p>
            <a:pPr algn="ctr"/>
            <a:r>
              <a:rPr lang="en-US" dirty="0"/>
              <a:t>3U</a:t>
            </a:r>
          </a:p>
          <a:p>
            <a:pPr algn="ctr"/>
            <a:r>
              <a:rPr lang="en-US" dirty="0"/>
              <a:t>16 x SATA drives</a:t>
            </a:r>
          </a:p>
          <a:p>
            <a:pPr algn="ctr"/>
            <a:r>
              <a:rPr lang="en-US" dirty="0"/>
              <a:t>FC connect to server</a:t>
            </a:r>
          </a:p>
          <a:p>
            <a:pPr algn="ctr"/>
            <a:endParaRPr lang="en-US" dirty="0"/>
          </a:p>
          <a:p>
            <a:pPr algn="ctr"/>
            <a:r>
              <a:rPr lang="en-US" dirty="0"/>
              <a:t>RAID and </a:t>
            </a:r>
            <a:r>
              <a:rPr lang="en-US" dirty="0" smtClean="0"/>
              <a:t>JBOD</a:t>
            </a:r>
          </a:p>
          <a:p>
            <a:pPr algn="ctr"/>
            <a:r>
              <a:rPr lang="en-US" dirty="0" smtClean="0"/>
              <a:t>Management </a:t>
            </a:r>
            <a:r>
              <a:rPr lang="en-US" dirty="0"/>
              <a:t>via Ethernet</a:t>
            </a:r>
          </a:p>
          <a:p>
            <a:pPr algn="ctr"/>
            <a:endParaRPr lang="en-US" dirty="0"/>
          </a:p>
          <a:p>
            <a:pPr algn="ctr"/>
            <a:r>
              <a:rPr lang="en-US" dirty="0"/>
              <a:t>RAID6 layouts:  5+2, 2 hot-spares</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dirty="0" smtClean="0">
                <a:solidFill>
                  <a:srgbClr val="FF0000"/>
                </a:solidFill>
                <a:latin typeface="Arial" charset="0"/>
                <a:cs typeface="Arial" charset="0"/>
              </a:rPr>
              <a:t>DXi8500 (3TB) – Data-at-Rest Encryption Mode of Operation</a:t>
            </a:r>
          </a:p>
        </p:txBody>
      </p:sp>
      <p:graphicFrame>
        <p:nvGraphicFramePr>
          <p:cNvPr id="6" name="Content Placeholder 4"/>
          <p:cNvGraphicFramePr>
            <a:graphicFrameLocks noGrp="1"/>
          </p:cNvGraphicFramePr>
          <p:nvPr>
            <p:ph idx="1"/>
          </p:nvPr>
        </p:nvGraphicFramePr>
        <p:xfrm>
          <a:off x="304800" y="1143000"/>
          <a:ext cx="8610601" cy="5061928"/>
        </p:xfrm>
        <a:graphic>
          <a:graphicData uri="http://schemas.openxmlformats.org/drawingml/2006/table">
            <a:tbl>
              <a:tblPr firstRow="1" bandRow="1">
                <a:tableStyleId>{5C22544A-7EE6-4342-B048-85BDC9FD1C3A}</a:tableStyleId>
              </a:tblPr>
              <a:tblGrid>
                <a:gridCol w="1768248"/>
                <a:gridCol w="1614488"/>
                <a:gridCol w="2690813"/>
                <a:gridCol w="2537052"/>
              </a:tblGrid>
              <a:tr h="3147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Where</a:t>
                      </a:r>
                      <a:endParaRPr lang="en-US" sz="1800" b="1" kern="1200" dirty="0">
                        <a:solidFill>
                          <a:schemeClr val="lt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Use Cases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Functionality</a:t>
                      </a:r>
                      <a:endParaRPr lang="en-US" sz="1800" b="1" kern="1200" dirty="0">
                        <a:solidFill>
                          <a:schemeClr val="lt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Recovery</a:t>
                      </a:r>
                      <a:endParaRPr lang="en-US" sz="1800" b="1" kern="1200" dirty="0">
                        <a:solidFill>
                          <a:schemeClr val="lt1"/>
                        </a:solidFill>
                        <a:latin typeface="+mn-lt"/>
                        <a:ea typeface="+mn-ea"/>
                        <a:cs typeface="+mn-cs"/>
                      </a:endParaRPr>
                    </a:p>
                  </a:txBody>
                  <a:tcPr anchor="ctr"/>
                </a:tc>
              </a:tr>
              <a:tr h="786983">
                <a:tc>
                  <a:txBody>
                    <a:bodyPr/>
                    <a:lstStyle/>
                    <a:p>
                      <a:pPr algn="l"/>
                      <a:r>
                        <a:rPr lang="en-US" sz="1600" dirty="0" smtClean="0"/>
                        <a:t>In China, Russia, Belarus, Kazakhstan</a:t>
                      </a:r>
                      <a:endParaRPr lang="en-US" sz="1600" dirty="0"/>
                    </a:p>
                  </a:txBody>
                  <a:tcPr anchor="ctr"/>
                </a:tc>
                <a:tc>
                  <a:txBody>
                    <a:bodyPr/>
                    <a:lstStyle/>
                    <a:p>
                      <a:pPr algn="l"/>
                      <a:r>
                        <a:rPr lang="en-US" sz="1600" dirty="0" smtClean="0"/>
                        <a:t>No encryption</a:t>
                      </a:r>
                      <a:endParaRPr lang="en-US" sz="1600" dirty="0"/>
                    </a:p>
                  </a:txBody>
                  <a:tcPr anchor="ctr"/>
                </a:tc>
                <a:tc>
                  <a:txBody>
                    <a:bodyPr/>
                    <a:lstStyle/>
                    <a:p>
                      <a:pPr algn="l"/>
                      <a:r>
                        <a:rPr lang="en-US" sz="1600" dirty="0" smtClean="0"/>
                        <a:t>Normal operation</a:t>
                      </a:r>
                      <a:endParaRPr lang="en-US" sz="1600" dirty="0"/>
                    </a:p>
                  </a:txBody>
                  <a:tcPr anchor="ctr"/>
                </a:tc>
                <a:tc>
                  <a:txBody>
                    <a:bodyPr/>
                    <a:lstStyle/>
                    <a:p>
                      <a:pPr algn="l"/>
                      <a:r>
                        <a:rPr lang="en-US" sz="1600" dirty="0" smtClean="0"/>
                        <a:t>Same as usual</a:t>
                      </a:r>
                      <a:endParaRPr lang="en-US" sz="1600" dirty="0"/>
                    </a:p>
                  </a:txBody>
                  <a:tcPr anchor="ctr"/>
                </a:tc>
              </a:tr>
              <a:tr h="550888">
                <a:tc rowSpan="8">
                  <a:txBody>
                    <a:bodyPr/>
                    <a:lstStyle/>
                    <a:p>
                      <a:pPr algn="l"/>
                      <a:r>
                        <a:rPr lang="en-US" sz="1600" dirty="0" smtClean="0"/>
                        <a:t>Rest of the</a:t>
                      </a:r>
                      <a:r>
                        <a:rPr lang="en-US" sz="1600" baseline="0" dirty="0" smtClean="0"/>
                        <a:t> world</a:t>
                      </a:r>
                      <a:endParaRPr lang="en-US" sz="1600" dirty="0"/>
                    </a:p>
                  </a:txBody>
                  <a:tcPr anchor="ctr"/>
                </a:tc>
                <a:tc>
                  <a:txBody>
                    <a:bodyPr/>
                    <a:lstStyle/>
                    <a:p>
                      <a:pPr algn="l"/>
                      <a:r>
                        <a:rPr lang="en-US" sz="1600" dirty="0" smtClean="0"/>
                        <a:t>No</a:t>
                      </a:r>
                      <a:r>
                        <a:rPr lang="en-US" sz="1600" baseline="0" dirty="0" smtClean="0"/>
                        <a:t> need for encryption</a:t>
                      </a:r>
                      <a:endParaRPr lang="en-US" sz="1600" dirty="0"/>
                    </a:p>
                  </a:txBody>
                  <a:tcPr anchor="ctr"/>
                </a:tc>
                <a:tc>
                  <a:txBody>
                    <a:bodyPr/>
                    <a:lstStyle/>
                    <a:p>
                      <a:pPr algn="l"/>
                      <a:r>
                        <a:rPr lang="en-US" sz="1600" dirty="0" smtClean="0"/>
                        <a:t>Normal</a:t>
                      </a:r>
                      <a:r>
                        <a:rPr lang="en-US" sz="1600" baseline="0" dirty="0" smtClean="0"/>
                        <a:t> operation</a:t>
                      </a:r>
                      <a:endParaRPr lang="en-US" sz="1600" dirty="0"/>
                    </a:p>
                  </a:txBody>
                  <a:tcPr anchor="ctr"/>
                </a:tc>
                <a:tc>
                  <a:txBody>
                    <a:bodyPr/>
                    <a:lstStyle/>
                    <a:p>
                      <a:pPr algn="l"/>
                      <a:r>
                        <a:rPr lang="en-US" sz="1600" dirty="0" smtClean="0"/>
                        <a:t>Same as usual</a:t>
                      </a:r>
                      <a:endParaRPr lang="en-US" sz="1600" dirty="0"/>
                    </a:p>
                  </a:txBody>
                  <a:tcPr anchor="ctr"/>
                </a:tc>
              </a:tr>
              <a:tr h="314793">
                <a:tc vMerge="1">
                  <a:txBody>
                    <a:bodyPr/>
                    <a:lstStyle/>
                    <a:p>
                      <a:pPr algn="l"/>
                      <a:endParaRPr lang="en-US" dirty="0"/>
                    </a:p>
                  </a:txBody>
                  <a:tcPr anchor="ctr"/>
                </a:tc>
                <a:tc rowSpan="7">
                  <a:txBody>
                    <a:bodyPr/>
                    <a:lstStyle/>
                    <a:p>
                      <a:pPr algn="l"/>
                      <a:r>
                        <a:rPr lang="en-US" sz="1600" dirty="0" smtClean="0"/>
                        <a:t>Use encryption</a:t>
                      </a:r>
                      <a:endParaRPr lang="en-US" sz="1600" dirty="0"/>
                    </a:p>
                  </a:txBody>
                  <a:tcPr anchor="ctr"/>
                </a:tc>
                <a:tc>
                  <a:txBody>
                    <a:bodyPr/>
                    <a:lstStyle/>
                    <a:p>
                      <a:pPr algn="l"/>
                      <a:r>
                        <a:rPr lang="en-US" sz="1600" dirty="0" smtClean="0"/>
                        <a:t>Normal operation</a:t>
                      </a:r>
                      <a:endParaRPr lang="en-US" sz="1600" dirty="0"/>
                    </a:p>
                  </a:txBody>
                  <a:tcPr anchor="ctr"/>
                </a:tc>
                <a:tc>
                  <a:txBody>
                    <a:bodyPr/>
                    <a:lstStyle/>
                    <a:p>
                      <a:pPr algn="l"/>
                      <a:r>
                        <a:rPr lang="en-US" sz="1600" dirty="0" smtClean="0"/>
                        <a:t>-</a:t>
                      </a:r>
                      <a:endParaRPr lang="en-US" sz="1600" dirty="0"/>
                    </a:p>
                  </a:txBody>
                  <a:tcPr anchor="ctr"/>
                </a:tc>
              </a:tr>
              <a:tr h="314793">
                <a:tc vMerge="1">
                  <a:txBody>
                    <a:bodyPr/>
                    <a:lstStyle/>
                    <a:p>
                      <a:pPr algn="l"/>
                      <a:endParaRPr lang="en-US" dirty="0"/>
                    </a:p>
                  </a:txBody>
                  <a:tcPr anchor="ctr"/>
                </a:tc>
                <a:tc vMerge="1">
                  <a:txBody>
                    <a:bodyPr/>
                    <a:lstStyle/>
                    <a:p>
                      <a:pPr algn="l"/>
                      <a:endParaRPr lang="en-US" dirty="0"/>
                    </a:p>
                  </a:txBody>
                  <a:tcPr anchor="ctr"/>
                </a:tc>
                <a:tc>
                  <a:txBody>
                    <a:bodyPr/>
                    <a:lstStyle/>
                    <a:p>
                      <a:pPr algn="l"/>
                      <a:r>
                        <a:rPr lang="en-US" sz="1600" dirty="0" smtClean="0"/>
                        <a:t>Secure Erase feature (2.2)</a:t>
                      </a:r>
                      <a:endParaRPr lang="en-US" sz="1600" dirty="0"/>
                    </a:p>
                  </a:txBody>
                  <a:tcPr anchor="ctr"/>
                </a:tc>
                <a:tc>
                  <a:txBody>
                    <a:bodyPr/>
                    <a:lstStyle/>
                    <a:p>
                      <a:pPr algn="l"/>
                      <a:r>
                        <a:rPr lang="en-US" sz="1600" dirty="0" smtClean="0"/>
                        <a:t>Restart</a:t>
                      </a:r>
                      <a:r>
                        <a:rPr lang="en-US" sz="1600" baseline="0" dirty="0" smtClean="0"/>
                        <a:t> from beginning</a:t>
                      </a:r>
                      <a:endParaRPr lang="en-US" sz="1600" dirty="0"/>
                    </a:p>
                  </a:txBody>
                  <a:tcPr anchor="ctr"/>
                </a:tc>
              </a:tr>
              <a:tr h="550888">
                <a:tc vMerge="1">
                  <a:txBody>
                    <a:bodyPr/>
                    <a:lstStyle/>
                    <a:p>
                      <a:pPr algn="l"/>
                      <a:endParaRPr lang="en-US" dirty="0"/>
                    </a:p>
                  </a:txBody>
                  <a:tcPr anchor="ctr"/>
                </a:tc>
                <a:tc vMerge="1">
                  <a:txBody>
                    <a:bodyPr/>
                    <a:lstStyle/>
                    <a:p>
                      <a:pPr algn="l"/>
                      <a:endParaRPr lang="en-US" dirty="0"/>
                    </a:p>
                  </a:txBody>
                  <a:tcPr anchor="ctr"/>
                </a:tc>
                <a:tc>
                  <a:txBody>
                    <a:bodyPr/>
                    <a:lstStyle/>
                    <a:p>
                      <a:pPr algn="l"/>
                      <a:r>
                        <a:rPr lang="en-US" sz="1600" dirty="0" smtClean="0"/>
                        <a:t>Drive</a:t>
                      </a:r>
                      <a:r>
                        <a:rPr lang="en-US" sz="1600" baseline="0" dirty="0" smtClean="0"/>
                        <a:t> failure, single data RAID failure</a:t>
                      </a:r>
                      <a:endParaRPr lang="en-US" sz="1600" dirty="0"/>
                    </a:p>
                  </a:txBody>
                  <a:tcPr anchor="ctr"/>
                </a:tc>
                <a:tc>
                  <a:txBody>
                    <a:bodyPr/>
                    <a:lstStyle/>
                    <a:p>
                      <a:pPr algn="l"/>
                      <a:r>
                        <a:rPr lang="en-US" sz="1600" dirty="0" smtClean="0"/>
                        <a:t>Replace component</a:t>
                      </a:r>
                      <a:endParaRPr lang="en-US" sz="1600" dirty="0"/>
                    </a:p>
                  </a:txBody>
                  <a:tcPr anchor="ctr"/>
                </a:tc>
              </a:tr>
              <a:tr h="550888">
                <a:tc vMerge="1">
                  <a:txBody>
                    <a:bodyPr/>
                    <a:lstStyle/>
                    <a:p>
                      <a:endParaRPr lang="en-US"/>
                    </a:p>
                  </a:txBody>
                  <a:tcPr/>
                </a:tc>
                <a:tc vMerge="1">
                  <a:txBody>
                    <a:bodyPr/>
                    <a:lstStyle/>
                    <a:p>
                      <a:endParaRPr lang="en-US"/>
                    </a:p>
                  </a:txBody>
                  <a:tcPr/>
                </a:tc>
                <a:tc>
                  <a:txBody>
                    <a:bodyPr/>
                    <a:lstStyle/>
                    <a:p>
                      <a:pPr algn="l"/>
                      <a:r>
                        <a:rPr lang="en-US" sz="1600" dirty="0" smtClean="0"/>
                        <a:t>Metadata RAID failure</a:t>
                      </a:r>
                      <a:endParaRPr lang="en-US" sz="1600" dirty="0"/>
                    </a:p>
                  </a:txBody>
                  <a:tcPr anchor="ctr"/>
                </a:tc>
                <a:tc>
                  <a:txBody>
                    <a:bodyPr/>
                    <a:lstStyle/>
                    <a:p>
                      <a:pPr algn="l"/>
                      <a:r>
                        <a:rPr lang="en-US" sz="1600" dirty="0" smtClean="0"/>
                        <a:t>Reload saved authentication</a:t>
                      </a:r>
                      <a:r>
                        <a:rPr lang="en-US" sz="1600" baseline="0" dirty="0" smtClean="0"/>
                        <a:t> key</a:t>
                      </a:r>
                      <a:endParaRPr lang="en-US" sz="1600" dirty="0"/>
                    </a:p>
                  </a:txBody>
                  <a:tcPr anchor="ctr"/>
                </a:tc>
              </a:tr>
              <a:tr h="550888">
                <a:tc vMerge="1">
                  <a:txBody>
                    <a:bodyPr/>
                    <a:lstStyle/>
                    <a:p>
                      <a:pPr algn="l"/>
                      <a:endParaRPr lang="en-US" dirty="0"/>
                    </a:p>
                  </a:txBody>
                  <a:tcPr anchor="ctr"/>
                </a:tc>
                <a:tc vMerge="1">
                  <a:txBody>
                    <a:bodyPr/>
                    <a:lstStyle/>
                    <a:p>
                      <a:pPr algn="l"/>
                      <a:endParaRPr lang="en-US" dirty="0"/>
                    </a:p>
                  </a:txBody>
                  <a:tcPr anchor="ctr"/>
                </a:tc>
                <a:tc>
                  <a:txBody>
                    <a:bodyPr/>
                    <a:lstStyle/>
                    <a:p>
                      <a:pPr algn="l"/>
                      <a:r>
                        <a:rPr lang="en-US" sz="1600" dirty="0" smtClean="0"/>
                        <a:t>Double</a:t>
                      </a:r>
                      <a:r>
                        <a:rPr lang="en-US" sz="1600" baseline="0" dirty="0" smtClean="0"/>
                        <a:t> Data </a:t>
                      </a:r>
                      <a:r>
                        <a:rPr lang="en-US" sz="1600" dirty="0" smtClean="0"/>
                        <a:t>RAID failure</a:t>
                      </a:r>
                      <a:endParaRPr lang="en-US" sz="1600" dirty="0"/>
                    </a:p>
                  </a:txBody>
                  <a:tcPr anchor="ctr"/>
                </a:tc>
                <a:tc>
                  <a:txBody>
                    <a:bodyPr/>
                    <a:lstStyle/>
                    <a:p>
                      <a:pPr algn="l"/>
                      <a:r>
                        <a:rPr lang="en-US" sz="1600" dirty="0" smtClean="0"/>
                        <a:t>Rebuild authentication</a:t>
                      </a:r>
                      <a:r>
                        <a:rPr lang="en-US" sz="1600" baseline="0" dirty="0" smtClean="0"/>
                        <a:t> keys</a:t>
                      </a:r>
                      <a:endParaRPr lang="en-US" sz="1600" dirty="0"/>
                    </a:p>
                  </a:txBody>
                  <a:tcPr anchor="ctr"/>
                </a:tc>
              </a:tr>
              <a:tr h="314793">
                <a:tc vMerge="1">
                  <a:txBody>
                    <a:bodyPr/>
                    <a:lstStyle/>
                    <a:p>
                      <a:pPr algn="l"/>
                      <a:endParaRPr lang="en-US"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algn="l"/>
                      <a:r>
                        <a:rPr lang="en-US" sz="1600" dirty="0" smtClean="0"/>
                        <a:t>System upgrade</a:t>
                      </a:r>
                      <a:endParaRPr lang="en-US" sz="1600" dirty="0"/>
                    </a:p>
                  </a:txBody>
                  <a:tcPr anchor="ctr"/>
                </a:tc>
                <a:tc>
                  <a:txBody>
                    <a:bodyPr/>
                    <a:lstStyle/>
                    <a:p>
                      <a:pPr algn="l"/>
                      <a:r>
                        <a:rPr lang="en-US" sz="1600" dirty="0" smtClean="0"/>
                        <a:t>No issue</a:t>
                      </a:r>
                      <a:endParaRPr lang="en-US" sz="1600" dirty="0"/>
                    </a:p>
                  </a:txBody>
                  <a:tcPr anchor="ctr"/>
                </a:tc>
              </a:tr>
              <a:tr h="550888">
                <a:tc vMerge="1">
                  <a:txBody>
                    <a:bodyPr/>
                    <a:lstStyle/>
                    <a:p>
                      <a:pPr algn="l"/>
                      <a:endParaRPr lang="en-US"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algn="l"/>
                      <a:r>
                        <a:rPr lang="en-US" sz="1600" dirty="0" smtClean="0"/>
                        <a:t>System re-install</a:t>
                      </a:r>
                      <a:endParaRPr lang="en-US" sz="1600" dirty="0"/>
                    </a:p>
                  </a:txBody>
                  <a:tcPr anchor="ctr"/>
                </a:tc>
                <a:tc>
                  <a:txBody>
                    <a:bodyPr/>
                    <a:lstStyle/>
                    <a:p>
                      <a:pPr algn="l"/>
                      <a:r>
                        <a:rPr lang="en-US" sz="1600" dirty="0" smtClean="0"/>
                        <a:t>Reload saved authentication</a:t>
                      </a:r>
                      <a:r>
                        <a:rPr lang="en-US" sz="1600" baseline="0" dirty="0" smtClean="0"/>
                        <a:t> keys</a:t>
                      </a:r>
                      <a:endParaRPr lang="en-US" sz="1600" dirty="0"/>
                    </a:p>
                  </a:txBody>
                  <a:tcPr anchor="ctr"/>
                </a:tc>
              </a:tr>
            </a:tbl>
          </a:graphicData>
        </a:graphic>
      </p:graphicFrame>
      <p:sp>
        <p:nvSpPr>
          <p:cNvPr id="36867" name="Slide Number Placeholder 3"/>
          <p:cNvSpPr>
            <a:spLocks noGrp="1"/>
          </p:cNvSpPr>
          <p:nvPr>
            <p:ph type="sldNum" sz="quarter" idx="10"/>
          </p:nvPr>
        </p:nvSpPr>
        <p:spPr bwMode="auto"/>
        <p:txBody>
          <a:bodyPr/>
          <a:lstStyle/>
          <a:p>
            <a:pPr>
              <a:defRPr/>
            </a:pPr>
            <a:fld id="{C9EBA566-6EFC-4915-8C90-351DBFADEE73}" type="slidenum">
              <a:rPr/>
              <a:pPr>
                <a:defRPr/>
              </a:pPr>
              <a:t>90</a:t>
            </a:fld>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51C05157-A94B-4C18-8796-A76D074A75F1}" type="slidenum">
              <a:rPr lang="en-US" sz="1400">
                <a:solidFill>
                  <a:srgbClr val="FFBA00"/>
                </a:solidFill>
                <a:cs typeface="+mn-cs"/>
              </a:rPr>
              <a:pPr>
                <a:defRPr/>
              </a:pPr>
              <a:t>91</a:t>
            </a:fld>
            <a:endParaRPr lang="en-US" sz="1200" dirty="0">
              <a:solidFill>
                <a:srgbClr val="FFBA00"/>
              </a:solidFill>
              <a:cs typeface="+mn-cs"/>
            </a:endParaRPr>
          </a:p>
        </p:txBody>
      </p:sp>
      <p:sp>
        <p:nvSpPr>
          <p:cNvPr id="11266" name="TextBox 2"/>
          <p:cNvSpPr txBox="1">
            <a:spLocks noChangeArrowheads="1"/>
          </p:cNvSpPr>
          <p:nvPr/>
        </p:nvSpPr>
        <p:spPr bwMode="auto">
          <a:xfrm>
            <a:off x="1295400" y="2971800"/>
            <a:ext cx="7086600" cy="1477328"/>
          </a:xfrm>
          <a:prstGeom prst="rect">
            <a:avLst/>
          </a:prstGeom>
          <a:noFill/>
          <a:ln w="9525">
            <a:noFill/>
            <a:miter lim="800000"/>
            <a:headEnd/>
            <a:tailEnd/>
          </a:ln>
        </p:spPr>
        <p:txBody>
          <a:bodyPr wrap="square">
            <a:spAutoFit/>
          </a:bodyPr>
          <a:lstStyle/>
          <a:p>
            <a:pPr algn="ctr"/>
            <a:r>
              <a:rPr lang="en-US" sz="5400" dirty="0" smtClean="0"/>
              <a:t>Questions</a:t>
            </a:r>
            <a:endParaRPr lang="en-US" sz="5400" dirty="0"/>
          </a:p>
          <a:p>
            <a:endParaRPr lang="en-US" dirty="0"/>
          </a:p>
          <a:p>
            <a:pPr algn="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Quantum2012">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themeOverride>
</file>

<file path=docProps/app.xml><?xml version="1.0" encoding="utf-8"?>
<Properties xmlns="http://schemas.openxmlformats.org/officeDocument/2006/extended-properties" xmlns:vt="http://schemas.openxmlformats.org/officeDocument/2006/docPropsVTypes">
  <Template/>
  <TotalTime>21328</TotalTime>
  <Words>6755</Words>
  <Application>Microsoft Office PowerPoint</Application>
  <PresentationFormat>On-screen Show (4:3)</PresentationFormat>
  <Paragraphs>1347</Paragraphs>
  <Slides>91</Slides>
  <Notes>38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94" baseType="lpstr">
      <vt:lpstr>Quantum2012</vt:lpstr>
      <vt:lpstr>Visio</vt:lpstr>
      <vt:lpstr>Worksheet</vt:lpstr>
      <vt:lpstr>Slide 1</vt:lpstr>
      <vt:lpstr>Slide 2</vt:lpstr>
      <vt:lpstr>Agenda</vt:lpstr>
      <vt:lpstr>Slide 4</vt:lpstr>
      <vt:lpstr>DXi8500 – 3TB Overview</vt:lpstr>
      <vt:lpstr>DXi8500 Delivering 330TB in One Rack Different Appearance from 2TB</vt:lpstr>
      <vt:lpstr>DXi8500 (3TB) Capacity Growth</vt:lpstr>
      <vt:lpstr>DXi8500 Storage Architecture:  3TB vs 2TB</vt:lpstr>
      <vt:lpstr>DXi8500 Data Disk Trays - 3TB vs 2TB</vt:lpstr>
      <vt:lpstr>Optimal Number of Drives in DXi8500 with 3TB</vt:lpstr>
      <vt:lpstr>Similar Performance to 2TB</vt:lpstr>
      <vt:lpstr>42% Less Power Consumption  with 3TB Drives</vt:lpstr>
      <vt:lpstr>DXi8500 Encryption, Separately Priced</vt:lpstr>
      <vt:lpstr>DXi8500 – Mixing SED and non-SED</vt:lpstr>
      <vt:lpstr>Slide 15</vt:lpstr>
      <vt:lpstr>Stronger Value of DXi8500 over DD</vt:lpstr>
      <vt:lpstr>DXi8500 Better Value than DD990</vt:lpstr>
      <vt:lpstr>DXi8500 Orderable Items</vt:lpstr>
      <vt:lpstr>DXi8500 Options</vt:lpstr>
      <vt:lpstr>DXi8500 Upgrade Paths</vt:lpstr>
      <vt:lpstr>DXi8500 Software Versions</vt:lpstr>
      <vt:lpstr>DXi8500 Roadmap, Subject to Change</vt:lpstr>
      <vt:lpstr>Launch Schedule</vt:lpstr>
      <vt:lpstr>Summary</vt:lpstr>
      <vt:lpstr>Slide 25</vt:lpstr>
      <vt:lpstr>DXi8500 (3TB) Base System and Expansions</vt:lpstr>
      <vt:lpstr>DXi8500-3T (Teton) System Functional Block Diagram </vt:lpstr>
      <vt:lpstr>DXi8500 Internal Configuration Comparison (1TB, 2TB and 3TB)</vt:lpstr>
      <vt:lpstr>DXi8500-3T (Teton) – Configuration Table &amp; Stack-up</vt:lpstr>
      <vt:lpstr>DXi8500-3T (Teton) – Cabling</vt:lpstr>
      <vt:lpstr>DXi8500-3T (Teton) – FW List</vt:lpstr>
      <vt:lpstr>DXi8500-3T (Teton) – FW List cont.</vt:lpstr>
      <vt:lpstr>DXi8500-3T (Teton) – PMM Rack</vt:lpstr>
      <vt:lpstr>DXi8500-3T (Teton) – PMM Rack new items</vt:lpstr>
      <vt:lpstr>DXi8500-3T (Teton) – PMM Rack new items</vt:lpstr>
      <vt:lpstr>DXi8500-3T (Teton) – PMM Rack new items</vt:lpstr>
      <vt:lpstr>DXi8500-2T – Capacity Upgrade using Ebbets/Snowmass with 3TB HDDs</vt:lpstr>
      <vt:lpstr>Slide 38</vt:lpstr>
      <vt:lpstr>DXi Software Engineering</vt:lpstr>
      <vt:lpstr>DXi 2.1.2_85 Replication Compatibility</vt:lpstr>
      <vt:lpstr>DXi 2.1.2_85 Software Upgrades</vt:lpstr>
      <vt:lpstr>DXi 2.1.2_85 Software Upgrades</vt:lpstr>
      <vt:lpstr>DXi 2.1.2_85 Storage Expansion</vt:lpstr>
      <vt:lpstr>Slide 44</vt:lpstr>
      <vt:lpstr>Data at Rest Encryption</vt:lpstr>
      <vt:lpstr>Keys, Password, Keys Recovery File DXi8500 (3TB), Data-at-Rest Encryption</vt:lpstr>
      <vt:lpstr>Data-at-Rest Encryption GUI, 4 Actions</vt:lpstr>
      <vt:lpstr>Data at Rest Encryption</vt:lpstr>
      <vt:lpstr>FRU handling and Encryption</vt:lpstr>
      <vt:lpstr>FRU handling and Encryption</vt:lpstr>
      <vt:lpstr>Slide 51</vt:lpstr>
      <vt:lpstr>Metadata Field Capacity Expansion</vt:lpstr>
      <vt:lpstr>Metadata Field Capacity Expansion</vt:lpstr>
      <vt:lpstr>Adding More Metadata Space</vt:lpstr>
      <vt:lpstr>Slide 55</vt:lpstr>
      <vt:lpstr>Bug Fixes - Summary</vt:lpstr>
      <vt:lpstr>Known Issues</vt:lpstr>
      <vt:lpstr>Known Issues (cont.)</vt:lpstr>
      <vt:lpstr>Known Issues (cont.)</vt:lpstr>
      <vt:lpstr>Slide 60</vt:lpstr>
      <vt:lpstr>Enabler Updates</vt:lpstr>
      <vt:lpstr>Slide 62</vt:lpstr>
      <vt:lpstr>New / Updated Training Courses and Resources</vt:lpstr>
      <vt:lpstr>eQuip Training Courses</vt:lpstr>
      <vt:lpstr>Slide 65</vt:lpstr>
      <vt:lpstr>Service Offerings</vt:lpstr>
      <vt:lpstr>Service Strategy</vt:lpstr>
      <vt:lpstr>FRU List Updates</vt:lpstr>
      <vt:lpstr>Appendix</vt:lpstr>
      <vt:lpstr>DXi8500-3T (Teton) – Capacity Points</vt:lpstr>
      <vt:lpstr>DXi8500-3T (Teton) – IB Capacity Points</vt:lpstr>
      <vt:lpstr>RAID Rebuild Time for DXi8500</vt:lpstr>
      <vt:lpstr>Bug Fixes</vt:lpstr>
      <vt:lpstr>Bug Fixes (cont.)</vt:lpstr>
      <vt:lpstr>Bug Fixes (cont.)</vt:lpstr>
      <vt:lpstr>Bug Fixes (cont.)</vt:lpstr>
      <vt:lpstr>Bug Fixes (cont.)</vt:lpstr>
      <vt:lpstr>Bug Fixes (cont.)</vt:lpstr>
      <vt:lpstr>Bug Fixes (cont.)</vt:lpstr>
      <vt:lpstr>Bug Fixes (cont.)</vt:lpstr>
      <vt:lpstr>Bug Fixes (cont.)</vt:lpstr>
      <vt:lpstr>Bug Fixes (cont.)</vt:lpstr>
      <vt:lpstr>Bug Fixes (cont.)</vt:lpstr>
      <vt:lpstr>Bug Fixes (cont.)</vt:lpstr>
      <vt:lpstr>Bug Fixes (cont.)</vt:lpstr>
      <vt:lpstr>Bug Fixes (cont.)</vt:lpstr>
      <vt:lpstr>Bug Fixes (cont.)</vt:lpstr>
      <vt:lpstr>Bug Fixes (cont.)</vt:lpstr>
      <vt:lpstr>Known Issues in 2.1.2/2.1.2_85 Release Notes</vt:lpstr>
      <vt:lpstr>DXi8500 (3TB) – Data-at-Rest Encryption Mode of Operation</vt:lpstr>
      <vt:lpstr>Slide 91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DXi8500-3T (Teton) Transfer of Information for Service</dc:title>
  <dc:creator>JHibbard</dc:creator>
  <dc:description/>
  <cp:lastModifiedBy>Jim Hibbard</cp:lastModifiedBy>
  <cp:revision>1291</cp:revision>
  <cp:lastPrinted>2012-04-12T02:32:49Z</cp:lastPrinted>
  <dcterms:created xsi:type="dcterms:W3CDTF">2007-04-25T21:03:43Z</dcterms:created>
  <dcterms:modified xsi:type="dcterms:W3CDTF">2012-06-26T13:21:38Z</dcterms:modified>
</cp:coreProperties>
</file>