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18" r:id="rId1"/>
    <p:sldMasterId id="2147484153" r:id="rId2"/>
    <p:sldMasterId id="2147484177" r:id="rId3"/>
    <p:sldMasterId id="2147484187" r:id="rId4"/>
    <p:sldMasterId id="2147484194" r:id="rId5"/>
  </p:sldMasterIdLst>
  <p:notesMasterIdLst>
    <p:notesMasterId r:id="rId38"/>
  </p:notesMasterIdLst>
  <p:handoutMasterIdLst>
    <p:handoutMasterId r:id="rId39"/>
  </p:handoutMasterIdLst>
  <p:sldIdLst>
    <p:sldId id="662" r:id="rId6"/>
    <p:sldId id="752" r:id="rId7"/>
    <p:sldId id="409" r:id="rId8"/>
    <p:sldId id="741" r:id="rId9"/>
    <p:sldId id="753" r:id="rId10"/>
    <p:sldId id="754" r:id="rId11"/>
    <p:sldId id="758" r:id="rId12"/>
    <p:sldId id="773" r:id="rId13"/>
    <p:sldId id="774" r:id="rId14"/>
    <p:sldId id="775" r:id="rId15"/>
    <p:sldId id="776" r:id="rId16"/>
    <p:sldId id="777" r:id="rId17"/>
    <p:sldId id="778" r:id="rId18"/>
    <p:sldId id="779" r:id="rId19"/>
    <p:sldId id="780" r:id="rId20"/>
    <p:sldId id="781" r:id="rId21"/>
    <p:sldId id="782" r:id="rId22"/>
    <p:sldId id="783" r:id="rId23"/>
    <p:sldId id="784" r:id="rId24"/>
    <p:sldId id="785" r:id="rId25"/>
    <p:sldId id="786" r:id="rId26"/>
    <p:sldId id="787" r:id="rId27"/>
    <p:sldId id="788" r:id="rId28"/>
    <p:sldId id="427" r:id="rId29"/>
    <p:sldId id="595" r:id="rId30"/>
    <p:sldId id="767" r:id="rId31"/>
    <p:sldId id="769" r:id="rId32"/>
    <p:sldId id="768" r:id="rId33"/>
    <p:sldId id="790" r:id="rId34"/>
    <p:sldId id="789" r:id="rId35"/>
    <p:sldId id="419" r:id="rId36"/>
    <p:sldId id="420" r:id="rId37"/>
  </p:sldIdLst>
  <p:sldSz cx="9144000" cy="6858000" type="screen4x3"/>
  <p:notesSz cx="7077075" cy="9363075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AD6"/>
    <a:srgbClr val="666666"/>
    <a:srgbClr val="92D050"/>
    <a:srgbClr val="96BE66"/>
    <a:srgbClr val="DCEBF5"/>
    <a:srgbClr val="000000"/>
    <a:srgbClr val="F2F2F2"/>
    <a:srgbClr val="D9D9D9"/>
    <a:srgbClr val="F6953C"/>
    <a:srgbClr val="B889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5484" autoAdjust="0"/>
  </p:normalViewPr>
  <p:slideViewPr>
    <p:cSldViewPr snapToGrid="0">
      <p:cViewPr varScale="1">
        <p:scale>
          <a:sx n="74" d="100"/>
          <a:sy n="74" d="100"/>
        </p:scale>
        <p:origin x="-1092" y="-90"/>
      </p:cViewPr>
      <p:guideLst>
        <p:guide orient="horz" pos="611"/>
        <p:guide orient="horz" pos="2159"/>
        <p:guide pos="2880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958" y="-102"/>
      </p:cViewPr>
      <p:guideLst>
        <p:guide orient="horz" pos="2949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" y="112163"/>
            <a:ext cx="2123123" cy="35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78634" y="8818521"/>
            <a:ext cx="5111221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35" tIns="46968" rIns="93935" bIns="46968" anchor="b"/>
          <a:lstStyle/>
          <a:p>
            <a:pPr>
              <a:defRPr/>
            </a:pPr>
            <a:r>
              <a:rPr lang="en-US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’</a:t>
            </a:r>
            <a:r>
              <a:rPr lang="en-US" altLang="ja-JP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s outlook and is for planning purposes only.</a:t>
            </a:r>
            <a:endParaRPr lang="en-US" sz="600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504393" y="8816896"/>
            <a:ext cx="1571045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35" tIns="46968" rIns="93935" bIns="46968" anchor="b"/>
          <a:lstStyle/>
          <a:p>
            <a:pPr algn="r">
              <a:defRPr/>
            </a:pPr>
            <a:fld id="{3FDB4DEF-1C31-4CDB-AE15-0571721ADE37}" type="slidenum">
              <a:rPr lang="en-US" sz="1300">
                <a:latin typeface="Arial" pitchFamily="34" charset="0"/>
                <a:ea typeface="ＭＳ Ｐゴシック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300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771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7269" y="4447461"/>
            <a:ext cx="6762538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8634" y="8816896"/>
            <a:ext cx="5111221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>
              <a:defRPr sz="6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dirty="0" smtClean="0">
                <a:latin typeface="Arial" pitchFamily="34" charset="0"/>
              </a:rPr>
              <a:t>’</a:t>
            </a:r>
            <a:r>
              <a:rPr lang="en-US" altLang="ja-JP" dirty="0" smtClean="0">
                <a:latin typeface="Arial" pitchFamily="34" charset="0"/>
              </a:rPr>
              <a:t>s outlook and is for planning purposes only.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4393" y="8816896"/>
            <a:ext cx="1571045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57B0BA6-1AAD-4AF6-9E2B-B167E0A67E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774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805" y="112163"/>
            <a:ext cx="2123123" cy="35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136609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1519-8410-4FA8-BFFA-133AFA38DA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5976197" cy="46815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280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280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28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30268"/>
            <a:r>
              <a:rPr lang="en-US" altLang="en-US" dirty="0" smtClean="0"/>
              <a:t>© 2007 Quantum Corporation Confidential</a:t>
            </a:r>
          </a:p>
        </p:txBody>
      </p:sp>
      <p:sp>
        <p:nvSpPr>
          <p:cNvPr id="86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1" name="Footer Placeholder 3"/>
          <p:cNvSpPr txBox="1">
            <a:spLocks noGrp="1"/>
          </p:cNvSpPr>
          <p:nvPr/>
        </p:nvSpPr>
        <p:spPr bwMode="auto">
          <a:xfrm>
            <a:off x="0" y="8895541"/>
            <a:ext cx="3931708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36" tIns="46619" rIns="93236" bIns="46619" anchor="b"/>
          <a:lstStyle/>
          <a:p>
            <a:pPr defTabSz="931810" eaLnBrk="0" hangingPunct="0"/>
            <a:r>
              <a:rPr lang="en-US" altLang="en-US" sz="1200" dirty="0"/>
              <a:t>© 2007 Quantum Corporation Confidential</a:t>
            </a:r>
          </a:p>
        </p:txBody>
      </p:sp>
      <p:sp>
        <p:nvSpPr>
          <p:cNvPr id="86022" name="Slide Number Placeholder 4"/>
          <p:cNvSpPr txBox="1">
            <a:spLocks noGrp="1"/>
          </p:cNvSpPr>
          <p:nvPr/>
        </p:nvSpPr>
        <p:spPr bwMode="auto">
          <a:xfrm>
            <a:off x="4010036" y="8895541"/>
            <a:ext cx="3067039" cy="4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36" tIns="46619" rIns="93236" bIns="46619" anchor="b"/>
          <a:lstStyle/>
          <a:p>
            <a:pPr algn="r" defTabSz="931810" eaLnBrk="0" hangingPunct="0"/>
            <a:fld id="{4595B5AF-DD45-4AF1-AE7A-09A1E2D5CDF6}" type="slidenum">
              <a:rPr lang="en-US" altLang="en-US" sz="1200"/>
              <a:pPr algn="r" defTabSz="931810" eaLnBrk="0" hangingPunct="0"/>
              <a:t>2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9729-DDB8-423D-81FE-8300FBD942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827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9729-DDB8-423D-81FE-8300FBD942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827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9729-DDB8-423D-81FE-8300FBD942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1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75" y="1190625"/>
            <a:ext cx="4281488" cy="3211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2614-6659-42A9-B3AC-C7CF41ACA0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015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75" y="1190625"/>
            <a:ext cx="4281488" cy="3211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2614-6659-42A9-B3AC-C7CF41ACA0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041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280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28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39970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4566-1DAD-4210-9251-466EC440C614}" type="slidenum">
              <a:rPr lang="en-US"/>
              <a:pPr>
                <a:defRPr/>
              </a:pPr>
              <a:t>‹#›</a:t>
            </a:fld>
            <a:r>
              <a:rPr lang="en-US" dirty="0"/>
              <a:t>    </a:t>
            </a:r>
            <a:r>
              <a:rPr lang="en-US" sz="1200" dirty="0"/>
              <a:t>|      DXi Series Introduction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04800" y="6430963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6DA06E-1AE0-4CBD-8BD2-4F96901D9A95}" type="slidenum">
              <a:rPr/>
              <a:pPr>
                <a:defRPr/>
              </a:pPr>
              <a:t>‹#›</a:t>
            </a:fld>
            <a:r>
              <a:rPr dirty="0"/>
              <a:t>    |  Customer NDA Presentation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200" y="3048000"/>
            <a:ext cx="2359152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114800"/>
            <a:ext cx="2377735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593725"/>
            <a:ext cx="281635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14444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_wPhoto_PPT_imagery_033012" descr="/Volumes/Studio/QUANTUM/846-008_SalesKickOffElements/4. Creative/PowerPoint/images/Title_wPhoto_PPT_imagery_0330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hoto-FP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Quantum-Q-for-PP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595438"/>
            <a:ext cx="47656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0924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15EB-C1D3-4B48-9F26-A787BF617B1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594414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1032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114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2759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4750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7506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7992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9195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3994" cy="6857995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FD9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3886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"/>
            <a:ext cx="9143997" cy="6857998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FD99C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8790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FDD9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0877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9143996" cy="6857997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302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"/>
            <a:ext cx="9143996" cy="685799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0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8018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4"/>
            <a:ext cx="9143994" cy="685799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5407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4228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lue_gradient_PPT_0403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Blue_gradientQ_4PPT_imagery_04031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</a:t>
            </a: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2012 </a:t>
            </a: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Quantum Corporation. Company Confidential. Forward-looking information is based upon multiple assumptions and </a:t>
            </a: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uncertainties,</a:t>
            </a:r>
            <a:b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</a:t>
            </a: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="" xmlns:p14="http://schemas.microsoft.com/office/powerpoint/2010/main" val="2206260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12" descr="Blue_gradientQ_4PPT_imagery_0403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1858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888050"/>
            <a:ext cx="3886200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000"/>
              </a:lnSpc>
              <a:spcBef>
                <a:spcPts val="300"/>
              </a:spcBef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150229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72200" y="66294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H </a:t>
            </a:r>
            <a:endParaRPr lang="en-US" sz="1000" b="0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39970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029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39405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38138" y="969962"/>
            <a:ext cx="8216220" cy="529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2319224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4566-1DAD-4210-9251-466EC440C614}" type="slidenum">
              <a:rPr lang="en-US"/>
              <a:pPr>
                <a:defRPr/>
              </a:pPr>
              <a:t>‹#›</a:t>
            </a:fld>
            <a:r>
              <a:rPr lang="en-US" dirty="0"/>
              <a:t>    </a:t>
            </a:r>
            <a:r>
              <a:rPr lang="en-US" sz="1200" dirty="0"/>
              <a:t>|      DXi Series Introduction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39495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1628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39495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4" y="990600"/>
            <a:ext cx="86582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456070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1168" y="990600"/>
            <a:ext cx="8659368" cy="5413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40892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00026" y="253664"/>
            <a:ext cx="8667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2600"/>
              </a:lnSpc>
              <a:defRPr sz="2400"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5" y="987552"/>
            <a:ext cx="8659368" cy="5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14932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200026" y="978286"/>
            <a:ext cx="4101254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209550" y="1533526"/>
            <a:ext cx="4091729" cy="486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978286"/>
            <a:ext cx="41944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514475"/>
            <a:ext cx="418491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729296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618288"/>
            <a:ext cx="463550" cy="246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604DF-6CF5-4AAA-8FDC-D25974FDF469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888050"/>
            <a:ext cx="3886200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000"/>
              </a:lnSpc>
              <a:spcBef>
                <a:spcPts val="300"/>
              </a:spcBef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150229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4104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514476"/>
            <a:ext cx="3886200" cy="14287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28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&lt;PROGRAM NAME&gt;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429000"/>
            <a:ext cx="3886200" cy="652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Presenter(s)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&lt;Review Date (</a:t>
            </a:r>
            <a:r>
              <a:rPr lang="en-US" dirty="0" err="1" smtClean="0"/>
              <a:t>ddMMMyyyy</a:t>
            </a:r>
            <a:r>
              <a:rPr lang="en-US" dirty="0" smtClean="0"/>
              <a:t>)&gt;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032374" y="2969254"/>
            <a:ext cx="3886200" cy="39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PHASE NAME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9905777">
            <a:off x="6508556" y="553004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solidFill>
                  <a:srgbClr val="FF0000">
                    <a:alpha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Draft01</a:t>
            </a:r>
            <a:endParaRPr lang="en-US" sz="5400" b="1" dirty="0">
              <a:ln w="12700">
                <a:noFill/>
                <a:prstDash val="solid"/>
              </a:ln>
              <a:solidFill>
                <a:srgbClr val="FF0000">
                  <a:alpha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071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3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emf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028A6D4-2848-423E-B948-3EA1E267C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1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73" r:id="rId13"/>
    <p:sldLayoutId id="2147484174" r:id="rId14"/>
    <p:sldLayoutId id="2147484175" r:id="rId15"/>
  </p:sldLayoutIdLst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aster_PPT_imagery_033012.jpg" descr="/Volumes/Studio/QUANTUM/846-008_SalesKickOffElements/4. Creative/PowerPoint/images/Master_PPT_imagery_033012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1" y="6617702"/>
            <a:ext cx="46385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1EAFE43-1E2A-4740-80B5-50297DF77E73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040" y="6616114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6198" y="6605294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0127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  <p:sldLayoutId id="2147484171" r:id="rId18"/>
    <p:sldLayoutId id="2147484172" r:id="rId19"/>
  </p:sldLayoutIdLst>
  <mc:AlternateContent xmlns:mc="http://schemas.openxmlformats.org/markup-compatibility/2006">
    <mc:Choice xmlns="" xmlns:p14="http://schemas.microsoft.com/office/powerpoint/2010/main" Requires="p14">
      <p:transition spd="med" p14:dur="600">
        <p:wipe/>
      </p:transition>
    </mc:Choice>
    <mc:Fallback>
      <p:transition spd="med">
        <p:wip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97" r:id="rId8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162920" y="6480368"/>
            <a:ext cx="47525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1430815" cy="23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="" xmlns:p14="http://schemas.microsoft.com/office/powerpoint/2010/main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9" r:id="rId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620256" y="64922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rgbClr val="DDDDDD"/>
                </a:solidFill>
              </a:rPr>
              <a:t>Template QF00236 Rev </a:t>
            </a:r>
            <a:r>
              <a:rPr lang="en-US" sz="1000" dirty="0" smtClean="0">
                <a:solidFill>
                  <a:srgbClr val="DDDDDD"/>
                </a:solidFill>
              </a:rPr>
              <a:t>H </a:t>
            </a:r>
            <a:endParaRPr lang="en-US" sz="1000" dirty="0">
              <a:solidFill>
                <a:srgbClr val="DDD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M220 </a:t>
            </a:r>
            <a:r>
              <a:rPr lang="en-US" dirty="0" smtClean="0"/>
              <a:t>TOI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smtClean="0"/>
              <a:t>Global Service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October 3, 2014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6499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M220 Storage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QXS 1200 disk storage system data path connectivity to the MDCs and clients are FC.</a:t>
            </a:r>
          </a:p>
          <a:p>
            <a:r>
              <a:rPr lang="en-US" dirty="0" smtClean="0"/>
              <a:t>QXS 1200 disks are 4TB NL-SAS.</a:t>
            </a:r>
          </a:p>
          <a:p>
            <a:r>
              <a:rPr lang="en-US" dirty="0" smtClean="0"/>
              <a:t>QXS 1200 disk storage system will include dual controllers.</a:t>
            </a:r>
          </a:p>
          <a:p>
            <a:r>
              <a:rPr lang="en-US" dirty="0" smtClean="0"/>
              <a:t>QXS 1200 disk storage health will not be monitored by the MDCs.</a:t>
            </a:r>
          </a:p>
          <a:p>
            <a:r>
              <a:rPr lang="en-US" dirty="0" smtClean="0"/>
              <a:t>QXS 1200 disk storage system will not include hot spares.</a:t>
            </a:r>
          </a:p>
        </p:txBody>
      </p:sp>
    </p:spTree>
    <p:extLst>
      <p:ext uri="{BB962C8B-B14F-4D97-AF65-F5344CB8AC3E}">
        <p14:creationId xmlns:p14="http://schemas.microsoft.com/office/powerpoint/2010/main" xmlns="" val="1574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M220 LUN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3015"/>
            <a:ext cx="8873544" cy="4768630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Building </a:t>
            </a: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block</a:t>
            </a:r>
          </a:p>
          <a:p>
            <a:pPr lvl="1"/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(10+2)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RAID-6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4 </a:t>
            </a:r>
            <a:r>
              <a:rPr 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TByte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 Drives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3 </a:t>
            </a: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Volumes sliced horizontally</a:t>
            </a:r>
          </a:p>
          <a:p>
            <a:pPr lvl="2"/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Volume 0 – StorNext metadata - 1% of capacity</a:t>
            </a:r>
          </a:p>
          <a:p>
            <a:pPr lvl="2"/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Volume 1 – HA shared – 2% of capacity</a:t>
            </a:r>
          </a:p>
          <a:p>
            <a:pPr lvl="2"/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Volume 2 – StorNext data – 97% of capacity</a:t>
            </a:r>
          </a:p>
          <a:p>
            <a:pPr lvl="1"/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282" y="3956574"/>
            <a:ext cx="6773561" cy="19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35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/>
              <a:t>Enclosure </a:t>
            </a:r>
            <a:r>
              <a:rPr lang="en-US" dirty="0" smtClean="0"/>
              <a:t>– 1 file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CBBC6-2728-4F6E-BC28-D1455E53D7F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8787" y="911981"/>
            <a:ext cx="2866571" cy="1210816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3571" y="1142999"/>
          <a:ext cx="4771572" cy="36237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4000"/>
                <a:gridCol w="1977572"/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File System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 smtClean="0">
                          <a:effectLst/>
                        </a:rPr>
                        <a:t>Maximum </a:t>
                      </a:r>
                      <a:r>
                        <a:rPr lang="en-US" sz="2100" u="none" strike="noStrike" dirty="0">
                          <a:effectLst/>
                        </a:rPr>
                        <a:t>Files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195,312,500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Metadata + HA - GBytes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1200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Total Capacity - GBytes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40000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Metadata overhead - GBytes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1200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Data Capacity - TBytes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38.80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Average file size - KBytes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198.66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09375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Enclosures </a:t>
            </a:r>
            <a:r>
              <a:rPr lang="en-US" dirty="0" smtClean="0"/>
              <a:t>– 1-2 file </a:t>
            </a:r>
            <a:r>
              <a:rPr lang="en-US" dirty="0"/>
              <a:t>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CBBC6-2728-4F6E-BC28-D1455E53D7F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444" y="1199849"/>
            <a:ext cx="2543629" cy="1799311"/>
          </a:xfrm>
          <a:prstGeom prst="rect">
            <a:avLst/>
          </a:prstGeom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453571" y="1142999"/>
          <a:ext cx="4771572" cy="36237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4000"/>
                <a:gridCol w="1977572"/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r>
                        <a:rPr lang="en-US" sz="2400" baseline="0" dirty="0" smtClean="0"/>
                        <a:t> – 2 </a:t>
                      </a:r>
                      <a:r>
                        <a:rPr lang="en-US" sz="2400" dirty="0" smtClean="0"/>
                        <a:t>File Systems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</a:t>
                      </a: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Files</a:t>
                      </a: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390,625,000</a:t>
                      </a: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Metadata + HA - GBytes</a:t>
                      </a: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</a:t>
                      </a: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Capacity - GBytes</a:t>
                      </a: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80000</a:t>
                      </a: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Metadata overhead - GBytes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</a:t>
                      </a: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Capacity - TBytes</a:t>
                      </a: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77.60</a:t>
                      </a: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file size - KBytes</a:t>
                      </a: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198.66</a:t>
                      </a:r>
                    </a:p>
                  </a:txBody>
                  <a:tcPr marL="12700" marR="12700" marT="1693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72426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QXS One-Button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preconfigured RAID layout option is defined for the M220 configurations</a:t>
            </a:r>
          </a:p>
          <a:p>
            <a:endParaRPr lang="en-US" dirty="0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190" y="1828800"/>
            <a:ext cx="677063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839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QXS One-Button </a:t>
            </a:r>
            <a:r>
              <a:rPr lang="en-US" dirty="0" err="1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57" y="1027415"/>
            <a:ext cx="8262884" cy="558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956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QXS One-Button </a:t>
            </a:r>
            <a:r>
              <a:rPr lang="en-US" dirty="0" err="1" smtClean="0"/>
              <a:t>Config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700" y="1300766"/>
            <a:ext cx="764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Each tray of  QXS 1200 storage system shall contain 3 SNFS labels of the following format: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446" y="2472733"/>
            <a:ext cx="9182527" cy="311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74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M220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M220 servers utilize the same Dell R520 servers as the current M440 with the following exceptions:</a:t>
            </a:r>
          </a:p>
          <a:p>
            <a:pPr lvl="1"/>
            <a:r>
              <a:rPr lang="en-US" dirty="0" smtClean="0"/>
              <a:t>Dual 6Gbps SAS HBA removed</a:t>
            </a:r>
          </a:p>
          <a:p>
            <a:pPr lvl="1"/>
            <a:r>
              <a:rPr lang="en-US" dirty="0" smtClean="0"/>
              <a:t>Bezel badge changed from M440 to M220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2121396" y="2413000"/>
          <a:ext cx="4723904" cy="4648200"/>
        </p:xfrm>
        <a:graphic>
          <a:graphicData uri="http://schemas.openxmlformats.org/presentationml/2006/ole">
            <p:oleObj spid="_x0000_s188418" name="Visio" r:id="rId3" imgW="6555784" imgH="6454112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74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M220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FC Cabling options</a:t>
            </a:r>
          </a:p>
          <a:p>
            <a:pPr lvl="1"/>
            <a:r>
              <a:rPr lang="en-US" dirty="0" smtClean="0"/>
              <a:t>The cabling of the QXS array to the MDC nodes can be done using direct connect as shown above or with an optional switch</a:t>
            </a:r>
          </a:p>
          <a:p>
            <a:pPr lvl="1"/>
            <a:r>
              <a:rPr lang="en-US" dirty="0" smtClean="0"/>
              <a:t>Quantum offers a low-cost Brocade 6505 24-port switch for purchase but is not included in the M220 offering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672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SW Engineering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buFontTx/>
              <a:buChar char="-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Brian Raccuglia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</p:spPr>
        <p:txBody>
          <a:bodyPr/>
          <a:lstStyle/>
          <a:p>
            <a:fld id="{C6F21EFC-5AB0-4F4C-8000-E7F5307C3B7D}" type="slidenum"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pPr/>
              <a:t>2</a:t>
            </a:fld>
            <a:endParaRPr lang="en-US" altLang="en-US" sz="12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8438"/>
            <a:ext cx="8686800" cy="639762"/>
          </a:xfrm>
          <a:prstGeom prst="rect">
            <a:avLst/>
          </a:prstGeom>
        </p:spPr>
        <p:txBody>
          <a:bodyPr wrap="none"/>
          <a:lstStyle/>
          <a:p>
            <a:pPr eaLnBrk="1" hangingPunct="1"/>
            <a:r>
              <a:rPr altLang="en-US" smtClean="0">
                <a:latin typeface="Arial" charset="0"/>
                <a:ea typeface="ＭＳ Ｐゴシック" pitchFamily="34" charset="-128"/>
                <a:cs typeface="Arial" charset="0"/>
              </a:rPr>
              <a:t>Before we begin…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686800" cy="5257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Please note that we are now using </a:t>
            </a:r>
            <a:r>
              <a:rPr altLang="en-US" b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WebEx Audio </a:t>
            </a:r>
            <a:r>
              <a:rPr alt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for the Service NPI con calls.  With 50-70 participants on each call, this can represent a significant cost savings to Quantum.</a:t>
            </a:r>
          </a:p>
          <a:p>
            <a:pPr eaLnBrk="1" hangingPunct="1">
              <a:lnSpc>
                <a:spcPct val="90000"/>
              </a:lnSpc>
            </a:pPr>
            <a:r>
              <a:rPr alt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Here are some things you need to know about WebEx Audio:</a:t>
            </a:r>
          </a:p>
          <a:p>
            <a:pPr lvl="1" eaLnBrk="1" hangingPunct="1">
              <a:lnSpc>
                <a:spcPct val="90000"/>
              </a:lnSpc>
            </a:pPr>
            <a:r>
              <a:rPr alt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Using “*6” </a:t>
            </a:r>
            <a:r>
              <a:rPr altLang="en-US" b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does not work </a:t>
            </a:r>
            <a:r>
              <a:rPr alt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on WebEx Audio to mute/un-mute your line.</a:t>
            </a:r>
          </a:p>
          <a:p>
            <a:pPr lvl="1" eaLnBrk="1" hangingPunct="1">
              <a:lnSpc>
                <a:spcPct val="90000"/>
              </a:lnSpc>
            </a:pPr>
            <a:r>
              <a:rPr alt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You </a:t>
            </a:r>
            <a:r>
              <a:rPr altLang="en-US" u="sng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can</a:t>
            </a:r>
            <a:r>
              <a:rPr alt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mute your phone in two ways when using WebEx Audio:</a:t>
            </a:r>
          </a:p>
          <a:p>
            <a:pPr marL="1200150" lvl="2" indent="-3429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alt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You can mute your phone from your end (using the mute feature on your phone)</a:t>
            </a:r>
          </a:p>
          <a:p>
            <a:pPr marL="1200150" lvl="2" indent="-3429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alt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Within the WebEx, in the participants list, use the button next to your name showing a microphone.  Press once to mute.  Press again to un-mute.</a:t>
            </a:r>
          </a:p>
          <a:p>
            <a:pPr marL="1200150" lvl="2" indent="-3429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altLang="en-US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If we need to mute all lines, use the “Raise Hand” feature to let us know you need to speak and we will un-mute your line.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3338" y="4648200"/>
            <a:ext cx="33623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5324475" y="4800600"/>
            <a:ext cx="457200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8438"/>
            <a:ext cx="1474788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6019800" y="4953000"/>
            <a:ext cx="457200" cy="7620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M220 Service Menu Changes (vs. M440)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M220 service menu will be very similar to the M440 service menu. </a:t>
            </a:r>
          </a:p>
          <a:p>
            <a:r>
              <a:rPr lang="en-US" dirty="0" smtClean="0"/>
              <a:t>All service menu items referring to the NetApp array are removed.</a:t>
            </a:r>
          </a:p>
          <a:p>
            <a:r>
              <a:rPr lang="en-US" dirty="0" smtClean="0"/>
              <a:t>All service menu items referring to the SAS HBA card and ports are removed.</a:t>
            </a:r>
          </a:p>
          <a:p>
            <a:r>
              <a:rPr lang="en-US" dirty="0" smtClean="0"/>
              <a:t>A new shared file system expansion option is added to perform expansion of the HA shared file system on newly added QXS JBOD trays.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4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StorNext</a:t>
            </a:r>
            <a:r>
              <a:rPr lang="en-US" dirty="0" smtClean="0"/>
              <a:t> GUI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138" y="969962"/>
            <a:ext cx="8216220" cy="5456963"/>
          </a:xfrm>
        </p:spPr>
        <p:txBody>
          <a:bodyPr>
            <a:normAutofit/>
          </a:bodyPr>
          <a:lstStyle/>
          <a:p>
            <a:r>
              <a:rPr lang="en-US" dirty="0" smtClean="0"/>
              <a:t>There were no </a:t>
            </a:r>
            <a:r>
              <a:rPr lang="en-US" dirty="0" err="1" smtClean="0"/>
              <a:t>StorNext</a:t>
            </a:r>
            <a:r>
              <a:rPr lang="en-US" dirty="0" smtClean="0"/>
              <a:t> software changes required to support the M220 platform.  All changes were done in the platform code so the initial release will contain the exact same </a:t>
            </a:r>
            <a:r>
              <a:rPr lang="en-US" dirty="0" err="1" smtClean="0"/>
              <a:t>StorNext</a:t>
            </a:r>
            <a:r>
              <a:rPr lang="en-US" dirty="0" smtClean="0"/>
              <a:t> 5.1.0 software image.</a:t>
            </a:r>
          </a:p>
          <a:p>
            <a:r>
              <a:rPr lang="en-US" dirty="0" smtClean="0"/>
              <a:t>There are visible changes on the GUI though due to the removal of the NetApp array.  </a:t>
            </a:r>
          </a:p>
          <a:p>
            <a:pPr lvl="1"/>
            <a:r>
              <a:rPr lang="en-US" dirty="0" smtClean="0"/>
              <a:t>On the Hardware Status page in the GUI, you will no longer see a “Cluster Array” entry.</a:t>
            </a:r>
          </a:p>
          <a:p>
            <a:r>
              <a:rPr lang="en-US" dirty="0" smtClean="0"/>
              <a:t>The GUI will also now display “</a:t>
            </a:r>
            <a:r>
              <a:rPr lang="en-US" dirty="0" err="1" smtClean="0"/>
              <a:t>StorNext</a:t>
            </a:r>
            <a:r>
              <a:rPr lang="en-US" dirty="0" smtClean="0"/>
              <a:t> 5 M220” in the top title bar on the GUI to designate the new M220 model.  </a:t>
            </a:r>
          </a:p>
          <a:p>
            <a:r>
              <a:rPr lang="en-US" dirty="0" smtClean="0"/>
              <a:t>All other pages and options on the GUI should remain unchanged from an M440 system.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Licensing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138" y="969962"/>
            <a:ext cx="8216220" cy="5456963"/>
          </a:xfrm>
        </p:spPr>
        <p:txBody>
          <a:bodyPr>
            <a:normAutofit/>
          </a:bodyPr>
          <a:lstStyle/>
          <a:p>
            <a:r>
              <a:rPr lang="en-US" dirty="0" smtClean="0"/>
              <a:t>M220 will come preinstalled with 4 </a:t>
            </a:r>
            <a:r>
              <a:rPr lang="en-US" dirty="0" err="1" smtClean="0"/>
              <a:t>StorNext</a:t>
            </a:r>
            <a:r>
              <a:rPr lang="en-US" dirty="0" smtClean="0"/>
              <a:t> client licenses (2 for customer use and 2 for the MDC server nodes).</a:t>
            </a:r>
          </a:p>
          <a:p>
            <a:r>
              <a:rPr lang="en-US" dirty="0" smtClean="0"/>
              <a:t>HA Failover License pre-installed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Software Installation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138" y="969962"/>
            <a:ext cx="8216220" cy="5456963"/>
          </a:xfrm>
        </p:spPr>
        <p:txBody>
          <a:bodyPr>
            <a:normAutofit/>
          </a:bodyPr>
          <a:lstStyle/>
          <a:p>
            <a:r>
              <a:rPr lang="en-US" dirty="0" smtClean="0"/>
              <a:t>M220 RAID CD for the internal server boot drives is equivalent to the M440 RAID CD</a:t>
            </a:r>
          </a:p>
          <a:p>
            <a:r>
              <a:rPr lang="en-US" dirty="0" smtClean="0"/>
              <a:t>The OS installation boot menu contains a new “M220” selection for the OS software installation</a:t>
            </a:r>
          </a:p>
          <a:p>
            <a:r>
              <a:rPr lang="en-US" dirty="0" smtClean="0"/>
              <a:t>The OS file system partitions and sizes stay the same as the M440 image.</a:t>
            </a:r>
          </a:p>
          <a:p>
            <a:r>
              <a:rPr lang="en-US" dirty="0" smtClean="0"/>
              <a:t>All network IP factory defaults and devices are equivalent to an M440 installation.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Service Strategy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Jim Hibbard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1145285"/>
            <a:ext cx="8216220" cy="47686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/>
              <a:t>Service Model is identical to existing M-Series Service Model</a:t>
            </a:r>
          </a:p>
          <a:p>
            <a:r>
              <a:rPr lang="en-US" sz="2000" dirty="0" smtClean="0"/>
              <a:t>Service </a:t>
            </a:r>
            <a:r>
              <a:rPr lang="en-US" sz="2000" dirty="0" smtClean="0"/>
              <a:t>Model Summary:</a:t>
            </a:r>
          </a:p>
          <a:p>
            <a:pPr lvl="1"/>
            <a:r>
              <a:rPr lang="en-US" sz="1400" dirty="0" smtClean="0"/>
              <a:t>Case Management: Global </a:t>
            </a:r>
            <a:r>
              <a:rPr lang="en-US" sz="1400" dirty="0" smtClean="0"/>
              <a:t>Service Center </a:t>
            </a:r>
            <a:r>
              <a:rPr lang="en-US" sz="1400" dirty="0" smtClean="0"/>
              <a:t>(</a:t>
            </a:r>
            <a:r>
              <a:rPr lang="en-US" sz="1400" dirty="0" smtClean="0"/>
              <a:t>GSC), </a:t>
            </a:r>
            <a:r>
              <a:rPr lang="en-US" sz="1400" dirty="0" smtClean="0"/>
              <a:t>CDS, Kuala Lumpur</a:t>
            </a:r>
          </a:p>
          <a:p>
            <a:pPr lvl="1"/>
            <a:r>
              <a:rPr lang="en-US" sz="1400" dirty="0" smtClean="0"/>
              <a:t>Technical Support: Software Product Support (SPS)</a:t>
            </a:r>
          </a:p>
          <a:p>
            <a:pPr lvl="1"/>
            <a:r>
              <a:rPr lang="en-US" sz="1400" dirty="0" smtClean="0"/>
              <a:t>Field Service: TPM led with Quantum Field Engineer (QFE) as alternate</a:t>
            </a:r>
          </a:p>
          <a:p>
            <a:pPr lvl="1"/>
            <a:r>
              <a:rPr lang="en-US" sz="1400" dirty="0" smtClean="0"/>
              <a:t>Escalations: Dell, Dot Hill Solutions, </a:t>
            </a:r>
            <a:r>
              <a:rPr lang="en-US" sz="1400" dirty="0" err="1" smtClean="0"/>
              <a:t>StorNext</a:t>
            </a:r>
            <a:r>
              <a:rPr lang="en-US" sz="1400" dirty="0" smtClean="0"/>
              <a:t> Sustaining Engineering (SUS) and Quantum HW Engineering</a:t>
            </a:r>
          </a:p>
          <a:p>
            <a:pPr lvl="1"/>
            <a:r>
              <a:rPr lang="en-US" sz="1400" dirty="0" smtClean="0"/>
              <a:t>Replacement Part Fulfillment: Field Replaceable Units (FRUs) and Customer Replaceable Units (CRUs).</a:t>
            </a:r>
          </a:p>
          <a:p>
            <a:r>
              <a:rPr lang="en-US" sz="2000" dirty="0" smtClean="0"/>
              <a:t>Installation Strategy</a:t>
            </a:r>
          </a:p>
          <a:p>
            <a:pPr lvl="1"/>
            <a:r>
              <a:rPr lang="en-US" sz="1400" dirty="0" err="1" smtClean="0"/>
              <a:t>StorNext</a:t>
            </a:r>
            <a:r>
              <a:rPr lang="en-US" sz="1400" dirty="0" smtClean="0"/>
              <a:t> M220 is NOT customer installable thus Installation and Integration services must be purchased along with the HW.  Installation/Integration will be performed by Quantum Professional Services (PS) or a Quantum Authorized Partners.</a:t>
            </a:r>
          </a:p>
          <a:p>
            <a:r>
              <a:rPr lang="en-US" sz="2000" dirty="0" smtClean="0"/>
              <a:t>Upgrade Services</a:t>
            </a:r>
          </a:p>
          <a:p>
            <a:pPr lvl="1"/>
            <a:r>
              <a:rPr lang="en-US" sz="1400" dirty="0" smtClean="0"/>
              <a:t>Software/Firmware is customer upgradable. Customer can choose to purchase a Professional Services (or a Quantum Authorized Partners) engagement to assist with the upgrade.</a:t>
            </a:r>
          </a:p>
          <a:p>
            <a:pPr lvl="1"/>
            <a:r>
              <a:rPr lang="en-US" sz="1400" dirty="0" smtClean="0"/>
              <a:t>Field disk expansion services will be offered and performed by Quantum Professional Services and Quantum authorized partners could also be utilized in special situations.</a:t>
            </a:r>
          </a:p>
          <a:p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 (cont.)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1145285"/>
            <a:ext cx="8216220" cy="476863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Standard Warranty</a:t>
            </a:r>
          </a:p>
          <a:p>
            <a:pPr lvl="1"/>
            <a:r>
              <a:rPr lang="en-US" sz="1400" dirty="0" smtClean="0"/>
              <a:t>NBD Gold – Includes 1 year on-site support Monday to Friday, next-day on-site target response time, 7x24 telephone support and online resources. </a:t>
            </a:r>
          </a:p>
          <a:p>
            <a:r>
              <a:rPr lang="en-US" sz="2000" dirty="0" smtClean="0"/>
              <a:t>Warranty uplifts &amp; extensions</a:t>
            </a:r>
          </a:p>
          <a:p>
            <a:pPr lvl="1"/>
            <a:r>
              <a:rPr lang="en-US" sz="1400" dirty="0" smtClean="0"/>
              <a:t>NEXT BUSINESS DAY GOLD:  Includes 5x9 Next Business Day on-site support, 24 telephone support, priority call handling and online resources.</a:t>
            </a:r>
          </a:p>
          <a:p>
            <a:pPr lvl="1"/>
            <a:r>
              <a:rPr lang="en-US" sz="1400" dirty="0" smtClean="0"/>
              <a:t>GOLD SUPPORT PLAN: Includes 24x7 on-site support, four-hour on-site target response time, 24-hour telephone support, priority call handling and online resources.</a:t>
            </a:r>
          </a:p>
          <a:p>
            <a:pPr lvl="1"/>
            <a:r>
              <a:rPr lang="en-US" sz="1400" dirty="0" smtClean="0"/>
              <a:t>Annual extensions are available for the various warranty offerings supported by this program (Bronze, NBD Gold, and Gold).</a:t>
            </a:r>
          </a:p>
          <a:p>
            <a:r>
              <a:rPr lang="en-US" sz="2000" dirty="0" smtClean="0"/>
              <a:t>Current M-Series Service Plan (</a:t>
            </a:r>
            <a:r>
              <a:rPr lang="en-US" sz="2000" dirty="0" err="1" smtClean="0"/>
              <a:t>p/n</a:t>
            </a:r>
            <a:r>
              <a:rPr lang="en-US" sz="2000" dirty="0" smtClean="0"/>
              <a:t> 0-13940-01) will be updated to include M220 details.</a:t>
            </a:r>
          </a:p>
          <a:p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Numbers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1145285"/>
            <a:ext cx="8216220" cy="47686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/>
              <a:t>9-03890-01 QUANTUM STORNEXT,48TB,M220 METADATA APPLIANCE.</a:t>
            </a:r>
          </a:p>
          <a:p>
            <a:r>
              <a:rPr lang="en-US" sz="2000" dirty="0" smtClean="0"/>
              <a:t>9-03890-02 QUANTUM STORNEXT,96TB,M220 METADATA APPLIANCE. </a:t>
            </a:r>
          </a:p>
          <a:p>
            <a:r>
              <a:rPr lang="en-US" sz="2000" dirty="0" smtClean="0"/>
              <a:t>Oracle IB construction in progress</a:t>
            </a:r>
          </a:p>
          <a:p>
            <a:pPr lvl="1"/>
            <a:r>
              <a:rPr lang="en-US" sz="1600" dirty="0" smtClean="0"/>
              <a:t>We’ll make sure Service has the necessary visibility to Express initiated sales vs. formal GA M220s.</a:t>
            </a:r>
          </a:p>
          <a:p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FRU/CRU Model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1145285"/>
            <a:ext cx="8216220" cy="202291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/>
              <a:t>FRU/CRU list </a:t>
            </a:r>
            <a:r>
              <a:rPr lang="en-US" sz="2000" dirty="0" err="1" smtClean="0"/>
              <a:t>p/n</a:t>
            </a:r>
            <a:r>
              <a:rPr lang="en-US" sz="2000" dirty="0" smtClean="0"/>
              <a:t> 6-68219-01</a:t>
            </a:r>
          </a:p>
          <a:p>
            <a:r>
              <a:rPr lang="en-US" sz="2000" dirty="0" smtClean="0"/>
              <a:t>FRU/CRU list will release initially with support for Express M220 sales and eventually to support formal M220 program</a:t>
            </a:r>
          </a:p>
          <a:p>
            <a:r>
              <a:rPr lang="en-US" sz="2000" dirty="0" smtClean="0"/>
              <a:t>Separate Columns for “Express M220” and “M220”</a:t>
            </a:r>
          </a:p>
          <a:p>
            <a:r>
              <a:rPr lang="en-US" sz="2000" dirty="0" smtClean="0"/>
              <a:t>Separate sections for Quantum vs. Dell field inventory</a:t>
            </a:r>
          </a:p>
          <a:p>
            <a:endParaRPr lang="en-US" sz="2000" dirty="0" smtClean="0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 cstate="print"/>
          <a:srcRect l="56994"/>
          <a:stretch>
            <a:fillRect/>
          </a:stretch>
        </p:blipFill>
        <p:spPr bwMode="auto">
          <a:xfrm>
            <a:off x="569844" y="3521007"/>
            <a:ext cx="757817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339405" y="257770"/>
            <a:ext cx="8525921" cy="639763"/>
          </a:xfrm>
        </p:spPr>
        <p:txBody>
          <a:bodyPr/>
          <a:lstStyle/>
          <a:p>
            <a:pPr eaLnBrk="1" hangingPunct="1"/>
            <a:r>
              <a:rPr dirty="0" smtClean="0">
                <a:latin typeface="Arial" charset="0"/>
                <a:ea typeface="ＭＳ Ｐゴシック" pitchFamily="34" charset="-128"/>
                <a:cs typeface="Arial" charset="0"/>
              </a:rPr>
              <a:t>Documentation and Training</a:t>
            </a:r>
          </a:p>
        </p:txBody>
      </p:sp>
      <p:sp>
        <p:nvSpPr>
          <p:cNvPr id="14339" name="Content Placeholder 6"/>
          <p:cNvSpPr>
            <a:spLocks noGrp="1"/>
          </p:cNvSpPr>
          <p:nvPr>
            <p:ph idx="1"/>
          </p:nvPr>
        </p:nvSpPr>
        <p:spPr>
          <a:xfrm>
            <a:off x="338137" y="969962"/>
            <a:ext cx="8805863" cy="5343751"/>
          </a:xfrm>
        </p:spPr>
        <p:txBody>
          <a:bodyPr>
            <a:normAutofit/>
          </a:bodyPr>
          <a:lstStyle/>
          <a:p>
            <a:pPr marL="231775" indent="-231775">
              <a:spcAft>
                <a:spcPts val="300"/>
              </a:spcAft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Documentation</a:t>
            </a:r>
          </a:p>
          <a:p>
            <a:pPr marL="631825" lvl="1" indent="-231775">
              <a:spcAft>
                <a:spcPts val="300"/>
              </a:spcAft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No documentation updates for Express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sales</a:t>
            </a:r>
          </a:p>
          <a:p>
            <a:pPr marL="1031875" lvl="2" indent="-231775">
              <a:spcAft>
                <a:spcPts val="300"/>
              </a:spcAft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No M220 doc selection in GUI</a:t>
            </a:r>
          </a:p>
          <a:p>
            <a:pPr marL="631825" lvl="1" indent="-231775">
              <a:spcAft>
                <a:spcPts val="300"/>
              </a:spcAft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Normal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documentation updates for formal M220 GA</a:t>
            </a:r>
          </a:p>
          <a:p>
            <a:pPr marL="631825" lvl="1" indent="-231775">
              <a:spcAft>
                <a:spcPts val="300"/>
              </a:spcAft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Leverage 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M440 documentation in the interim</a:t>
            </a:r>
          </a:p>
          <a:p>
            <a:pPr marL="231775" indent="-231775">
              <a:spcAft>
                <a:spcPts val="300"/>
              </a:spcAft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Training</a:t>
            </a:r>
          </a:p>
          <a:p>
            <a:pPr marL="631825" lvl="1" indent="-231775">
              <a:spcAft>
                <a:spcPts val="300"/>
              </a:spcAft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No training course updates for Express sales</a:t>
            </a:r>
          </a:p>
          <a:p>
            <a:pPr marL="631825" lvl="1" indent="-231775">
              <a:spcAft>
                <a:spcPts val="300"/>
              </a:spcAft>
            </a:pP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Training course updates for formal M220 GA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1304816"/>
            <a:ext cx="8216220" cy="529783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Product </a:t>
            </a:r>
            <a:r>
              <a:rPr lang="en-US" sz="2000" dirty="0" smtClean="0"/>
              <a:t>Overview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Product </a:t>
            </a:r>
            <a:r>
              <a:rPr lang="en-US" sz="2000" dirty="0" smtClean="0"/>
              <a:t>Hardware</a:t>
            </a:r>
            <a:endParaRPr lang="en-US" sz="2000" dirty="0" smtClean="0"/>
          </a:p>
          <a:p>
            <a:r>
              <a:rPr lang="en-US" sz="2000" dirty="0" smtClean="0"/>
              <a:t>Product </a:t>
            </a:r>
            <a:r>
              <a:rPr lang="en-US" sz="2000" dirty="0" smtClean="0"/>
              <a:t>Software</a:t>
            </a:r>
            <a:endParaRPr lang="en-US" sz="2000" dirty="0" smtClean="0"/>
          </a:p>
          <a:p>
            <a:r>
              <a:rPr lang="en-US" sz="2000" dirty="0" smtClean="0"/>
              <a:t>Service </a:t>
            </a:r>
            <a:r>
              <a:rPr lang="en-US" sz="2000" dirty="0" smtClean="0"/>
              <a:t>Model</a:t>
            </a:r>
            <a:endParaRPr lang="en-US" sz="2000" dirty="0" smtClean="0"/>
          </a:p>
          <a:p>
            <a:endParaRPr lang="en-US" sz="2000" dirty="0" smtClean="0"/>
          </a:p>
          <a:p>
            <a:pPr marL="463550" indent="-411163" defTabSz="91440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Notes: 	Ask questions as we go.  Q&amp;A also at the end.</a:t>
            </a:r>
          </a:p>
          <a:p>
            <a:pPr marL="463550" indent="-411163" defTabSz="91440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		TOI will recorded and posted on </a:t>
            </a:r>
            <a:r>
              <a:rPr lang="en-US" sz="2000" dirty="0" err="1" smtClean="0">
                <a:solidFill>
                  <a:srgbClr val="FF0000"/>
                </a:solidFill>
                <a:cs typeface="Arial" charset="0"/>
              </a:rPr>
              <a:t>Qwikipedia</a:t>
            </a:r>
            <a:endParaRPr lang="en-US" sz="2000" dirty="0" smtClean="0">
              <a:solidFill>
                <a:srgbClr val="FF0000"/>
              </a:solidFill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Postings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1145285"/>
            <a:ext cx="8216220" cy="476863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 smtClean="0"/>
              <a:t>Aside from updated Service Plan and FRU/CRU list, no other docs will be updated for Express sales of M220.</a:t>
            </a:r>
          </a:p>
          <a:p>
            <a:pPr lvl="1"/>
            <a:r>
              <a:rPr lang="en-US" dirty="0" smtClean="0"/>
              <a:t>Service Plan and FRU/CRU list should get posted to </a:t>
            </a:r>
            <a:r>
              <a:rPr lang="en-US" dirty="0" err="1" smtClean="0"/>
              <a:t>CSWeb</a:t>
            </a:r>
            <a:r>
              <a:rPr lang="en-US" dirty="0" smtClean="0"/>
              <a:t> week of 10/6.</a:t>
            </a:r>
          </a:p>
          <a:p>
            <a:pPr lvl="0"/>
            <a:r>
              <a:rPr lang="en-US" dirty="0" smtClean="0"/>
              <a:t>Formal M220 Release will support typical postings on </a:t>
            </a:r>
            <a:r>
              <a:rPr lang="en-US" dirty="0" err="1" smtClean="0"/>
              <a:t>CSWeb</a:t>
            </a:r>
            <a:r>
              <a:rPr lang="en-US" dirty="0" smtClean="0"/>
              <a:t>, Quantum.com, and CSSP.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6797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Q&amp;A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Product Overview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Nick Elvester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M220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3015"/>
            <a:ext cx="8642442" cy="476863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Based on M440 MDC node + QXS-1200</a:t>
            </a:r>
          </a:p>
          <a:p>
            <a:r>
              <a:rPr lang="en-US" sz="2000" dirty="0" smtClean="0"/>
              <a:t>Contains metadata and data on one array</a:t>
            </a:r>
          </a:p>
          <a:p>
            <a:r>
              <a:rPr lang="en-US" sz="2000" dirty="0" smtClean="0"/>
              <a:t>Starts with one </a:t>
            </a:r>
            <a:r>
              <a:rPr lang="en-US" sz="2000" dirty="0" smtClean="0"/>
              <a:t>array, can scale with expansions</a:t>
            </a:r>
          </a:p>
          <a:p>
            <a:r>
              <a:rPr lang="en-US" sz="2000" dirty="0" smtClean="0"/>
              <a:t>Starts at 48TB raw (38.8 TB actual)</a:t>
            </a:r>
            <a:endParaRPr lang="en-US" sz="2000" dirty="0"/>
          </a:p>
          <a:p>
            <a:r>
              <a:rPr lang="en-US" sz="2000" dirty="0" smtClean="0"/>
              <a:t>Scales to 192TB </a:t>
            </a:r>
            <a:r>
              <a:rPr lang="en-US" sz="2000" dirty="0" smtClean="0"/>
              <a:t>raw (155.2 TB actual)</a:t>
            </a:r>
          </a:p>
          <a:p>
            <a:r>
              <a:rPr lang="en-US" sz="2000" dirty="0" smtClean="0"/>
              <a:t>2 SAN Clients</a:t>
            </a:r>
          </a:p>
          <a:p>
            <a:r>
              <a:rPr lang="en-US" sz="2000" dirty="0" smtClean="0"/>
              <a:t>Unlimited Xsan Clients</a:t>
            </a:r>
          </a:p>
          <a:p>
            <a:r>
              <a:rPr lang="en-US" sz="2000" dirty="0" smtClean="0"/>
              <a:t>Support for ~100M files</a:t>
            </a:r>
          </a:p>
          <a:p>
            <a:r>
              <a:rPr lang="en-US" sz="2000" dirty="0" smtClean="0"/>
              <a:t>Up to 4 file systems</a:t>
            </a:r>
          </a:p>
          <a:p>
            <a:r>
              <a:rPr lang="en-US" sz="2000" dirty="0" smtClean="0"/>
              <a:t>Ideal Xsan replacement</a:t>
            </a:r>
          </a:p>
          <a:p>
            <a:r>
              <a:rPr lang="en-US" sz="2000" dirty="0" smtClean="0"/>
              <a:t>Powered by StorNext 5</a:t>
            </a:r>
          </a:p>
          <a:p>
            <a:r>
              <a:rPr lang="en-US" sz="2000" dirty="0" smtClean="0"/>
              <a:t>Supports AEL500 for archive</a:t>
            </a:r>
          </a:p>
          <a:p>
            <a:r>
              <a:rPr lang="en-US" sz="2000" dirty="0" smtClean="0"/>
              <a:t>Competes with: Promise A-Class, </a:t>
            </a:r>
            <a:r>
              <a:rPr lang="en-US" sz="2000" dirty="0" err="1" smtClean="0"/>
              <a:t>Facilis</a:t>
            </a:r>
            <a:r>
              <a:rPr lang="en-US" sz="2000" dirty="0" smtClean="0"/>
              <a:t>, </a:t>
            </a:r>
            <a:r>
              <a:rPr lang="en-US" sz="2000" dirty="0" err="1"/>
              <a:t>M</a:t>
            </a:r>
            <a:r>
              <a:rPr lang="en-US" sz="2000" dirty="0" err="1" smtClean="0"/>
              <a:t>etasan</a:t>
            </a:r>
            <a:r>
              <a:rPr lang="en-US" sz="2000" dirty="0" smtClean="0"/>
              <a:t>, </a:t>
            </a:r>
            <a:r>
              <a:rPr lang="en-US" sz="2000" dirty="0" err="1" smtClean="0"/>
              <a:t>Editshare</a:t>
            </a:r>
            <a:r>
              <a:rPr lang="en-US" sz="2000" dirty="0" smtClean="0"/>
              <a:t>, </a:t>
            </a:r>
            <a:r>
              <a:rPr lang="en-US" sz="2000" dirty="0" err="1" smtClean="0"/>
              <a:t>Scalelogic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>
          <a:xfrm>
            <a:off x="5325954" y="2296395"/>
            <a:ext cx="3430787" cy="2034305"/>
            <a:chOff x="5822461" y="1041399"/>
            <a:chExt cx="3192340" cy="18929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461" y="1041399"/>
              <a:ext cx="3192340" cy="5791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461" y="1620508"/>
              <a:ext cx="3192340" cy="579109"/>
            </a:xfrm>
            <a:prstGeom prst="rect">
              <a:avLst/>
            </a:prstGeom>
          </p:spPr>
        </p:pic>
        <p:pic>
          <p:nvPicPr>
            <p:cNvPr id="1026" name="Picture 2" descr="https://quantum.app.box.com/representation/file_version_4186782349/image_2048/1.png?shared_name=cgmb58t1ydqyke14wc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461" y="2199617"/>
              <a:ext cx="3192340" cy="7346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935321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M220 Initial Release via Express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3015"/>
            <a:ext cx="8642442" cy="4768630"/>
          </a:xfrm>
        </p:spPr>
        <p:txBody>
          <a:bodyPr/>
          <a:lstStyle/>
          <a:p>
            <a:r>
              <a:rPr lang="en-US" sz="2000" dirty="0" smtClean="0"/>
              <a:t>Sold initially through Express program to support accelerated release for EOQ revenue opportunities.</a:t>
            </a:r>
          </a:p>
          <a:p>
            <a:r>
              <a:rPr lang="en-US" sz="2000" dirty="0" smtClean="0"/>
              <a:t>M220 bridges the gap between today’s M440 appliance and the next generation appliance family </a:t>
            </a:r>
          </a:p>
          <a:p>
            <a:r>
              <a:rPr lang="en-US" sz="2000" dirty="0" smtClean="0"/>
              <a:t>Key elements to achieving a short time to market</a:t>
            </a:r>
          </a:p>
          <a:p>
            <a:pPr lvl="1"/>
            <a:r>
              <a:rPr lang="en-US" sz="2000" dirty="0" smtClean="0"/>
              <a:t>Reuse existing M440 server hardware</a:t>
            </a:r>
          </a:p>
          <a:p>
            <a:pPr lvl="2"/>
            <a:r>
              <a:rPr lang="en-US" sz="2000" dirty="0" smtClean="0"/>
              <a:t>No dual SAS HBAs</a:t>
            </a:r>
          </a:p>
          <a:p>
            <a:pPr lvl="1"/>
            <a:r>
              <a:rPr lang="en-US" sz="2000" dirty="0" smtClean="0"/>
              <a:t>No automated setup/installation </a:t>
            </a:r>
          </a:p>
          <a:p>
            <a:pPr lvl="2"/>
            <a:r>
              <a:rPr lang="en-US" sz="2000" dirty="0" smtClean="0"/>
              <a:t>QXS array setup will be done manually via the Radar GUI using “one button” FW</a:t>
            </a:r>
          </a:p>
          <a:p>
            <a:pPr lvl="1"/>
            <a:r>
              <a:rPr lang="en-US" sz="2000" dirty="0" smtClean="0"/>
              <a:t>No monitoring of QXS disk component from MDC node</a:t>
            </a:r>
          </a:p>
          <a:p>
            <a:pPr lvl="2"/>
            <a:r>
              <a:rPr lang="en-US" sz="2000" dirty="0" smtClean="0"/>
              <a:t>No </a:t>
            </a:r>
            <a:r>
              <a:rPr lang="en-US" sz="2000" dirty="0" err="1" smtClean="0"/>
              <a:t>NetApp</a:t>
            </a:r>
            <a:r>
              <a:rPr lang="en-US" sz="2000" dirty="0" smtClean="0"/>
              <a:t> array</a:t>
            </a:r>
          </a:p>
          <a:p>
            <a:r>
              <a:rPr lang="en-US" sz="2000" dirty="0" smtClean="0"/>
              <a:t>Uses </a:t>
            </a:r>
            <a:r>
              <a:rPr lang="en-US" sz="2000" dirty="0" err="1" smtClean="0"/>
              <a:t>StorNext</a:t>
            </a:r>
            <a:r>
              <a:rPr lang="en-US" sz="2000" dirty="0" smtClean="0"/>
              <a:t> 5.1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5321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M220, etc.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only via select partners</a:t>
            </a:r>
          </a:p>
          <a:p>
            <a:r>
              <a:rPr lang="en-US" dirty="0" smtClean="0"/>
              <a:t>M220 software build separate from M440</a:t>
            </a:r>
          </a:p>
          <a:p>
            <a:r>
              <a:rPr lang="en-US" dirty="0" smtClean="0"/>
              <a:t>StorNext/MDCs and QXS are managed independently</a:t>
            </a:r>
          </a:p>
          <a:p>
            <a:r>
              <a:rPr lang="en-US" dirty="0" smtClean="0"/>
              <a:t>Expect QXS “One Button” for metadata configuration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41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HW Engineering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Brian Raccuglia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M220 Platform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M220 hardware will consist of the following major components:</a:t>
            </a:r>
          </a:p>
          <a:p>
            <a:pPr lvl="1"/>
            <a:r>
              <a:rPr lang="en-US" dirty="0" smtClean="0"/>
              <a:t>Dual HA servers based on M440 equivalents</a:t>
            </a:r>
          </a:p>
          <a:p>
            <a:pPr lvl="1"/>
            <a:r>
              <a:rPr lang="en-US" dirty="0" smtClean="0"/>
              <a:t>QXS 1200 RBOD and EBOD disk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Supports the same features and functionality as the current M440 except as defined herein.</a:t>
            </a:r>
          </a:p>
          <a:p>
            <a:pPr lvl="1"/>
            <a:r>
              <a:rPr lang="en-US" dirty="0" smtClean="0"/>
              <a:t>Offered in an HA configuration only.</a:t>
            </a:r>
          </a:p>
          <a:p>
            <a:pPr lvl="1"/>
            <a:r>
              <a:rPr lang="en-US" dirty="0" smtClean="0"/>
              <a:t>Will not support DLC, SMB or NFS.</a:t>
            </a:r>
          </a:p>
          <a:p>
            <a:pPr lvl="1"/>
            <a:r>
              <a:rPr lang="en-US" dirty="0" smtClean="0"/>
              <a:t>Will not support DDM.</a:t>
            </a:r>
          </a:p>
          <a:p>
            <a:pPr lvl="1"/>
            <a:r>
              <a:rPr lang="en-US" dirty="0" smtClean="0"/>
              <a:t>Release on the </a:t>
            </a:r>
            <a:r>
              <a:rPr lang="en-US" dirty="0" err="1" smtClean="0"/>
              <a:t>StorNext</a:t>
            </a:r>
            <a:r>
              <a:rPr lang="en-US" dirty="0" smtClean="0"/>
              <a:t> 5.1 codebase.</a:t>
            </a:r>
          </a:p>
          <a:p>
            <a:pPr lvl="1"/>
            <a:r>
              <a:rPr lang="en-US" dirty="0" smtClean="0"/>
              <a:t>Provides Storage Manager support identical to M440.  A two tray (24 drive) or larger solution will be capable of sustained data transfer rates from the active node to two LTO 6 tape drives at a rate within 20% of their uncompressed throughput capability.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4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323&quot;/&gt;&lt;/object&gt;&lt;object type=&quot;3&quot; unique_id=&quot;10005&quot;&gt;&lt;property id=&quot;20148&quot; value=&quot;5&quot;/&gt;&lt;property id=&quot;20300&quot; value=&quot;Slide 1&quot;/&gt;&lt;property id=&quot;20307&quot; value=&quot;345&quot;/&gt;&lt;/object&gt;&lt;object type=&quot;3&quot; unique_id=&quot;10006&quot;&gt;&lt;property id=&quot;20148&quot; value=&quot;5&quot;/&gt;&lt;property id=&quot;20300&quot; value=&quot;Slide 3 - &amp;quot;Title Goes Here&amp;quot;&quot;/&gt;&lt;property id=&quot;20307&quot; value=&quot;325&quot;/&gt;&lt;/object&gt;&lt;object type=&quot;3&quot; unique_id=&quot;10007&quot;&gt;&lt;property id=&quot;20148&quot; value=&quot;5&quot;/&gt;&lt;property id=&quot;20300&quot; value=&quot;Slide 16&quot;/&gt;&lt;property id=&quot;20307&quot; value=&quot;331&quot;/&gt;&lt;/object&gt;&lt;object type=&quot;3&quot; unique_id=&quot;10008&quot;&gt;&lt;property id=&quot;20148&quot; value=&quot;5&quot;/&gt;&lt;property id=&quot;20300&quot; value=&quot;Slide 19 - &amp;quot;CHAPTER HEADLINE &amp;#x0D;&amp;#x0A;GOES HERE&amp;quot;&quot;/&gt;&lt;property id=&quot;20307&quot; value=&quot;333&quot;/&gt;&lt;/object&gt;&lt;object type=&quot;3&quot; unique_id=&quot;10009&quot;&gt;&lt;property id=&quot;20148&quot; value=&quot;5&quot;/&gt;&lt;property id=&quot;20300&quot; value=&quot;Slide 17 - &amp;quot;CHAPTER HEADLINE&amp;#x0D;&amp;#x0A;GOES HERE&amp;quot;&quot;/&gt;&lt;property id=&quot;20307&quot; value=&quot;334&quot;/&gt;&lt;/object&gt;&lt;object type=&quot;3&quot; unique_id=&quot;10010&quot;&gt;&lt;property id=&quot;20148&quot; value=&quot;5&quot;/&gt;&lt;property id=&quot;20300&quot; value=&quot;Slide 18 - &amp;quot;CHAPTER HEADLINE &amp;#x0D;&amp;#x0A;GOES HERE&amp;quot;&quot;/&gt;&lt;property id=&quot;20307&quot; value=&quot;338&quot;/&gt;&lt;/object&gt;&lt;object type=&quot;3&quot; unique_id=&quot;10011&quot;&gt;&lt;property id=&quot;20148&quot; value=&quot;5&quot;/&gt;&lt;property id=&quot;20300&quot; value=&quot;Slide 20 - &amp;quot;CHAPTER HEADLINE&amp;#x0D;&amp;#x0A;GOES HERE&amp;quot;&quot;/&gt;&lt;property id=&quot;20307&quot; value=&quot;336&quot;/&gt;&lt;/object&gt;&lt;object type=&quot;3&quot; unique_id=&quot;10625&quot;&gt;&lt;property id=&quot;20148&quot; value=&quot;5&quot;/&gt;&lt;property id=&quot;20300&quot; value=&quot;Slide 4 - &amp;quot;Before you begin…&amp;quot;&quot;/&gt;&lt;property id=&quot;20307&quot; value=&quot;346&quot;/&gt;&lt;/object&gt;&lt;object type=&quot;3&quot; unique_id=&quot;10626&quot;&gt;&lt;property id=&quot;20148&quot; value=&quot;5&quot;/&gt;&lt;property id=&quot;20300&quot; value=&quot;Slide 5 - &amp;quot;Headline goes here&amp;quot;&quot;/&gt;&lt;property id=&quot;20307&quot; value=&quot;347&quot;/&gt;&lt;/object&gt;&lt;object type=&quot;3&quot; unique_id=&quot;10627&quot;&gt;&lt;property id=&quot;20148&quot; value=&quot;5&quot;/&gt;&lt;property id=&quot;20300&quot; value=&quot;Slide 6 - &amp;quot;Converting old presentations to the new format&amp;quot;&quot;/&gt;&lt;property id=&quot;20307&quot; value=&quot;348&quot;/&gt;&lt;/object&gt;&lt;object type=&quot;3&quot; unique_id=&quot;10628&quot;&gt;&lt;property id=&quot;20148&quot; value=&quot;5&quot;/&gt;&lt;property id=&quot;20300&quot; value=&quot;Slide 7 - &amp;quot;Converting old presentations to the new format&amp;quot;&quot;/&gt;&lt;property id=&quot;20307&quot; value=&quot;349&quot;/&gt;&lt;/object&gt;&lt;object type=&quot;3&quot; unique_id=&quot;10629&quot;&gt;&lt;property id=&quot;20148&quot; value=&quot;5&quot;/&gt;&lt;property id=&quot;20300&quot; value=&quot;Slide 8 - &amp;quot;Converting old presentations to the new format&amp;quot;&quot;/&gt;&lt;property id=&quot;20307&quot; value=&quot;350&quot;/&gt;&lt;/object&gt;&lt;object type=&quot;3&quot; unique_id=&quot;10630&quot;&gt;&lt;property id=&quot;20148&quot; value=&quot;5&quot;/&gt;&lt;property id=&quot;20300&quot; value=&quot;Slide 9 - &amp;quot;Converting old presentations to the new format&amp;quot;&quot;/&gt;&lt;property id=&quot;20307&quot; value=&quot;351&quot;/&gt;&lt;/object&gt;&lt;object type=&quot;3&quot; unique_id=&quot;10631&quot;&gt;&lt;property id=&quot;20148&quot; value=&quot;5&quot;/&gt;&lt;property id=&quot;20300&quot; value=&quot;Slide 10 - &amp;quot;Converting old presentations to the new format&amp;quot;&quot;/&gt;&lt;property id=&quot;20307&quot; value=&quot;352&quot;/&gt;&lt;/object&gt;&lt;object type=&quot;3&quot; unique_id=&quot;10632&quot;&gt;&lt;property id=&quot;20148&quot; value=&quot;5&quot;/&gt;&lt;property id=&quot;20300&quot; value=&quot;Slide 11 - &amp;quot;Converting old presentations to the new format&amp;quot;&quot;/&gt;&lt;property id=&quot;20307&quot; value=&quot;353&quot;/&gt;&lt;/object&gt;&lt;object type=&quot;3&quot; unique_id=&quot;10633&quot;&gt;&lt;property id=&quot;20148&quot; value=&quot;5&quot;/&gt;&lt;property id=&quot;20300&quot; value=&quot;Slide 12 - &amp;quot;Converting old presentations to the new format&amp;quot;&quot;/&gt;&lt;property id=&quot;20307&quot; value=&quot;354&quot;/&gt;&lt;/object&gt;&lt;object type=&quot;3&quot; unique_id=&quot;10634&quot;&gt;&lt;property id=&quot;20148&quot; value=&quot;5&quot;/&gt;&lt;property id=&quot;20300&quot; value=&quot;Slide 13 - &amp;quot;Converting old presentations to the new format&amp;quot;&quot;/&gt;&lt;property id=&quot;20307&quot; value=&quot;355&quot;/&gt;&lt;/object&gt;&lt;object type=&quot;3&quot; unique_id=&quot;10635&quot;&gt;&lt;property id=&quot;20148&quot; value=&quot;5&quot;/&gt;&lt;property id=&quot;20300&quot; value=&quot;Slide 14 - &amp;quot;Converting old presentations to the new format&amp;quot;&quot;/&gt;&lt;property id=&quot;20307&quot; value=&quot;356&quot;/&gt;&lt;/object&gt;&lt;object type=&quot;3&quot; unique_id=&quot;10636&quot;&gt;&lt;property id=&quot;20148&quot; value=&quot;5&quot;/&gt;&lt;property id=&quot;20300&quot; value=&quot;Slide 15 - &amp;quot;Converting old presentations to the new format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Quantum Portfolio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Quantum Template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P00457A-v01 (2)</Template>
  <TotalTime>18839</TotalTime>
  <Words>1871</Words>
  <Application>Microsoft Office PowerPoint</Application>
  <PresentationFormat>On-screen Show (4:3)</PresentationFormat>
  <Paragraphs>216</Paragraphs>
  <Slides>32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Quantum Portfolio</vt:lpstr>
      <vt:lpstr>Quantum Template</vt:lpstr>
      <vt:lpstr>BeCertain-NewTemplate-2013-Standard-Condensed-v2</vt:lpstr>
      <vt:lpstr>Content Slide</vt:lpstr>
      <vt:lpstr>1_BeCertain-NewTemplate-2013-Standard-Condensed-v2</vt:lpstr>
      <vt:lpstr>Visio</vt:lpstr>
      <vt:lpstr>Slide 1</vt:lpstr>
      <vt:lpstr>Before we begin…</vt:lpstr>
      <vt:lpstr>Agenda</vt:lpstr>
      <vt:lpstr>Product Overview</vt:lpstr>
      <vt:lpstr>StorNext M220 Overview</vt:lpstr>
      <vt:lpstr>StorNext M220 Initial Release via Express </vt:lpstr>
      <vt:lpstr>M220, etc.</vt:lpstr>
      <vt:lpstr>HW Engineering</vt:lpstr>
      <vt:lpstr>M220 Platform</vt:lpstr>
      <vt:lpstr>M220 Storage</vt:lpstr>
      <vt:lpstr>M220 LUN Layout</vt:lpstr>
      <vt:lpstr>One Enclosure – 1 file system </vt:lpstr>
      <vt:lpstr>Two Enclosures – 1-2 file systems </vt:lpstr>
      <vt:lpstr>QXS One-Button Config</vt:lpstr>
      <vt:lpstr>QXS One-Button Config</vt:lpstr>
      <vt:lpstr>QXS One-Button Config (cont.)</vt:lpstr>
      <vt:lpstr>M220 Server</vt:lpstr>
      <vt:lpstr>M220 Server</vt:lpstr>
      <vt:lpstr>SW Engineering</vt:lpstr>
      <vt:lpstr>M220 Service Menu Changes (vs. M440)</vt:lpstr>
      <vt:lpstr>StorNext GUI</vt:lpstr>
      <vt:lpstr>Licensing</vt:lpstr>
      <vt:lpstr>Software Installation</vt:lpstr>
      <vt:lpstr>Service Strategy</vt:lpstr>
      <vt:lpstr>Service Model</vt:lpstr>
      <vt:lpstr>Service Model (cont.)</vt:lpstr>
      <vt:lpstr>Part Numbers</vt:lpstr>
      <vt:lpstr>FRU/CRU Model</vt:lpstr>
      <vt:lpstr>Documentation and Training</vt:lpstr>
      <vt:lpstr>Online Postings</vt:lpstr>
      <vt:lpstr>Q&amp;A</vt:lpstr>
      <vt:lpstr>Slide 32</vt:lpstr>
    </vt:vector>
  </TitlesOfParts>
  <Company>Quantum Corporation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DXi4701 TOI for Global Service</dc:title>
  <dc:creator>Jim  Hibbard</dc:creator>
  <dc:description>Copyright 2012, Quantum, Inc._x000d_** Confidential / Internal Use Only **</dc:description>
  <cp:lastModifiedBy>Jim Hibbard</cp:lastModifiedBy>
  <cp:revision>888</cp:revision>
  <cp:lastPrinted>2012-04-03T01:06:05Z</cp:lastPrinted>
  <dcterms:created xsi:type="dcterms:W3CDTF">2012-04-26T00:37:40Z</dcterms:created>
  <dcterms:modified xsi:type="dcterms:W3CDTF">2014-10-03T15:12:18Z</dcterms:modified>
</cp:coreProperties>
</file>