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6"/>
  </p:notesMasterIdLst>
  <p:sldIdLst>
    <p:sldId id="257" r:id="rId2"/>
    <p:sldId id="337" r:id="rId3"/>
    <p:sldId id="415" r:id="rId4"/>
    <p:sldId id="323" r:id="rId5"/>
    <p:sldId id="445" r:id="rId6"/>
    <p:sldId id="447" r:id="rId7"/>
    <p:sldId id="448" r:id="rId8"/>
    <p:sldId id="449" r:id="rId9"/>
    <p:sldId id="450" r:id="rId10"/>
    <p:sldId id="339" r:id="rId11"/>
    <p:sldId id="470" r:id="rId12"/>
    <p:sldId id="471" r:id="rId13"/>
    <p:sldId id="340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6" r:id="rId26"/>
    <p:sldId id="341" r:id="rId27"/>
    <p:sldId id="418" r:id="rId28"/>
    <p:sldId id="440" r:id="rId29"/>
    <p:sldId id="336" r:id="rId30"/>
    <p:sldId id="451" r:id="rId31"/>
    <p:sldId id="469" r:id="rId32"/>
    <p:sldId id="452" r:id="rId33"/>
    <p:sldId id="453" r:id="rId34"/>
    <p:sldId id="279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Weakley" initials="B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76BB"/>
    <a:srgbClr val="BED99B"/>
    <a:srgbClr val="666666"/>
    <a:srgbClr val="7DD8F4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8164" autoAdjust="0"/>
  </p:normalViewPr>
  <p:slideViewPr>
    <p:cSldViewPr snapToGrid="0" showGuides="1">
      <p:cViewPr>
        <p:scale>
          <a:sx n="90" d="100"/>
          <a:sy n="90" d="100"/>
        </p:scale>
        <p:origin x="-32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9253E-1FF9-4BB3-B099-06D8DADBBD21}" type="doc">
      <dgm:prSet loTypeId="urn:microsoft.com/office/officeart/2005/8/layout/hierarchy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926DFF-022D-4A95-8F1F-EE7FAD534F95}">
      <dgm:prSet phldrT="[Text]"/>
      <dgm:spPr/>
      <dgm:t>
        <a:bodyPr/>
        <a:lstStyle/>
        <a:p>
          <a:r>
            <a:rPr lang="en-US" dirty="0" smtClean="0"/>
            <a:t>Cloud Backup Solutions</a:t>
          </a:r>
          <a:endParaRPr lang="en-US" dirty="0"/>
        </a:p>
      </dgm:t>
    </dgm:pt>
    <dgm:pt modelId="{C7E74DC1-36AB-47E3-831E-243EF396E5B2}" type="parTrans" cxnId="{35346935-333C-4749-AE5B-52D9CCD7D411}">
      <dgm:prSet/>
      <dgm:spPr/>
      <dgm:t>
        <a:bodyPr/>
        <a:lstStyle/>
        <a:p>
          <a:endParaRPr lang="en-US"/>
        </a:p>
      </dgm:t>
    </dgm:pt>
    <dgm:pt modelId="{94E3A303-B166-4F63-AD21-351FAB67E3A8}" type="sibTrans" cxnId="{35346935-333C-4749-AE5B-52D9CCD7D411}">
      <dgm:prSet/>
      <dgm:spPr/>
      <dgm:t>
        <a:bodyPr/>
        <a:lstStyle/>
        <a:p>
          <a:endParaRPr lang="en-US"/>
        </a:p>
      </dgm:t>
    </dgm:pt>
    <dgm:pt modelId="{7BF3D38F-BB20-4BA2-93AE-CFBD41C2AD2F}">
      <dgm:prSet phldrT="[Text]" custT="1"/>
      <dgm:spPr/>
      <dgm:t>
        <a:bodyPr/>
        <a:lstStyle/>
        <a:p>
          <a:r>
            <a:rPr lang="en-US" sz="1800" dirty="0" smtClean="0"/>
            <a:t>Pros</a:t>
          </a:r>
          <a:endParaRPr lang="en-US" sz="1800" dirty="0"/>
        </a:p>
      </dgm:t>
    </dgm:pt>
    <dgm:pt modelId="{105CE22E-9BF9-489E-AC60-01D191B058A8}" type="parTrans" cxnId="{2F633818-912A-40BC-A52B-BE4E0CFE34F7}">
      <dgm:prSet/>
      <dgm:spPr/>
      <dgm:t>
        <a:bodyPr/>
        <a:lstStyle/>
        <a:p>
          <a:endParaRPr lang="en-US"/>
        </a:p>
      </dgm:t>
    </dgm:pt>
    <dgm:pt modelId="{4C83F4CF-C7CE-434C-A216-ABF0831DF660}" type="sibTrans" cxnId="{2F633818-912A-40BC-A52B-BE4E0CFE34F7}">
      <dgm:prSet/>
      <dgm:spPr/>
      <dgm:t>
        <a:bodyPr/>
        <a:lstStyle/>
        <a:p>
          <a:endParaRPr lang="en-US"/>
        </a:p>
      </dgm:t>
    </dgm:pt>
    <dgm:pt modelId="{E8040834-6139-483E-9564-46AEC372F2D1}">
      <dgm:prSet phldrT="[Text]" custT="1"/>
      <dgm:spPr/>
      <dgm:t>
        <a:bodyPr/>
        <a:lstStyle/>
        <a:p>
          <a:r>
            <a:rPr lang="en-US" sz="1800" dirty="0" smtClean="0"/>
            <a:t>Pros</a:t>
          </a:r>
          <a:endParaRPr lang="en-US" sz="1800" dirty="0"/>
        </a:p>
      </dgm:t>
    </dgm:pt>
    <dgm:pt modelId="{3E0F414C-67EE-4620-8B1F-F1E0EB3A594D}" type="parTrans" cxnId="{A703FFAB-7B74-4836-858B-18507F7B7793}">
      <dgm:prSet/>
      <dgm:spPr/>
      <dgm:t>
        <a:bodyPr/>
        <a:lstStyle/>
        <a:p>
          <a:endParaRPr lang="en-US"/>
        </a:p>
      </dgm:t>
    </dgm:pt>
    <dgm:pt modelId="{B5ADB241-E496-47E5-8CB6-4813C03282E7}" type="sibTrans" cxnId="{A703FFAB-7B74-4836-858B-18507F7B7793}">
      <dgm:prSet/>
      <dgm:spPr/>
      <dgm:t>
        <a:bodyPr/>
        <a:lstStyle/>
        <a:p>
          <a:endParaRPr lang="en-US"/>
        </a:p>
      </dgm:t>
    </dgm:pt>
    <dgm:pt modelId="{BEF75108-1F2D-4DB5-BA72-CD62C8ABF742}">
      <dgm:prSet phldrT="[Text]" custT="1"/>
      <dgm:spPr/>
      <dgm:t>
        <a:bodyPr/>
        <a:lstStyle/>
        <a:p>
          <a:r>
            <a:rPr lang="en-US" sz="1800" dirty="0" smtClean="0"/>
            <a:t>Cons</a:t>
          </a:r>
          <a:endParaRPr lang="en-US" sz="1800" dirty="0"/>
        </a:p>
      </dgm:t>
    </dgm:pt>
    <dgm:pt modelId="{4AF05B8B-D164-46C6-8ED9-1363032720D1}" type="parTrans" cxnId="{1A3A5B14-901E-41F4-BA32-F044B284CF25}">
      <dgm:prSet/>
      <dgm:spPr/>
      <dgm:t>
        <a:bodyPr/>
        <a:lstStyle/>
        <a:p>
          <a:endParaRPr lang="en-US"/>
        </a:p>
      </dgm:t>
    </dgm:pt>
    <dgm:pt modelId="{5166A604-764F-4A16-905D-A84358F6241E}" type="sibTrans" cxnId="{1A3A5B14-901E-41F4-BA32-F044B284CF25}">
      <dgm:prSet/>
      <dgm:spPr/>
      <dgm:t>
        <a:bodyPr/>
        <a:lstStyle/>
        <a:p>
          <a:endParaRPr lang="en-US"/>
        </a:p>
      </dgm:t>
    </dgm:pt>
    <dgm:pt modelId="{09552997-2EDD-4E5E-8887-423067BF9EDE}">
      <dgm:prSet phldrT="[Text]" custT="1"/>
      <dgm:spPr/>
      <dgm:t>
        <a:bodyPr/>
        <a:lstStyle/>
        <a:p>
          <a:r>
            <a:rPr lang="en-US" sz="1400" dirty="0" smtClean="0"/>
            <a:t>Rip and replace</a:t>
          </a:r>
          <a:endParaRPr lang="en-US" sz="1400" dirty="0"/>
        </a:p>
      </dgm:t>
    </dgm:pt>
    <dgm:pt modelId="{910948C0-D52F-467B-9EC8-50281E401321}" type="parTrans" cxnId="{AEB4DD75-38D6-4108-9509-4278E6185FD8}">
      <dgm:prSet/>
      <dgm:spPr/>
      <dgm:t>
        <a:bodyPr/>
        <a:lstStyle/>
        <a:p>
          <a:endParaRPr lang="en-US"/>
        </a:p>
      </dgm:t>
    </dgm:pt>
    <dgm:pt modelId="{26FAAC1C-B3E1-4599-B0B5-A7730BEA83B5}" type="sibTrans" cxnId="{AEB4DD75-38D6-4108-9509-4278E6185FD8}">
      <dgm:prSet/>
      <dgm:spPr/>
      <dgm:t>
        <a:bodyPr/>
        <a:lstStyle/>
        <a:p>
          <a:endParaRPr lang="en-US"/>
        </a:p>
      </dgm:t>
    </dgm:pt>
    <dgm:pt modelId="{5754DA7E-2AC7-49B8-91CE-F29A15AEC449}">
      <dgm:prSet phldrT="[Text]"/>
      <dgm:spPr/>
      <dgm:t>
        <a:bodyPr/>
        <a:lstStyle/>
        <a:p>
          <a:r>
            <a:rPr lang="en-US" dirty="0" smtClean="0"/>
            <a:t>Gateway Providers</a:t>
          </a:r>
          <a:endParaRPr lang="en-US" dirty="0"/>
        </a:p>
      </dgm:t>
    </dgm:pt>
    <dgm:pt modelId="{7464644B-FD98-47F1-827A-DADA1093B7AD}" type="parTrans" cxnId="{C1AA2DC0-56A9-4E9E-941C-335B240DE2C6}">
      <dgm:prSet/>
      <dgm:spPr/>
      <dgm:t>
        <a:bodyPr/>
        <a:lstStyle/>
        <a:p>
          <a:endParaRPr lang="en-US"/>
        </a:p>
      </dgm:t>
    </dgm:pt>
    <dgm:pt modelId="{58489BC1-26E3-42FE-946A-73F1DB45E748}" type="sibTrans" cxnId="{C1AA2DC0-56A9-4E9E-941C-335B240DE2C6}">
      <dgm:prSet/>
      <dgm:spPr/>
      <dgm:t>
        <a:bodyPr/>
        <a:lstStyle/>
        <a:p>
          <a:endParaRPr lang="en-US"/>
        </a:p>
      </dgm:t>
    </dgm:pt>
    <dgm:pt modelId="{470E672B-E655-4478-AF41-3F7C580B0AF4}">
      <dgm:prSet phldrT="[Text]" custT="1"/>
      <dgm:spPr/>
      <dgm:t>
        <a:bodyPr/>
        <a:lstStyle/>
        <a:p>
          <a:r>
            <a:rPr lang="en-US" sz="1800" dirty="0" smtClean="0"/>
            <a:t>Pros</a:t>
          </a:r>
          <a:endParaRPr lang="en-US" sz="1800" dirty="0"/>
        </a:p>
      </dgm:t>
    </dgm:pt>
    <dgm:pt modelId="{66339485-8164-4D6E-B6A8-55B2C102FE2D}" type="parTrans" cxnId="{E218AE6D-B4E4-47F6-9A41-D83E8E70D1A9}">
      <dgm:prSet/>
      <dgm:spPr/>
      <dgm:t>
        <a:bodyPr/>
        <a:lstStyle/>
        <a:p>
          <a:endParaRPr lang="en-US"/>
        </a:p>
      </dgm:t>
    </dgm:pt>
    <dgm:pt modelId="{88373554-69E0-427E-83F8-6B2A14A4B316}" type="sibTrans" cxnId="{E218AE6D-B4E4-47F6-9A41-D83E8E70D1A9}">
      <dgm:prSet/>
      <dgm:spPr/>
      <dgm:t>
        <a:bodyPr/>
        <a:lstStyle/>
        <a:p>
          <a:endParaRPr lang="en-US"/>
        </a:p>
      </dgm:t>
    </dgm:pt>
    <dgm:pt modelId="{2084EAE3-4E33-48E9-996B-573E039386FB}">
      <dgm:prSet phldrT="[Text]" custT="1"/>
      <dgm:spPr/>
      <dgm:t>
        <a:bodyPr/>
        <a:lstStyle/>
        <a:p>
          <a:r>
            <a:rPr lang="en-US" sz="1400" dirty="0" smtClean="0"/>
            <a:t>Local cache</a:t>
          </a:r>
          <a:endParaRPr lang="en-US" sz="1400" dirty="0"/>
        </a:p>
      </dgm:t>
    </dgm:pt>
    <dgm:pt modelId="{77957F79-CE69-42A2-AB0F-5FE913CE657A}" type="parTrans" cxnId="{68626EF9-E6C7-4E9C-8561-8015D3BE928D}">
      <dgm:prSet/>
      <dgm:spPr/>
      <dgm:t>
        <a:bodyPr/>
        <a:lstStyle/>
        <a:p>
          <a:endParaRPr lang="en-US"/>
        </a:p>
      </dgm:t>
    </dgm:pt>
    <dgm:pt modelId="{94E9B59C-9FD1-43B8-B439-E890369FFE29}" type="sibTrans" cxnId="{68626EF9-E6C7-4E9C-8561-8015D3BE928D}">
      <dgm:prSet/>
      <dgm:spPr/>
      <dgm:t>
        <a:bodyPr/>
        <a:lstStyle/>
        <a:p>
          <a:endParaRPr lang="en-US"/>
        </a:p>
      </dgm:t>
    </dgm:pt>
    <dgm:pt modelId="{DF78F253-4D24-432E-94B9-AA4BA0847FB1}">
      <dgm:prSet phldrT="[Text]" custT="1"/>
      <dgm:spPr/>
      <dgm:t>
        <a:bodyPr/>
        <a:lstStyle/>
        <a:p>
          <a:r>
            <a:rPr lang="en-US" sz="1800" dirty="0" smtClean="0"/>
            <a:t>Cons</a:t>
          </a:r>
          <a:endParaRPr lang="en-US" sz="1800" dirty="0"/>
        </a:p>
      </dgm:t>
    </dgm:pt>
    <dgm:pt modelId="{1CFD035D-09A1-40CC-8D2E-CBB4DE74B151}" type="parTrans" cxnId="{FF9A7B0B-5CF3-43AF-8890-C6330BE6C20B}">
      <dgm:prSet/>
      <dgm:spPr/>
      <dgm:t>
        <a:bodyPr/>
        <a:lstStyle/>
        <a:p>
          <a:endParaRPr lang="en-US"/>
        </a:p>
      </dgm:t>
    </dgm:pt>
    <dgm:pt modelId="{A8DE9157-9C5F-4306-AEF4-7EE65860D134}" type="sibTrans" cxnId="{FF9A7B0B-5CF3-43AF-8890-C6330BE6C20B}">
      <dgm:prSet/>
      <dgm:spPr/>
      <dgm:t>
        <a:bodyPr/>
        <a:lstStyle/>
        <a:p>
          <a:endParaRPr lang="en-US"/>
        </a:p>
      </dgm:t>
    </dgm:pt>
    <dgm:pt modelId="{0D0C8926-858D-41C7-9392-FBD178034225}">
      <dgm:prSet phldrT="[Text]" custT="1"/>
      <dgm:spPr/>
      <dgm:t>
        <a:bodyPr/>
        <a:lstStyle/>
        <a:p>
          <a:r>
            <a:rPr lang="en-US" sz="1400" dirty="0" smtClean="0"/>
            <a:t>Costly</a:t>
          </a:r>
          <a:endParaRPr lang="en-US" sz="1400" dirty="0"/>
        </a:p>
      </dgm:t>
    </dgm:pt>
    <dgm:pt modelId="{66AA281D-3563-4197-9DB1-57724D0FD97A}" type="parTrans" cxnId="{5D7DD9D2-F878-4084-972A-AA4C523B71AC}">
      <dgm:prSet/>
      <dgm:spPr/>
      <dgm:t>
        <a:bodyPr/>
        <a:lstStyle/>
        <a:p>
          <a:endParaRPr lang="en-US"/>
        </a:p>
      </dgm:t>
    </dgm:pt>
    <dgm:pt modelId="{5182AEE2-9389-4B1A-BE03-8502835D7E4D}" type="sibTrans" cxnId="{5D7DD9D2-F878-4084-972A-AA4C523B71AC}">
      <dgm:prSet/>
      <dgm:spPr/>
      <dgm:t>
        <a:bodyPr/>
        <a:lstStyle/>
        <a:p>
          <a:endParaRPr lang="en-US"/>
        </a:p>
      </dgm:t>
    </dgm:pt>
    <dgm:pt modelId="{208D3A17-4047-4A0C-8AA8-3B1A89B8887C}">
      <dgm:prSet phldrT="[Text]"/>
      <dgm:spPr/>
      <dgm:t>
        <a:bodyPr/>
        <a:lstStyle/>
        <a:p>
          <a:r>
            <a:rPr lang="en-US" dirty="0" smtClean="0"/>
            <a:t>Q-Cloud</a:t>
          </a:r>
          <a:endParaRPr lang="en-US" dirty="0"/>
        </a:p>
      </dgm:t>
    </dgm:pt>
    <dgm:pt modelId="{072455C5-D08E-4EAF-9988-C868900E1139}" type="parTrans" cxnId="{96198B9C-25D6-4D35-8BA8-CE54751715A6}">
      <dgm:prSet/>
      <dgm:spPr/>
      <dgm:t>
        <a:bodyPr/>
        <a:lstStyle/>
        <a:p>
          <a:endParaRPr lang="en-US"/>
        </a:p>
      </dgm:t>
    </dgm:pt>
    <dgm:pt modelId="{3D285568-3839-40BA-8CC2-6AD0DEEC964F}" type="sibTrans" cxnId="{96198B9C-25D6-4D35-8BA8-CE54751715A6}">
      <dgm:prSet/>
      <dgm:spPr/>
      <dgm:t>
        <a:bodyPr/>
        <a:lstStyle/>
        <a:p>
          <a:endParaRPr lang="en-US"/>
        </a:p>
      </dgm:t>
    </dgm:pt>
    <dgm:pt modelId="{B8BFB755-E120-4B15-88DA-0934BA47F850}">
      <dgm:prSet phldrT="[Text]" custT="1"/>
      <dgm:spPr/>
      <dgm:t>
        <a:bodyPr/>
        <a:lstStyle/>
        <a:p>
          <a:r>
            <a:rPr lang="en-US" sz="1800" dirty="0" smtClean="0"/>
            <a:t>Pros</a:t>
          </a:r>
          <a:endParaRPr lang="en-US" sz="1800" dirty="0"/>
        </a:p>
      </dgm:t>
    </dgm:pt>
    <dgm:pt modelId="{D536A858-E19A-4EE0-ABB0-E05F93FFAE30}" type="parTrans" cxnId="{31D7FDC5-A163-42FA-B299-4991FB50AEAE}">
      <dgm:prSet/>
      <dgm:spPr/>
      <dgm:t>
        <a:bodyPr/>
        <a:lstStyle/>
        <a:p>
          <a:endParaRPr lang="en-US"/>
        </a:p>
      </dgm:t>
    </dgm:pt>
    <dgm:pt modelId="{7DEF9E3A-AD5C-45BC-86E0-838D0C976495}" type="sibTrans" cxnId="{31D7FDC5-A163-42FA-B299-4991FB50AEAE}">
      <dgm:prSet/>
      <dgm:spPr/>
      <dgm:t>
        <a:bodyPr/>
        <a:lstStyle/>
        <a:p>
          <a:endParaRPr lang="en-US"/>
        </a:p>
      </dgm:t>
    </dgm:pt>
    <dgm:pt modelId="{456E171D-47C4-4FB0-BCD2-2FE06661B2E8}">
      <dgm:prSet phldrT="[Text]" custT="1"/>
      <dgm:spPr/>
      <dgm:t>
        <a:bodyPr/>
        <a:lstStyle/>
        <a:p>
          <a:r>
            <a:rPr lang="en-US" sz="1400" dirty="0" smtClean="0"/>
            <a:t>Enterprise</a:t>
          </a:r>
          <a:endParaRPr lang="en-US" sz="1400" dirty="0"/>
        </a:p>
      </dgm:t>
    </dgm:pt>
    <dgm:pt modelId="{38C7CA09-5F70-4B5F-9144-CFCCDE9D749C}" type="parTrans" cxnId="{1A9F5401-E402-4569-A2FF-EC1FD5ADBE3C}">
      <dgm:prSet/>
      <dgm:spPr/>
      <dgm:t>
        <a:bodyPr/>
        <a:lstStyle/>
        <a:p>
          <a:endParaRPr lang="en-US"/>
        </a:p>
      </dgm:t>
    </dgm:pt>
    <dgm:pt modelId="{82280CF1-EAAA-464D-8C68-7DD8580DE21D}" type="sibTrans" cxnId="{1A9F5401-E402-4569-A2FF-EC1FD5ADBE3C}">
      <dgm:prSet/>
      <dgm:spPr/>
      <dgm:t>
        <a:bodyPr/>
        <a:lstStyle/>
        <a:p>
          <a:endParaRPr lang="en-US"/>
        </a:p>
      </dgm:t>
    </dgm:pt>
    <dgm:pt modelId="{B3AE6893-672D-4EB2-91D6-CFCD5930EE4B}">
      <dgm:prSet/>
      <dgm:spPr/>
      <dgm:t>
        <a:bodyPr/>
        <a:lstStyle/>
        <a:p>
          <a:r>
            <a:rPr lang="en-US" dirty="0" smtClean="0"/>
            <a:t>Cloud Storage / Archive</a:t>
          </a:r>
          <a:endParaRPr lang="en-US" dirty="0"/>
        </a:p>
      </dgm:t>
    </dgm:pt>
    <dgm:pt modelId="{07B416BE-D075-4245-B44C-BF6F9D1D069C}" type="parTrans" cxnId="{3AEBF64F-5D3A-4388-A57F-05803F0BDD55}">
      <dgm:prSet/>
      <dgm:spPr/>
      <dgm:t>
        <a:bodyPr/>
        <a:lstStyle/>
        <a:p>
          <a:endParaRPr lang="en-US"/>
        </a:p>
      </dgm:t>
    </dgm:pt>
    <dgm:pt modelId="{3CDEA6C9-64E3-4842-84D4-045D4159D744}" type="sibTrans" cxnId="{3AEBF64F-5D3A-4388-A57F-05803F0BDD55}">
      <dgm:prSet/>
      <dgm:spPr/>
      <dgm:t>
        <a:bodyPr/>
        <a:lstStyle/>
        <a:p>
          <a:endParaRPr lang="en-US"/>
        </a:p>
      </dgm:t>
    </dgm:pt>
    <dgm:pt modelId="{EA0170F9-7991-46B4-A10F-218998E363BA}">
      <dgm:prSet phldrT="[Text]" custT="1"/>
      <dgm:spPr/>
      <dgm:t>
        <a:bodyPr/>
        <a:lstStyle/>
        <a:p>
          <a:r>
            <a:rPr lang="en-US" sz="1400" dirty="0" smtClean="0"/>
            <a:t>All in one</a:t>
          </a:r>
          <a:endParaRPr lang="en-US" sz="1400" dirty="0"/>
        </a:p>
      </dgm:t>
    </dgm:pt>
    <dgm:pt modelId="{D7BD6C71-B17B-4990-96E0-EA9C25613B07}" type="parTrans" cxnId="{87D2F7D0-4A47-4C3D-BB05-4C8C05282CDB}">
      <dgm:prSet/>
      <dgm:spPr/>
      <dgm:t>
        <a:bodyPr/>
        <a:lstStyle/>
        <a:p>
          <a:endParaRPr lang="en-US"/>
        </a:p>
      </dgm:t>
    </dgm:pt>
    <dgm:pt modelId="{DCC4DB8A-AD61-409F-96C7-7F9072ED0821}" type="sibTrans" cxnId="{87D2F7D0-4A47-4C3D-BB05-4C8C05282CDB}">
      <dgm:prSet/>
      <dgm:spPr/>
      <dgm:t>
        <a:bodyPr/>
        <a:lstStyle/>
        <a:p>
          <a:endParaRPr lang="en-US"/>
        </a:p>
      </dgm:t>
    </dgm:pt>
    <dgm:pt modelId="{4F3B2C8B-73DB-4FEA-9EA4-97784F1FCF4D}">
      <dgm:prSet phldrT="[Text]" custT="1"/>
      <dgm:spPr/>
      <dgm:t>
        <a:bodyPr/>
        <a:lstStyle/>
        <a:p>
          <a:r>
            <a:rPr lang="en-US" sz="1400" dirty="0" smtClean="0"/>
            <a:t>Perceived low cost</a:t>
          </a:r>
          <a:endParaRPr lang="en-US" sz="1400" dirty="0"/>
        </a:p>
      </dgm:t>
    </dgm:pt>
    <dgm:pt modelId="{ABBD486D-1E97-4E99-901B-79AC348F8D67}" type="parTrans" cxnId="{4691F306-2B0B-4110-AB84-1F544D98E068}">
      <dgm:prSet/>
      <dgm:spPr/>
      <dgm:t>
        <a:bodyPr/>
        <a:lstStyle/>
        <a:p>
          <a:endParaRPr lang="en-US"/>
        </a:p>
      </dgm:t>
    </dgm:pt>
    <dgm:pt modelId="{3DA70935-F2D7-4FE7-839B-90AF7CC1C02B}" type="sibTrans" cxnId="{4691F306-2B0B-4110-AB84-1F544D98E068}">
      <dgm:prSet/>
      <dgm:spPr/>
      <dgm:t>
        <a:bodyPr/>
        <a:lstStyle/>
        <a:p>
          <a:endParaRPr lang="en-US"/>
        </a:p>
      </dgm:t>
    </dgm:pt>
    <dgm:pt modelId="{651C52BC-23F4-4578-887E-3528FFC2CF23}">
      <dgm:prSet custT="1"/>
      <dgm:spPr/>
      <dgm:t>
        <a:bodyPr/>
        <a:lstStyle/>
        <a:p>
          <a:r>
            <a:rPr lang="en-US" sz="1400" dirty="0" smtClean="0"/>
            <a:t>Bandwidth </a:t>
          </a:r>
          <a:r>
            <a:rPr lang="en-US" sz="1400" dirty="0" err="1" smtClean="0"/>
            <a:t>reqs</a:t>
          </a:r>
          <a:endParaRPr lang="en-US" sz="1400" dirty="0"/>
        </a:p>
      </dgm:t>
    </dgm:pt>
    <dgm:pt modelId="{A3376CAA-C663-406A-8CCB-E1A660F5B2A3}" type="parTrans" cxnId="{27A80FED-CFDC-4228-915B-BBE4876DEC90}">
      <dgm:prSet/>
      <dgm:spPr/>
      <dgm:t>
        <a:bodyPr/>
        <a:lstStyle/>
        <a:p>
          <a:endParaRPr lang="en-US"/>
        </a:p>
      </dgm:t>
    </dgm:pt>
    <dgm:pt modelId="{22266870-A127-4547-9BB0-0FE4141BB54D}" type="sibTrans" cxnId="{27A80FED-CFDC-4228-915B-BBE4876DEC90}">
      <dgm:prSet/>
      <dgm:spPr/>
      <dgm:t>
        <a:bodyPr/>
        <a:lstStyle/>
        <a:p>
          <a:endParaRPr lang="en-US"/>
        </a:p>
      </dgm:t>
    </dgm:pt>
    <dgm:pt modelId="{AB5AF253-A94D-4836-BF73-5208EE72273C}">
      <dgm:prSet custT="1"/>
      <dgm:spPr/>
      <dgm:t>
        <a:bodyPr/>
        <a:lstStyle/>
        <a:p>
          <a:r>
            <a:rPr lang="en-US" sz="1400" dirty="0" smtClean="0"/>
            <a:t>No local copy</a:t>
          </a:r>
          <a:endParaRPr lang="en-US" sz="1400" dirty="0"/>
        </a:p>
      </dgm:t>
    </dgm:pt>
    <dgm:pt modelId="{6F8BE02C-96ED-4028-AEA4-74CAD3FC7F1B}" type="parTrans" cxnId="{844219DC-157E-4975-AAEC-D97752C9BF99}">
      <dgm:prSet/>
      <dgm:spPr/>
      <dgm:t>
        <a:bodyPr/>
        <a:lstStyle/>
        <a:p>
          <a:endParaRPr lang="en-US"/>
        </a:p>
      </dgm:t>
    </dgm:pt>
    <dgm:pt modelId="{F48274F6-0275-4551-9741-BFD1DEA24DD8}" type="sibTrans" cxnId="{844219DC-157E-4975-AAEC-D97752C9BF99}">
      <dgm:prSet/>
      <dgm:spPr/>
      <dgm:t>
        <a:bodyPr/>
        <a:lstStyle/>
        <a:p>
          <a:endParaRPr lang="en-US"/>
        </a:p>
      </dgm:t>
    </dgm:pt>
    <dgm:pt modelId="{FB887BF6-53BD-4F2E-8BC6-61329C46FA1A}">
      <dgm:prSet phldrT="[Text]" custT="1"/>
      <dgm:spPr/>
      <dgm:t>
        <a:bodyPr/>
        <a:lstStyle/>
        <a:p>
          <a:r>
            <a:rPr lang="en-US" sz="1400" dirty="0" smtClean="0"/>
            <a:t>Not designed for backup</a:t>
          </a:r>
          <a:endParaRPr lang="en-US" sz="1400" dirty="0"/>
        </a:p>
      </dgm:t>
    </dgm:pt>
    <dgm:pt modelId="{BDDDEB56-2D4E-431A-86D4-2461841A4383}" type="parTrans" cxnId="{719A52AF-B353-4C18-BD35-170C7DA4EB8B}">
      <dgm:prSet/>
      <dgm:spPr/>
      <dgm:t>
        <a:bodyPr/>
        <a:lstStyle/>
        <a:p>
          <a:endParaRPr lang="en-US"/>
        </a:p>
      </dgm:t>
    </dgm:pt>
    <dgm:pt modelId="{5E5F96A0-2DD2-4222-9E48-156174682B6A}" type="sibTrans" cxnId="{719A52AF-B353-4C18-BD35-170C7DA4EB8B}">
      <dgm:prSet/>
      <dgm:spPr/>
      <dgm:t>
        <a:bodyPr/>
        <a:lstStyle/>
        <a:p>
          <a:endParaRPr lang="en-US"/>
        </a:p>
      </dgm:t>
    </dgm:pt>
    <dgm:pt modelId="{CBC2EA81-CB1A-477F-A675-C2A700E40EB6}">
      <dgm:prSet phldrT="[Text]" custT="1"/>
      <dgm:spPr/>
      <dgm:t>
        <a:bodyPr/>
        <a:lstStyle/>
        <a:p>
          <a:r>
            <a:rPr lang="en-US" sz="1400" dirty="0" smtClean="0"/>
            <a:t>Local copy</a:t>
          </a:r>
          <a:endParaRPr lang="en-US" sz="1400" dirty="0"/>
        </a:p>
      </dgm:t>
    </dgm:pt>
    <dgm:pt modelId="{3161709F-B1E8-441C-A81C-45C5C40201E5}" type="parTrans" cxnId="{D336E7DB-FB37-48E8-8C1A-BCDD1B442E52}">
      <dgm:prSet/>
      <dgm:spPr/>
      <dgm:t>
        <a:bodyPr/>
        <a:lstStyle/>
        <a:p>
          <a:endParaRPr lang="en-US"/>
        </a:p>
      </dgm:t>
    </dgm:pt>
    <dgm:pt modelId="{FFBD9348-EDDC-4850-B6CC-41617B2CCF42}" type="sibTrans" cxnId="{D336E7DB-FB37-48E8-8C1A-BCDD1B442E52}">
      <dgm:prSet/>
      <dgm:spPr/>
      <dgm:t>
        <a:bodyPr/>
        <a:lstStyle/>
        <a:p>
          <a:endParaRPr lang="en-US"/>
        </a:p>
      </dgm:t>
    </dgm:pt>
    <dgm:pt modelId="{5B73F374-0ACC-4428-8EF5-02CBC3280B4B}">
      <dgm:prSet phldrT="[Text]" custT="1"/>
      <dgm:spPr/>
      <dgm:t>
        <a:bodyPr/>
        <a:lstStyle/>
        <a:p>
          <a:r>
            <a:rPr lang="en-US" sz="1400" dirty="0" smtClean="0"/>
            <a:t>No rip and replace</a:t>
          </a:r>
          <a:endParaRPr lang="en-US" sz="1400" dirty="0"/>
        </a:p>
      </dgm:t>
    </dgm:pt>
    <dgm:pt modelId="{DF4AE74E-164D-480B-93B8-167F13B56D57}" type="parTrans" cxnId="{0024BF49-245D-4483-84DA-46A56A0B9972}">
      <dgm:prSet/>
      <dgm:spPr/>
      <dgm:t>
        <a:bodyPr/>
        <a:lstStyle/>
        <a:p>
          <a:endParaRPr lang="en-US"/>
        </a:p>
      </dgm:t>
    </dgm:pt>
    <dgm:pt modelId="{9FD654C4-1023-4922-95D0-16D701A2E16E}" type="sibTrans" cxnId="{0024BF49-245D-4483-84DA-46A56A0B9972}">
      <dgm:prSet/>
      <dgm:spPr/>
      <dgm:t>
        <a:bodyPr/>
        <a:lstStyle/>
        <a:p>
          <a:endParaRPr lang="en-US"/>
        </a:p>
      </dgm:t>
    </dgm:pt>
    <dgm:pt modelId="{2EC612F3-26C6-49C3-8EE9-F76F5467C35A}">
      <dgm:prSet phldrT="[Text]" custT="1"/>
      <dgm:spPr/>
      <dgm:t>
        <a:bodyPr/>
        <a:lstStyle/>
        <a:p>
          <a:r>
            <a:rPr lang="en-US" sz="1400" dirty="0" err="1" smtClean="0"/>
            <a:t>Dedupe</a:t>
          </a:r>
          <a:endParaRPr lang="en-US" sz="1400" dirty="0"/>
        </a:p>
      </dgm:t>
    </dgm:pt>
    <dgm:pt modelId="{ABE2AAEA-9128-4630-AB7A-59EB95C6AE72}" type="parTrans" cxnId="{BDD90C1F-C0DE-44EC-A17E-DF9EF17B5870}">
      <dgm:prSet/>
      <dgm:spPr/>
      <dgm:t>
        <a:bodyPr/>
        <a:lstStyle/>
        <a:p>
          <a:endParaRPr lang="en-US"/>
        </a:p>
      </dgm:t>
    </dgm:pt>
    <dgm:pt modelId="{9D8D56C7-5E8E-45F0-9933-00006F451725}" type="sibTrans" cxnId="{BDD90C1F-C0DE-44EC-A17E-DF9EF17B5870}">
      <dgm:prSet/>
      <dgm:spPr/>
      <dgm:t>
        <a:bodyPr/>
        <a:lstStyle/>
        <a:p>
          <a:endParaRPr lang="en-US"/>
        </a:p>
      </dgm:t>
    </dgm:pt>
    <dgm:pt modelId="{0B980414-01F7-4392-8454-85343BCE317C}">
      <dgm:prSet phldrT="[Text]" custT="1"/>
      <dgm:spPr/>
      <dgm:t>
        <a:bodyPr/>
        <a:lstStyle/>
        <a:p>
          <a:r>
            <a:rPr lang="en-US" sz="1800" dirty="0" smtClean="0"/>
            <a:t>Cons</a:t>
          </a:r>
          <a:endParaRPr lang="en-US" sz="1800" dirty="0"/>
        </a:p>
      </dgm:t>
    </dgm:pt>
    <dgm:pt modelId="{AA62BA55-7FA8-4378-8BFE-41E4F1721BB1}" type="parTrans" cxnId="{7DB44681-1B66-410C-90F7-852412CE813B}">
      <dgm:prSet/>
      <dgm:spPr/>
      <dgm:t>
        <a:bodyPr/>
        <a:lstStyle/>
        <a:p>
          <a:endParaRPr lang="en-US"/>
        </a:p>
      </dgm:t>
    </dgm:pt>
    <dgm:pt modelId="{FF7C1FCD-B87D-49F0-BDD9-4BAAAD3A4EEE}" type="sibTrans" cxnId="{7DB44681-1B66-410C-90F7-852412CE813B}">
      <dgm:prSet/>
      <dgm:spPr/>
      <dgm:t>
        <a:bodyPr/>
        <a:lstStyle/>
        <a:p>
          <a:endParaRPr lang="en-US"/>
        </a:p>
      </dgm:t>
    </dgm:pt>
    <dgm:pt modelId="{61DE7ABF-B187-48F2-B6C8-457530D74199}">
      <dgm:prSet phldrT="[Text]" custT="1"/>
      <dgm:spPr/>
      <dgm:t>
        <a:bodyPr/>
        <a:lstStyle/>
        <a:p>
          <a:r>
            <a:rPr lang="en-US" sz="1400" dirty="0" smtClean="0"/>
            <a:t>Does not support REST</a:t>
          </a:r>
          <a:endParaRPr lang="en-US" sz="1400" dirty="0"/>
        </a:p>
      </dgm:t>
    </dgm:pt>
    <dgm:pt modelId="{46FF15A1-AD0E-4FA6-A0A0-034380062C7D}" type="parTrans" cxnId="{40E9776B-E573-410D-B743-61C24AE37FC3}">
      <dgm:prSet/>
      <dgm:spPr/>
      <dgm:t>
        <a:bodyPr/>
        <a:lstStyle/>
        <a:p>
          <a:endParaRPr lang="en-US"/>
        </a:p>
      </dgm:t>
    </dgm:pt>
    <dgm:pt modelId="{9A946E52-7FC7-45AB-A5CE-6EE67AAB5D05}" type="sibTrans" cxnId="{40E9776B-E573-410D-B743-61C24AE37FC3}">
      <dgm:prSet/>
      <dgm:spPr/>
      <dgm:t>
        <a:bodyPr/>
        <a:lstStyle/>
        <a:p>
          <a:endParaRPr lang="en-US"/>
        </a:p>
      </dgm:t>
    </dgm:pt>
    <dgm:pt modelId="{E9DEDCFE-1690-426F-BAE5-23135E4979B5}">
      <dgm:prSet phldrT="[Text]" custT="1"/>
      <dgm:spPr/>
      <dgm:t>
        <a:bodyPr/>
        <a:lstStyle/>
        <a:p>
          <a:r>
            <a:rPr lang="en-US" sz="1400" dirty="0" smtClean="0"/>
            <a:t>Supports OST</a:t>
          </a:r>
          <a:endParaRPr lang="en-US" sz="1400" dirty="0"/>
        </a:p>
      </dgm:t>
    </dgm:pt>
    <dgm:pt modelId="{F1081FF4-24D9-41EF-A430-8BDC70591094}" type="parTrans" cxnId="{4BF2246C-D8F6-4E62-962A-B86AB8D36DFE}">
      <dgm:prSet/>
      <dgm:spPr/>
      <dgm:t>
        <a:bodyPr/>
        <a:lstStyle/>
        <a:p>
          <a:endParaRPr lang="en-US"/>
        </a:p>
      </dgm:t>
    </dgm:pt>
    <dgm:pt modelId="{28EFEF14-D3A0-42A6-A8B0-7F93E9638A04}" type="sibTrans" cxnId="{4BF2246C-D8F6-4E62-962A-B86AB8D36DFE}">
      <dgm:prSet/>
      <dgm:spPr/>
      <dgm:t>
        <a:bodyPr/>
        <a:lstStyle/>
        <a:p>
          <a:endParaRPr lang="en-US"/>
        </a:p>
      </dgm:t>
    </dgm:pt>
    <dgm:pt modelId="{FC8BAD7A-CFA2-440B-83FA-CF8DB943F716}">
      <dgm:prSet phldrT="[Text]" custT="1"/>
      <dgm:spPr/>
      <dgm:t>
        <a:bodyPr/>
        <a:lstStyle/>
        <a:p>
          <a:r>
            <a:rPr lang="en-US" sz="1800" dirty="0" smtClean="0"/>
            <a:t>Cons</a:t>
          </a:r>
          <a:endParaRPr lang="en-US" sz="1800" dirty="0"/>
        </a:p>
      </dgm:t>
    </dgm:pt>
    <dgm:pt modelId="{0520BA6E-62FA-434D-8721-0F82AF70C9E6}" type="sibTrans" cxnId="{8C48F061-37DB-40A5-8B43-0FEB916D216B}">
      <dgm:prSet/>
      <dgm:spPr/>
      <dgm:t>
        <a:bodyPr/>
        <a:lstStyle/>
        <a:p>
          <a:endParaRPr lang="en-US"/>
        </a:p>
      </dgm:t>
    </dgm:pt>
    <dgm:pt modelId="{78496182-F640-4DC7-A3A5-46FFB80F1584}" type="parTrans" cxnId="{8C48F061-37DB-40A5-8B43-0FEB916D216B}">
      <dgm:prSet/>
      <dgm:spPr/>
      <dgm:t>
        <a:bodyPr/>
        <a:lstStyle/>
        <a:p>
          <a:endParaRPr lang="en-US"/>
        </a:p>
      </dgm:t>
    </dgm:pt>
    <dgm:pt modelId="{CCBCF712-47FB-4BF5-AC1F-F36203135EED}">
      <dgm:prSet phldrT="[Text]" custT="1"/>
      <dgm:spPr/>
      <dgm:t>
        <a:bodyPr/>
        <a:lstStyle/>
        <a:p>
          <a:r>
            <a:rPr lang="en-US" sz="1400" dirty="0" smtClean="0"/>
            <a:t>Not enterprise</a:t>
          </a:r>
          <a:endParaRPr lang="en-US" sz="1400" dirty="0"/>
        </a:p>
      </dgm:t>
    </dgm:pt>
    <dgm:pt modelId="{1C505B3F-6BAC-4BBC-A219-9BCF91A65179}" type="parTrans" cxnId="{3E5A9DED-75FC-43A9-88AA-F15DCB64941B}">
      <dgm:prSet/>
      <dgm:spPr/>
      <dgm:t>
        <a:bodyPr/>
        <a:lstStyle/>
        <a:p>
          <a:endParaRPr lang="en-US"/>
        </a:p>
      </dgm:t>
    </dgm:pt>
    <dgm:pt modelId="{5FCC7675-158E-4B5F-AD29-A12F1D939346}" type="sibTrans" cxnId="{3E5A9DED-75FC-43A9-88AA-F15DCB64941B}">
      <dgm:prSet/>
      <dgm:spPr/>
      <dgm:t>
        <a:bodyPr/>
        <a:lstStyle/>
        <a:p>
          <a:endParaRPr lang="en-US"/>
        </a:p>
      </dgm:t>
    </dgm:pt>
    <dgm:pt modelId="{17E45698-7A83-4710-9696-21D6EBEE591B}">
      <dgm:prSet phldrT="[Text]" custT="1"/>
      <dgm:spPr/>
      <dgm:t>
        <a:bodyPr/>
        <a:lstStyle/>
        <a:p>
          <a:r>
            <a:rPr lang="en-US" sz="1400" dirty="0" smtClean="0"/>
            <a:t>Costly</a:t>
          </a:r>
          <a:endParaRPr lang="en-US" sz="1400" dirty="0"/>
        </a:p>
      </dgm:t>
    </dgm:pt>
    <dgm:pt modelId="{F376C7E2-AAEF-490F-BA8E-6CFD2760A592}" type="parTrans" cxnId="{DE1E5F0D-56AA-4A3D-94C7-A5EA68C0A771}">
      <dgm:prSet/>
      <dgm:spPr/>
      <dgm:t>
        <a:bodyPr/>
        <a:lstStyle/>
        <a:p>
          <a:endParaRPr lang="en-US"/>
        </a:p>
      </dgm:t>
    </dgm:pt>
    <dgm:pt modelId="{CD0DFA56-0D34-49B6-8513-5BE0F95131D4}" type="sibTrans" cxnId="{DE1E5F0D-56AA-4A3D-94C7-A5EA68C0A771}">
      <dgm:prSet/>
      <dgm:spPr/>
      <dgm:t>
        <a:bodyPr/>
        <a:lstStyle/>
        <a:p>
          <a:endParaRPr lang="en-US"/>
        </a:p>
      </dgm:t>
    </dgm:pt>
    <dgm:pt modelId="{02BDBA29-01A1-4434-856D-F960DF7130FC}">
      <dgm:prSet custT="1"/>
      <dgm:spPr/>
      <dgm:t>
        <a:bodyPr/>
        <a:lstStyle/>
        <a:p>
          <a:r>
            <a:rPr lang="en-US" sz="1400" dirty="0" smtClean="0"/>
            <a:t>REST based</a:t>
          </a:r>
          <a:endParaRPr lang="en-US" sz="1400" dirty="0"/>
        </a:p>
      </dgm:t>
    </dgm:pt>
    <dgm:pt modelId="{BF74D107-FD69-4934-817D-98D4A9A6A717}" type="parTrans" cxnId="{A8A38976-CE42-4FCD-B230-9ECA1E88EEDB}">
      <dgm:prSet/>
      <dgm:spPr/>
      <dgm:t>
        <a:bodyPr/>
        <a:lstStyle/>
        <a:p>
          <a:endParaRPr lang="en-US"/>
        </a:p>
      </dgm:t>
    </dgm:pt>
    <dgm:pt modelId="{6BB9AD77-4EFA-4B0B-A832-59AC31D1911D}" type="sibTrans" cxnId="{A8A38976-CE42-4FCD-B230-9ECA1E88EEDB}">
      <dgm:prSet/>
      <dgm:spPr/>
      <dgm:t>
        <a:bodyPr/>
        <a:lstStyle/>
        <a:p>
          <a:endParaRPr lang="en-US"/>
        </a:p>
      </dgm:t>
    </dgm:pt>
    <dgm:pt modelId="{44AB07FD-9DD7-41F6-8469-C8BA782ED167}">
      <dgm:prSet phldrT="[Text]" custT="1"/>
      <dgm:spPr/>
      <dgm:t>
        <a:bodyPr/>
        <a:lstStyle/>
        <a:p>
          <a:r>
            <a:rPr lang="en-US" sz="1400" dirty="0" smtClean="0"/>
            <a:t>Use any cloud</a:t>
          </a:r>
          <a:endParaRPr lang="en-US" sz="1400" dirty="0"/>
        </a:p>
      </dgm:t>
    </dgm:pt>
    <dgm:pt modelId="{9E04B608-4EE1-4B3C-8D15-28D832BEC855}" type="parTrans" cxnId="{66DF5415-9A6D-4B8D-95BA-FFD8A73E672B}">
      <dgm:prSet/>
      <dgm:spPr/>
      <dgm:t>
        <a:bodyPr/>
        <a:lstStyle/>
        <a:p>
          <a:endParaRPr lang="en-US"/>
        </a:p>
      </dgm:t>
    </dgm:pt>
    <dgm:pt modelId="{300C58A2-4435-497C-AD7C-65D1417D58CE}" type="sibTrans" cxnId="{66DF5415-9A6D-4B8D-95BA-FFD8A73E672B}">
      <dgm:prSet/>
      <dgm:spPr/>
      <dgm:t>
        <a:bodyPr/>
        <a:lstStyle/>
        <a:p>
          <a:endParaRPr lang="en-US"/>
        </a:p>
      </dgm:t>
    </dgm:pt>
    <dgm:pt modelId="{EA9D1919-35B5-42C6-AA01-1CF68A1583CD}" type="pres">
      <dgm:prSet presAssocID="{A289253E-1FF9-4BB3-B099-06D8DADBBD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33BFB3-C247-496F-9855-E03E41E15BC4}" type="pres">
      <dgm:prSet presAssocID="{9C926DFF-022D-4A95-8F1F-EE7FAD534F95}" presName="root" presStyleCnt="0"/>
      <dgm:spPr/>
    </dgm:pt>
    <dgm:pt modelId="{67DBDEC3-0891-4832-A22F-F2280297F79F}" type="pres">
      <dgm:prSet presAssocID="{9C926DFF-022D-4A95-8F1F-EE7FAD534F95}" presName="rootComposite" presStyleCnt="0"/>
      <dgm:spPr/>
    </dgm:pt>
    <dgm:pt modelId="{141E420A-293C-49A3-8436-DF4FCEE962E7}" type="pres">
      <dgm:prSet presAssocID="{9C926DFF-022D-4A95-8F1F-EE7FAD534F95}" presName="rootText" presStyleLbl="node1" presStyleIdx="0" presStyleCnt="4"/>
      <dgm:spPr/>
      <dgm:t>
        <a:bodyPr/>
        <a:lstStyle/>
        <a:p>
          <a:endParaRPr lang="en-US"/>
        </a:p>
      </dgm:t>
    </dgm:pt>
    <dgm:pt modelId="{A5891953-7975-485F-99D7-54024CB989AA}" type="pres">
      <dgm:prSet presAssocID="{9C926DFF-022D-4A95-8F1F-EE7FAD534F95}" presName="rootConnector" presStyleLbl="node1" presStyleIdx="0" presStyleCnt="4"/>
      <dgm:spPr/>
      <dgm:t>
        <a:bodyPr/>
        <a:lstStyle/>
        <a:p>
          <a:endParaRPr lang="en-US"/>
        </a:p>
      </dgm:t>
    </dgm:pt>
    <dgm:pt modelId="{E4FB42CF-8793-402C-8296-2716BA9E6C0C}" type="pres">
      <dgm:prSet presAssocID="{9C926DFF-022D-4A95-8F1F-EE7FAD534F95}" presName="childShape" presStyleCnt="0"/>
      <dgm:spPr/>
    </dgm:pt>
    <dgm:pt modelId="{E6C747AC-4384-40B8-A9F8-AD31290F331E}" type="pres">
      <dgm:prSet presAssocID="{105CE22E-9BF9-489E-AC60-01D191B058A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07C24FC-2C7F-4D05-B1FD-70D2935B77BB}" type="pres">
      <dgm:prSet presAssocID="{7BF3D38F-BB20-4BA2-93AE-CFBD41C2AD2F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4B4AE-1FDC-4C19-8670-DF8DA3639292}" type="pres">
      <dgm:prSet presAssocID="{78496182-F640-4DC7-A3A5-46FFB80F1584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1FD2CB1-0A95-43F9-B436-3686B6162337}" type="pres">
      <dgm:prSet presAssocID="{FC8BAD7A-CFA2-440B-83FA-CF8DB943F716}" presName="childText" presStyleLbl="bgAcc1" presStyleIdx="1" presStyleCnt="8" custScaleY="135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0ECD-9572-4E10-8B43-C6F571E1C8F2}" type="pres">
      <dgm:prSet presAssocID="{B3AE6893-672D-4EB2-91D6-CFCD5930EE4B}" presName="root" presStyleCnt="0"/>
      <dgm:spPr/>
    </dgm:pt>
    <dgm:pt modelId="{5B3A6E2E-9FF3-4BBA-858F-90E89B0B7A9C}" type="pres">
      <dgm:prSet presAssocID="{B3AE6893-672D-4EB2-91D6-CFCD5930EE4B}" presName="rootComposite" presStyleCnt="0"/>
      <dgm:spPr/>
    </dgm:pt>
    <dgm:pt modelId="{3C7BED2B-99AD-4B9A-AE00-E5A25249F892}" type="pres">
      <dgm:prSet presAssocID="{B3AE6893-672D-4EB2-91D6-CFCD5930EE4B}" presName="rootText" presStyleLbl="node1" presStyleIdx="1" presStyleCnt="4"/>
      <dgm:spPr/>
      <dgm:t>
        <a:bodyPr/>
        <a:lstStyle/>
        <a:p>
          <a:endParaRPr lang="en-US"/>
        </a:p>
      </dgm:t>
    </dgm:pt>
    <dgm:pt modelId="{01B4B765-EE5B-45EB-9EBC-197433A10665}" type="pres">
      <dgm:prSet presAssocID="{B3AE6893-672D-4EB2-91D6-CFCD5930EE4B}" presName="rootConnector" presStyleLbl="node1" presStyleIdx="1" presStyleCnt="4"/>
      <dgm:spPr/>
      <dgm:t>
        <a:bodyPr/>
        <a:lstStyle/>
        <a:p>
          <a:endParaRPr lang="en-US"/>
        </a:p>
      </dgm:t>
    </dgm:pt>
    <dgm:pt modelId="{EEDFF1A2-4879-49F3-AF36-AFCA30A9B823}" type="pres">
      <dgm:prSet presAssocID="{B3AE6893-672D-4EB2-91D6-CFCD5930EE4B}" presName="childShape" presStyleCnt="0"/>
      <dgm:spPr/>
    </dgm:pt>
    <dgm:pt modelId="{2D266883-2C5F-483B-B657-901D5C2D8B1C}" type="pres">
      <dgm:prSet presAssocID="{3E0F414C-67EE-4620-8B1F-F1E0EB3A594D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7FCBF50-E261-458E-BFB3-FBF799A8BCFD}" type="pres">
      <dgm:prSet presAssocID="{E8040834-6139-483E-9564-46AEC372F2D1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D5D23-741D-45F4-B2B6-604277A7C3FC}" type="pres">
      <dgm:prSet presAssocID="{4AF05B8B-D164-46C6-8ED9-1363032720D1}" presName="Name13" presStyleLbl="parChTrans1D2" presStyleIdx="3" presStyleCnt="8"/>
      <dgm:spPr/>
      <dgm:t>
        <a:bodyPr/>
        <a:lstStyle/>
        <a:p>
          <a:endParaRPr lang="en-US"/>
        </a:p>
      </dgm:t>
    </dgm:pt>
    <dgm:pt modelId="{24319FB2-58F8-49D9-AED8-3275BCA83768}" type="pres">
      <dgm:prSet presAssocID="{BEF75108-1F2D-4DB5-BA72-CD62C8ABF742}" presName="childText" presStyleLbl="bgAcc1" presStyleIdx="3" presStyleCnt="8" custScaleY="13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E0A92-BB07-4097-87EF-8FFED8D05B63}" type="pres">
      <dgm:prSet presAssocID="{5754DA7E-2AC7-49B8-91CE-F29A15AEC449}" presName="root" presStyleCnt="0"/>
      <dgm:spPr/>
    </dgm:pt>
    <dgm:pt modelId="{9920BF3D-6D57-4995-807C-E9BF440A240E}" type="pres">
      <dgm:prSet presAssocID="{5754DA7E-2AC7-49B8-91CE-F29A15AEC449}" presName="rootComposite" presStyleCnt="0"/>
      <dgm:spPr/>
    </dgm:pt>
    <dgm:pt modelId="{4AC96CF2-4B50-41F1-8F3A-B2AFA2B0892F}" type="pres">
      <dgm:prSet presAssocID="{5754DA7E-2AC7-49B8-91CE-F29A15AEC449}" presName="rootText" presStyleLbl="node1" presStyleIdx="2" presStyleCnt="4"/>
      <dgm:spPr/>
      <dgm:t>
        <a:bodyPr/>
        <a:lstStyle/>
        <a:p>
          <a:endParaRPr lang="en-US"/>
        </a:p>
      </dgm:t>
    </dgm:pt>
    <dgm:pt modelId="{4F87BC53-9A51-4433-9DA9-65801DFE984E}" type="pres">
      <dgm:prSet presAssocID="{5754DA7E-2AC7-49B8-91CE-F29A15AEC449}" presName="rootConnector" presStyleLbl="node1" presStyleIdx="2" presStyleCnt="4"/>
      <dgm:spPr/>
      <dgm:t>
        <a:bodyPr/>
        <a:lstStyle/>
        <a:p>
          <a:endParaRPr lang="en-US"/>
        </a:p>
      </dgm:t>
    </dgm:pt>
    <dgm:pt modelId="{58D925B7-8750-4F16-90BD-14BA0CEA4395}" type="pres">
      <dgm:prSet presAssocID="{5754DA7E-2AC7-49B8-91CE-F29A15AEC449}" presName="childShape" presStyleCnt="0"/>
      <dgm:spPr/>
    </dgm:pt>
    <dgm:pt modelId="{2C8F6CE0-8CEF-45FF-A7A5-FAA372910C98}" type="pres">
      <dgm:prSet presAssocID="{66339485-8164-4D6E-B6A8-55B2C102FE2D}" presName="Name13" presStyleLbl="parChTrans1D2" presStyleIdx="4" presStyleCnt="8"/>
      <dgm:spPr/>
      <dgm:t>
        <a:bodyPr/>
        <a:lstStyle/>
        <a:p>
          <a:endParaRPr lang="en-US"/>
        </a:p>
      </dgm:t>
    </dgm:pt>
    <dgm:pt modelId="{D4B76C2D-372E-43C0-B810-7311CD9AC213}" type="pres">
      <dgm:prSet presAssocID="{470E672B-E655-4478-AF41-3F7C580B0AF4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8A6B8-B778-4EC5-BC44-060C8FFEEAE7}" type="pres">
      <dgm:prSet presAssocID="{1CFD035D-09A1-40CC-8D2E-CBB4DE74B151}" presName="Name13" presStyleLbl="parChTrans1D2" presStyleIdx="5" presStyleCnt="8"/>
      <dgm:spPr/>
      <dgm:t>
        <a:bodyPr/>
        <a:lstStyle/>
        <a:p>
          <a:endParaRPr lang="en-US"/>
        </a:p>
      </dgm:t>
    </dgm:pt>
    <dgm:pt modelId="{073850DF-72E3-48CE-B18B-2F36B56DCA1E}" type="pres">
      <dgm:prSet presAssocID="{DF78F253-4D24-432E-94B9-AA4BA0847FB1}" presName="childText" presStyleLbl="bgAcc1" presStyleIdx="5" presStyleCnt="8" custScaleY="12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81683-8C46-4CEE-A122-B83D36465E1C}" type="pres">
      <dgm:prSet presAssocID="{208D3A17-4047-4A0C-8AA8-3B1A89B8887C}" presName="root" presStyleCnt="0"/>
      <dgm:spPr/>
    </dgm:pt>
    <dgm:pt modelId="{083FE6A3-7C58-4545-81B8-FF1D8DB79C78}" type="pres">
      <dgm:prSet presAssocID="{208D3A17-4047-4A0C-8AA8-3B1A89B8887C}" presName="rootComposite" presStyleCnt="0"/>
      <dgm:spPr/>
    </dgm:pt>
    <dgm:pt modelId="{7BDDD547-160F-4EE5-A237-D1FEED0EE2C4}" type="pres">
      <dgm:prSet presAssocID="{208D3A17-4047-4A0C-8AA8-3B1A89B8887C}" presName="rootText" presStyleLbl="node1" presStyleIdx="3" presStyleCnt="4"/>
      <dgm:spPr/>
      <dgm:t>
        <a:bodyPr/>
        <a:lstStyle/>
        <a:p>
          <a:endParaRPr lang="en-US"/>
        </a:p>
      </dgm:t>
    </dgm:pt>
    <dgm:pt modelId="{60321509-978F-489C-9543-7FE563C62E6A}" type="pres">
      <dgm:prSet presAssocID="{208D3A17-4047-4A0C-8AA8-3B1A89B8887C}" presName="rootConnector" presStyleLbl="node1" presStyleIdx="3" presStyleCnt="4"/>
      <dgm:spPr/>
      <dgm:t>
        <a:bodyPr/>
        <a:lstStyle/>
        <a:p>
          <a:endParaRPr lang="en-US"/>
        </a:p>
      </dgm:t>
    </dgm:pt>
    <dgm:pt modelId="{CA1F54B0-9BB5-4701-92FF-72B7A80AE176}" type="pres">
      <dgm:prSet presAssocID="{208D3A17-4047-4A0C-8AA8-3B1A89B8887C}" presName="childShape" presStyleCnt="0"/>
      <dgm:spPr/>
    </dgm:pt>
    <dgm:pt modelId="{F5C95B93-8FEA-410E-BA59-1CF776EE234A}" type="pres">
      <dgm:prSet presAssocID="{D536A858-E19A-4EE0-ABB0-E05F93FFAE30}" presName="Name13" presStyleLbl="parChTrans1D2" presStyleIdx="6" presStyleCnt="8"/>
      <dgm:spPr/>
      <dgm:t>
        <a:bodyPr/>
        <a:lstStyle/>
        <a:p>
          <a:endParaRPr lang="en-US"/>
        </a:p>
      </dgm:t>
    </dgm:pt>
    <dgm:pt modelId="{F55F79A2-CFBD-4B26-8599-4103BE0FCFBE}" type="pres">
      <dgm:prSet presAssocID="{B8BFB755-E120-4B15-88DA-0934BA47F850}" presName="childText" presStyleLbl="bgAcc1" presStyleIdx="6" presStyleCnt="8" custScaleY="213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88DBC-0890-413C-AA3E-E7DF10CE2088}" type="pres">
      <dgm:prSet presAssocID="{AA62BA55-7FA8-4378-8BFE-41E4F1721BB1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D006E78-C3FF-49F5-B038-5586FB58EC9C}" type="pres">
      <dgm:prSet presAssocID="{0B980414-01F7-4392-8454-85343BCE317C}" presName="childText" presStyleLbl="bgAcc1" presStyleIdx="7" presStyleCnt="8" custScaleY="115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07171-7164-47F2-BF02-2A751323413E}" type="presOf" srcId="{CCBCF712-47FB-4BF5-AC1F-F36203135EED}" destId="{01FD2CB1-0A95-43F9-B436-3686B6162337}" srcOrd="0" destOrd="2" presId="urn:microsoft.com/office/officeart/2005/8/layout/hierarchy3"/>
    <dgm:cxn modelId="{303CCC72-EAC4-41FD-A81C-872B907CC336}" type="presOf" srcId="{2084EAE3-4E33-48E9-996B-573E039386FB}" destId="{D4B76C2D-372E-43C0-B810-7311CD9AC213}" srcOrd="0" destOrd="1" presId="urn:microsoft.com/office/officeart/2005/8/layout/hierarchy3"/>
    <dgm:cxn modelId="{AEB4DD75-38D6-4108-9509-4278E6185FD8}" srcId="{FC8BAD7A-CFA2-440B-83FA-CF8DB943F716}" destId="{09552997-2EDD-4E5E-8887-423067BF9EDE}" srcOrd="0" destOrd="0" parTransId="{910948C0-D52F-467B-9EC8-50281E401321}" sibTransId="{26FAAC1C-B3E1-4599-B0B5-A7730BEA83B5}"/>
    <dgm:cxn modelId="{35346935-333C-4749-AE5B-52D9CCD7D411}" srcId="{A289253E-1FF9-4BB3-B099-06D8DADBBD21}" destId="{9C926DFF-022D-4A95-8F1F-EE7FAD534F95}" srcOrd="0" destOrd="0" parTransId="{C7E74DC1-36AB-47E3-831E-243EF396E5B2}" sibTransId="{94E3A303-B166-4F63-AD21-351FAB67E3A8}"/>
    <dgm:cxn modelId="{1A3A5B14-901E-41F4-BA32-F044B284CF25}" srcId="{B3AE6893-672D-4EB2-91D6-CFCD5930EE4B}" destId="{BEF75108-1F2D-4DB5-BA72-CD62C8ABF742}" srcOrd="1" destOrd="0" parTransId="{4AF05B8B-D164-46C6-8ED9-1363032720D1}" sibTransId="{5166A604-764F-4A16-905D-A84358F6241E}"/>
    <dgm:cxn modelId="{3E5A9DED-75FC-43A9-88AA-F15DCB64941B}" srcId="{FC8BAD7A-CFA2-440B-83FA-CF8DB943F716}" destId="{CCBCF712-47FB-4BF5-AC1F-F36203135EED}" srcOrd="1" destOrd="0" parTransId="{1C505B3F-6BAC-4BBC-A219-9BCF91A65179}" sibTransId="{5FCC7675-158E-4B5F-AD29-A12F1D939346}"/>
    <dgm:cxn modelId="{40E9776B-E573-410D-B743-61C24AE37FC3}" srcId="{0B980414-01F7-4392-8454-85343BCE317C}" destId="{61DE7ABF-B187-48F2-B6C8-457530D74199}" srcOrd="0" destOrd="0" parTransId="{46FF15A1-AD0E-4FA6-A0A0-034380062C7D}" sibTransId="{9A946E52-7FC7-45AB-A5CE-6EE67AAB5D05}"/>
    <dgm:cxn modelId="{B14E07B5-FD0E-4853-B0AB-DC697F203834}" type="presOf" srcId="{0D0C8926-858D-41C7-9392-FBD178034225}" destId="{073850DF-72E3-48CE-B18B-2F36B56DCA1E}" srcOrd="0" destOrd="1" presId="urn:microsoft.com/office/officeart/2005/8/layout/hierarchy3"/>
    <dgm:cxn modelId="{2F633818-912A-40BC-A52B-BE4E0CFE34F7}" srcId="{9C926DFF-022D-4A95-8F1F-EE7FAD534F95}" destId="{7BF3D38F-BB20-4BA2-93AE-CFBD41C2AD2F}" srcOrd="0" destOrd="0" parTransId="{105CE22E-9BF9-489E-AC60-01D191B058A8}" sibTransId="{4C83F4CF-C7CE-434C-A216-ABF0831DF660}"/>
    <dgm:cxn modelId="{B746C4AA-90FA-4198-A08A-34D472318DB5}" type="presOf" srcId="{AB5AF253-A94D-4836-BF73-5208EE72273C}" destId="{24319FB2-58F8-49D9-AED8-3275BCA83768}" srcOrd="0" destOrd="2" presId="urn:microsoft.com/office/officeart/2005/8/layout/hierarchy3"/>
    <dgm:cxn modelId="{8DB8FCC1-939F-4FA3-8106-82DFBFCDAD64}" type="presOf" srcId="{1CFD035D-09A1-40CC-8D2E-CBB4DE74B151}" destId="{3978A6B8-B778-4EC5-BC44-060C8FFEEAE7}" srcOrd="0" destOrd="0" presId="urn:microsoft.com/office/officeart/2005/8/layout/hierarchy3"/>
    <dgm:cxn modelId="{BDD90C1F-C0DE-44EC-A17E-DF9EF17B5870}" srcId="{B8BFB755-E120-4B15-88DA-0934BA47F850}" destId="{2EC612F3-26C6-49C3-8EE9-F76F5467C35A}" srcOrd="3" destOrd="0" parTransId="{ABE2AAEA-9128-4630-AB7A-59EB95C6AE72}" sibTransId="{9D8D56C7-5E8E-45F0-9933-00006F451725}"/>
    <dgm:cxn modelId="{6E865557-A0A2-43A5-BC47-2B4E2394C0ED}" type="presOf" srcId="{5754DA7E-2AC7-49B8-91CE-F29A15AEC449}" destId="{4AC96CF2-4B50-41F1-8F3A-B2AFA2B0892F}" srcOrd="0" destOrd="0" presId="urn:microsoft.com/office/officeart/2005/8/layout/hierarchy3"/>
    <dgm:cxn modelId="{63C26A1B-9179-44CD-AC95-D65B3001A673}" type="presOf" srcId="{B8BFB755-E120-4B15-88DA-0934BA47F850}" destId="{F55F79A2-CFBD-4B26-8599-4103BE0FCFBE}" srcOrd="0" destOrd="0" presId="urn:microsoft.com/office/officeart/2005/8/layout/hierarchy3"/>
    <dgm:cxn modelId="{28084DA2-67CF-45A8-A232-4FDA0E98E6B7}" type="presOf" srcId="{61DE7ABF-B187-48F2-B6C8-457530D74199}" destId="{6D006E78-C3FF-49F5-B038-5586FB58EC9C}" srcOrd="0" destOrd="1" presId="urn:microsoft.com/office/officeart/2005/8/layout/hierarchy3"/>
    <dgm:cxn modelId="{1DD5494A-85DE-42CF-A225-B2DE5F02217B}" type="presOf" srcId="{CBC2EA81-CB1A-477F-A675-C2A700E40EB6}" destId="{F55F79A2-CFBD-4B26-8599-4103BE0FCFBE}" srcOrd="0" destOrd="2" presId="urn:microsoft.com/office/officeart/2005/8/layout/hierarchy3"/>
    <dgm:cxn modelId="{40D16EFA-5659-48AA-A32E-8C96E9F7163D}" type="presOf" srcId="{E9DEDCFE-1690-426F-BAE5-23135E4979B5}" destId="{F55F79A2-CFBD-4B26-8599-4103BE0FCFBE}" srcOrd="0" destOrd="5" presId="urn:microsoft.com/office/officeart/2005/8/layout/hierarchy3"/>
    <dgm:cxn modelId="{E648C736-C623-4AA3-81CE-86A2B6C80460}" type="presOf" srcId="{DF78F253-4D24-432E-94B9-AA4BA0847FB1}" destId="{073850DF-72E3-48CE-B18B-2F36B56DCA1E}" srcOrd="0" destOrd="0" presId="urn:microsoft.com/office/officeart/2005/8/layout/hierarchy3"/>
    <dgm:cxn modelId="{68626EF9-E6C7-4E9C-8561-8015D3BE928D}" srcId="{470E672B-E655-4478-AF41-3F7C580B0AF4}" destId="{2084EAE3-4E33-48E9-996B-573E039386FB}" srcOrd="0" destOrd="0" parTransId="{77957F79-CE69-42A2-AB0F-5FE913CE657A}" sibTransId="{94E9B59C-9FD1-43B8-B439-E890369FFE29}"/>
    <dgm:cxn modelId="{D336E7DB-FB37-48E8-8C1A-BCDD1B442E52}" srcId="{B8BFB755-E120-4B15-88DA-0934BA47F850}" destId="{CBC2EA81-CB1A-477F-A675-C2A700E40EB6}" srcOrd="1" destOrd="0" parTransId="{3161709F-B1E8-441C-A81C-45C5C40201E5}" sibTransId="{FFBD9348-EDDC-4850-B6CC-41617B2CCF42}"/>
    <dgm:cxn modelId="{31D7FDC5-A163-42FA-B299-4991FB50AEAE}" srcId="{208D3A17-4047-4A0C-8AA8-3B1A89B8887C}" destId="{B8BFB755-E120-4B15-88DA-0934BA47F850}" srcOrd="0" destOrd="0" parTransId="{D536A858-E19A-4EE0-ABB0-E05F93FFAE30}" sibTransId="{7DEF9E3A-AD5C-45BC-86E0-838D0C976495}"/>
    <dgm:cxn modelId="{F5CCBEC5-95E2-46AE-8CEF-075143507FA3}" type="presOf" srcId="{3E0F414C-67EE-4620-8B1F-F1E0EB3A594D}" destId="{2D266883-2C5F-483B-B657-901D5C2D8B1C}" srcOrd="0" destOrd="0" presId="urn:microsoft.com/office/officeart/2005/8/layout/hierarchy3"/>
    <dgm:cxn modelId="{EF028A93-CC0F-4FDE-9891-F14FF0C201B7}" type="presOf" srcId="{470E672B-E655-4478-AF41-3F7C580B0AF4}" destId="{D4B76C2D-372E-43C0-B810-7311CD9AC213}" srcOrd="0" destOrd="0" presId="urn:microsoft.com/office/officeart/2005/8/layout/hierarchy3"/>
    <dgm:cxn modelId="{C809F45D-B902-42D0-9646-03C83C25DCD9}" type="presOf" srcId="{0B980414-01F7-4392-8454-85343BCE317C}" destId="{6D006E78-C3FF-49F5-B038-5586FB58EC9C}" srcOrd="0" destOrd="0" presId="urn:microsoft.com/office/officeart/2005/8/layout/hierarchy3"/>
    <dgm:cxn modelId="{57B6E8CB-AD4C-4E20-A380-C21BC4318B55}" type="presOf" srcId="{4AF05B8B-D164-46C6-8ED9-1363032720D1}" destId="{C2CD5D23-741D-45F4-B2B6-604277A7C3FC}" srcOrd="0" destOrd="0" presId="urn:microsoft.com/office/officeart/2005/8/layout/hierarchy3"/>
    <dgm:cxn modelId="{B02AC184-4217-4624-AD30-80859D8F7FFF}" type="presOf" srcId="{5B73F374-0ACC-4428-8EF5-02CBC3280B4B}" destId="{F55F79A2-CFBD-4B26-8599-4103BE0FCFBE}" srcOrd="0" destOrd="3" presId="urn:microsoft.com/office/officeart/2005/8/layout/hierarchy3"/>
    <dgm:cxn modelId="{10E89B60-E2B7-460E-B5C8-E6609A47164B}" type="presOf" srcId="{44AB07FD-9DD7-41F6-8469-C8BA782ED167}" destId="{D4B76C2D-372E-43C0-B810-7311CD9AC213}" srcOrd="0" destOrd="2" presId="urn:microsoft.com/office/officeart/2005/8/layout/hierarchy3"/>
    <dgm:cxn modelId="{241638D4-E841-49D9-B308-1C181C480730}" type="presOf" srcId="{AA62BA55-7FA8-4378-8BFE-41E4F1721BB1}" destId="{F1588DBC-0890-413C-AA3E-E7DF10CE2088}" srcOrd="0" destOrd="0" presId="urn:microsoft.com/office/officeart/2005/8/layout/hierarchy3"/>
    <dgm:cxn modelId="{97370B0C-9510-4653-990C-78965895A7CA}" type="presOf" srcId="{208D3A17-4047-4A0C-8AA8-3B1A89B8887C}" destId="{7BDDD547-160F-4EE5-A237-D1FEED0EE2C4}" srcOrd="0" destOrd="0" presId="urn:microsoft.com/office/officeart/2005/8/layout/hierarchy3"/>
    <dgm:cxn modelId="{844219DC-157E-4975-AAEC-D97752C9BF99}" srcId="{BEF75108-1F2D-4DB5-BA72-CD62C8ABF742}" destId="{AB5AF253-A94D-4836-BF73-5208EE72273C}" srcOrd="1" destOrd="0" parTransId="{6F8BE02C-96ED-4028-AEA4-74CAD3FC7F1B}" sibTransId="{F48274F6-0275-4551-9741-BFD1DEA24DD8}"/>
    <dgm:cxn modelId="{DE1E5F0D-56AA-4A3D-94C7-A5EA68C0A771}" srcId="{FC8BAD7A-CFA2-440B-83FA-CF8DB943F716}" destId="{17E45698-7A83-4710-9696-21D6EBEE591B}" srcOrd="2" destOrd="0" parTransId="{F376C7E2-AAEF-490F-BA8E-6CFD2760A592}" sibTransId="{CD0DFA56-0D34-49B6-8513-5BE0F95131D4}"/>
    <dgm:cxn modelId="{2E9E7ED6-218F-4E92-9CC7-4E4CB8346741}" type="presOf" srcId="{78496182-F640-4DC7-A3A5-46FFB80F1584}" destId="{96A4B4AE-1FDC-4C19-8670-DF8DA3639292}" srcOrd="0" destOrd="0" presId="urn:microsoft.com/office/officeart/2005/8/layout/hierarchy3"/>
    <dgm:cxn modelId="{3AEBF64F-5D3A-4388-A57F-05803F0BDD55}" srcId="{A289253E-1FF9-4BB3-B099-06D8DADBBD21}" destId="{B3AE6893-672D-4EB2-91D6-CFCD5930EE4B}" srcOrd="1" destOrd="0" parTransId="{07B416BE-D075-4245-B44C-BF6F9D1D069C}" sibTransId="{3CDEA6C9-64E3-4842-84D4-045D4159D744}"/>
    <dgm:cxn modelId="{17FF52E4-061A-473D-B82C-B5D9408E3847}" type="presOf" srcId="{B3AE6893-672D-4EB2-91D6-CFCD5930EE4B}" destId="{01B4B765-EE5B-45EB-9EBC-197433A10665}" srcOrd="1" destOrd="0" presId="urn:microsoft.com/office/officeart/2005/8/layout/hierarchy3"/>
    <dgm:cxn modelId="{E218AE6D-B4E4-47F6-9A41-D83E8E70D1A9}" srcId="{5754DA7E-2AC7-49B8-91CE-F29A15AEC449}" destId="{470E672B-E655-4478-AF41-3F7C580B0AF4}" srcOrd="0" destOrd="0" parTransId="{66339485-8164-4D6E-B6A8-55B2C102FE2D}" sibTransId="{88373554-69E0-427E-83F8-6B2A14A4B316}"/>
    <dgm:cxn modelId="{C084DF6C-AA88-4397-AC1F-F4E5CB0102BD}" type="presOf" srcId="{2EC612F3-26C6-49C3-8EE9-F76F5467C35A}" destId="{F55F79A2-CFBD-4B26-8599-4103BE0FCFBE}" srcOrd="0" destOrd="4" presId="urn:microsoft.com/office/officeart/2005/8/layout/hierarchy3"/>
    <dgm:cxn modelId="{8C48F061-37DB-40A5-8B43-0FEB916D216B}" srcId="{9C926DFF-022D-4A95-8F1F-EE7FAD534F95}" destId="{FC8BAD7A-CFA2-440B-83FA-CF8DB943F716}" srcOrd="1" destOrd="0" parTransId="{78496182-F640-4DC7-A3A5-46FFB80F1584}" sibTransId="{0520BA6E-62FA-434D-8721-0F82AF70C9E6}"/>
    <dgm:cxn modelId="{719A52AF-B353-4C18-BD35-170C7DA4EB8B}" srcId="{DF78F253-4D24-432E-94B9-AA4BA0847FB1}" destId="{FB887BF6-53BD-4F2E-8BC6-61329C46FA1A}" srcOrd="1" destOrd="0" parTransId="{BDDDEB56-2D4E-431A-86D4-2461841A4383}" sibTransId="{5E5F96A0-2DD2-4222-9E48-156174682B6A}"/>
    <dgm:cxn modelId="{C145BF26-A9B4-46A8-AC74-AF6478629449}" type="presOf" srcId="{B3AE6893-672D-4EB2-91D6-CFCD5930EE4B}" destId="{3C7BED2B-99AD-4B9A-AE00-E5A25249F892}" srcOrd="0" destOrd="0" presId="urn:microsoft.com/office/officeart/2005/8/layout/hierarchy3"/>
    <dgm:cxn modelId="{87D2F7D0-4A47-4C3D-BB05-4C8C05282CDB}" srcId="{7BF3D38F-BB20-4BA2-93AE-CFBD41C2AD2F}" destId="{EA0170F9-7991-46B4-A10F-218998E363BA}" srcOrd="0" destOrd="0" parTransId="{D7BD6C71-B17B-4990-96E0-EA9C25613B07}" sibTransId="{DCC4DB8A-AD61-409F-96C7-7F9072ED0821}"/>
    <dgm:cxn modelId="{A9668852-7580-4B07-AC04-7A70446019E2}" type="presOf" srcId="{BEF75108-1F2D-4DB5-BA72-CD62C8ABF742}" destId="{24319FB2-58F8-49D9-AED8-3275BCA83768}" srcOrd="0" destOrd="0" presId="urn:microsoft.com/office/officeart/2005/8/layout/hierarchy3"/>
    <dgm:cxn modelId="{96198B9C-25D6-4D35-8BA8-CE54751715A6}" srcId="{A289253E-1FF9-4BB3-B099-06D8DADBBD21}" destId="{208D3A17-4047-4A0C-8AA8-3B1A89B8887C}" srcOrd="3" destOrd="0" parTransId="{072455C5-D08E-4EAF-9988-C868900E1139}" sibTransId="{3D285568-3839-40BA-8CC2-6AD0DEEC964F}"/>
    <dgm:cxn modelId="{7DB44681-1B66-410C-90F7-852412CE813B}" srcId="{208D3A17-4047-4A0C-8AA8-3B1A89B8887C}" destId="{0B980414-01F7-4392-8454-85343BCE317C}" srcOrd="1" destOrd="0" parTransId="{AA62BA55-7FA8-4378-8BFE-41E4F1721BB1}" sibTransId="{FF7C1FCD-B87D-49F0-BDD9-4BAAAD3A4EEE}"/>
    <dgm:cxn modelId="{FD55B49A-3ED9-4A35-9D7F-D60DA07BEC38}" type="presOf" srcId="{02BDBA29-01A1-4434-856D-F960DF7130FC}" destId="{24319FB2-58F8-49D9-AED8-3275BCA83768}" srcOrd="0" destOrd="3" presId="urn:microsoft.com/office/officeart/2005/8/layout/hierarchy3"/>
    <dgm:cxn modelId="{0024BF49-245D-4483-84DA-46A56A0B9972}" srcId="{B8BFB755-E120-4B15-88DA-0934BA47F850}" destId="{5B73F374-0ACC-4428-8EF5-02CBC3280B4B}" srcOrd="2" destOrd="0" parTransId="{DF4AE74E-164D-480B-93B8-167F13B56D57}" sibTransId="{9FD654C4-1023-4922-95D0-16D701A2E16E}"/>
    <dgm:cxn modelId="{2EECA95D-E813-44F9-A511-079D6944EAC3}" type="presOf" srcId="{A289253E-1FF9-4BB3-B099-06D8DADBBD21}" destId="{EA9D1919-35B5-42C6-AA01-1CF68A1583CD}" srcOrd="0" destOrd="0" presId="urn:microsoft.com/office/officeart/2005/8/layout/hierarchy3"/>
    <dgm:cxn modelId="{112FB3AC-DC7F-450F-BE0F-3E808AA86E79}" type="presOf" srcId="{208D3A17-4047-4A0C-8AA8-3B1A89B8887C}" destId="{60321509-978F-489C-9543-7FE563C62E6A}" srcOrd="1" destOrd="0" presId="urn:microsoft.com/office/officeart/2005/8/layout/hierarchy3"/>
    <dgm:cxn modelId="{C1AA2DC0-56A9-4E9E-941C-335B240DE2C6}" srcId="{A289253E-1FF9-4BB3-B099-06D8DADBBD21}" destId="{5754DA7E-2AC7-49B8-91CE-F29A15AEC449}" srcOrd="2" destOrd="0" parTransId="{7464644B-FD98-47F1-827A-DADA1093B7AD}" sibTransId="{58489BC1-26E3-42FE-946A-73F1DB45E748}"/>
    <dgm:cxn modelId="{4BF2246C-D8F6-4E62-962A-B86AB8D36DFE}" srcId="{B8BFB755-E120-4B15-88DA-0934BA47F850}" destId="{E9DEDCFE-1690-426F-BAE5-23135E4979B5}" srcOrd="4" destOrd="0" parTransId="{F1081FF4-24D9-41EF-A430-8BDC70591094}" sibTransId="{28EFEF14-D3A0-42A6-A8B0-7F93E9638A04}"/>
    <dgm:cxn modelId="{C1F838F6-74AA-4302-840A-6AF63893A6FA}" type="presOf" srcId="{EA0170F9-7991-46B4-A10F-218998E363BA}" destId="{C07C24FC-2C7F-4D05-B1FD-70D2935B77BB}" srcOrd="0" destOrd="1" presId="urn:microsoft.com/office/officeart/2005/8/layout/hierarchy3"/>
    <dgm:cxn modelId="{47D9C13A-8EE6-4A06-AE2C-BD6C19ABA005}" type="presOf" srcId="{E8040834-6139-483E-9564-46AEC372F2D1}" destId="{E7FCBF50-E261-458E-BFB3-FBF799A8BCFD}" srcOrd="0" destOrd="0" presId="urn:microsoft.com/office/officeart/2005/8/layout/hierarchy3"/>
    <dgm:cxn modelId="{F653F56A-3248-415B-9FD9-F95B59E3EC2C}" type="presOf" srcId="{4F3B2C8B-73DB-4FEA-9EA4-97784F1FCF4D}" destId="{E7FCBF50-E261-458E-BFB3-FBF799A8BCFD}" srcOrd="0" destOrd="1" presId="urn:microsoft.com/office/officeart/2005/8/layout/hierarchy3"/>
    <dgm:cxn modelId="{A8A38976-CE42-4FCD-B230-9ECA1E88EEDB}" srcId="{BEF75108-1F2D-4DB5-BA72-CD62C8ABF742}" destId="{02BDBA29-01A1-4434-856D-F960DF7130FC}" srcOrd="2" destOrd="0" parTransId="{BF74D107-FD69-4934-817D-98D4A9A6A717}" sibTransId="{6BB9AD77-4EFA-4B0B-A832-59AC31D1911D}"/>
    <dgm:cxn modelId="{4E3E9749-5E6A-478E-90CF-125B82889388}" type="presOf" srcId="{D536A858-E19A-4EE0-ABB0-E05F93FFAE30}" destId="{F5C95B93-8FEA-410E-BA59-1CF776EE234A}" srcOrd="0" destOrd="0" presId="urn:microsoft.com/office/officeart/2005/8/layout/hierarchy3"/>
    <dgm:cxn modelId="{353FCEA0-935F-4864-B82C-17FD7516328F}" type="presOf" srcId="{651C52BC-23F4-4578-887E-3528FFC2CF23}" destId="{24319FB2-58F8-49D9-AED8-3275BCA83768}" srcOrd="0" destOrd="1" presId="urn:microsoft.com/office/officeart/2005/8/layout/hierarchy3"/>
    <dgm:cxn modelId="{92F33397-59BC-47EB-968F-F3626FAEF603}" type="presOf" srcId="{FB887BF6-53BD-4F2E-8BC6-61329C46FA1A}" destId="{073850DF-72E3-48CE-B18B-2F36B56DCA1E}" srcOrd="0" destOrd="2" presId="urn:microsoft.com/office/officeart/2005/8/layout/hierarchy3"/>
    <dgm:cxn modelId="{DFC8129A-DF86-4E04-A812-6F740EE49D23}" type="presOf" srcId="{9C926DFF-022D-4A95-8F1F-EE7FAD534F95}" destId="{141E420A-293C-49A3-8436-DF4FCEE962E7}" srcOrd="0" destOrd="0" presId="urn:microsoft.com/office/officeart/2005/8/layout/hierarchy3"/>
    <dgm:cxn modelId="{4691F306-2B0B-4110-AB84-1F544D98E068}" srcId="{E8040834-6139-483E-9564-46AEC372F2D1}" destId="{4F3B2C8B-73DB-4FEA-9EA4-97784F1FCF4D}" srcOrd="0" destOrd="0" parTransId="{ABBD486D-1E97-4E99-901B-79AC348F8D67}" sibTransId="{3DA70935-F2D7-4FE7-839B-90AF7CC1C02B}"/>
    <dgm:cxn modelId="{FCE1CC56-1451-48F4-AF3E-8116290C667C}" type="presOf" srcId="{9C926DFF-022D-4A95-8F1F-EE7FAD534F95}" destId="{A5891953-7975-485F-99D7-54024CB989AA}" srcOrd="1" destOrd="0" presId="urn:microsoft.com/office/officeart/2005/8/layout/hierarchy3"/>
    <dgm:cxn modelId="{27A80FED-CFDC-4228-915B-BBE4876DEC90}" srcId="{BEF75108-1F2D-4DB5-BA72-CD62C8ABF742}" destId="{651C52BC-23F4-4578-887E-3528FFC2CF23}" srcOrd="0" destOrd="0" parTransId="{A3376CAA-C663-406A-8CCB-E1A660F5B2A3}" sibTransId="{22266870-A127-4547-9BB0-0FE4141BB54D}"/>
    <dgm:cxn modelId="{0EB0148F-B9F1-4FF8-8C2D-1C941159ED8C}" type="presOf" srcId="{5754DA7E-2AC7-49B8-91CE-F29A15AEC449}" destId="{4F87BC53-9A51-4433-9DA9-65801DFE984E}" srcOrd="1" destOrd="0" presId="urn:microsoft.com/office/officeart/2005/8/layout/hierarchy3"/>
    <dgm:cxn modelId="{5D7DD9D2-F878-4084-972A-AA4C523B71AC}" srcId="{DF78F253-4D24-432E-94B9-AA4BA0847FB1}" destId="{0D0C8926-858D-41C7-9392-FBD178034225}" srcOrd="0" destOrd="0" parTransId="{66AA281D-3563-4197-9DB1-57724D0FD97A}" sibTransId="{5182AEE2-9389-4B1A-BE03-8502835D7E4D}"/>
    <dgm:cxn modelId="{AB661F35-1C7A-49BF-A4AD-0CC7E1F34BD2}" type="presOf" srcId="{FC8BAD7A-CFA2-440B-83FA-CF8DB943F716}" destId="{01FD2CB1-0A95-43F9-B436-3686B6162337}" srcOrd="0" destOrd="0" presId="urn:microsoft.com/office/officeart/2005/8/layout/hierarchy3"/>
    <dgm:cxn modelId="{663E5020-D35D-4F11-B437-07E75D6A722F}" type="presOf" srcId="{105CE22E-9BF9-489E-AC60-01D191B058A8}" destId="{E6C747AC-4384-40B8-A9F8-AD31290F331E}" srcOrd="0" destOrd="0" presId="urn:microsoft.com/office/officeart/2005/8/layout/hierarchy3"/>
    <dgm:cxn modelId="{982965B7-C9D1-43E8-8ABA-8FA26A556698}" type="presOf" srcId="{17E45698-7A83-4710-9696-21D6EBEE591B}" destId="{01FD2CB1-0A95-43F9-B436-3686B6162337}" srcOrd="0" destOrd="3" presId="urn:microsoft.com/office/officeart/2005/8/layout/hierarchy3"/>
    <dgm:cxn modelId="{CD636F12-F42F-4F15-974D-53FB38F745AA}" type="presOf" srcId="{09552997-2EDD-4E5E-8887-423067BF9EDE}" destId="{01FD2CB1-0A95-43F9-B436-3686B6162337}" srcOrd="0" destOrd="1" presId="urn:microsoft.com/office/officeart/2005/8/layout/hierarchy3"/>
    <dgm:cxn modelId="{D0F1A9C7-612D-4B75-A117-C6CD9B99A5AD}" type="presOf" srcId="{7BF3D38F-BB20-4BA2-93AE-CFBD41C2AD2F}" destId="{C07C24FC-2C7F-4D05-B1FD-70D2935B77BB}" srcOrd="0" destOrd="0" presId="urn:microsoft.com/office/officeart/2005/8/layout/hierarchy3"/>
    <dgm:cxn modelId="{66DF5415-9A6D-4B8D-95BA-FFD8A73E672B}" srcId="{470E672B-E655-4478-AF41-3F7C580B0AF4}" destId="{44AB07FD-9DD7-41F6-8469-C8BA782ED167}" srcOrd="1" destOrd="0" parTransId="{9E04B608-4EE1-4B3C-8D15-28D832BEC855}" sibTransId="{300C58A2-4435-497C-AD7C-65D1417D58CE}"/>
    <dgm:cxn modelId="{FF9A7B0B-5CF3-43AF-8890-C6330BE6C20B}" srcId="{5754DA7E-2AC7-49B8-91CE-F29A15AEC449}" destId="{DF78F253-4D24-432E-94B9-AA4BA0847FB1}" srcOrd="1" destOrd="0" parTransId="{1CFD035D-09A1-40CC-8D2E-CBB4DE74B151}" sibTransId="{A8DE9157-9C5F-4306-AEF4-7EE65860D134}"/>
    <dgm:cxn modelId="{E64C83FF-3B26-469B-984F-A0CFA26AC166}" type="presOf" srcId="{66339485-8164-4D6E-B6A8-55B2C102FE2D}" destId="{2C8F6CE0-8CEF-45FF-A7A5-FAA372910C98}" srcOrd="0" destOrd="0" presId="urn:microsoft.com/office/officeart/2005/8/layout/hierarchy3"/>
    <dgm:cxn modelId="{F40A9AEC-DA48-4162-962C-6112CB130662}" type="presOf" srcId="{456E171D-47C4-4FB0-BCD2-2FE06661B2E8}" destId="{F55F79A2-CFBD-4B26-8599-4103BE0FCFBE}" srcOrd="0" destOrd="1" presId="urn:microsoft.com/office/officeart/2005/8/layout/hierarchy3"/>
    <dgm:cxn modelId="{1A9F5401-E402-4569-A2FF-EC1FD5ADBE3C}" srcId="{B8BFB755-E120-4B15-88DA-0934BA47F850}" destId="{456E171D-47C4-4FB0-BCD2-2FE06661B2E8}" srcOrd="0" destOrd="0" parTransId="{38C7CA09-5F70-4B5F-9144-CFCCDE9D749C}" sibTransId="{82280CF1-EAAA-464D-8C68-7DD8580DE21D}"/>
    <dgm:cxn modelId="{A703FFAB-7B74-4836-858B-18507F7B7793}" srcId="{B3AE6893-672D-4EB2-91D6-CFCD5930EE4B}" destId="{E8040834-6139-483E-9564-46AEC372F2D1}" srcOrd="0" destOrd="0" parTransId="{3E0F414C-67EE-4620-8B1F-F1E0EB3A594D}" sibTransId="{B5ADB241-E496-47E5-8CB6-4813C03282E7}"/>
    <dgm:cxn modelId="{9CB3821F-074B-428B-915F-A92F5CEBEA0E}" type="presParOf" srcId="{EA9D1919-35B5-42C6-AA01-1CF68A1583CD}" destId="{B833BFB3-C247-496F-9855-E03E41E15BC4}" srcOrd="0" destOrd="0" presId="urn:microsoft.com/office/officeart/2005/8/layout/hierarchy3"/>
    <dgm:cxn modelId="{0ABA32DF-3D1B-4C75-BB8C-EFDA15977B0E}" type="presParOf" srcId="{B833BFB3-C247-496F-9855-E03E41E15BC4}" destId="{67DBDEC3-0891-4832-A22F-F2280297F79F}" srcOrd="0" destOrd="0" presId="urn:microsoft.com/office/officeart/2005/8/layout/hierarchy3"/>
    <dgm:cxn modelId="{F62BC7DF-0E7A-42D8-8A8F-38015F8A36C7}" type="presParOf" srcId="{67DBDEC3-0891-4832-A22F-F2280297F79F}" destId="{141E420A-293C-49A3-8436-DF4FCEE962E7}" srcOrd="0" destOrd="0" presId="urn:microsoft.com/office/officeart/2005/8/layout/hierarchy3"/>
    <dgm:cxn modelId="{588C73BE-EF48-494E-AE56-6FB2A5999B72}" type="presParOf" srcId="{67DBDEC3-0891-4832-A22F-F2280297F79F}" destId="{A5891953-7975-485F-99D7-54024CB989AA}" srcOrd="1" destOrd="0" presId="urn:microsoft.com/office/officeart/2005/8/layout/hierarchy3"/>
    <dgm:cxn modelId="{8055EDBD-2132-4A24-9857-249902487274}" type="presParOf" srcId="{B833BFB3-C247-496F-9855-E03E41E15BC4}" destId="{E4FB42CF-8793-402C-8296-2716BA9E6C0C}" srcOrd="1" destOrd="0" presId="urn:microsoft.com/office/officeart/2005/8/layout/hierarchy3"/>
    <dgm:cxn modelId="{C9A951AF-A7DC-4BE4-9985-B51A04E2557E}" type="presParOf" srcId="{E4FB42CF-8793-402C-8296-2716BA9E6C0C}" destId="{E6C747AC-4384-40B8-A9F8-AD31290F331E}" srcOrd="0" destOrd="0" presId="urn:microsoft.com/office/officeart/2005/8/layout/hierarchy3"/>
    <dgm:cxn modelId="{2BBEBA76-1A7F-42F6-90CD-20CBED885DC8}" type="presParOf" srcId="{E4FB42CF-8793-402C-8296-2716BA9E6C0C}" destId="{C07C24FC-2C7F-4D05-B1FD-70D2935B77BB}" srcOrd="1" destOrd="0" presId="urn:microsoft.com/office/officeart/2005/8/layout/hierarchy3"/>
    <dgm:cxn modelId="{B7E821BA-9B39-4AB0-A8DB-4375E01554D4}" type="presParOf" srcId="{E4FB42CF-8793-402C-8296-2716BA9E6C0C}" destId="{96A4B4AE-1FDC-4C19-8670-DF8DA3639292}" srcOrd="2" destOrd="0" presId="urn:microsoft.com/office/officeart/2005/8/layout/hierarchy3"/>
    <dgm:cxn modelId="{BB8087E3-8727-4C3C-B7D8-547ADBBB7FE1}" type="presParOf" srcId="{E4FB42CF-8793-402C-8296-2716BA9E6C0C}" destId="{01FD2CB1-0A95-43F9-B436-3686B6162337}" srcOrd="3" destOrd="0" presId="urn:microsoft.com/office/officeart/2005/8/layout/hierarchy3"/>
    <dgm:cxn modelId="{72F44E9D-FD42-4FCB-837A-181BDE66D0AB}" type="presParOf" srcId="{EA9D1919-35B5-42C6-AA01-1CF68A1583CD}" destId="{268A0ECD-9572-4E10-8B43-C6F571E1C8F2}" srcOrd="1" destOrd="0" presId="urn:microsoft.com/office/officeart/2005/8/layout/hierarchy3"/>
    <dgm:cxn modelId="{FDB572AD-35B4-4018-A670-B1E95351B187}" type="presParOf" srcId="{268A0ECD-9572-4E10-8B43-C6F571E1C8F2}" destId="{5B3A6E2E-9FF3-4BBA-858F-90E89B0B7A9C}" srcOrd="0" destOrd="0" presId="urn:microsoft.com/office/officeart/2005/8/layout/hierarchy3"/>
    <dgm:cxn modelId="{905AA165-5ECE-4516-96BF-C04B6F62C11A}" type="presParOf" srcId="{5B3A6E2E-9FF3-4BBA-858F-90E89B0B7A9C}" destId="{3C7BED2B-99AD-4B9A-AE00-E5A25249F892}" srcOrd="0" destOrd="0" presId="urn:microsoft.com/office/officeart/2005/8/layout/hierarchy3"/>
    <dgm:cxn modelId="{99D87AA7-7FCD-48A8-8AE3-243CBF56698A}" type="presParOf" srcId="{5B3A6E2E-9FF3-4BBA-858F-90E89B0B7A9C}" destId="{01B4B765-EE5B-45EB-9EBC-197433A10665}" srcOrd="1" destOrd="0" presId="urn:microsoft.com/office/officeart/2005/8/layout/hierarchy3"/>
    <dgm:cxn modelId="{FB52216D-56FD-41BE-8132-11E3A26BDA96}" type="presParOf" srcId="{268A0ECD-9572-4E10-8B43-C6F571E1C8F2}" destId="{EEDFF1A2-4879-49F3-AF36-AFCA30A9B823}" srcOrd="1" destOrd="0" presId="urn:microsoft.com/office/officeart/2005/8/layout/hierarchy3"/>
    <dgm:cxn modelId="{50395F73-5E3E-437B-87E6-CD6958A547FE}" type="presParOf" srcId="{EEDFF1A2-4879-49F3-AF36-AFCA30A9B823}" destId="{2D266883-2C5F-483B-B657-901D5C2D8B1C}" srcOrd="0" destOrd="0" presId="urn:microsoft.com/office/officeart/2005/8/layout/hierarchy3"/>
    <dgm:cxn modelId="{15CEF5BA-905B-4F60-952B-59EF433D09D9}" type="presParOf" srcId="{EEDFF1A2-4879-49F3-AF36-AFCA30A9B823}" destId="{E7FCBF50-E261-458E-BFB3-FBF799A8BCFD}" srcOrd="1" destOrd="0" presId="urn:microsoft.com/office/officeart/2005/8/layout/hierarchy3"/>
    <dgm:cxn modelId="{7560262C-28C4-406B-A8CA-C1BB4172FEB5}" type="presParOf" srcId="{EEDFF1A2-4879-49F3-AF36-AFCA30A9B823}" destId="{C2CD5D23-741D-45F4-B2B6-604277A7C3FC}" srcOrd="2" destOrd="0" presId="urn:microsoft.com/office/officeart/2005/8/layout/hierarchy3"/>
    <dgm:cxn modelId="{D6606DDE-E53F-4825-A985-4816A1B46EF8}" type="presParOf" srcId="{EEDFF1A2-4879-49F3-AF36-AFCA30A9B823}" destId="{24319FB2-58F8-49D9-AED8-3275BCA83768}" srcOrd="3" destOrd="0" presId="urn:microsoft.com/office/officeart/2005/8/layout/hierarchy3"/>
    <dgm:cxn modelId="{F53AEBAA-9084-44E1-840B-D5CFBA4FA47B}" type="presParOf" srcId="{EA9D1919-35B5-42C6-AA01-1CF68A1583CD}" destId="{5BDE0A92-BB07-4097-87EF-8FFED8D05B63}" srcOrd="2" destOrd="0" presId="urn:microsoft.com/office/officeart/2005/8/layout/hierarchy3"/>
    <dgm:cxn modelId="{95B03F3F-B546-4792-9C55-0B21A3C2F741}" type="presParOf" srcId="{5BDE0A92-BB07-4097-87EF-8FFED8D05B63}" destId="{9920BF3D-6D57-4995-807C-E9BF440A240E}" srcOrd="0" destOrd="0" presId="urn:microsoft.com/office/officeart/2005/8/layout/hierarchy3"/>
    <dgm:cxn modelId="{8F4F2DE7-C707-4F7B-BBD3-55BB66F3FF31}" type="presParOf" srcId="{9920BF3D-6D57-4995-807C-E9BF440A240E}" destId="{4AC96CF2-4B50-41F1-8F3A-B2AFA2B0892F}" srcOrd="0" destOrd="0" presId="urn:microsoft.com/office/officeart/2005/8/layout/hierarchy3"/>
    <dgm:cxn modelId="{63A9F29C-BC6B-4A51-834A-8DFDB6B0DA60}" type="presParOf" srcId="{9920BF3D-6D57-4995-807C-E9BF440A240E}" destId="{4F87BC53-9A51-4433-9DA9-65801DFE984E}" srcOrd="1" destOrd="0" presId="urn:microsoft.com/office/officeart/2005/8/layout/hierarchy3"/>
    <dgm:cxn modelId="{75F80EAC-55D4-43ED-8800-3114FE5911F9}" type="presParOf" srcId="{5BDE0A92-BB07-4097-87EF-8FFED8D05B63}" destId="{58D925B7-8750-4F16-90BD-14BA0CEA4395}" srcOrd="1" destOrd="0" presId="urn:microsoft.com/office/officeart/2005/8/layout/hierarchy3"/>
    <dgm:cxn modelId="{5CC03308-9534-4708-958A-9D85FB301383}" type="presParOf" srcId="{58D925B7-8750-4F16-90BD-14BA0CEA4395}" destId="{2C8F6CE0-8CEF-45FF-A7A5-FAA372910C98}" srcOrd="0" destOrd="0" presId="urn:microsoft.com/office/officeart/2005/8/layout/hierarchy3"/>
    <dgm:cxn modelId="{FE230E81-F9F9-41F2-85A9-10BA7ABE5CA4}" type="presParOf" srcId="{58D925B7-8750-4F16-90BD-14BA0CEA4395}" destId="{D4B76C2D-372E-43C0-B810-7311CD9AC213}" srcOrd="1" destOrd="0" presId="urn:microsoft.com/office/officeart/2005/8/layout/hierarchy3"/>
    <dgm:cxn modelId="{C11FCE9A-C9F7-4BC1-8EA9-48504CB72211}" type="presParOf" srcId="{58D925B7-8750-4F16-90BD-14BA0CEA4395}" destId="{3978A6B8-B778-4EC5-BC44-060C8FFEEAE7}" srcOrd="2" destOrd="0" presId="urn:microsoft.com/office/officeart/2005/8/layout/hierarchy3"/>
    <dgm:cxn modelId="{537CE5EA-A540-49AD-BB8A-110B060C8AD2}" type="presParOf" srcId="{58D925B7-8750-4F16-90BD-14BA0CEA4395}" destId="{073850DF-72E3-48CE-B18B-2F36B56DCA1E}" srcOrd="3" destOrd="0" presId="urn:microsoft.com/office/officeart/2005/8/layout/hierarchy3"/>
    <dgm:cxn modelId="{FA628EF7-DBC5-4AAA-B93B-68292C7B240A}" type="presParOf" srcId="{EA9D1919-35B5-42C6-AA01-1CF68A1583CD}" destId="{1DB81683-8C46-4CEE-A122-B83D36465E1C}" srcOrd="3" destOrd="0" presId="urn:microsoft.com/office/officeart/2005/8/layout/hierarchy3"/>
    <dgm:cxn modelId="{02AC9F3C-0F07-48E5-BDB0-DC8FD867192E}" type="presParOf" srcId="{1DB81683-8C46-4CEE-A122-B83D36465E1C}" destId="{083FE6A3-7C58-4545-81B8-FF1D8DB79C78}" srcOrd="0" destOrd="0" presId="urn:microsoft.com/office/officeart/2005/8/layout/hierarchy3"/>
    <dgm:cxn modelId="{D1A226E5-F342-457C-BF89-D7481F0B5359}" type="presParOf" srcId="{083FE6A3-7C58-4545-81B8-FF1D8DB79C78}" destId="{7BDDD547-160F-4EE5-A237-D1FEED0EE2C4}" srcOrd="0" destOrd="0" presId="urn:microsoft.com/office/officeart/2005/8/layout/hierarchy3"/>
    <dgm:cxn modelId="{B49A0F76-0775-4B11-8D9B-7D1CD71C2D11}" type="presParOf" srcId="{083FE6A3-7C58-4545-81B8-FF1D8DB79C78}" destId="{60321509-978F-489C-9543-7FE563C62E6A}" srcOrd="1" destOrd="0" presId="urn:microsoft.com/office/officeart/2005/8/layout/hierarchy3"/>
    <dgm:cxn modelId="{37BEBEC1-8111-4EAD-9F59-1C069B65F500}" type="presParOf" srcId="{1DB81683-8C46-4CEE-A122-B83D36465E1C}" destId="{CA1F54B0-9BB5-4701-92FF-72B7A80AE176}" srcOrd="1" destOrd="0" presId="urn:microsoft.com/office/officeart/2005/8/layout/hierarchy3"/>
    <dgm:cxn modelId="{C2CF7988-7F51-4223-A1AB-C85D5D9F4160}" type="presParOf" srcId="{CA1F54B0-9BB5-4701-92FF-72B7A80AE176}" destId="{F5C95B93-8FEA-410E-BA59-1CF776EE234A}" srcOrd="0" destOrd="0" presId="urn:microsoft.com/office/officeart/2005/8/layout/hierarchy3"/>
    <dgm:cxn modelId="{A32BE45F-0F52-4BDC-98F1-73379C80E472}" type="presParOf" srcId="{CA1F54B0-9BB5-4701-92FF-72B7A80AE176}" destId="{F55F79A2-CFBD-4B26-8599-4103BE0FCFBE}" srcOrd="1" destOrd="0" presId="urn:microsoft.com/office/officeart/2005/8/layout/hierarchy3"/>
    <dgm:cxn modelId="{9B187D29-045D-47C0-87F0-D487F4F73B66}" type="presParOf" srcId="{CA1F54B0-9BB5-4701-92FF-72B7A80AE176}" destId="{F1588DBC-0890-413C-AA3E-E7DF10CE2088}" srcOrd="2" destOrd="0" presId="urn:microsoft.com/office/officeart/2005/8/layout/hierarchy3"/>
    <dgm:cxn modelId="{B1E792A2-5AE7-40D4-82B4-143D9ADDFB40}" type="presParOf" srcId="{CA1F54B0-9BB5-4701-92FF-72B7A80AE176}" destId="{6D006E78-C3FF-49F5-B038-5586FB58EC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A99EFDC-4056-4895-9786-E7C6808CC61A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229296-326E-43DF-9CD5-E2CF52FB7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9296-326E-43DF-9CD5-E2CF52FB7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Quantum-branded backup-as-a-service (</a:t>
            </a:r>
            <a:r>
              <a:rPr lang="en-US" dirty="0" err="1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BaaS</a:t>
            </a: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) and </a:t>
            </a:r>
            <a:r>
              <a:rPr lang="en-US" dirty="0" err="1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DisasterRecovery</a:t>
            </a: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-as-a-service (</a:t>
            </a:r>
            <a:r>
              <a:rPr lang="en-US" dirty="0" err="1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DRaaS</a:t>
            </a: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) subscription offering</a:t>
            </a:r>
          </a:p>
          <a:p>
            <a:pPr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Business-Class data protection at consumer cloud prices, enabled by Quantum’s patented deduplication technology</a:t>
            </a:r>
          </a:p>
          <a:p>
            <a:pPr lvl="1"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1 Cent/GB/Month*</a:t>
            </a:r>
          </a:p>
          <a:p>
            <a:pPr lvl="1"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1TB to 1PB of protected data*</a:t>
            </a:r>
          </a:p>
          <a:p>
            <a:pPr lvl="1"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Foundation: </a:t>
            </a:r>
            <a:r>
              <a:rPr lang="en-US" dirty="0" err="1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DXi</a:t>
            </a: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-Series Deduplication Storage Platform &amp; Quantum vmPRO</a:t>
            </a:r>
          </a:p>
          <a:p>
            <a:pPr lvl="1">
              <a:buSzPct val="120000"/>
            </a:pP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Supports all backup solutions on the market</a:t>
            </a:r>
          </a:p>
          <a:p>
            <a:pPr lvl="1">
              <a:buSzPct val="120000"/>
            </a:pPr>
            <a:endParaRPr lang="en-US" dirty="0" smtClean="0">
              <a:solidFill>
                <a:srgbClr val="727E84"/>
              </a:solidFill>
              <a:latin typeface="Arial" charset="0"/>
              <a:ea typeface="ＭＳ Ｐゴシック"/>
              <a:cs typeface="Arial" charset="0"/>
            </a:endParaRPr>
          </a:p>
          <a:p>
            <a:pPr>
              <a:buSzPct val="120000"/>
            </a:pPr>
            <a:r>
              <a:rPr lang="en-US" dirty="0" err="1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BaaS</a:t>
            </a:r>
            <a:r>
              <a:rPr lang="en-US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 available 8/27/2012 in US and UK. Dallas,</a:t>
            </a:r>
            <a:r>
              <a:rPr lang="en-US" baseline="0" dirty="0" smtClean="0">
                <a:solidFill>
                  <a:srgbClr val="727E84"/>
                </a:solidFill>
                <a:latin typeface="Arial" charset="0"/>
                <a:ea typeface="ＭＳ Ｐゴシック"/>
                <a:cs typeface="Arial" charset="0"/>
              </a:rPr>
              <a:t> Pittsburgh, Telford UK.</a:t>
            </a:r>
            <a:endParaRPr lang="en-US" dirty="0" smtClean="0">
              <a:solidFill>
                <a:srgbClr val="727E84"/>
              </a:solidFill>
              <a:latin typeface="Arial" charset="0"/>
              <a:ea typeface="ＭＳ Ｐゴシック"/>
              <a:cs typeface="Arial" charset="0"/>
            </a:endParaRPr>
          </a:p>
          <a:p>
            <a:pPr lvl="1">
              <a:buSzPct val="120000"/>
              <a:buFont typeface="Arial" charset="0"/>
              <a:buNone/>
            </a:pPr>
            <a:endParaRPr lang="en-US" sz="1400" dirty="0" smtClean="0">
              <a:solidFill>
                <a:srgbClr val="727E84"/>
              </a:solidFill>
              <a:latin typeface="Arial" charset="0"/>
              <a:ea typeface="ＭＳ Ｐゴシック"/>
              <a:cs typeface="Arial" charset="0"/>
            </a:endParaRPr>
          </a:p>
          <a:p>
            <a:pPr lvl="1">
              <a:buSzPct val="120000"/>
              <a:buFont typeface="Arial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Arial" charset="0"/>
              </a:rPr>
              <a:t>*Assumes an average deduplication ratio of 15:1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9296-326E-43DF-9CD5-E2CF52FB7B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4088" y="719138"/>
            <a:ext cx="2878137" cy="215900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xfrm>
            <a:off x="314325" y="3122613"/>
            <a:ext cx="6686550" cy="6110287"/>
          </a:xfrm>
        </p:spPr>
        <p:txBody>
          <a:bodyPr lIns="0" tIns="0" rIns="0" bIns="0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7891" name="Footer Placeholder 3"/>
          <p:cNvSpPr txBox="1">
            <a:spLocks noGrp="1"/>
          </p:cNvSpPr>
          <p:nvPr/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6" tIns="48319" rIns="96636" bIns="48319"/>
          <a:lstStyle/>
          <a:p>
            <a:pPr defTabSz="944563"/>
            <a:r>
              <a:rPr lang="en-US" sz="1900">
                <a:cs typeface="Arial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1900">
                <a:cs typeface="Arial" charset="0"/>
              </a:rPr>
              <a:t>’</a:t>
            </a:r>
            <a:r>
              <a:rPr lang="en-US" sz="1900">
                <a:cs typeface="Arial" charset="0"/>
              </a:rPr>
              <a:t>s outlook and is for planning purposes only.</a:t>
            </a:r>
          </a:p>
        </p:txBody>
      </p:sp>
      <p:sp>
        <p:nvSpPr>
          <p:cNvPr id="37892" name="Slide Number Placeholder 4"/>
          <p:cNvSpPr txBox="1">
            <a:spLocks noGrp="1"/>
          </p:cNvSpPr>
          <p:nvPr/>
        </p:nvSpPr>
        <p:spPr bwMode="auto">
          <a:xfrm>
            <a:off x="3419475" y="9364663"/>
            <a:ext cx="492125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997" tIns="47502" rIns="94997" bIns="47502" anchor="b"/>
          <a:lstStyle/>
          <a:p>
            <a:pPr algn="ctr" defTabSz="944563"/>
            <a:fld id="{04878C4E-FB71-43CB-BF84-F3126819560F}" type="slidenum">
              <a:rPr lang="en-US" sz="800">
                <a:cs typeface="Arial" charset="0"/>
              </a:rPr>
              <a:pPr algn="ctr" defTabSz="944563"/>
              <a:t>8</a:t>
            </a:fld>
            <a:endParaRPr lang="en-US" sz="8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4088" y="719138"/>
            <a:ext cx="2878137" cy="2159000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xfrm>
            <a:off x="314326" y="3122614"/>
            <a:ext cx="6686550" cy="6110287"/>
          </a:xfrm>
          <a:noFill/>
          <a:ln/>
        </p:spPr>
        <p:txBody>
          <a:bodyPr lIns="0" tIns="0" rIns="0" bIns="0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5" name="Footer Placeholder 3"/>
          <p:cNvSpPr txBox="1">
            <a:spLocks noGrp="1"/>
          </p:cNvSpPr>
          <p:nvPr/>
        </p:nvSpPr>
        <p:spPr bwMode="auto">
          <a:xfrm>
            <a:off x="0" y="9117014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6" tIns="48319" rIns="96636" bIns="48319"/>
          <a:lstStyle/>
          <a:p>
            <a:pPr defTabSz="946065"/>
            <a:r>
              <a:rPr lang="en-US" dirty="0">
                <a:cs typeface="Arial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>
                <a:cs typeface="Arial" charset="0"/>
              </a:rPr>
              <a:t>’</a:t>
            </a:r>
            <a:r>
              <a:rPr lang="en-US" dirty="0">
                <a:cs typeface="Arial" charset="0"/>
              </a:rPr>
              <a:t>s outlook and is for planning purposes only.</a:t>
            </a:r>
          </a:p>
        </p:txBody>
      </p:sp>
      <p:sp>
        <p:nvSpPr>
          <p:cNvPr id="33796" name="Slide Number Placeholder 4"/>
          <p:cNvSpPr txBox="1">
            <a:spLocks noGrp="1"/>
          </p:cNvSpPr>
          <p:nvPr/>
        </p:nvSpPr>
        <p:spPr bwMode="auto">
          <a:xfrm>
            <a:off x="3419476" y="9364664"/>
            <a:ext cx="492125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997" tIns="47502" rIns="94997" bIns="47502" anchor="b"/>
          <a:lstStyle/>
          <a:p>
            <a:pPr algn="ctr" defTabSz="946065"/>
            <a:fld id="{E8495D8A-F963-4811-96CC-799FB7C2B0E4}" type="slidenum">
              <a:rPr lang="en-US" sz="800">
                <a:cs typeface="Arial" charset="0"/>
              </a:rPr>
              <a:pPr algn="ctr" defTabSz="946065"/>
              <a:t>9</a:t>
            </a:fld>
            <a:endParaRPr lang="en-US" sz="8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Cloud Landscape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Cloud Backup Solutions: Costly, don’t scale, must use their backup software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Symantec </a:t>
            </a:r>
            <a:r>
              <a:rPr lang="en-US" dirty="0" err="1" smtClean="0"/>
              <a:t>BUE.cloud</a:t>
            </a:r>
            <a:r>
              <a:rPr lang="en-US" dirty="0" smtClean="0"/>
              <a:t> $.47/GB/Month without </a:t>
            </a:r>
            <a:r>
              <a:rPr lang="en-US" dirty="0" err="1" smtClean="0"/>
              <a:t>dedupe</a:t>
            </a:r>
            <a:r>
              <a:rPr lang="en-US" dirty="0" smtClean="0"/>
              <a:t> gets expensive fast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Barracuda </a:t>
            </a:r>
            <a:r>
              <a:rPr lang="en-US" dirty="0" err="1" smtClean="0"/>
              <a:t>BaaS</a:t>
            </a:r>
            <a:r>
              <a:rPr lang="en-US" dirty="0" smtClean="0"/>
              <a:t>: </a:t>
            </a:r>
            <a:r>
              <a:rPr lang="en-US" dirty="0" err="1" smtClean="0"/>
              <a:t>Dedupe</a:t>
            </a:r>
            <a:r>
              <a:rPr lang="en-US" dirty="0" smtClean="0"/>
              <a:t> gateway plus cloud storage; must use barracuda </a:t>
            </a:r>
            <a:r>
              <a:rPr lang="en-US" dirty="0" err="1" smtClean="0"/>
              <a:t>bu</a:t>
            </a:r>
            <a:r>
              <a:rPr lang="en-US" dirty="0" smtClean="0"/>
              <a:t> agent. Barracuda cloud storage is $.25/GB/month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Axcient</a:t>
            </a:r>
            <a:r>
              <a:rPr lang="en-US" dirty="0" smtClean="0"/>
              <a:t>: Back</a:t>
            </a:r>
            <a:r>
              <a:rPr lang="en-US" baseline="0" dirty="0" smtClean="0"/>
              <a:t>up appliance and cloud storage;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Asigra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 </a:t>
            </a:r>
          </a:p>
          <a:p>
            <a:r>
              <a:rPr lang="en-US" dirty="0" smtClean="0"/>
              <a:t>Cloud Storage: None provide deduplication and all require a gateway to back up applications; no local copy of data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Amazon and others – $0.10 to $0.125 GB/Month (not scalable and not cost effective without </a:t>
            </a:r>
            <a:r>
              <a:rPr lang="en-US" dirty="0" err="1" smtClean="0"/>
              <a:t>dedupe</a:t>
            </a:r>
            <a:r>
              <a:rPr lang="en-US" dirty="0" smtClean="0"/>
              <a:t> for larger implementations)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Amazon</a:t>
            </a:r>
            <a:r>
              <a:rPr lang="en-US" baseline="0" dirty="0" smtClean="0"/>
              <a:t> Glacier </a:t>
            </a:r>
            <a:r>
              <a:rPr lang="en-US" sz="1100" dirty="0" smtClean="0"/>
              <a:t>Amazon Glacier is optimized for data that is infrequently accessed and for which retrieval times of several hours are suitable. Longer recovery times; likely tape.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Softlayer</a:t>
            </a:r>
            <a:r>
              <a:rPr lang="en-US" dirty="0" smtClean="0"/>
              <a:t> (object based cloud storage; without </a:t>
            </a:r>
            <a:r>
              <a:rPr lang="en-US" dirty="0" err="1" smtClean="0"/>
              <a:t>dedupe</a:t>
            </a:r>
            <a:r>
              <a:rPr lang="en-US" dirty="0" smtClean="0"/>
              <a:t>, what will recovery times look like and what is cost for larger implementations)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Rackspace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Gateway Providers: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Riverbed Whitewater: </a:t>
            </a:r>
            <a:r>
              <a:rPr lang="en-US" dirty="0" err="1" smtClean="0"/>
              <a:t>Dedupe</a:t>
            </a:r>
            <a:r>
              <a:rPr lang="en-US" dirty="0" smtClean="0"/>
              <a:t> “gateway” appliance that maxes out at 32TB (</a:t>
            </a:r>
            <a:r>
              <a:rPr lang="en-US" dirty="0" err="1" smtClean="0"/>
              <a:t>deduped</a:t>
            </a:r>
            <a:r>
              <a:rPr lang="en-US" dirty="0" smtClean="0"/>
              <a:t> capacity, </a:t>
            </a:r>
            <a:r>
              <a:rPr lang="en-US" dirty="0" err="1" smtClean="0"/>
              <a:t>claming</a:t>
            </a:r>
            <a:r>
              <a:rPr lang="en-US" dirty="0" smtClean="0"/>
              <a:t> 10-30x </a:t>
            </a:r>
            <a:r>
              <a:rPr lang="en-US" dirty="0" err="1" smtClean="0"/>
              <a:t>dedupe</a:t>
            </a:r>
            <a:r>
              <a:rPr lang="en-US" dirty="0" smtClean="0"/>
              <a:t>). 3x slower ingest than </a:t>
            </a:r>
            <a:r>
              <a:rPr lang="en-US" dirty="0" err="1" smtClean="0"/>
              <a:t>DXi</a:t>
            </a:r>
            <a:r>
              <a:rPr lang="en-US" dirty="0" smtClean="0"/>
              <a:t> 6700.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Panzura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Twinstrata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SOHO and other cloud solutions (typically no local copy of data)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Evault</a:t>
            </a:r>
            <a:r>
              <a:rPr lang="en-US" dirty="0" smtClean="0"/>
              <a:t> $0.24 - $0.48/GB/Month (formerly i365 part of </a:t>
            </a:r>
            <a:r>
              <a:rPr lang="en-US" dirty="0" err="1" smtClean="0"/>
              <a:t>seagate</a:t>
            </a:r>
            <a:r>
              <a:rPr lang="en-US" dirty="0" smtClean="0"/>
              <a:t>) rip and replace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Venyu</a:t>
            </a:r>
            <a:r>
              <a:rPr lang="en-US" dirty="0" smtClean="0"/>
              <a:t> $2.00/GB/Month  rip and replace and expensive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Nirvanix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Mozy</a:t>
            </a:r>
            <a:r>
              <a:rPr lang="en-US" dirty="0" smtClean="0"/>
              <a:t> (consumer, no scale, Mac or Windows only. No more than 30 days retention)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Carbonite</a:t>
            </a:r>
            <a:r>
              <a:rPr lang="en-US" dirty="0" smtClean="0"/>
              <a:t> (consumer, no scale, backup Mac or Windows only) </a:t>
            </a:r>
          </a:p>
          <a:p>
            <a:r>
              <a:rPr lang="en-US" dirty="0" smtClean="0"/>
              <a:t>Quantum Cloud Replication Storage</a:t>
            </a:r>
          </a:p>
          <a:p>
            <a:r>
              <a:rPr lang="en-US" b="1" dirty="0" smtClean="0"/>
              <a:t>$0.01 - $0.05 GB/Month (based on average15:1 </a:t>
            </a:r>
            <a:r>
              <a:rPr lang="en-US" b="1" dirty="0" err="1" smtClean="0"/>
              <a:t>dedupe</a:t>
            </a:r>
            <a:r>
              <a:rPr lang="en-US" b="1" dirty="0" smtClean="0"/>
              <a:t> ratio)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700" dirty="0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sz="7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500" dirty="0" smtClean="0">
                <a:solidFill>
                  <a:schemeClr val="tx2"/>
                </a:solidFill>
                <a:ea typeface="ＭＳ Ｐゴシック" pitchFamily="34" charset="-128"/>
              </a:rPr>
              <a:t>Total Cost of Ownership (TCO) = Direct cost + Indirect Cost + Overhead Cost</a:t>
            </a:r>
          </a:p>
          <a:p>
            <a:pPr lvl="1"/>
            <a:r>
              <a:rPr lang="en-US" sz="1200" b="1" dirty="0" smtClean="0">
                <a:ea typeface="ＭＳ Ｐゴシック" pitchFamily="34" charset="-128"/>
              </a:rPr>
              <a:t>Direct Cost – </a:t>
            </a:r>
            <a:r>
              <a:rPr lang="en-US" sz="1200" dirty="0" smtClean="0">
                <a:ea typeface="ＭＳ Ｐゴシック" pitchFamily="34" charset="-128"/>
              </a:rPr>
              <a:t>3 Year Total Cost of Acquisition</a:t>
            </a:r>
          </a:p>
          <a:p>
            <a:pPr lvl="1"/>
            <a:r>
              <a:rPr lang="en-US" sz="1200" b="1" dirty="0" smtClean="0">
                <a:ea typeface="ＭＳ Ｐゴシック" pitchFamily="34" charset="-128"/>
              </a:rPr>
              <a:t>Indirect Cost - </a:t>
            </a:r>
            <a:r>
              <a:rPr lang="en-US" sz="1200" dirty="0" smtClean="0">
                <a:ea typeface="ＭＳ Ｐゴシック" pitchFamily="34" charset="-128"/>
              </a:rPr>
              <a:t> Infrastructure costs to support (network, help desk, NOC/mgmt …)</a:t>
            </a:r>
          </a:p>
          <a:p>
            <a:pPr lvl="1"/>
            <a:r>
              <a:rPr lang="en-US" sz="1200" b="1" dirty="0" smtClean="0">
                <a:ea typeface="ＭＳ Ｐゴシック" pitchFamily="34" charset="-128"/>
              </a:rPr>
              <a:t>Overhead Costs</a:t>
            </a:r>
            <a:r>
              <a:rPr lang="en-US" sz="1200" dirty="0" smtClean="0">
                <a:ea typeface="ＭＳ Ｐゴシック" pitchFamily="34" charset="-128"/>
              </a:rPr>
              <a:t>: Facilities, ping, power, pipe administration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outlook and is for planning purposes only.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7CDFA-F39E-4D62-989A-78595CB57372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CDD3-FBA1-4EB2-88FB-421CADA7289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16.gi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TOI for Global Service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November 14,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Q-Cloud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Procurement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John Cramer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as a Service (</a:t>
            </a:r>
            <a:r>
              <a:rPr lang="en-US" dirty="0" err="1" smtClean="0"/>
              <a:t>BaaS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Customer Order: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Service Initiation part number – sets up the IB record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Capacity of Service, 1 to 80 TB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Number of TB’s customer is storing in cloud (</a:t>
            </a:r>
            <a:r>
              <a:rPr lang="en-US" dirty="0" err="1" smtClean="0">
                <a:solidFill>
                  <a:schemeClr val="tx2"/>
                </a:solidFill>
              </a:rPr>
              <a:t>deduped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Priced per TB per month – with 12-month minimum term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Setup part number for 3-11TB systems</a:t>
            </a:r>
            <a:endParaRPr lang="en-US" sz="1400" dirty="0" smtClean="0"/>
          </a:p>
          <a:p>
            <a:r>
              <a:rPr lang="en-US" sz="2200" dirty="0" smtClean="0">
                <a:solidFill>
                  <a:schemeClr val="tx2"/>
                </a:solidFill>
              </a:rPr>
              <a:t>Network Bandwidth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1TB &amp; 2TB – customer must purchase (not included in base price) : 10Mbps (not to exceed)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3TB - 23TB: 20Mbps included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24TB – 55TB: 30Mbps included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56TB – 80TB: 40Mbps included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Customer may purchase additional network bandwidth of 5Mbps, 10Mbps, or 20Mbps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Optional - Private Network, 1Gb port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Fulfillment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93" y="992217"/>
            <a:ext cx="8514393" cy="52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err="1" smtClean="0"/>
              <a:t>DXi</a:t>
            </a:r>
            <a:r>
              <a:rPr lang="en-US" dirty="0" smtClean="0"/>
              <a:t> Installation and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Fred Rybczynski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Q-Cloud BaaS Options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7699375" cy="502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Any ISV backup to local DXi, replicate to the cloud</a:t>
            </a:r>
          </a:p>
          <a:p>
            <a:pPr lvl="1"/>
            <a:r>
              <a:rPr lang="en-US" sz="1200" dirty="0" smtClean="0"/>
              <a:t>vmPRO backup to local DXi, replicate to the cloud</a:t>
            </a:r>
          </a:p>
          <a:p>
            <a:pPr lvl="1"/>
            <a:r>
              <a:rPr lang="en-US" sz="1200" dirty="0" smtClean="0"/>
              <a:t>Namespace replication</a:t>
            </a:r>
          </a:p>
          <a:p>
            <a:pPr lvl="1"/>
            <a:r>
              <a:rPr lang="en-US" sz="1200" dirty="0" smtClean="0"/>
              <a:t>File &amp; Cartridge-based replication</a:t>
            </a:r>
          </a:p>
          <a:p>
            <a:r>
              <a:rPr lang="en-US" sz="1800" dirty="0" smtClean="0"/>
              <a:t>OST Optimized Duplication (OpDup) from local DXi to the cloud</a:t>
            </a:r>
          </a:p>
          <a:p>
            <a:r>
              <a:rPr lang="en-US" sz="1800" dirty="0" smtClean="0"/>
              <a:t>OST Accent backup to the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0448" cy="639763"/>
          </a:xfrm>
        </p:spPr>
        <p:txBody>
          <a:bodyPr/>
          <a:lstStyle/>
          <a:p>
            <a:pPr marL="457200" indent="-457200"/>
            <a:r>
              <a:rPr lang="en-US" dirty="0" smtClean="0"/>
              <a:t>Local BU with any ISV &amp; Replicate to Q-Cloud</a:t>
            </a:r>
            <a:br>
              <a:rPr lang="en-US" dirty="0" smtClean="0"/>
            </a:br>
            <a:r>
              <a:rPr lang="en-US" sz="2000" i="1" dirty="0" smtClean="0"/>
              <a:t>Leverage existing BU application, training, and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3" descr="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47017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Z:\images\DXSeries\DXi6700\PNGs\Quantum_DXi6700_FT_p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12255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G:\Sales&amp;Marketing\Isaac-BACKUPDrive_DoNotMoveOrDelete\FullBackups\images\DXSeries\DXi8500\Brandbuilder\ppt\Quantum_DXi8500_FT_controller_p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314323"/>
            <a:ext cx="844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2590800" y="1600200"/>
            <a:ext cx="161925" cy="4295775"/>
            <a:chOff x="3352800" y="1600200"/>
            <a:chExt cx="161925" cy="42957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0"/>
          <p:cNvGrpSpPr/>
          <p:nvPr/>
        </p:nvGrpSpPr>
        <p:grpSpPr>
          <a:xfrm>
            <a:off x="5867400" y="1600200"/>
            <a:ext cx="161925" cy="4295775"/>
            <a:chOff x="3352800" y="1600200"/>
            <a:chExt cx="161925" cy="42957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697028" y="4953000"/>
            <a:ext cx="138371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Local DXi</a:t>
            </a:r>
          </a:p>
          <a:p>
            <a:pPr algn="ctr"/>
            <a:r>
              <a:rPr lang="en-US" sz="1000" dirty="0" smtClean="0"/>
              <a:t>Internal IP 10.xx.xx.71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7828" y="4676523"/>
            <a:ext cx="13612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Cloud DXi</a:t>
            </a:r>
          </a:p>
          <a:p>
            <a:pPr algn="ctr"/>
            <a:r>
              <a:rPr lang="en-US" sz="1000" dirty="0" smtClean="0"/>
              <a:t>Internal IP 10.xx.xx.xx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3967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46482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13.xx.xx.xx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7135" y="411480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146.xx.xx.71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36837" y="60960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0237" y="612156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</a:t>
            </a:r>
          </a:p>
        </p:txBody>
      </p:sp>
      <p:cxnSp>
        <p:nvCxnSpPr>
          <p:cNvPr id="24" name="Elbow Connector 23"/>
          <p:cNvCxnSpPr>
            <a:stCxn id="19" idx="3"/>
          </p:cNvCxnSpPr>
          <p:nvPr/>
        </p:nvCxnSpPr>
        <p:spPr>
          <a:xfrm flipV="1">
            <a:off x="5791200" y="3733801"/>
            <a:ext cx="1524000" cy="1083676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3"/>
            <a:endCxn id="32" idx="1"/>
          </p:cNvCxnSpPr>
          <p:nvPr/>
        </p:nvCxnSpPr>
        <p:spPr>
          <a:xfrm>
            <a:off x="1987550" y="4587081"/>
            <a:ext cx="831850" cy="230396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819400" y="4800600"/>
            <a:ext cx="2362200" cy="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0495" y="3272135"/>
            <a:ext cx="65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Backup using any ISV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47800" y="2667000"/>
            <a:ext cx="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2743200"/>
            <a:ext cx="1383712" cy="4385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Backup Server</a:t>
            </a:r>
          </a:p>
          <a:p>
            <a:pPr algn="ctr"/>
            <a:r>
              <a:rPr lang="en-US" sz="1000" dirty="0" smtClean="0"/>
              <a:t>Internal IP 10.xx.xx.70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2971800" y="28956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57600" y="4800600"/>
            <a:ext cx="8162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DXi Replication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46482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94683" cy="639763"/>
          </a:xfrm>
        </p:spPr>
        <p:txBody>
          <a:bodyPr/>
          <a:lstStyle/>
          <a:p>
            <a:pPr marL="457200" indent="-457200"/>
            <a:r>
              <a:rPr lang="en-US" dirty="0" smtClean="0"/>
              <a:t>Local OST BU &amp; OpDup to Q-Cloud</a:t>
            </a:r>
            <a:br>
              <a:rPr lang="en-US" dirty="0" smtClean="0"/>
            </a:br>
            <a:r>
              <a:rPr lang="en-US" sz="2000" i="1" dirty="0" smtClean="0"/>
              <a:t>Build an Archive in the Cloud with full BU App Involvement &amp;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3" descr="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47017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Z:\images\DXSeries\DXi6700\PNGs\Quantum_DXi6700_FT_p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12255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G:\Sales&amp;Marketing\Isaac-BACKUPDrive_DoNotMoveOrDelete\FullBackups\images\DXSeries\DXi8500\Brandbuilder\ppt\Quantum_DXi8500_FT_controller_p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154828"/>
            <a:ext cx="844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2590800" y="1600200"/>
            <a:ext cx="161925" cy="4295775"/>
            <a:chOff x="3352800" y="1600200"/>
            <a:chExt cx="161925" cy="42957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0"/>
          <p:cNvGrpSpPr/>
          <p:nvPr/>
        </p:nvGrpSpPr>
        <p:grpSpPr>
          <a:xfrm>
            <a:off x="5867400" y="1600200"/>
            <a:ext cx="161925" cy="4295775"/>
            <a:chOff x="3352800" y="1600200"/>
            <a:chExt cx="161925" cy="42957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697028" y="4953000"/>
            <a:ext cx="138371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Local DXi</a:t>
            </a:r>
          </a:p>
          <a:p>
            <a:pPr algn="ctr"/>
            <a:r>
              <a:rPr lang="en-US" sz="1000" dirty="0" smtClean="0"/>
              <a:t>Internal IP 10.xx.xx.71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7828" y="4665890"/>
            <a:ext cx="13612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Cloud DXi</a:t>
            </a:r>
          </a:p>
          <a:p>
            <a:pPr algn="ctr"/>
            <a:r>
              <a:rPr lang="en-US" sz="1000" dirty="0" smtClean="0"/>
              <a:t>Internal IP 10.xx.xx.xx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3967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2200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46482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501009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13.xx.xx.xx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35814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57135" y="411480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146.xx.xx.71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6096000"/>
            <a:ext cx="1165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1062, 3095-3102,</a:t>
            </a:r>
          </a:p>
          <a:p>
            <a:pPr algn="ctr"/>
            <a:r>
              <a:rPr lang="en-US" sz="900" dirty="0" smtClean="0"/>
              <a:t>10001, 10002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6121569"/>
            <a:ext cx="1165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1062, 3095-3102,</a:t>
            </a:r>
          </a:p>
          <a:p>
            <a:pPr algn="ctr"/>
            <a:r>
              <a:rPr lang="en-US" sz="900" dirty="0" smtClean="0"/>
              <a:t>10001, 10002</a:t>
            </a:r>
          </a:p>
        </p:txBody>
      </p:sp>
      <p:cxnSp>
        <p:nvCxnSpPr>
          <p:cNvPr id="25" name="Elbow Connector 29"/>
          <p:cNvCxnSpPr>
            <a:stCxn id="6" idx="3"/>
            <a:endCxn id="21" idx="0"/>
          </p:cNvCxnSpPr>
          <p:nvPr/>
        </p:nvCxnSpPr>
        <p:spPr>
          <a:xfrm>
            <a:off x="1613172" y="2328863"/>
            <a:ext cx="1472928" cy="1252537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31"/>
          <p:cNvCxnSpPr>
            <a:stCxn id="21" idx="0"/>
            <a:endCxn id="19" idx="0"/>
          </p:cNvCxnSpPr>
          <p:nvPr/>
        </p:nvCxnSpPr>
        <p:spPr>
          <a:xfrm rot="16200000" flipH="1">
            <a:off x="3771900" y="2895600"/>
            <a:ext cx="1066800" cy="2438400"/>
          </a:xfrm>
          <a:prstGeom prst="bentConnector3">
            <a:avLst>
              <a:gd name="adj1" fmla="val 3061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3"/>
          </p:cNvCxnSpPr>
          <p:nvPr/>
        </p:nvCxnSpPr>
        <p:spPr>
          <a:xfrm flipV="1">
            <a:off x="5791200" y="3733800"/>
            <a:ext cx="1524000" cy="108367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7" idx="3"/>
            <a:endCxn id="21" idx="1"/>
          </p:cNvCxnSpPr>
          <p:nvPr/>
        </p:nvCxnSpPr>
        <p:spPr>
          <a:xfrm flipV="1">
            <a:off x="1987550" y="3750677"/>
            <a:ext cx="831850" cy="83640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1"/>
          </p:cNvCxnSpPr>
          <p:nvPr/>
        </p:nvCxnSpPr>
        <p:spPr>
          <a:xfrm rot="10800000" flipH="1" flipV="1">
            <a:off x="2819400" y="3750676"/>
            <a:ext cx="2362200" cy="1049923"/>
          </a:xfrm>
          <a:prstGeom prst="bentConnector3">
            <a:avLst>
              <a:gd name="adj1" fmla="val 59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70785" y="32766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Route A</a:t>
            </a:r>
          </a:p>
          <a:p>
            <a:pPr algn="ctr"/>
            <a:r>
              <a:rPr lang="en-US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Management</a:t>
            </a: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3276600"/>
            <a:ext cx="78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Route B</a:t>
            </a:r>
          </a:p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OST backup and OpDup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47800" y="2667000"/>
            <a:ext cx="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" y="2743200"/>
            <a:ext cx="1383712" cy="4385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Backup Server</a:t>
            </a:r>
          </a:p>
          <a:p>
            <a:pPr algn="ctr"/>
            <a:r>
              <a:rPr lang="en-US" sz="1000" dirty="0" smtClean="0"/>
              <a:t>Internal IP 10.xx.xx.70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2971800" y="28956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43200" y="2895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146.xx.xx.70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633979" y="2299156"/>
            <a:ext cx="955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  Management</a:t>
            </a: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4800600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Route B</a:t>
            </a:r>
          </a:p>
          <a:p>
            <a:pPr algn="ctr"/>
            <a:r>
              <a:rPr lang="en-US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OpDup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1" y="5231187"/>
            <a:ext cx="1786269" cy="430887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Requires DXi CLI command </a:t>
            </a:r>
            <a:r>
              <a:rPr lang="en-US" sz="1100" i="1" dirty="0" err="1" smtClean="0">
                <a:solidFill>
                  <a:schemeClr val="accent1">
                    <a:lumMod val="50000"/>
                  </a:schemeClr>
                </a:solidFill>
              </a:rPr>
              <a:t>opduptranslate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 at this DXi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opduptranslate</a:t>
            </a:r>
            <a:r>
              <a:rPr lang="en-US" dirty="0" smtClean="0"/>
              <a:t>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57" y="1036674"/>
            <a:ext cx="8342645" cy="5029200"/>
          </a:xfrm>
        </p:spPr>
        <p:txBody>
          <a:bodyPr/>
          <a:lstStyle/>
          <a:p>
            <a:r>
              <a:rPr lang="en-US" dirty="0" smtClean="0"/>
              <a:t>Local Symantec master</a:t>
            </a:r>
          </a:p>
          <a:p>
            <a:pPr lvl="1"/>
            <a:r>
              <a:rPr lang="en-US" dirty="0" smtClean="0"/>
              <a:t>Knows cloud DXi by NAT IP address</a:t>
            </a:r>
          </a:p>
          <a:p>
            <a:pPr lvl="1"/>
            <a:r>
              <a:rPr lang="en-US" dirty="0" smtClean="0"/>
              <a:t>Knows local DXi by local IP address</a:t>
            </a:r>
          </a:p>
          <a:p>
            <a:pPr lvl="1"/>
            <a:r>
              <a:rPr lang="en-US" dirty="0" smtClean="0"/>
              <a:t>Does not know that local DXi has NAT IP address</a:t>
            </a:r>
          </a:p>
          <a:p>
            <a:r>
              <a:rPr lang="en-US" dirty="0" smtClean="0"/>
              <a:t>Local DXi knows cloud DXi by NAT address</a:t>
            </a:r>
          </a:p>
          <a:p>
            <a:r>
              <a:rPr lang="en-US" dirty="0" smtClean="0"/>
              <a:t>Cloud DXi knows local DXi by NAT address</a:t>
            </a:r>
          </a:p>
          <a:p>
            <a:r>
              <a:rPr lang="en-US" dirty="0" smtClean="0"/>
              <a:t>When Symantec master OpDups from local to cloud DXi</a:t>
            </a:r>
          </a:p>
          <a:p>
            <a:pPr lvl="1"/>
            <a:r>
              <a:rPr lang="en-US" dirty="0" err="1" smtClean="0"/>
              <a:t>cmd</a:t>
            </a:r>
            <a:r>
              <a:rPr lang="en-US" dirty="0" smtClean="0"/>
              <a:t>: OpDup from local IP to cloud NAT IP … no problem</a:t>
            </a:r>
          </a:p>
          <a:p>
            <a:r>
              <a:rPr lang="en-US" dirty="0" smtClean="0"/>
              <a:t>When Symantec master OpDups from cloud to local DXi</a:t>
            </a:r>
          </a:p>
          <a:p>
            <a:pPr lvl="1"/>
            <a:r>
              <a:rPr lang="en-US" dirty="0" err="1" smtClean="0"/>
              <a:t>cmd</a:t>
            </a:r>
            <a:r>
              <a:rPr lang="en-US" dirty="0" smtClean="0"/>
              <a:t>: OpDup from cloud NAT IP to local DXi IP … problem</a:t>
            </a:r>
          </a:p>
          <a:p>
            <a:pPr lvl="2"/>
            <a:r>
              <a:rPr lang="en-US" dirty="0" smtClean="0"/>
              <a:t>Cloud DXi is not aware of local DXi IP, only NAT IP</a:t>
            </a:r>
          </a:p>
          <a:p>
            <a:pPr lvl="2"/>
            <a:r>
              <a:rPr lang="en-US" dirty="0" smtClean="0"/>
              <a:t>Cloud DXi doesn’t know what to do without </a:t>
            </a:r>
            <a:r>
              <a:rPr lang="en-US" b="1" dirty="0" err="1" smtClean="0"/>
              <a:t>opduptranslate</a:t>
            </a:r>
            <a:endParaRPr lang="en-US" b="1" dirty="0" smtClean="0"/>
          </a:p>
          <a:p>
            <a:r>
              <a:rPr lang="en-US" i="1" dirty="0" err="1" smtClean="0"/>
              <a:t>opduptranslate</a:t>
            </a:r>
            <a:r>
              <a:rPr lang="en-US" dirty="0" smtClean="0"/>
              <a:t> says</a:t>
            </a:r>
          </a:p>
          <a:p>
            <a:pPr lvl="1"/>
            <a:r>
              <a:rPr lang="en-US" dirty="0" smtClean="0"/>
              <a:t>When you see a reference to IP_A (local), convert it to IP_B (NAT)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23992" y="1020727"/>
            <a:ext cx="2511712" cy="1658678"/>
            <a:chOff x="762000" y="1371601"/>
            <a:chExt cx="1964289" cy="1297172"/>
          </a:xfrm>
        </p:grpSpPr>
        <p:pic>
          <p:nvPicPr>
            <p:cNvPr id="6" name="Picture 43" descr="clou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2055" y="1371601"/>
              <a:ext cx="1334234" cy="129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655" y="1519849"/>
              <a:ext cx="114340" cy="169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0" descr="Z:\images\DXSeries\DXi6700\PNGs\Quantum_DXi6700_FT_pp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2038718"/>
              <a:ext cx="298041" cy="22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9" descr="G:\Sales&amp;Marketing\Isaac-BACKUPDrive_DoNotMoveOrDelete\FullBackups\images\DXSeries\DXi8500\Brandbuilder\ppt\Quantum_DXi8500_FT_controller_pp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5669" y="1562073"/>
              <a:ext cx="205385" cy="66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1206744" y="1427194"/>
              <a:ext cx="39379" cy="1044687"/>
              <a:chOff x="3352800" y="1600200"/>
              <a:chExt cx="161925" cy="429577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52800" y="1600200"/>
                <a:ext cx="161925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52800" y="3733800"/>
                <a:ext cx="161925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855331" y="2168436"/>
              <a:ext cx="129717" cy="52394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2338" y="1909001"/>
              <a:ext cx="129717" cy="52394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/>
            </a:p>
          </p:txBody>
        </p:sp>
        <p:cxnSp>
          <p:nvCxnSpPr>
            <p:cNvPr id="13" name="Elbow Connector 29"/>
            <p:cNvCxnSpPr>
              <a:stCxn id="7" idx="3"/>
              <a:endCxn id="12" idx="0"/>
            </p:cNvCxnSpPr>
            <p:nvPr/>
          </p:nvCxnSpPr>
          <p:spPr>
            <a:xfrm>
              <a:off x="968996" y="1604397"/>
              <a:ext cx="358200" cy="304604"/>
            </a:xfrm>
            <a:prstGeom prst="bentConnector2">
              <a:avLst/>
            </a:prstGeom>
            <a:ln w="31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31"/>
            <p:cNvCxnSpPr>
              <a:stCxn id="12" idx="0"/>
              <a:endCxn id="11" idx="0"/>
            </p:cNvCxnSpPr>
            <p:nvPr/>
          </p:nvCxnSpPr>
          <p:spPr>
            <a:xfrm rot="16200000" flipH="1">
              <a:off x="1493975" y="1742222"/>
              <a:ext cx="259435" cy="592993"/>
            </a:xfrm>
            <a:prstGeom prst="bentConnector3">
              <a:avLst>
                <a:gd name="adj1" fmla="val -21429"/>
              </a:avLst>
            </a:prstGeom>
            <a:ln w="31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3"/>
            </p:cNvCxnSpPr>
            <p:nvPr/>
          </p:nvCxnSpPr>
          <p:spPr>
            <a:xfrm flipV="1">
              <a:off x="1985048" y="1946063"/>
              <a:ext cx="370620" cy="248569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8" idx="3"/>
              <a:endCxn id="12" idx="1"/>
            </p:cNvCxnSpPr>
            <p:nvPr/>
          </p:nvCxnSpPr>
          <p:spPr>
            <a:xfrm flipV="1">
              <a:off x="1060041" y="1935198"/>
              <a:ext cx="202297" cy="218374"/>
            </a:xfrm>
            <a:prstGeom prst="bentConnector3">
              <a:avLst>
                <a:gd name="adj1" fmla="val 50000"/>
              </a:avLst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2" idx="1"/>
            </p:cNvCxnSpPr>
            <p:nvPr/>
          </p:nvCxnSpPr>
          <p:spPr>
            <a:xfrm rot="10800000" flipH="1" flipV="1">
              <a:off x="1262338" y="1935198"/>
              <a:ext cx="574462" cy="270299"/>
            </a:xfrm>
            <a:prstGeom prst="bentConnector3">
              <a:avLst>
                <a:gd name="adj1" fmla="val -9677"/>
              </a:avLst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96470" y="1697262"/>
              <a:ext cx="0" cy="333559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0"/>
            <p:cNvGrpSpPr/>
            <p:nvPr/>
          </p:nvGrpSpPr>
          <p:grpSpPr>
            <a:xfrm>
              <a:off x="2003579" y="1427194"/>
              <a:ext cx="39379" cy="1044687"/>
              <a:chOff x="3352800" y="1600200"/>
              <a:chExt cx="161925" cy="4295775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52800" y="1600200"/>
                <a:ext cx="161925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52800" y="3733800"/>
                <a:ext cx="161925" cy="216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OST Accent BU to Q-Cloud</a:t>
            </a:r>
            <a:br>
              <a:rPr lang="en-US" dirty="0" smtClean="0"/>
            </a:br>
            <a:r>
              <a:rPr lang="en-US" sz="2000" i="1" dirty="0" smtClean="0"/>
              <a:t>Minimal investment, low cost offsite copy, BU App direct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8" name="Picture 43" descr="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47017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G:\Sales&amp;Marketing\Isaac-BACKUPDrive_DoNotMoveOrDelete\FullBackups\images\DXSeries\DXi8500\Brandbuilder\ppt\Quantum_DXi8500_FT_controller_p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314323"/>
            <a:ext cx="844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2590800" y="1600200"/>
            <a:ext cx="161925" cy="4295775"/>
            <a:chOff x="3352800" y="1600200"/>
            <a:chExt cx="161925" cy="4295775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/>
          <p:nvPr/>
        </p:nvGrpSpPr>
        <p:grpSpPr>
          <a:xfrm>
            <a:off x="5867400" y="1600200"/>
            <a:ext cx="161925" cy="4295775"/>
            <a:chOff x="3352800" y="1600200"/>
            <a:chExt cx="161925" cy="4295775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16002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3733800"/>
              <a:ext cx="16192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Box 46"/>
          <p:cNvSpPr txBox="1"/>
          <p:nvPr/>
        </p:nvSpPr>
        <p:spPr>
          <a:xfrm>
            <a:off x="7097828" y="4676523"/>
            <a:ext cx="136127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Cloud DXi</a:t>
            </a:r>
          </a:p>
          <a:p>
            <a:pPr algn="ctr"/>
            <a:r>
              <a:rPr lang="en-US" sz="1000" dirty="0" smtClean="0"/>
              <a:t>Internal IP 10.xx.xx.xx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5653967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2200" y="5895201"/>
            <a:ext cx="67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Firewall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7800" y="46482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181600" y="5010090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13.xx.xx.xx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2819400" y="3581400"/>
            <a:ext cx="533400" cy="3385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NAT</a:t>
            </a:r>
            <a:br>
              <a:rPr lang="en-US" sz="800" dirty="0" smtClean="0"/>
            </a:br>
            <a:r>
              <a:rPr lang="en-US" sz="800" dirty="0" smtClean="0"/>
              <a:t>server</a:t>
            </a:r>
            <a:endParaRPr 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410200" y="6096000"/>
            <a:ext cx="1165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1062, 3095-3102,</a:t>
            </a:r>
          </a:p>
          <a:p>
            <a:pPr algn="ctr"/>
            <a:r>
              <a:rPr lang="en-US" sz="900" dirty="0" smtClean="0"/>
              <a:t>10001, 10002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33600" y="6121569"/>
            <a:ext cx="1165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 TCP Ports</a:t>
            </a:r>
          </a:p>
          <a:p>
            <a:pPr algn="ctr"/>
            <a:r>
              <a:rPr lang="en-US" sz="900" dirty="0" smtClean="0"/>
              <a:t>80, 1062, 3095-3102,</a:t>
            </a:r>
          </a:p>
          <a:p>
            <a:pPr algn="ctr"/>
            <a:r>
              <a:rPr lang="en-US" sz="900" dirty="0" smtClean="0"/>
              <a:t>10001, 10002</a:t>
            </a:r>
          </a:p>
        </p:txBody>
      </p:sp>
      <p:cxnSp>
        <p:nvCxnSpPr>
          <p:cNvPr id="55" name="Elbow Connector 29"/>
          <p:cNvCxnSpPr>
            <a:stCxn id="39" idx="3"/>
            <a:endCxn id="52" idx="0"/>
          </p:cNvCxnSpPr>
          <p:nvPr/>
        </p:nvCxnSpPr>
        <p:spPr>
          <a:xfrm>
            <a:off x="1613172" y="2328863"/>
            <a:ext cx="1472928" cy="1252537"/>
          </a:xfrm>
          <a:prstGeom prst="bentConnector2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31"/>
          <p:cNvCxnSpPr>
            <a:stCxn id="52" idx="0"/>
            <a:endCxn id="50" idx="0"/>
          </p:cNvCxnSpPr>
          <p:nvPr/>
        </p:nvCxnSpPr>
        <p:spPr>
          <a:xfrm rot="16200000" flipH="1">
            <a:off x="3771900" y="2895600"/>
            <a:ext cx="1066800" cy="2438400"/>
          </a:xfrm>
          <a:prstGeom prst="bentConnector3">
            <a:avLst>
              <a:gd name="adj1" fmla="val 3061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0" idx="3"/>
          </p:cNvCxnSpPr>
          <p:nvPr/>
        </p:nvCxnSpPr>
        <p:spPr>
          <a:xfrm flipV="1">
            <a:off x="5791200" y="3733800"/>
            <a:ext cx="1524000" cy="108367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" y="2743200"/>
            <a:ext cx="1383712" cy="4385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Backup Server</a:t>
            </a:r>
          </a:p>
          <a:p>
            <a:pPr algn="ctr"/>
            <a:r>
              <a:rPr lang="en-US" sz="1000" dirty="0" smtClean="0"/>
              <a:t>Internal IP 10.xx.xx.70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2971800" y="28956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743200" y="2895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NAT IP</a:t>
            </a:r>
          </a:p>
          <a:p>
            <a:pPr algn="ctr"/>
            <a:r>
              <a:rPr lang="en-US" sz="1000" dirty="0" smtClean="0"/>
              <a:t>146.xx.xx.70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1772637" y="2299156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  Accent</a:t>
            </a: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Q-Cloud Replication &amp; OST Compatibility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84216" y="2343932"/>
          <a:ext cx="7076637" cy="257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168"/>
                <a:gridCol w="2181590"/>
                <a:gridCol w="2358879"/>
              </a:tblGrid>
              <a:tr h="922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Q-Cloud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OST OpDup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to Q-Cloud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DXi FW 1.x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(Includes DXi7500</a:t>
                      </a:r>
                      <a:r>
                        <a:rPr lang="en-US" baseline="0" dirty="0" smtClean="0"/>
                        <a:t> and some </a:t>
                      </a:r>
                      <a:r>
                        <a:rPr lang="en-US" dirty="0" smtClean="0"/>
                        <a:t>8500 &amp;</a:t>
                      </a:r>
                      <a:r>
                        <a:rPr lang="en-US" baseline="0" dirty="0" smtClean="0"/>
                        <a:t> 6700)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DXi FW 2.x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Accent Backup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3275" indent="0" algn="l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4073" y="1244009"/>
            <a:ext cx="2838893" cy="730839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Simple 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nowledgeTransfer_Main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87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Q-Cloud Replication &amp; OST Compatibility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1625" y="1072034"/>
          <a:ext cx="8558595" cy="3198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719"/>
                <a:gridCol w="1711719"/>
                <a:gridCol w="1711719"/>
                <a:gridCol w="1711719"/>
                <a:gridCol w="1711719"/>
              </a:tblGrid>
              <a:tr h="9222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Q-Cloud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that is DXi 2.1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to Q-Cloud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that is DXi 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Q-Cloud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that is DXi</a:t>
                      </a:r>
                      <a:r>
                        <a:rPr lang="en-US" baseline="0" dirty="0" smtClean="0"/>
                        <a:t> 2.2.1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OST OpDup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to Q-Cloud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DXi FW 1.x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(DXi7500, and some 8500 &amp; </a:t>
                      </a:r>
                      <a:r>
                        <a:rPr lang="en-US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670x)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(2)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DXi FW 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DXi FW 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(1,3)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(3,4)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(3,4)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DXi FW 2.2.1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Accent </a:t>
                      </a:r>
                      <a:r>
                        <a:rPr lang="en-US" baseline="0" dirty="0" smtClean="0"/>
                        <a:t> Backup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014" y="4367006"/>
            <a:ext cx="8639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AutoNum type="arabicPeriod"/>
            </a:pPr>
            <a:r>
              <a:rPr lang="en-US" sz="1400" dirty="0" smtClean="0"/>
              <a:t>FW 2.1 requires manually editing </a:t>
            </a:r>
            <a:r>
              <a:rPr lang="en-US" sz="1400" i="1" dirty="0" err="1" smtClean="0"/>
              <a:t>replication.conf</a:t>
            </a:r>
            <a:r>
              <a:rPr lang="en-US" sz="1400" i="1" dirty="0" smtClean="0"/>
              <a:t> </a:t>
            </a:r>
            <a:r>
              <a:rPr lang="en-US" sz="1400" dirty="0" smtClean="0"/>
              <a:t>to add target IP due to source-target authentication checking that is incompatible with the use of NAT servers. Fixed in 2.2.1.</a:t>
            </a:r>
          </a:p>
          <a:p>
            <a:pPr marL="173038" indent="-173038">
              <a:buAutoNum type="arabicPeriod"/>
            </a:pPr>
            <a:r>
              <a:rPr lang="en-US" sz="1400" dirty="0" smtClean="0"/>
              <a:t>Requires DXi command </a:t>
            </a:r>
            <a:r>
              <a:rPr lang="en-US" sz="1400" i="1" dirty="0" err="1" smtClean="0"/>
              <a:t>opduptranslate</a:t>
            </a:r>
            <a:r>
              <a:rPr lang="en-US" sz="1400" dirty="0" smtClean="0"/>
              <a:t> on cloud target, which is not available in FW 1.x, so cloud target must always be FW 2.x or higher</a:t>
            </a:r>
          </a:p>
          <a:p>
            <a:pPr marL="173038" indent="-173038">
              <a:buAutoNum type="arabicPeriod"/>
            </a:pPr>
            <a:r>
              <a:rPr lang="en-US" sz="1400" dirty="0" smtClean="0"/>
              <a:t>FW 2.2 has a replication bug that generates some Invalid Packet Size (IPS) packets. </a:t>
            </a:r>
            <a:r>
              <a:rPr lang="en-US" sz="1400" u="sng" dirty="0" smtClean="0"/>
              <a:t>Some</a:t>
            </a:r>
            <a:r>
              <a:rPr lang="en-US" sz="1400" dirty="0" smtClean="0"/>
              <a:t> firewalls, including Quantum IT, block IPS packets so replication cannot occur across those firewalls. This is fixed in FW 2.2.1</a:t>
            </a:r>
          </a:p>
          <a:p>
            <a:pPr marL="173038" indent="-173038">
              <a:buAutoNum type="arabicPeriod"/>
            </a:pPr>
            <a:r>
              <a:rPr lang="en-US" sz="1400" dirty="0" smtClean="0"/>
              <a:t>FW 2.2 introduces new replication authentication protocol that doesn’t work when NAT servers are involved. The workaround is to manually edit </a:t>
            </a:r>
            <a:r>
              <a:rPr lang="en-US" sz="1400" i="1" dirty="0" err="1" smtClean="0"/>
              <a:t>replication.conf</a:t>
            </a:r>
            <a:r>
              <a:rPr lang="en-US" sz="1400" dirty="0" smtClean="0"/>
              <a:t>. This will be fixed in FW 2.3.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745279" cy="639763"/>
          </a:xfrm>
        </p:spPr>
        <p:txBody>
          <a:bodyPr/>
          <a:lstStyle/>
          <a:p>
            <a:pPr marL="457200" indent="-457200"/>
            <a:r>
              <a:rPr lang="en-US" dirty="0" smtClean="0"/>
              <a:t>Why Always Pair for Replication w OST OpDup</a:t>
            </a:r>
            <a:br>
              <a:rPr lang="en-US" dirty="0" smtClean="0"/>
            </a:br>
            <a:r>
              <a:rPr lang="en-US" sz="2000" i="1" dirty="0" smtClean="0"/>
              <a:t>Network Propagation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 OpDup will use </a:t>
            </a:r>
            <a:r>
              <a:rPr lang="en-US" b="1" dirty="0" err="1" smtClean="0"/>
              <a:t>ostd</a:t>
            </a:r>
            <a:r>
              <a:rPr lang="en-US" dirty="0" smtClean="0"/>
              <a:t> by default</a:t>
            </a:r>
          </a:p>
          <a:p>
            <a:pPr lvl="1"/>
            <a:r>
              <a:rPr lang="en-US" dirty="0" smtClean="0"/>
              <a:t>One stream per OpDup, DXi default is up to 2 streams in parallel</a:t>
            </a:r>
          </a:p>
          <a:p>
            <a:pPr lvl="1"/>
            <a:r>
              <a:rPr lang="en-US" dirty="0" smtClean="0"/>
              <a:t>BUE OpDup will always use </a:t>
            </a:r>
            <a:r>
              <a:rPr lang="en-US" i="1" dirty="0" err="1" smtClean="0"/>
              <a:t>ostd</a:t>
            </a:r>
            <a:endParaRPr lang="en-US" i="1" dirty="0" smtClean="0"/>
          </a:p>
          <a:p>
            <a:r>
              <a:rPr lang="en-US" dirty="0" smtClean="0"/>
              <a:t>OST OpDup will use </a:t>
            </a:r>
            <a:r>
              <a:rPr lang="en-US" b="1" dirty="0" err="1" smtClean="0"/>
              <a:t>replicationd</a:t>
            </a:r>
            <a:r>
              <a:rPr lang="en-US" dirty="0" smtClean="0"/>
              <a:t> if configured as a source-target replication pair</a:t>
            </a:r>
          </a:p>
          <a:p>
            <a:pPr lvl="1"/>
            <a:r>
              <a:rPr lang="en-US" dirty="0" smtClean="0"/>
              <a:t>Uses all 8 replication streams </a:t>
            </a:r>
            <a:br>
              <a:rPr lang="en-US" dirty="0" smtClean="0"/>
            </a:br>
            <a:r>
              <a:rPr lang="en-US" dirty="0" smtClean="0"/>
              <a:t>in parallel</a:t>
            </a:r>
          </a:p>
          <a:p>
            <a:pPr lvl="1"/>
            <a:r>
              <a:rPr lang="en-US" dirty="0" smtClean="0"/>
              <a:t>FW 2.2</a:t>
            </a:r>
            <a:r>
              <a:rPr lang="en-US" baseline="30000" dirty="0" smtClean="0"/>
              <a:t>+</a:t>
            </a:r>
            <a:r>
              <a:rPr lang="en-US" dirty="0" smtClean="0"/>
              <a:t> uses Continuous</a:t>
            </a:r>
            <a:br>
              <a:rPr lang="en-US" dirty="0" smtClean="0"/>
            </a:br>
            <a:r>
              <a:rPr lang="en-US" dirty="0" smtClean="0"/>
              <a:t>Replication during BU</a:t>
            </a:r>
          </a:p>
          <a:p>
            <a:r>
              <a:rPr lang="en-US" dirty="0" smtClean="0"/>
              <a:t>Use </a:t>
            </a:r>
            <a:r>
              <a:rPr lang="en-US" b="1" dirty="0" err="1" smtClean="0"/>
              <a:t>traceroute</a:t>
            </a:r>
            <a:r>
              <a:rPr lang="en-US" dirty="0" smtClean="0"/>
              <a:t> to estimate </a:t>
            </a:r>
            <a:br>
              <a:rPr lang="en-US" dirty="0" smtClean="0"/>
            </a:br>
            <a:r>
              <a:rPr lang="en-US" dirty="0" smtClean="0"/>
              <a:t>propagation latency</a:t>
            </a:r>
          </a:p>
          <a:p>
            <a:pPr lvl="1"/>
            <a:r>
              <a:rPr lang="en-US" dirty="0" smtClean="0"/>
              <a:t>It will take you to the cloud</a:t>
            </a:r>
            <a:br>
              <a:rPr lang="en-US" dirty="0" smtClean="0"/>
            </a:br>
            <a:r>
              <a:rPr lang="en-US" dirty="0" smtClean="0"/>
              <a:t>“front door”</a:t>
            </a:r>
          </a:p>
          <a:p>
            <a:pPr lvl="1"/>
            <a:r>
              <a:rPr lang="en-US" dirty="0" smtClean="0"/>
              <a:t>Blocked at the cloud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2754" y="5901069"/>
            <a:ext cx="4084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http://ipnetwork.bgtmo.ip.att.net/pws/network_delay.html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784" y="2634520"/>
            <a:ext cx="3911120" cy="324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2116" cy="639763"/>
          </a:xfrm>
        </p:spPr>
        <p:txBody>
          <a:bodyPr/>
          <a:lstStyle/>
          <a:p>
            <a:r>
              <a:rPr lang="en-US" dirty="0" smtClean="0"/>
              <a:t>Pairing for replication – 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setting up Q-Cloud replication pairing in the traditional way WILL NOT WORK on the source DXi </a:t>
            </a:r>
            <a:r>
              <a:rPr lang="en-US" u="sng" dirty="0" smtClean="0"/>
              <a:t>today</a:t>
            </a:r>
          </a:p>
          <a:p>
            <a:pPr lvl="1"/>
            <a:r>
              <a:rPr lang="en-US" dirty="0" smtClean="0"/>
              <a:t>Enter source IPs on the target … No Problem</a:t>
            </a:r>
          </a:p>
          <a:p>
            <a:pPr lvl="1"/>
            <a:r>
              <a:rPr lang="en-US" dirty="0" smtClean="0"/>
              <a:t>FW 1.x and 2.1 require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ping</a:t>
            </a:r>
            <a:r>
              <a:rPr lang="en-US" dirty="0" smtClean="0"/>
              <a:t>, which is blocked at FWs</a:t>
            </a:r>
          </a:p>
          <a:p>
            <a:pPr lvl="1"/>
            <a:r>
              <a:rPr lang="en-US" dirty="0" smtClean="0"/>
              <a:t>FW 2.2 requests a list of authorized sources from the target</a:t>
            </a:r>
          </a:p>
          <a:p>
            <a:pPr lvl="2"/>
            <a:r>
              <a:rPr lang="en-US" dirty="0" smtClean="0"/>
              <a:t>Will have the NAT address of the source</a:t>
            </a:r>
          </a:p>
          <a:p>
            <a:pPr lvl="2"/>
            <a:r>
              <a:rPr lang="en-US" dirty="0" smtClean="0"/>
              <a:t>But the source doesn’t recognize its NAT address</a:t>
            </a:r>
          </a:p>
          <a:p>
            <a:pPr lvl="2"/>
            <a:r>
              <a:rPr lang="en-US" dirty="0" smtClean="0"/>
              <a:t>So pairing fails</a:t>
            </a:r>
          </a:p>
          <a:p>
            <a:pPr lvl="1"/>
            <a:r>
              <a:rPr lang="en-US" dirty="0" smtClean="0"/>
              <a:t>FW 2.3 will fix this</a:t>
            </a:r>
          </a:p>
          <a:p>
            <a:r>
              <a:rPr lang="en-US" dirty="0" smtClean="0"/>
              <a:t>Interim workaround</a:t>
            </a:r>
          </a:p>
          <a:p>
            <a:pPr lvl="1"/>
            <a:r>
              <a:rPr lang="en-US" dirty="0" smtClean="0"/>
              <a:t>Edit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/data/hurricane/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replication.conf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on the source DXi</a:t>
            </a:r>
          </a:p>
          <a:p>
            <a:pPr lvl="1"/>
            <a:r>
              <a:rPr lang="en-US" dirty="0" smtClean="0"/>
              <a:t>Add the target IP at the end of line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ReplicationDestination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Bandwidth Throttle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257584" cy="5029200"/>
          </a:xfrm>
        </p:spPr>
        <p:txBody>
          <a:bodyPr/>
          <a:lstStyle/>
          <a:p>
            <a:r>
              <a:rPr lang="en-US" dirty="0" smtClean="0"/>
              <a:t>Customers may have limited BW to the internet that must be shared between normal business requirements and Q-Cloud replication</a:t>
            </a:r>
          </a:p>
          <a:p>
            <a:pPr lvl="1"/>
            <a:r>
              <a:rPr lang="en-US" dirty="0" smtClean="0"/>
              <a:t>Eg, QIT has 4.5 MB/s at </a:t>
            </a:r>
            <a:r>
              <a:rPr lang="en-US" dirty="0" err="1" smtClean="0"/>
              <a:t>CoSprings</a:t>
            </a:r>
            <a:r>
              <a:rPr lang="en-US" dirty="0" smtClean="0"/>
              <a:t> as well as other access points</a:t>
            </a:r>
          </a:p>
          <a:p>
            <a:r>
              <a:rPr lang="en-US" dirty="0" smtClean="0"/>
              <a:t>There is no Q-Cloud seeding available today</a:t>
            </a:r>
          </a:p>
          <a:p>
            <a:pPr lvl="1"/>
            <a:r>
              <a:rPr lang="en-US" dirty="0" smtClean="0"/>
              <a:t>First-ever replication to Q-Cloud will generate the most traffic</a:t>
            </a:r>
          </a:p>
          <a:p>
            <a:pPr lvl="1"/>
            <a:r>
              <a:rPr lang="en-US" dirty="0" smtClean="0"/>
              <a:t>First-ever traffic could “starve” standard operations</a:t>
            </a:r>
          </a:p>
          <a:p>
            <a:pPr lvl="1"/>
            <a:r>
              <a:rPr lang="en-US" dirty="0" smtClean="0"/>
              <a:t>Routine replication will need much less, but it might still be desirable to limit BW during some business hours</a:t>
            </a:r>
          </a:p>
          <a:p>
            <a:r>
              <a:rPr lang="en-US" dirty="0" smtClean="0"/>
              <a:t>BW Throttle options</a:t>
            </a:r>
          </a:p>
          <a:p>
            <a:pPr lvl="1"/>
            <a:r>
              <a:rPr lang="en-US" dirty="0" smtClean="0"/>
              <a:t>Consider using the DXi BW scheduler</a:t>
            </a:r>
          </a:p>
          <a:p>
            <a:pPr lvl="1"/>
            <a:r>
              <a:rPr lang="en-US" dirty="0" smtClean="0"/>
              <a:t>If V1000, can also use vCenter throttling (used by QIT)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 OpDup 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026042"/>
            <a:ext cx="8587195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Customer Expectation: DXi should fully use 1GbE BW</a:t>
            </a:r>
          </a:p>
          <a:p>
            <a:pPr lvl="1"/>
            <a:r>
              <a:rPr lang="en-US" dirty="0" smtClean="0"/>
              <a:t>NBU log: NBU reports “logical throughput”</a:t>
            </a:r>
          </a:p>
          <a:p>
            <a:pPr lvl="1">
              <a:buNone/>
            </a:pPr>
            <a:r>
              <a:rPr lang="en-AU" sz="900" dirty="0" smtClean="0"/>
              <a:t>23:32:28.688 [21500.14524] &lt;4&gt; copy_data: begin copying backup id lvvsexch04_1347728667 (duplicate-optimized), copy 1, fragment 1</a:t>
            </a:r>
            <a:endParaRPr lang="en-US" sz="1050" dirty="0" smtClean="0"/>
          </a:p>
          <a:p>
            <a:pPr lvl="1">
              <a:buNone/>
            </a:pPr>
            <a:r>
              <a:rPr lang="en-AU" sz="900" dirty="0" smtClean="0"/>
              <a:t>23:32:28.751 [21500.14524] &lt;4&gt; copy_data: successfully copied (duplicate-optimized) backup id lvvsexch04_1347728667, copy 1, fragment 1, 106171 Kbytes at 106171000.000 Kbytes/sec  </a:t>
            </a:r>
            <a:r>
              <a:rPr lang="en-AU" sz="900" dirty="0" smtClean="0">
                <a:solidFill>
                  <a:srgbClr val="FF0000"/>
                </a:solidFill>
              </a:rPr>
              <a:t>(</a:t>
            </a:r>
            <a:r>
              <a:rPr lang="en-GB" sz="900" dirty="0" smtClean="0">
                <a:solidFill>
                  <a:srgbClr val="FF0000"/>
                </a:solidFill>
              </a:rPr>
              <a:t>101GB per second. )</a:t>
            </a:r>
            <a:endParaRPr lang="en-US" sz="9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Customer sees DARt Ethernet average as low as 8.5 MB/s – Why so low 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Reason for tiny OpDups</a:t>
            </a:r>
          </a:p>
          <a:p>
            <a:pPr lvl="2"/>
            <a:r>
              <a:rPr lang="en-US" sz="1400" dirty="0" smtClean="0"/>
              <a:t>Many DB journal files backed up hourly </a:t>
            </a:r>
          </a:p>
          <a:p>
            <a:pPr lvl="2"/>
            <a:r>
              <a:rPr lang="en-US" sz="1400" dirty="0" smtClean="0"/>
              <a:t>Incrementals with no changed data that only generate NBU header records</a:t>
            </a:r>
          </a:p>
          <a:p>
            <a:pPr lvl="1"/>
            <a:r>
              <a:rPr lang="en-US" sz="1600" dirty="0" smtClean="0"/>
              <a:t>May improve performance by</a:t>
            </a:r>
          </a:p>
          <a:p>
            <a:pPr lvl="2"/>
            <a:r>
              <a:rPr lang="en-US" sz="1400" dirty="0" smtClean="0"/>
              <a:t>NBU Storage-Unit fragment size should be 512 GB  (it was)</a:t>
            </a:r>
          </a:p>
          <a:p>
            <a:pPr lvl="2"/>
            <a:r>
              <a:rPr lang="en-US" sz="1400" dirty="0" smtClean="0"/>
              <a:t>Do not configure NBU policies for multi-streaming (generates lots of tiny files)</a:t>
            </a:r>
          </a:p>
          <a:p>
            <a:pPr lvl="2"/>
            <a:r>
              <a:rPr lang="en-US" sz="1400" dirty="0" smtClean="0"/>
              <a:t>More OpDup threads (using 2 threads here)</a:t>
            </a:r>
          </a:p>
          <a:p>
            <a:pPr lvl="2"/>
            <a:r>
              <a:rPr lang="en-US" sz="1400" dirty="0" smtClean="0"/>
              <a:t>&lt;Work with Sustaining Engineering&gt;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4423138"/>
            <a:ext cx="1465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SR1448258 – C. Hoare &amp; Co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89" y="2678535"/>
            <a:ext cx="4992023" cy="16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502" y="2621035"/>
            <a:ext cx="3182550" cy="181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Diagnostic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12766" cy="5029200"/>
          </a:xfrm>
        </p:spPr>
        <p:txBody>
          <a:bodyPr/>
          <a:lstStyle/>
          <a:p>
            <a:r>
              <a:rPr lang="en-US" dirty="0" smtClean="0"/>
              <a:t>Network Address Translators (NAT)</a:t>
            </a:r>
          </a:p>
          <a:p>
            <a:pPr lvl="1"/>
            <a:r>
              <a:rPr lang="en-US" dirty="0" smtClean="0"/>
              <a:t>Important when configuring replication pairing</a:t>
            </a:r>
            <a:br>
              <a:rPr lang="en-US" dirty="0" smtClean="0"/>
            </a:br>
            <a:r>
              <a:rPr lang="en-US" dirty="0" smtClean="0"/>
              <a:t>IE, local IP versus NAT IP</a:t>
            </a:r>
          </a:p>
          <a:p>
            <a:pPr lvl="1"/>
            <a:r>
              <a:rPr lang="en-US" dirty="0" smtClean="0"/>
              <a:t>Important to implement </a:t>
            </a:r>
            <a:r>
              <a:rPr lang="en-US" b="1" dirty="0" err="1" smtClean="0"/>
              <a:t>opduptranslate</a:t>
            </a:r>
            <a:r>
              <a:rPr lang="en-US" dirty="0" smtClean="0"/>
              <a:t> on cloud DXi if using OST OpDup</a:t>
            </a:r>
          </a:p>
          <a:p>
            <a:r>
              <a:rPr lang="en-US" dirty="0" smtClean="0"/>
              <a:t>Some sites have Double-firewalls</a:t>
            </a:r>
          </a:p>
          <a:p>
            <a:pPr lvl="1"/>
            <a:r>
              <a:rPr lang="en-US" dirty="0" smtClean="0"/>
              <a:t>EG: Installed at Xerox</a:t>
            </a:r>
          </a:p>
          <a:p>
            <a:pPr lvl="1"/>
            <a:r>
              <a:rPr lang="en-US" dirty="0" smtClean="0"/>
              <a:t>Sometimes one FW is configured and the other forgotten, resulting in blocked replication</a:t>
            </a:r>
          </a:p>
          <a:p>
            <a:r>
              <a:rPr lang="en-US" dirty="0" smtClean="0"/>
              <a:t>Implementing Quantum Vision (mainly in the cloud)</a:t>
            </a:r>
          </a:p>
          <a:p>
            <a:pPr lvl="1"/>
            <a:r>
              <a:rPr lang="en-US" dirty="0" smtClean="0"/>
              <a:t>Another IP address to add to the firewall rule</a:t>
            </a:r>
          </a:p>
          <a:p>
            <a:pPr lvl="1"/>
            <a:r>
              <a:rPr lang="en-US" dirty="0" smtClean="0"/>
              <a:t>What about remote access to the Vision console?</a:t>
            </a:r>
          </a:p>
          <a:p>
            <a:pPr lvl="2"/>
            <a:r>
              <a:rPr lang="en-US" dirty="0" smtClean="0"/>
              <a:t>Your laptop IP address depends on where you connect to the Internet</a:t>
            </a:r>
          </a:p>
          <a:p>
            <a:pPr lvl="2"/>
            <a:r>
              <a:rPr lang="en-US" dirty="0" smtClean="0"/>
              <a:t>So the firewall rule would need to allow *any* source IP address … Not Likely</a:t>
            </a:r>
          </a:p>
          <a:p>
            <a:r>
              <a:rPr lang="en-US" dirty="0" smtClean="0"/>
              <a:t>StorageCare Guardian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Service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Jim Hibbard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769937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 smtClean="0"/>
              <a:t>Service Offerings</a:t>
            </a:r>
          </a:p>
          <a:p>
            <a:pPr lvl="1"/>
            <a:r>
              <a:rPr lang="en-US" sz="1300" dirty="0" smtClean="0"/>
              <a:t>Source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– normal </a:t>
            </a:r>
            <a:r>
              <a:rPr lang="en-US" sz="1300" dirty="0" err="1" smtClean="0"/>
              <a:t>DXi</a:t>
            </a:r>
            <a:r>
              <a:rPr lang="en-US" sz="1300" dirty="0" smtClean="0"/>
              <a:t> offerings apply</a:t>
            </a:r>
          </a:p>
          <a:p>
            <a:pPr lvl="1"/>
            <a:r>
              <a:rPr lang="en-US" sz="1300" dirty="0" smtClean="0"/>
              <a:t>Target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–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systems installed at Xerox will always have Gold level contract</a:t>
            </a:r>
          </a:p>
          <a:p>
            <a:pPr lvl="1"/>
            <a:r>
              <a:rPr lang="en-US" sz="1300" dirty="0" smtClean="0"/>
              <a:t>Cloud service – Gold level phone support, no onsite support available</a:t>
            </a:r>
          </a:p>
          <a:p>
            <a:r>
              <a:rPr lang="en-US" sz="1700" dirty="0" smtClean="0"/>
              <a:t>Oracle IB Records</a:t>
            </a:r>
          </a:p>
          <a:p>
            <a:pPr lvl="1"/>
            <a:r>
              <a:rPr lang="en-US" sz="1300" dirty="0" smtClean="0"/>
              <a:t>Source </a:t>
            </a:r>
            <a:r>
              <a:rPr lang="en-US" sz="1300" dirty="0" err="1" smtClean="0"/>
              <a:t>DXi</a:t>
            </a:r>
            <a:r>
              <a:rPr lang="en-US" sz="1300" dirty="0" smtClean="0"/>
              <a:t> and Q-Cloud service share IB record under source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serial number</a:t>
            </a:r>
          </a:p>
          <a:p>
            <a:pPr lvl="2"/>
            <a:r>
              <a:rPr lang="en-US" sz="1300" dirty="0" smtClean="0"/>
              <a:t>The External Reference field (visible in the SR) will show target </a:t>
            </a:r>
            <a:r>
              <a:rPr lang="en-US" sz="1300" dirty="0" err="1" smtClean="0"/>
              <a:t>DXi</a:t>
            </a:r>
            <a:r>
              <a:rPr lang="en-US" sz="1300" dirty="0" smtClean="0"/>
              <a:t> serial number</a:t>
            </a:r>
          </a:p>
          <a:p>
            <a:pPr lvl="1"/>
            <a:r>
              <a:rPr lang="en-US" sz="1300" dirty="0" smtClean="0"/>
              <a:t>Target </a:t>
            </a:r>
            <a:r>
              <a:rPr lang="en-US" sz="1300" dirty="0" err="1" smtClean="0"/>
              <a:t>DXi</a:t>
            </a:r>
            <a:r>
              <a:rPr lang="en-US" sz="1300" dirty="0" smtClean="0"/>
              <a:t> always shows installed at Xerox</a:t>
            </a:r>
          </a:p>
          <a:p>
            <a:pPr lvl="2"/>
            <a:r>
              <a:rPr lang="en-US" sz="1300" dirty="0" smtClean="0"/>
              <a:t>The External Reference field (visible in the SR) will show source </a:t>
            </a:r>
            <a:r>
              <a:rPr lang="en-US" sz="1300" dirty="0" err="1" smtClean="0"/>
              <a:t>DXi</a:t>
            </a:r>
            <a:r>
              <a:rPr lang="en-US" sz="1300" dirty="0" smtClean="0"/>
              <a:t> serial number</a:t>
            </a:r>
          </a:p>
          <a:p>
            <a:r>
              <a:rPr lang="en-US" sz="1700" dirty="0" smtClean="0"/>
              <a:t>Service Model</a:t>
            </a:r>
          </a:p>
          <a:p>
            <a:pPr lvl="1"/>
            <a:r>
              <a:rPr lang="en-US" sz="1300" dirty="0" smtClean="0"/>
              <a:t>Quantum Global Service takes first call</a:t>
            </a:r>
          </a:p>
          <a:p>
            <a:pPr lvl="2"/>
            <a:r>
              <a:rPr lang="en-US" sz="1300" dirty="0" smtClean="0"/>
              <a:t>Source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</a:t>
            </a:r>
          </a:p>
          <a:p>
            <a:pPr lvl="3"/>
            <a:r>
              <a:rPr lang="en-US" sz="1300" dirty="0" smtClean="0"/>
              <a:t>GCH will see two components when opening the SR;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and cloud service</a:t>
            </a:r>
          </a:p>
          <a:p>
            <a:pPr lvl="3"/>
            <a:r>
              <a:rPr lang="en-US" sz="1300" dirty="0" smtClean="0"/>
              <a:t>GCH will always open SR against the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</a:t>
            </a:r>
          </a:p>
          <a:p>
            <a:pPr lvl="2"/>
            <a:r>
              <a:rPr lang="en-US" sz="1300" dirty="0" smtClean="0"/>
              <a:t>Target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</a:t>
            </a:r>
          </a:p>
          <a:p>
            <a:pPr lvl="3"/>
            <a:r>
              <a:rPr lang="en-US" sz="1300" dirty="0" smtClean="0"/>
              <a:t>Calls will come from Xerox </a:t>
            </a:r>
          </a:p>
          <a:p>
            <a:pPr lvl="3"/>
            <a:r>
              <a:rPr lang="en-US" sz="1300" dirty="0" smtClean="0"/>
              <a:t>ASPS will notify the end user that their target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is being serviced</a:t>
            </a:r>
          </a:p>
          <a:p>
            <a:pPr lvl="2"/>
            <a:r>
              <a:rPr lang="en-US" sz="1300" dirty="0" smtClean="0"/>
              <a:t>Cloud service</a:t>
            </a:r>
          </a:p>
          <a:p>
            <a:pPr lvl="3"/>
            <a:r>
              <a:rPr lang="en-US" sz="1300" dirty="0" smtClean="0"/>
              <a:t>ASPS may triage SR against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 as an issue with the cloud service for which they will close the original SR and open a new one against the cloud component</a:t>
            </a:r>
          </a:p>
          <a:p>
            <a:pPr lvl="1"/>
            <a:r>
              <a:rPr lang="en-US" sz="1300" dirty="0" smtClean="0"/>
              <a:t>ASPS provides technical support over the phone</a:t>
            </a:r>
          </a:p>
          <a:p>
            <a:pPr lvl="2"/>
            <a:r>
              <a:rPr lang="en-US" sz="1300" dirty="0" smtClean="0"/>
              <a:t>Normal </a:t>
            </a:r>
            <a:r>
              <a:rPr lang="en-US" sz="1300" dirty="0" err="1" smtClean="0"/>
              <a:t>DXi</a:t>
            </a:r>
            <a:r>
              <a:rPr lang="en-US" sz="1300" dirty="0" smtClean="0"/>
              <a:t> support model processes exist for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systems used in Q-Cloud</a:t>
            </a:r>
          </a:p>
          <a:p>
            <a:pPr lvl="2"/>
            <a:r>
              <a:rPr lang="en-US" sz="1300" dirty="0" smtClean="0"/>
              <a:t>Phone support only is </a:t>
            </a:r>
            <a:r>
              <a:rPr lang="en-US" sz="1300" dirty="0" smtClean="0"/>
              <a:t>available for </a:t>
            </a:r>
            <a:r>
              <a:rPr lang="en-US" sz="1300" dirty="0" smtClean="0"/>
              <a:t>the Q-Cloud service</a:t>
            </a:r>
          </a:p>
          <a:p>
            <a:pPr lvl="1"/>
            <a:r>
              <a:rPr lang="en-US" sz="1300" dirty="0" smtClean="0"/>
              <a:t>Field Service </a:t>
            </a:r>
          </a:p>
          <a:p>
            <a:pPr lvl="2"/>
            <a:r>
              <a:rPr lang="en-US" sz="1300" dirty="0" smtClean="0"/>
              <a:t>Normal </a:t>
            </a:r>
            <a:r>
              <a:rPr lang="en-US" sz="1300" dirty="0" err="1" smtClean="0"/>
              <a:t>DXi</a:t>
            </a:r>
            <a:r>
              <a:rPr lang="en-US" sz="1300" dirty="0" smtClean="0"/>
              <a:t> support model processes exist for </a:t>
            </a:r>
            <a:r>
              <a:rPr lang="en-US" sz="1300" dirty="0" err="1" smtClean="0"/>
              <a:t>DXi</a:t>
            </a:r>
            <a:r>
              <a:rPr lang="en-US" sz="1300" dirty="0" smtClean="0"/>
              <a:t> systems used in Q-Cloud</a:t>
            </a:r>
          </a:p>
          <a:p>
            <a:pPr lvl="2"/>
            <a:r>
              <a:rPr lang="en-US" sz="1300" dirty="0" smtClean="0"/>
              <a:t>No onsite support is available for the cloud service component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7699375" cy="5029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Installation Model</a:t>
            </a:r>
          </a:p>
          <a:p>
            <a:pPr lvl="1"/>
            <a:r>
              <a:rPr lang="en-US" sz="1200" dirty="0" smtClean="0"/>
              <a:t>Normal </a:t>
            </a:r>
            <a:r>
              <a:rPr lang="en-US" sz="1200" dirty="0" err="1" smtClean="0"/>
              <a:t>DXi</a:t>
            </a:r>
            <a:r>
              <a:rPr lang="en-US" sz="1200" dirty="0" smtClean="0"/>
              <a:t> installation </a:t>
            </a:r>
            <a:r>
              <a:rPr lang="en-US" sz="1200" dirty="0" smtClean="0"/>
              <a:t>strategy for Source </a:t>
            </a:r>
            <a:r>
              <a:rPr lang="en-US" sz="1200" dirty="0" err="1" smtClean="0"/>
              <a:t>DXi</a:t>
            </a:r>
            <a:endParaRPr lang="en-US" sz="1200" dirty="0" smtClean="0"/>
          </a:p>
          <a:p>
            <a:pPr lvl="1"/>
            <a:r>
              <a:rPr lang="en-US" sz="1200" dirty="0" smtClean="0"/>
              <a:t>QFE will always install the dedicated target </a:t>
            </a:r>
            <a:r>
              <a:rPr lang="en-US" sz="1200" dirty="0" err="1" smtClean="0"/>
              <a:t>DXi</a:t>
            </a:r>
            <a:r>
              <a:rPr lang="en-US" sz="1200" dirty="0" smtClean="0"/>
              <a:t> at Xerox </a:t>
            </a:r>
          </a:p>
          <a:p>
            <a:pPr lvl="2"/>
            <a:r>
              <a:rPr lang="en-US" sz="1000" dirty="0" smtClean="0"/>
              <a:t>Xerox Data Centers – Dallas, Pittsburgh, Telford, UK</a:t>
            </a:r>
          </a:p>
          <a:p>
            <a:pPr lvl="1"/>
            <a:r>
              <a:rPr lang="en-US" sz="1200" dirty="0" smtClean="0"/>
              <a:t>QFE may assist with setting up Replication source and target.  Level of engagement will come from Installation Coordination Team</a:t>
            </a:r>
          </a:p>
          <a:p>
            <a:r>
              <a:rPr lang="en-US" sz="1600" dirty="0" smtClean="0"/>
              <a:t>Xerox Technical Support</a:t>
            </a:r>
          </a:p>
          <a:p>
            <a:pPr lvl="1"/>
            <a:r>
              <a:rPr lang="en-US" sz="1200" dirty="0" smtClean="0"/>
              <a:t>Will engage as an extension of Quantum Global Service for assistance with cloud service related issues.</a:t>
            </a:r>
          </a:p>
          <a:p>
            <a:pPr lvl="1"/>
            <a:r>
              <a:rPr lang="en-US" sz="1200" dirty="0" smtClean="0"/>
              <a:t>Engagement details are located in the Q-Cloud Service Plan</a:t>
            </a:r>
          </a:p>
          <a:p>
            <a:r>
              <a:rPr lang="en-US" sz="1600" dirty="0" smtClean="0"/>
              <a:t>Q-Cloud Service Plan </a:t>
            </a:r>
          </a:p>
          <a:p>
            <a:pPr lvl="1"/>
            <a:r>
              <a:rPr lang="en-US" sz="1200" dirty="0" smtClean="0"/>
              <a:t>Will get submitted to Agile this week</a:t>
            </a:r>
          </a:p>
          <a:p>
            <a:pPr lvl="1"/>
            <a:r>
              <a:rPr lang="en-US" sz="1200" dirty="0" smtClean="0"/>
              <a:t>Will post on </a:t>
            </a:r>
            <a:r>
              <a:rPr lang="en-US" sz="1200" dirty="0" err="1" smtClean="0"/>
              <a:t>CSWeb</a:t>
            </a:r>
            <a:endParaRPr lang="en-US" sz="1200" dirty="0" smtClean="0"/>
          </a:p>
          <a:p>
            <a:r>
              <a:rPr lang="en-US" sz="1600" dirty="0" smtClean="0"/>
              <a:t>Site Survey Updates</a:t>
            </a:r>
          </a:p>
          <a:p>
            <a:pPr lvl="1"/>
            <a:r>
              <a:rPr lang="en-US" sz="1200" dirty="0" smtClean="0"/>
              <a:t>Customer questionnaire with  configuration details.  Would like to add to standard </a:t>
            </a:r>
            <a:r>
              <a:rPr lang="en-US" sz="1200" dirty="0" err="1" smtClean="0"/>
              <a:t>DXi</a:t>
            </a:r>
            <a:r>
              <a:rPr lang="en-US" sz="1200" dirty="0" smtClean="0"/>
              <a:t> Site Survey.</a:t>
            </a:r>
          </a:p>
          <a:p>
            <a:r>
              <a:rPr lang="en-US" sz="1800" dirty="0" smtClean="0"/>
              <a:t>Vision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200" dirty="0" smtClean="0"/>
              <a:t>Installed at Xerox to be used for Xerox monitoring and billing purposes</a:t>
            </a:r>
          </a:p>
          <a:p>
            <a:r>
              <a:rPr lang="en-US" sz="1800" dirty="0" err="1" smtClean="0"/>
              <a:t>StorageCare</a:t>
            </a:r>
            <a:r>
              <a:rPr lang="en-US" sz="1800" dirty="0" smtClean="0"/>
              <a:t> Guardian</a:t>
            </a:r>
          </a:p>
          <a:p>
            <a:pPr lvl="1"/>
            <a:r>
              <a:rPr lang="en-US" sz="1200" dirty="0" smtClean="0"/>
              <a:t>Will be installed at Xerox with Quantum Service access</a:t>
            </a:r>
          </a:p>
          <a:p>
            <a:pPr lvl="1"/>
            <a:endParaRPr lang="en-US" sz="12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797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Marketing Overview – Robert </a:t>
            </a:r>
            <a:r>
              <a:rPr lang="en-US" sz="2000" dirty="0" smtClean="0">
                <a:solidFill>
                  <a:schemeClr val="tx1"/>
                </a:solidFill>
              </a:rPr>
              <a:t>McDonald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Procurement Process – John </a:t>
            </a:r>
            <a:r>
              <a:rPr lang="en-US" sz="2000" dirty="0" smtClean="0">
                <a:solidFill>
                  <a:schemeClr val="tx1"/>
                </a:solidFill>
              </a:rPr>
              <a:t>Cramer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DXi</a:t>
            </a:r>
            <a:r>
              <a:rPr lang="en-US" sz="2000" dirty="0" smtClean="0">
                <a:solidFill>
                  <a:schemeClr val="tx1"/>
                </a:solidFill>
              </a:rPr>
              <a:t> and Cloud Configuration – Fred </a:t>
            </a:r>
            <a:r>
              <a:rPr lang="en-US" sz="2000" dirty="0" smtClean="0">
                <a:solidFill>
                  <a:schemeClr val="tx1"/>
                </a:solidFill>
              </a:rPr>
              <a:t>Rybczynski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Service Strategy – Jim </a:t>
            </a:r>
            <a:r>
              <a:rPr lang="en-US" sz="2000" dirty="0" smtClean="0">
                <a:solidFill>
                  <a:schemeClr val="tx1"/>
                </a:solidFill>
              </a:rPr>
              <a:t>Hibbard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Note: Ask questions as we go.  Q&amp;A also at the end.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Appendix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374820" y="2386692"/>
            <a:ext cx="79375" cy="2438400"/>
            <a:chOff x="5374820" y="2362200"/>
            <a:chExt cx="79375" cy="2438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454195" y="2362200"/>
              <a:ext cx="0" cy="24384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74820" y="2362200"/>
              <a:ext cx="0" cy="24384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0" descr="QCloud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809" y="2922816"/>
            <a:ext cx="2125146" cy="12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Rounded Rectangle 48"/>
          <p:cNvSpPr/>
          <p:nvPr/>
        </p:nvSpPr>
        <p:spPr>
          <a:xfrm>
            <a:off x="3423447" y="1545782"/>
            <a:ext cx="1662901" cy="4000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16"/>
          <p:cNvSpPr txBox="1">
            <a:spLocks noChangeArrowheads="1"/>
          </p:cNvSpPr>
          <p:nvPr/>
        </p:nvSpPr>
        <p:spPr bwMode="auto">
          <a:xfrm>
            <a:off x="3410753" y="1571182"/>
            <a:ext cx="17348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 smtClean="0">
                <a:solidFill>
                  <a:srgbClr val="006AD6"/>
                </a:solidFill>
              </a:rPr>
              <a:t>DXi</a:t>
            </a:r>
            <a:endParaRPr lang="en-US" sz="1100" b="1" dirty="0">
              <a:solidFill>
                <a:srgbClr val="006AD6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77036" y="1564826"/>
            <a:ext cx="1047805" cy="4000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0" y="1559378"/>
            <a:ext cx="1657350" cy="4000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Tit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02613" cy="639763"/>
          </a:xfrm>
        </p:spPr>
        <p:txBody>
          <a:bodyPr/>
          <a:lstStyle/>
          <a:p>
            <a:r>
              <a:rPr sz="2400" i="1" dirty="0" smtClean="0">
                <a:latin typeface="Arial" charset="0"/>
                <a:ea typeface="ＭＳ Ｐゴシック"/>
                <a:cs typeface="Arial" charset="0"/>
              </a:rPr>
              <a:t>Quantum Q-Cloud –</a:t>
            </a:r>
            <a:r>
              <a:rPr altLang="ja-JP" sz="2400" i="1" dirty="0" smtClean="0">
                <a:latin typeface="Arial" charset="0"/>
                <a:ea typeface="ＭＳ Ｐゴシック"/>
                <a:cs typeface="Arial" charset="0"/>
              </a:rPr>
              <a:t>How it works?</a:t>
            </a:r>
            <a:endParaRPr sz="2400" i="1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482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12EAA9F-9C04-4173-86F7-60B96438C115}" type="slidenum">
              <a:rPr smtClean="0">
                <a:ea typeface="ＭＳ Ｐゴシック"/>
                <a:cs typeface="ＭＳ Ｐゴシック"/>
              </a:rPr>
              <a:pPr/>
              <a:t>31</a:t>
            </a:fld>
            <a:endParaRPr smtClean="0">
              <a:ea typeface="ＭＳ Ｐゴシック"/>
              <a:cs typeface="ＭＳ Ｐゴシック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86350" y="3347129"/>
            <a:ext cx="1017806" cy="48736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3390523" y="2504616"/>
            <a:ext cx="10456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6AD6"/>
                </a:solidFill>
              </a:rPr>
              <a:t>DXi</a:t>
            </a:r>
            <a:r>
              <a:rPr lang="en-US" sz="1100" b="1" dirty="0">
                <a:solidFill>
                  <a:srgbClr val="006AD6"/>
                </a:solidFill>
              </a:rPr>
              <a:t> V1000 </a:t>
            </a:r>
            <a:endParaRPr lang="en-US" sz="1100" b="1" dirty="0" smtClean="0">
              <a:solidFill>
                <a:srgbClr val="006AD6"/>
              </a:solidFill>
            </a:endParaRPr>
          </a:p>
          <a:p>
            <a:pPr algn="ctr"/>
            <a:r>
              <a:rPr lang="en-US" sz="1100" b="1" dirty="0" smtClean="0">
                <a:solidFill>
                  <a:srgbClr val="006AD6"/>
                </a:solidFill>
              </a:rPr>
              <a:t>or </a:t>
            </a:r>
            <a:r>
              <a:rPr lang="en-US" sz="1100" b="1" dirty="0">
                <a:solidFill>
                  <a:srgbClr val="006AD6"/>
                </a:solidFill>
              </a:rPr>
              <a:t>other </a:t>
            </a:r>
            <a:r>
              <a:rPr lang="en-US" sz="1100" b="1" dirty="0" err="1">
                <a:solidFill>
                  <a:srgbClr val="006AD6"/>
                </a:solidFill>
              </a:rPr>
              <a:t>DXi</a:t>
            </a:r>
            <a:r>
              <a:rPr lang="en-US" sz="1100" b="1" dirty="0">
                <a:solidFill>
                  <a:srgbClr val="006AD6"/>
                </a:solidFill>
              </a:rPr>
              <a:t> Appliance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867806" y="2069191"/>
            <a:ext cx="8270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006AD6"/>
                </a:solidFill>
              </a:rPr>
              <a:t>Quantum </a:t>
            </a:r>
            <a:r>
              <a:rPr lang="en-US" sz="1100" b="1" dirty="0" err="1">
                <a:solidFill>
                  <a:srgbClr val="006AD6"/>
                </a:solidFill>
              </a:rPr>
              <a:t>vmPRO</a:t>
            </a:r>
            <a:endParaRPr lang="en-US" sz="1100" b="1" dirty="0">
              <a:solidFill>
                <a:srgbClr val="006AD6"/>
              </a:solidFill>
            </a:endParaRPr>
          </a:p>
        </p:txBody>
      </p:sp>
      <p:pic>
        <p:nvPicPr>
          <p:cNvPr id="24" name="Picture 17" descr="QuantumvmPRO_Icon_samples.jpg"/>
          <p:cNvPicPr>
            <a:picLocks noChangeAspect="1"/>
          </p:cNvPicPr>
          <p:nvPr/>
        </p:nvPicPr>
        <p:blipFill>
          <a:blip r:embed="rId4" cstate="print"/>
          <a:srcRect l="18889" t="43333" r="57777" b="39999"/>
          <a:stretch>
            <a:fillRect/>
          </a:stretch>
        </p:blipFill>
        <p:spPr bwMode="auto">
          <a:xfrm>
            <a:off x="1901144" y="2535463"/>
            <a:ext cx="7381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lus 24"/>
          <p:cNvSpPr/>
          <p:nvPr/>
        </p:nvSpPr>
        <p:spPr>
          <a:xfrm>
            <a:off x="2836628" y="3320142"/>
            <a:ext cx="633413" cy="646113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1117602"/>
            <a:ext cx="480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6AD6"/>
                </a:solidFill>
              </a:rPr>
              <a:t>Customer Premise (Existing or Purchased Separately)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5971508" y="1108077"/>
            <a:ext cx="2403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6AD6"/>
                </a:solidFill>
              </a:rPr>
              <a:t>DXi</a:t>
            </a:r>
            <a:r>
              <a:rPr lang="en-US" sz="1400" b="1" dirty="0" smtClean="0">
                <a:solidFill>
                  <a:srgbClr val="006AD6"/>
                </a:solidFill>
              </a:rPr>
              <a:t> </a:t>
            </a:r>
            <a:r>
              <a:rPr lang="en-US" sz="1400" b="1" dirty="0">
                <a:solidFill>
                  <a:srgbClr val="006AD6"/>
                </a:solidFill>
              </a:rPr>
              <a:t>in Cloud Data Centers</a:t>
            </a:r>
          </a:p>
        </p:txBody>
      </p:sp>
      <p:grpSp>
        <p:nvGrpSpPr>
          <p:cNvPr id="3" name="Group 53"/>
          <p:cNvGrpSpPr/>
          <p:nvPr/>
        </p:nvGrpSpPr>
        <p:grpSpPr>
          <a:xfrm>
            <a:off x="500754" y="1951259"/>
            <a:ext cx="8643246" cy="3504519"/>
            <a:chOff x="489858" y="2008407"/>
            <a:chExt cx="8643246" cy="3504519"/>
          </a:xfrm>
        </p:grpSpPr>
        <p:sp>
          <p:nvSpPr>
            <p:cNvPr id="31" name="Freeform 30"/>
            <p:cNvSpPr/>
            <p:nvPr/>
          </p:nvSpPr>
          <p:spPr>
            <a:xfrm>
              <a:off x="489858" y="2008407"/>
              <a:ext cx="8118021" cy="3504519"/>
            </a:xfrm>
            <a:custGeom>
              <a:avLst/>
              <a:gdLst>
                <a:gd name="connsiteX0" fmla="*/ 0 w 8258175"/>
                <a:gd name="connsiteY0" fmla="*/ 0 h 3757613"/>
                <a:gd name="connsiteX1" fmla="*/ 2000250 w 8258175"/>
                <a:gd name="connsiteY1" fmla="*/ 700088 h 3757613"/>
                <a:gd name="connsiteX2" fmla="*/ 6915150 w 8258175"/>
                <a:gd name="connsiteY2" fmla="*/ 671513 h 3757613"/>
                <a:gd name="connsiteX3" fmla="*/ 8243888 w 8258175"/>
                <a:gd name="connsiteY3" fmla="*/ 671513 h 3757613"/>
                <a:gd name="connsiteX4" fmla="*/ 8258175 w 8258175"/>
                <a:gd name="connsiteY4" fmla="*/ 3057525 h 3757613"/>
                <a:gd name="connsiteX5" fmla="*/ 2143125 w 8258175"/>
                <a:gd name="connsiteY5" fmla="*/ 2914650 h 3757613"/>
                <a:gd name="connsiteX6" fmla="*/ 28575 w 8258175"/>
                <a:gd name="connsiteY6" fmla="*/ 3757613 h 3757613"/>
                <a:gd name="connsiteX7" fmla="*/ 0 w 8258175"/>
                <a:gd name="connsiteY7" fmla="*/ 0 h 3757613"/>
                <a:gd name="connsiteX0" fmla="*/ 0 w 8258175"/>
                <a:gd name="connsiteY0" fmla="*/ 0 h 3757613"/>
                <a:gd name="connsiteX1" fmla="*/ 2000250 w 8258175"/>
                <a:gd name="connsiteY1" fmla="*/ 700088 h 3757613"/>
                <a:gd name="connsiteX2" fmla="*/ 6915150 w 8258175"/>
                <a:gd name="connsiteY2" fmla="*/ 671513 h 3757613"/>
                <a:gd name="connsiteX3" fmla="*/ 8243888 w 8258175"/>
                <a:gd name="connsiteY3" fmla="*/ 671513 h 3757613"/>
                <a:gd name="connsiteX4" fmla="*/ 8258175 w 8258175"/>
                <a:gd name="connsiteY4" fmla="*/ 3057525 h 3757613"/>
                <a:gd name="connsiteX5" fmla="*/ 2019300 w 8258175"/>
                <a:gd name="connsiteY5" fmla="*/ 3028950 h 3757613"/>
                <a:gd name="connsiteX6" fmla="*/ 28575 w 8258175"/>
                <a:gd name="connsiteY6" fmla="*/ 3757613 h 3757613"/>
                <a:gd name="connsiteX7" fmla="*/ 0 w 8258175"/>
                <a:gd name="connsiteY7" fmla="*/ 0 h 3757613"/>
                <a:gd name="connsiteX0" fmla="*/ 0 w 8258175"/>
                <a:gd name="connsiteY0" fmla="*/ 0 h 3757613"/>
                <a:gd name="connsiteX1" fmla="*/ 2000250 w 8258175"/>
                <a:gd name="connsiteY1" fmla="*/ 700088 h 3757613"/>
                <a:gd name="connsiteX2" fmla="*/ 6915150 w 8258175"/>
                <a:gd name="connsiteY2" fmla="*/ 671513 h 3757613"/>
                <a:gd name="connsiteX3" fmla="*/ 8243888 w 8258175"/>
                <a:gd name="connsiteY3" fmla="*/ 671513 h 3757613"/>
                <a:gd name="connsiteX4" fmla="*/ 8258175 w 8258175"/>
                <a:gd name="connsiteY4" fmla="*/ 3057525 h 3757613"/>
                <a:gd name="connsiteX5" fmla="*/ 2095500 w 8258175"/>
                <a:gd name="connsiteY5" fmla="*/ 3028950 h 3757613"/>
                <a:gd name="connsiteX6" fmla="*/ 28575 w 8258175"/>
                <a:gd name="connsiteY6" fmla="*/ 3757613 h 3757613"/>
                <a:gd name="connsiteX7" fmla="*/ 0 w 8258175"/>
                <a:gd name="connsiteY7" fmla="*/ 0 h 3757613"/>
                <a:gd name="connsiteX0" fmla="*/ 0 w 8258175"/>
                <a:gd name="connsiteY0" fmla="*/ 0 h 3757613"/>
                <a:gd name="connsiteX1" fmla="*/ 2000250 w 8258175"/>
                <a:gd name="connsiteY1" fmla="*/ 700088 h 3757613"/>
                <a:gd name="connsiteX2" fmla="*/ 8243888 w 8258175"/>
                <a:gd name="connsiteY2" fmla="*/ 671513 h 3757613"/>
                <a:gd name="connsiteX3" fmla="*/ 8258175 w 8258175"/>
                <a:gd name="connsiteY3" fmla="*/ 3057525 h 3757613"/>
                <a:gd name="connsiteX4" fmla="*/ 2095500 w 8258175"/>
                <a:gd name="connsiteY4" fmla="*/ 3028950 h 3757613"/>
                <a:gd name="connsiteX5" fmla="*/ 28575 w 8258175"/>
                <a:gd name="connsiteY5" fmla="*/ 3757613 h 3757613"/>
                <a:gd name="connsiteX6" fmla="*/ 0 w 8258175"/>
                <a:gd name="connsiteY6" fmla="*/ 0 h 3757613"/>
                <a:gd name="connsiteX0" fmla="*/ 0 w 8258175"/>
                <a:gd name="connsiteY0" fmla="*/ 0 h 3757613"/>
                <a:gd name="connsiteX1" fmla="*/ 3314700 w 8258175"/>
                <a:gd name="connsiteY1" fmla="*/ 742950 h 3757613"/>
                <a:gd name="connsiteX2" fmla="*/ 8243888 w 8258175"/>
                <a:gd name="connsiteY2" fmla="*/ 671513 h 3757613"/>
                <a:gd name="connsiteX3" fmla="*/ 8258175 w 8258175"/>
                <a:gd name="connsiteY3" fmla="*/ 3057525 h 3757613"/>
                <a:gd name="connsiteX4" fmla="*/ 2095500 w 8258175"/>
                <a:gd name="connsiteY4" fmla="*/ 3028950 h 3757613"/>
                <a:gd name="connsiteX5" fmla="*/ 28575 w 8258175"/>
                <a:gd name="connsiteY5" fmla="*/ 3757613 h 3757613"/>
                <a:gd name="connsiteX6" fmla="*/ 0 w 8258175"/>
                <a:gd name="connsiteY6" fmla="*/ 0 h 3757613"/>
                <a:gd name="connsiteX0" fmla="*/ 0 w 8258175"/>
                <a:gd name="connsiteY0" fmla="*/ 0 h 3757613"/>
                <a:gd name="connsiteX1" fmla="*/ 3314700 w 8258175"/>
                <a:gd name="connsiteY1" fmla="*/ 742950 h 3757613"/>
                <a:gd name="connsiteX2" fmla="*/ 8243888 w 8258175"/>
                <a:gd name="connsiteY2" fmla="*/ 671513 h 3757613"/>
                <a:gd name="connsiteX3" fmla="*/ 8258175 w 8258175"/>
                <a:gd name="connsiteY3" fmla="*/ 3057525 h 3757613"/>
                <a:gd name="connsiteX4" fmla="*/ 3314700 w 8258175"/>
                <a:gd name="connsiteY4" fmla="*/ 3028950 h 3757613"/>
                <a:gd name="connsiteX5" fmla="*/ 28575 w 8258175"/>
                <a:gd name="connsiteY5" fmla="*/ 3757613 h 3757613"/>
                <a:gd name="connsiteX6" fmla="*/ 0 w 8258175"/>
                <a:gd name="connsiteY6" fmla="*/ 0 h 3757613"/>
                <a:gd name="connsiteX0" fmla="*/ 0 w 8258175"/>
                <a:gd name="connsiteY0" fmla="*/ 0 h 3635148"/>
                <a:gd name="connsiteX1" fmla="*/ 3314700 w 8258175"/>
                <a:gd name="connsiteY1" fmla="*/ 742950 h 3635148"/>
                <a:gd name="connsiteX2" fmla="*/ 8243888 w 8258175"/>
                <a:gd name="connsiteY2" fmla="*/ 671513 h 3635148"/>
                <a:gd name="connsiteX3" fmla="*/ 8258175 w 8258175"/>
                <a:gd name="connsiteY3" fmla="*/ 3057525 h 3635148"/>
                <a:gd name="connsiteX4" fmla="*/ 3314700 w 8258175"/>
                <a:gd name="connsiteY4" fmla="*/ 3028950 h 3635148"/>
                <a:gd name="connsiteX5" fmla="*/ 28575 w 8258175"/>
                <a:gd name="connsiteY5" fmla="*/ 3635148 h 3635148"/>
                <a:gd name="connsiteX6" fmla="*/ 0 w 8258175"/>
                <a:gd name="connsiteY6" fmla="*/ 0 h 3635148"/>
                <a:gd name="connsiteX0" fmla="*/ 0 w 8258175"/>
                <a:gd name="connsiteY0" fmla="*/ 0 h 3504519"/>
                <a:gd name="connsiteX1" fmla="*/ 3314700 w 8258175"/>
                <a:gd name="connsiteY1" fmla="*/ 612321 h 3504519"/>
                <a:gd name="connsiteX2" fmla="*/ 8243888 w 8258175"/>
                <a:gd name="connsiteY2" fmla="*/ 540884 h 3504519"/>
                <a:gd name="connsiteX3" fmla="*/ 8258175 w 8258175"/>
                <a:gd name="connsiteY3" fmla="*/ 2926896 h 3504519"/>
                <a:gd name="connsiteX4" fmla="*/ 3314700 w 8258175"/>
                <a:gd name="connsiteY4" fmla="*/ 2898321 h 3504519"/>
                <a:gd name="connsiteX5" fmla="*/ 28575 w 8258175"/>
                <a:gd name="connsiteY5" fmla="*/ 3504519 h 3504519"/>
                <a:gd name="connsiteX6" fmla="*/ 0 w 8258175"/>
                <a:gd name="connsiteY6" fmla="*/ 0 h 3504519"/>
                <a:gd name="connsiteX0" fmla="*/ 0 w 8258175"/>
                <a:gd name="connsiteY0" fmla="*/ 0 h 3504519"/>
                <a:gd name="connsiteX1" fmla="*/ 3314700 w 8258175"/>
                <a:gd name="connsiteY1" fmla="*/ 612321 h 3504519"/>
                <a:gd name="connsiteX2" fmla="*/ 8113259 w 8258175"/>
                <a:gd name="connsiteY2" fmla="*/ 524555 h 3504519"/>
                <a:gd name="connsiteX3" fmla="*/ 8258175 w 8258175"/>
                <a:gd name="connsiteY3" fmla="*/ 2926896 h 3504519"/>
                <a:gd name="connsiteX4" fmla="*/ 3314700 w 8258175"/>
                <a:gd name="connsiteY4" fmla="*/ 2898321 h 3504519"/>
                <a:gd name="connsiteX5" fmla="*/ 28575 w 8258175"/>
                <a:gd name="connsiteY5" fmla="*/ 3504519 h 3504519"/>
                <a:gd name="connsiteX6" fmla="*/ 0 w 8258175"/>
                <a:gd name="connsiteY6" fmla="*/ 0 h 3504519"/>
                <a:gd name="connsiteX0" fmla="*/ 0 w 8118021"/>
                <a:gd name="connsiteY0" fmla="*/ 0 h 3504519"/>
                <a:gd name="connsiteX1" fmla="*/ 3314700 w 8118021"/>
                <a:gd name="connsiteY1" fmla="*/ 612321 h 3504519"/>
                <a:gd name="connsiteX2" fmla="*/ 8113259 w 8118021"/>
                <a:gd name="connsiteY2" fmla="*/ 524555 h 3504519"/>
                <a:gd name="connsiteX3" fmla="*/ 8111218 w 8118021"/>
                <a:gd name="connsiteY3" fmla="*/ 2918731 h 3504519"/>
                <a:gd name="connsiteX4" fmla="*/ 3314700 w 8118021"/>
                <a:gd name="connsiteY4" fmla="*/ 2898321 h 3504519"/>
                <a:gd name="connsiteX5" fmla="*/ 28575 w 8118021"/>
                <a:gd name="connsiteY5" fmla="*/ 3504519 h 3504519"/>
                <a:gd name="connsiteX6" fmla="*/ 0 w 8118021"/>
                <a:gd name="connsiteY6" fmla="*/ 0 h 3504519"/>
                <a:gd name="connsiteX0" fmla="*/ 0 w 8118021"/>
                <a:gd name="connsiteY0" fmla="*/ 0 h 3504519"/>
                <a:gd name="connsiteX1" fmla="*/ 3290207 w 8118021"/>
                <a:gd name="connsiteY1" fmla="*/ 579664 h 3504519"/>
                <a:gd name="connsiteX2" fmla="*/ 8113259 w 8118021"/>
                <a:gd name="connsiteY2" fmla="*/ 524555 h 3504519"/>
                <a:gd name="connsiteX3" fmla="*/ 8111218 w 8118021"/>
                <a:gd name="connsiteY3" fmla="*/ 2918731 h 3504519"/>
                <a:gd name="connsiteX4" fmla="*/ 3314700 w 8118021"/>
                <a:gd name="connsiteY4" fmla="*/ 2898321 h 3504519"/>
                <a:gd name="connsiteX5" fmla="*/ 28575 w 8118021"/>
                <a:gd name="connsiteY5" fmla="*/ 3504519 h 3504519"/>
                <a:gd name="connsiteX6" fmla="*/ 0 w 8118021"/>
                <a:gd name="connsiteY6" fmla="*/ 0 h 3504519"/>
                <a:gd name="connsiteX0" fmla="*/ 0 w 8118021"/>
                <a:gd name="connsiteY0" fmla="*/ 0 h 3504519"/>
                <a:gd name="connsiteX1" fmla="*/ 3282043 w 8118021"/>
                <a:gd name="connsiteY1" fmla="*/ 563336 h 3504519"/>
                <a:gd name="connsiteX2" fmla="*/ 8113259 w 8118021"/>
                <a:gd name="connsiteY2" fmla="*/ 524555 h 3504519"/>
                <a:gd name="connsiteX3" fmla="*/ 8111218 w 8118021"/>
                <a:gd name="connsiteY3" fmla="*/ 2918731 h 3504519"/>
                <a:gd name="connsiteX4" fmla="*/ 3314700 w 8118021"/>
                <a:gd name="connsiteY4" fmla="*/ 2898321 h 3504519"/>
                <a:gd name="connsiteX5" fmla="*/ 28575 w 8118021"/>
                <a:gd name="connsiteY5" fmla="*/ 3504519 h 3504519"/>
                <a:gd name="connsiteX6" fmla="*/ 0 w 8118021"/>
                <a:gd name="connsiteY6" fmla="*/ 0 h 3504519"/>
                <a:gd name="connsiteX0" fmla="*/ 0 w 8118021"/>
                <a:gd name="connsiteY0" fmla="*/ 0 h 3504519"/>
                <a:gd name="connsiteX1" fmla="*/ 3282043 w 8118021"/>
                <a:gd name="connsiteY1" fmla="*/ 530679 h 3504519"/>
                <a:gd name="connsiteX2" fmla="*/ 8113259 w 8118021"/>
                <a:gd name="connsiteY2" fmla="*/ 524555 h 3504519"/>
                <a:gd name="connsiteX3" fmla="*/ 8111218 w 8118021"/>
                <a:gd name="connsiteY3" fmla="*/ 2918731 h 3504519"/>
                <a:gd name="connsiteX4" fmla="*/ 3314700 w 8118021"/>
                <a:gd name="connsiteY4" fmla="*/ 2898321 h 3504519"/>
                <a:gd name="connsiteX5" fmla="*/ 28575 w 8118021"/>
                <a:gd name="connsiteY5" fmla="*/ 3504519 h 3504519"/>
                <a:gd name="connsiteX6" fmla="*/ 0 w 8118021"/>
                <a:gd name="connsiteY6" fmla="*/ 0 h 3504519"/>
                <a:gd name="connsiteX0" fmla="*/ 0 w 8118021"/>
                <a:gd name="connsiteY0" fmla="*/ 0 h 3504519"/>
                <a:gd name="connsiteX1" fmla="*/ 3282043 w 8118021"/>
                <a:gd name="connsiteY1" fmla="*/ 530679 h 3504519"/>
                <a:gd name="connsiteX2" fmla="*/ 8113259 w 8118021"/>
                <a:gd name="connsiteY2" fmla="*/ 524555 h 3504519"/>
                <a:gd name="connsiteX3" fmla="*/ 8111218 w 8118021"/>
                <a:gd name="connsiteY3" fmla="*/ 2918731 h 3504519"/>
                <a:gd name="connsiteX4" fmla="*/ 3282042 w 8118021"/>
                <a:gd name="connsiteY4" fmla="*/ 2922814 h 3504519"/>
                <a:gd name="connsiteX5" fmla="*/ 28575 w 8118021"/>
                <a:gd name="connsiteY5" fmla="*/ 3504519 h 3504519"/>
                <a:gd name="connsiteX6" fmla="*/ 0 w 8118021"/>
                <a:gd name="connsiteY6" fmla="*/ 0 h 350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8021" h="3504519">
                  <a:moveTo>
                    <a:pt x="0" y="0"/>
                  </a:moveTo>
                  <a:lnTo>
                    <a:pt x="3282043" y="530679"/>
                  </a:lnTo>
                  <a:lnTo>
                    <a:pt x="8113259" y="524555"/>
                  </a:lnTo>
                  <a:cubicBezTo>
                    <a:pt x="8118021" y="1319892"/>
                    <a:pt x="8106456" y="2123394"/>
                    <a:pt x="8111218" y="2918731"/>
                  </a:cubicBezTo>
                  <a:lnTo>
                    <a:pt x="3282042" y="2922814"/>
                  </a:lnTo>
                  <a:lnTo>
                    <a:pt x="28575" y="3504519"/>
                  </a:lnTo>
                  <a:cubicBezTo>
                    <a:pt x="23813" y="2256744"/>
                    <a:pt x="19050" y="1262063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-Down Arrow 36"/>
            <p:cNvSpPr/>
            <p:nvPr/>
          </p:nvSpPr>
          <p:spPr>
            <a:xfrm>
              <a:off x="990600" y="2147207"/>
              <a:ext cx="533400" cy="3224894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dirty="0" err="1" smtClean="0"/>
                <a:t>Protected</a:t>
              </a:r>
              <a:r>
                <a:rPr lang="fr-FR" dirty="0" smtClean="0"/>
                <a:t> data (</a:t>
              </a:r>
              <a:r>
                <a:rPr lang="fr-FR" dirty="0" err="1" smtClean="0"/>
                <a:t>e.g</a:t>
              </a:r>
              <a:r>
                <a:rPr lang="fr-FR" dirty="0" smtClean="0"/>
                <a:t>. 15 TB)</a:t>
              </a:r>
              <a:endParaRPr lang="en-US" dirty="0"/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4262171" y="2530929"/>
              <a:ext cx="1045844" cy="2392135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dirty="0" smtClean="0"/>
                <a:t>Deduplication</a:t>
              </a:r>
            </a:p>
            <a:p>
              <a:pPr algn="ctr"/>
              <a:r>
                <a:rPr lang="fr-FR" dirty="0" smtClean="0"/>
                <a:t>(</a:t>
              </a:r>
              <a:r>
                <a:rPr lang="fr-FR" dirty="0" err="1" smtClean="0"/>
                <a:t>e.g</a:t>
              </a:r>
              <a:r>
                <a:rPr lang="fr-FR" dirty="0" smtClean="0"/>
                <a:t>. 1TB*)</a:t>
              </a:r>
              <a:endParaRPr lang="en-US" dirty="0"/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8066304" y="2511875"/>
              <a:ext cx="1066800" cy="2435681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dirty="0" err="1" smtClean="0"/>
                <a:t>Deduplicated</a:t>
              </a:r>
              <a:r>
                <a:rPr lang="fr-FR" dirty="0" smtClean="0"/>
                <a:t> data (</a:t>
              </a:r>
              <a:r>
                <a:rPr lang="fr-FR" dirty="0" err="1" smtClean="0"/>
                <a:t>e.g</a:t>
              </a:r>
              <a:r>
                <a:rPr lang="fr-FR" dirty="0" smtClean="0"/>
                <a:t>. 1TB*)</a:t>
              </a:r>
              <a:endParaRPr lang="en-US" dirty="0"/>
            </a:p>
          </p:txBody>
        </p:sp>
      </p:grpSp>
      <p:sp>
        <p:nvSpPr>
          <p:cNvPr id="41" name="TextBox 16"/>
          <p:cNvSpPr txBox="1">
            <a:spLocks noChangeArrowheads="1"/>
          </p:cNvSpPr>
          <p:nvPr/>
        </p:nvSpPr>
        <p:spPr bwMode="auto">
          <a:xfrm>
            <a:off x="158750" y="1584778"/>
            <a:ext cx="13924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AD6"/>
                </a:solidFill>
              </a:rPr>
              <a:t>Protected data</a:t>
            </a:r>
            <a:endParaRPr lang="en-US" sz="1100" b="1" dirty="0">
              <a:solidFill>
                <a:srgbClr val="006AD6"/>
              </a:solidFill>
            </a:endParaRP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1764342" y="1590226"/>
            <a:ext cx="10931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AD6"/>
                </a:solidFill>
              </a:rPr>
              <a:t>Data mover</a:t>
            </a:r>
            <a:endParaRPr lang="en-US" sz="1100" b="1" dirty="0">
              <a:solidFill>
                <a:srgbClr val="006AD6"/>
              </a:solidFill>
            </a:endParaRPr>
          </a:p>
        </p:txBody>
      </p:sp>
      <p:pic>
        <p:nvPicPr>
          <p:cNvPr id="44" name="Picture 43" descr="vrang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5127" y="4204605"/>
            <a:ext cx="604157" cy="208845"/>
          </a:xfrm>
          <a:prstGeom prst="rect">
            <a:avLst/>
          </a:prstGeom>
        </p:spPr>
      </p:pic>
      <p:pic>
        <p:nvPicPr>
          <p:cNvPr id="45" name="Picture 44" descr="commvaul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0005" y="4622748"/>
            <a:ext cx="543966" cy="188038"/>
          </a:xfrm>
          <a:prstGeom prst="rect">
            <a:avLst/>
          </a:prstGeom>
        </p:spPr>
      </p:pic>
      <p:pic>
        <p:nvPicPr>
          <p:cNvPr id="46" name="Picture 45" descr="symant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7348" y="4772749"/>
            <a:ext cx="790971" cy="273422"/>
          </a:xfrm>
          <a:prstGeom prst="rect">
            <a:avLst/>
          </a:prstGeom>
        </p:spPr>
      </p:pic>
      <p:pic>
        <p:nvPicPr>
          <p:cNvPr id="47" name="Picture 46" descr="veea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0007" y="4400549"/>
            <a:ext cx="671970" cy="232286"/>
          </a:xfrm>
          <a:prstGeom prst="rect">
            <a:avLst/>
          </a:prstGeom>
        </p:spPr>
      </p:pic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1865085" y="3952415"/>
            <a:ext cx="8270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AD6"/>
                </a:solidFill>
              </a:rPr>
              <a:t>Or other</a:t>
            </a:r>
            <a:endParaRPr lang="en-US" sz="1100" b="1" dirty="0">
              <a:solidFill>
                <a:srgbClr val="006AD6"/>
              </a:solidFill>
            </a:endParaRPr>
          </a:p>
        </p:txBody>
      </p:sp>
      <p:pic>
        <p:nvPicPr>
          <p:cNvPr id="53" name="Picture 42" descr="Z:\topography\PNGs\DXi6500_wExpansion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650342" y="3612143"/>
            <a:ext cx="790978" cy="49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Quantum_DXiV1000_Symbol_forPP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5160" y="3098446"/>
            <a:ext cx="685800" cy="817817"/>
          </a:xfrm>
          <a:prstGeom prst="rect">
            <a:avLst/>
          </a:prstGeom>
        </p:spPr>
      </p:pic>
      <p:sp>
        <p:nvSpPr>
          <p:cNvPr id="32" name="Can 31"/>
          <p:cNvSpPr/>
          <p:nvPr/>
        </p:nvSpPr>
        <p:spPr>
          <a:xfrm>
            <a:off x="228600" y="1929492"/>
            <a:ext cx="609600" cy="76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SQL</a:t>
            </a:r>
            <a:endParaRPr lang="en-US" sz="1400" dirty="0"/>
          </a:p>
        </p:txBody>
      </p:sp>
      <p:sp>
        <p:nvSpPr>
          <p:cNvPr id="34" name="Can 33"/>
          <p:cNvSpPr/>
          <p:nvPr/>
        </p:nvSpPr>
        <p:spPr>
          <a:xfrm>
            <a:off x="228600" y="2843892"/>
            <a:ext cx="609600" cy="76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VMs</a:t>
            </a:r>
            <a:endParaRPr lang="en-US" sz="1400" dirty="0"/>
          </a:p>
        </p:txBody>
      </p:sp>
      <p:sp>
        <p:nvSpPr>
          <p:cNvPr id="35" name="Can 34"/>
          <p:cNvSpPr/>
          <p:nvPr/>
        </p:nvSpPr>
        <p:spPr>
          <a:xfrm>
            <a:off x="228600" y="3758292"/>
            <a:ext cx="609600" cy="76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email</a:t>
            </a:r>
            <a:endParaRPr lang="en-US" sz="1400" dirty="0"/>
          </a:p>
        </p:txBody>
      </p:sp>
      <p:sp>
        <p:nvSpPr>
          <p:cNvPr id="36" name="Can 35"/>
          <p:cNvSpPr/>
          <p:nvPr/>
        </p:nvSpPr>
        <p:spPr>
          <a:xfrm>
            <a:off x="228600" y="4672692"/>
            <a:ext cx="609600" cy="7620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CRM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0" y="6312226"/>
            <a:ext cx="38956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ct val="120000"/>
              <a:buFont typeface="Arial" charset="0"/>
              <a:buNone/>
            </a:pPr>
            <a:r>
              <a:rPr lang="en-US" sz="1100" b="1" dirty="0" smtClean="0">
                <a:cs typeface="Arial" charset="0"/>
              </a:rPr>
              <a:t>*Assumes an average </a:t>
            </a:r>
            <a:r>
              <a:rPr lang="en-US" sz="1100" b="1" dirty="0" err="1" smtClean="0">
                <a:cs typeface="Arial" charset="0"/>
              </a:rPr>
              <a:t>deduplication</a:t>
            </a:r>
            <a:r>
              <a:rPr lang="en-US" sz="1100" b="1" dirty="0" smtClean="0">
                <a:cs typeface="Arial" charset="0"/>
              </a:rPr>
              <a:t> ratio of 15:1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Landscape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625" y="701552"/>
          <a:ext cx="857436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58" y="4642951"/>
            <a:ext cx="1304431" cy="3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8897" y="4808992"/>
            <a:ext cx="1807397" cy="76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9" descr="QCloud-icon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2633" y="5506246"/>
            <a:ext cx="1273556" cy="64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8768" y="5092825"/>
            <a:ext cx="1552410" cy="4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3130" y="4696537"/>
            <a:ext cx="1446552" cy="5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573" y="5615673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2145" y="6098467"/>
            <a:ext cx="1525657" cy="4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332382" y="1020418"/>
            <a:ext cx="0" cy="5499652"/>
          </a:xfrm>
          <a:prstGeom prst="line">
            <a:avLst/>
          </a:prstGeom>
          <a:ln w="34925">
            <a:solidFill>
              <a:schemeClr val="bg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8626" y="1020418"/>
            <a:ext cx="0" cy="5499652"/>
          </a:xfrm>
          <a:prstGeom prst="line">
            <a:avLst/>
          </a:prstGeom>
          <a:ln w="34925">
            <a:solidFill>
              <a:schemeClr val="bg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24869" y="1020418"/>
            <a:ext cx="0" cy="5499652"/>
          </a:xfrm>
          <a:prstGeom prst="line">
            <a:avLst/>
          </a:prstGeom>
          <a:ln w="34925">
            <a:solidFill>
              <a:schemeClr val="bg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2591" y="5672679"/>
            <a:ext cx="2114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20492" y="5333143"/>
            <a:ext cx="1599578" cy="4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5327" y="5824216"/>
            <a:ext cx="1557751" cy="7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C54BE2F-B4C1-4860-9A25-7FBA2FF4A386}" type="slidenum">
              <a:rPr smtClean="0">
                <a:latin typeface="Arial" pitchFamily="34" charset="0"/>
                <a:ea typeface="ＭＳ Ｐゴシック" pitchFamily="34" charset="-128"/>
              </a:rPr>
              <a:pPr/>
              <a:t>32</a:t>
            </a:fld>
            <a:endParaRPr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sz="2800" i="1" smtClean="0">
                <a:latin typeface="Arial" charset="0"/>
                <a:ea typeface="ＭＳ Ｐゴシック" pitchFamily="34" charset="-128"/>
                <a:cs typeface="Arial" charset="0"/>
              </a:rPr>
              <a:t>Price Does NOT Equal Cost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5573133-A08E-4882-A923-08059DAD81E2}" type="slidenum">
              <a:rPr lang="en-US" sz="1000">
                <a:solidFill>
                  <a:srgbClr val="0DB6EC"/>
                </a:solidFill>
              </a:rPr>
              <a:pPr/>
              <a:t>33</a:t>
            </a:fld>
            <a:endParaRPr lang="en-US" sz="1000">
              <a:solidFill>
                <a:srgbClr val="0DB6E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5" y="1016268"/>
            <a:ext cx="869315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pitchFamily="34" charset="0"/>
              </a:rPr>
              <a:t>The cost of acquisition has gone from 50-60% of the TCO to less than 20-25%.  Relying on Moore’s Law to provide lower $/GB will not deliver lower costs of ownership.</a:t>
            </a:r>
          </a:p>
        </p:txBody>
      </p:sp>
      <p:sp>
        <p:nvSpPr>
          <p:cNvPr id="89095" name="Content Placeholder 2"/>
          <p:cNvSpPr>
            <a:spLocks/>
          </p:cNvSpPr>
          <p:nvPr/>
        </p:nvSpPr>
        <p:spPr bwMode="auto">
          <a:xfrm>
            <a:off x="5911850" y="1824038"/>
            <a:ext cx="313213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What’s The Point?</a:t>
            </a:r>
          </a:p>
          <a:p>
            <a:pPr marL="285750" indent="-285750" defTabSz="4572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If TCA is 25% of Total TCO, for every $1 spent on acquisition, an additional $3 is spent on ownership </a:t>
            </a:r>
          </a:p>
          <a:p>
            <a:pPr marL="228600" indent="-228600" defTabSz="4572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And remember:</a:t>
            </a:r>
          </a:p>
          <a:p>
            <a:pPr lvl="1" indent="-223838" defTabSz="4572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physical asset to deal with/dispose of</a:t>
            </a:r>
          </a:p>
          <a:p>
            <a:pPr lvl="1" indent="-223838" defTabSz="457200" eaLnBrk="0" hangingPunct="0">
              <a:spcBef>
                <a:spcPct val="20000"/>
              </a:spcBef>
              <a:buClr>
                <a:srgbClr val="0DB6EC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Start/Stop </a:t>
            </a:r>
            <a:r>
              <a:rPr lang="en-US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on demand</a:t>
            </a:r>
            <a:endParaRPr lang="en-US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754188"/>
            <a:ext cx="5535613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Marketing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Robert McDonald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52548" y="1231892"/>
            <a:ext cx="6461760" cy="116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12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   On August 28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we changed the economics of cloud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based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BaaS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and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DRaaS</a:t>
            </a:r>
            <a:r>
              <a:rPr lang="en-US" sz="2400" kern="0" noProof="0" dirty="0" smtClean="0">
                <a:solidFill>
                  <a:srgbClr val="727E84"/>
                </a:solidFill>
                <a:cs typeface="Arial" charset="0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727E84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by applying deduplication to cloud storage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120000"/>
              <a:tabLst/>
              <a:defRPr/>
            </a:pPr>
            <a:r>
              <a:rPr lang="fr-FR" sz="2400" b="1" kern="0" baseline="0" dirty="0" smtClean="0">
                <a:solidFill>
                  <a:srgbClr val="727E84"/>
                </a:solidFill>
                <a:cs typeface="Arial" charset="0"/>
              </a:rPr>
              <a:t>( </a:t>
            </a:r>
            <a:r>
              <a:rPr lang="fr-FR" sz="2400" b="1" kern="0" baseline="0" dirty="0" err="1" smtClean="0">
                <a:solidFill>
                  <a:srgbClr val="727E84"/>
                </a:solidFill>
                <a:cs typeface="Arial" charset="0"/>
              </a:rPr>
              <a:t>from</a:t>
            </a:r>
            <a:r>
              <a:rPr lang="fr-FR" sz="2400" b="1" kern="0" dirty="0" smtClean="0">
                <a:solidFill>
                  <a:srgbClr val="727E84"/>
                </a:solidFill>
                <a:cs typeface="Arial" charset="0"/>
              </a:rPr>
              <a:t> $.01</a:t>
            </a:r>
            <a:r>
              <a:rPr lang="fr-FR" sz="2400" b="1" kern="0" baseline="0" dirty="0" smtClean="0">
                <a:solidFill>
                  <a:srgbClr val="727E84"/>
                </a:solidFill>
                <a:cs typeface="Arial" charset="0"/>
              </a:rPr>
              <a:t>/GB</a:t>
            </a:r>
            <a:r>
              <a:rPr lang="fr-FR" sz="2400" b="1" kern="0" dirty="0" smtClean="0">
                <a:solidFill>
                  <a:srgbClr val="727E84"/>
                </a:solidFill>
                <a:cs typeface="Arial" charset="0"/>
              </a:rPr>
              <a:t> </a:t>
            </a:r>
            <a:r>
              <a:rPr lang="fr-FR" sz="2400" b="1" kern="0" dirty="0" err="1" smtClean="0">
                <a:solidFill>
                  <a:srgbClr val="727E84"/>
                </a:solidFill>
                <a:cs typeface="Arial" charset="0"/>
              </a:rPr>
              <a:t>protected</a:t>
            </a:r>
            <a:r>
              <a:rPr lang="fr-FR" sz="2400" b="1" kern="0" dirty="0" smtClean="0">
                <a:solidFill>
                  <a:srgbClr val="727E84"/>
                </a:solidFill>
                <a:cs typeface="Arial" charset="0"/>
              </a:rPr>
              <a:t>/</a:t>
            </a:r>
            <a:r>
              <a:rPr lang="fr-FR" sz="2400" b="1" kern="0" dirty="0" err="1" smtClean="0">
                <a:solidFill>
                  <a:srgbClr val="727E84"/>
                </a:solidFill>
                <a:cs typeface="Arial" charset="0"/>
              </a:rPr>
              <a:t>Month</a:t>
            </a:r>
            <a:r>
              <a:rPr lang="fr-FR" sz="2400" b="1" kern="0" dirty="0" smtClean="0">
                <a:solidFill>
                  <a:srgbClr val="727E84"/>
                </a:solidFill>
                <a:cs typeface="Arial" charset="0"/>
              </a:rPr>
              <a:t>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120000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54000" y="246063"/>
            <a:ext cx="8329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6BB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Q-Cloud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076BB"/>
                </a:solidFill>
                <a:effectLst/>
                <a:uLnTx/>
                <a:uFillTx/>
                <a:latin typeface="Arial" charset="0"/>
                <a:ea typeface="ＭＳ Ｐゴシック"/>
                <a:cs typeface="Arial" charset="0"/>
              </a:rPr>
              <a:t> Overview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76BB"/>
              </a:solidFill>
              <a:effectLst/>
              <a:uLnTx/>
              <a:uFillTx/>
              <a:latin typeface="Arial" charset="0"/>
              <a:ea typeface="ＭＳ Ｐゴシック"/>
              <a:cs typeface="Arial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300446" y="2847703"/>
            <a:ext cx="8712926" cy="3418250"/>
            <a:chOff x="300446" y="2847703"/>
            <a:chExt cx="8712926" cy="3418250"/>
          </a:xfrm>
        </p:grpSpPr>
        <p:grpSp>
          <p:nvGrpSpPr>
            <p:cNvPr id="3" name="Group 22"/>
            <p:cNvGrpSpPr/>
            <p:nvPr/>
          </p:nvGrpSpPr>
          <p:grpSpPr>
            <a:xfrm>
              <a:off x="300446" y="2847703"/>
              <a:ext cx="5025774" cy="3418250"/>
              <a:chOff x="1022637" y="1314451"/>
              <a:chExt cx="7273638" cy="4833939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460499" y="1433514"/>
                <a:ext cx="6700839" cy="41624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64008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auto">
              <a:xfrm rot="16200000">
                <a:off x="-699007" y="3437733"/>
                <a:ext cx="3813176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75000"/>
                </a:pPr>
                <a:r>
                  <a:rPr lang="en-US" b="1" dirty="0">
                    <a:solidFill>
                      <a:schemeClr val="tx2"/>
                    </a:solidFill>
                  </a:rPr>
                  <a:t>Cost</a:t>
                </a:r>
              </a:p>
            </p:txBody>
          </p:sp>
          <p:sp>
            <p:nvSpPr>
              <p:cNvPr id="9" name="Rectangle 43"/>
              <p:cNvSpPr>
                <a:spLocks noChangeArrowheads="1"/>
              </p:cNvSpPr>
              <p:nvPr/>
            </p:nvSpPr>
            <p:spPr bwMode="auto">
              <a:xfrm>
                <a:off x="2898774" y="5778502"/>
                <a:ext cx="38115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75000"/>
                </a:pPr>
                <a:r>
                  <a:rPr lang="en-US" b="1">
                    <a:solidFill>
                      <a:schemeClr val="tx2"/>
                    </a:solidFill>
                  </a:rPr>
                  <a:t>Recovery Time</a:t>
                </a:r>
              </a:p>
            </p:txBody>
          </p:sp>
          <p:sp>
            <p:nvSpPr>
              <p:cNvPr id="10" name="Rectangle 43"/>
              <p:cNvSpPr>
                <a:spLocks noChangeArrowheads="1"/>
              </p:cNvSpPr>
              <p:nvPr/>
            </p:nvSpPr>
            <p:spPr bwMode="auto">
              <a:xfrm>
                <a:off x="1631950" y="5572127"/>
                <a:ext cx="1111084" cy="39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75000"/>
                </a:pPr>
                <a:r>
                  <a:rPr lang="en-US" sz="1200" dirty="0">
                    <a:solidFill>
                      <a:schemeClr val="tx2"/>
                    </a:solidFill>
                  </a:rPr>
                  <a:t>Minutes</a:t>
                </a:r>
              </a:p>
            </p:txBody>
          </p:sp>
          <p:sp>
            <p:nvSpPr>
              <p:cNvPr id="11" name="Rectangle 47"/>
              <p:cNvSpPr>
                <a:spLocks noChangeArrowheads="1"/>
              </p:cNvSpPr>
              <p:nvPr/>
            </p:nvSpPr>
            <p:spPr bwMode="auto">
              <a:xfrm>
                <a:off x="4121243" y="5581651"/>
                <a:ext cx="1255941" cy="39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75000"/>
                </a:pPr>
                <a:r>
                  <a:rPr lang="en-US" sz="1200" dirty="0">
                    <a:solidFill>
                      <a:schemeClr val="tx2"/>
                    </a:solidFill>
                  </a:rPr>
                  <a:t>Hours</a:t>
                </a:r>
              </a:p>
            </p:txBody>
          </p:sp>
          <p:sp>
            <p:nvSpPr>
              <p:cNvPr id="12" name="Rectangle 43"/>
              <p:cNvSpPr>
                <a:spLocks noChangeArrowheads="1"/>
              </p:cNvSpPr>
              <p:nvPr/>
            </p:nvSpPr>
            <p:spPr bwMode="auto">
              <a:xfrm>
                <a:off x="7226300" y="5654677"/>
                <a:ext cx="814387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accent1"/>
                  </a:buClr>
                  <a:buSzPct val="75000"/>
                </a:pPr>
                <a:r>
                  <a:rPr lang="en-US" sz="1200">
                    <a:solidFill>
                      <a:schemeClr val="tx2"/>
                    </a:solidFill>
                  </a:rPr>
                  <a:t>Days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1450975" y="1314451"/>
                <a:ext cx="0" cy="4410075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323974" y="5603875"/>
                <a:ext cx="6972301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21"/>
              <p:cNvSpPr txBox="1">
                <a:spLocks noChangeArrowheads="1"/>
              </p:cNvSpPr>
              <p:nvPr/>
            </p:nvSpPr>
            <p:spPr bwMode="auto">
              <a:xfrm>
                <a:off x="3335337" y="4896281"/>
                <a:ext cx="2801937" cy="696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/>
                  <a:t>Quantum Q-Cloud </a:t>
                </a:r>
                <a:r>
                  <a:rPr lang="en-US" sz="1200" b="1" dirty="0" smtClean="0"/>
                  <a:t>1</a:t>
                </a:r>
                <a:r>
                  <a:rPr lang="en-US" sz="1400" b="1" dirty="0">
                    <a:cs typeface="Arial" charset="0"/>
                  </a:rPr>
                  <a:t>¢/GB/Month</a:t>
                </a:r>
              </a:p>
            </p:txBody>
          </p:sp>
          <p:sp>
            <p:nvSpPr>
              <p:cNvPr id="16" name="TextBox 22"/>
              <p:cNvSpPr txBox="1">
                <a:spLocks noChangeArrowheads="1"/>
              </p:cNvSpPr>
              <p:nvPr/>
            </p:nvSpPr>
            <p:spPr bwMode="auto">
              <a:xfrm>
                <a:off x="6007101" y="4198938"/>
                <a:ext cx="2142890" cy="914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/>
                  <a:t>Cloud-Only</a:t>
                </a:r>
                <a:br>
                  <a:rPr lang="en-US" sz="1200" dirty="0"/>
                </a:br>
                <a:r>
                  <a:rPr lang="en-US" sz="1200" dirty="0"/>
                  <a:t>$0.10-$0.45/GB/Month</a:t>
                </a:r>
              </a:p>
            </p:txBody>
          </p:sp>
          <p:sp>
            <p:nvSpPr>
              <p:cNvPr id="17" name="TextBox 23"/>
              <p:cNvSpPr txBox="1">
                <a:spLocks noChangeArrowheads="1"/>
              </p:cNvSpPr>
              <p:nvPr/>
            </p:nvSpPr>
            <p:spPr bwMode="auto">
              <a:xfrm>
                <a:off x="1597026" y="2530476"/>
                <a:ext cx="2060576" cy="1175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/>
                  <a:t>Array-Based Replication Solutions - $10/GB/Month</a:t>
                </a:r>
              </a:p>
            </p:txBody>
          </p:sp>
          <p:grpSp>
            <p:nvGrpSpPr>
              <p:cNvPr id="4" name="Group 32"/>
              <p:cNvGrpSpPr/>
              <p:nvPr/>
            </p:nvGrpSpPr>
            <p:grpSpPr>
              <a:xfrm>
                <a:off x="1758432" y="1476377"/>
                <a:ext cx="1737295" cy="1047749"/>
                <a:chOff x="1733550" y="1571625"/>
                <a:chExt cx="1847850" cy="1114425"/>
              </a:xfrm>
              <a:solidFill>
                <a:schemeClr val="bg1"/>
              </a:solidFill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-3963" t="-4508" r="-4594" b="-987"/>
                <a:stretch>
                  <a:fillRect/>
                </a:stretch>
              </p:blipFill>
              <p:spPr bwMode="auto">
                <a:xfrm>
                  <a:off x="1733550" y="1571625"/>
                  <a:ext cx="1847850" cy="1114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" descr="G:\Sales&amp;Marketing\Isaac-BACKUPDrive_DoNotMoveOrDelete\FullBackups\topography\ADIC_Line_Art\Quantumized\PNGs\PartnerLogos\EMC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b="25927"/>
                <a:stretch>
                  <a:fillRect/>
                </a:stretch>
              </p:blipFill>
              <p:spPr bwMode="auto">
                <a:xfrm>
                  <a:off x="2337947" y="2279616"/>
                  <a:ext cx="565851" cy="163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1" name="Picture 22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6999" y="3316290"/>
                <a:ext cx="1560513" cy="847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9" descr="QCloud-ico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2026" y="3648506"/>
                <a:ext cx="2343150" cy="1193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251269" y="3667540"/>
              <a:ext cx="376210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kern="0" dirty="0" smtClean="0">
                  <a:solidFill>
                    <a:srgbClr val="727E84"/>
                  </a:solidFill>
                  <a:cs typeface="Arial" charset="0"/>
                </a:rPr>
                <a:t>Filling a Critical Gap in Cloud-Based Data Protection for Enterprise Customers</a:t>
              </a:r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9BDFE11-29A8-4D1A-933C-041A650EB131}" type="slidenum">
              <a:rPr smtClean="0">
                <a:ea typeface="ＭＳ Ｐゴシック"/>
                <a:cs typeface="ＭＳ Ｐゴシック"/>
              </a:rPr>
              <a:pPr/>
              <a:t>5</a:t>
            </a:fld>
            <a:endParaRPr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>
            <a:off x="4362463" y="979709"/>
            <a:ext cx="4543426" cy="2906491"/>
          </a:xfrm>
          <a:custGeom>
            <a:avLst/>
            <a:gdLst>
              <a:gd name="connsiteX0" fmla="*/ 0 w 8258175"/>
              <a:gd name="connsiteY0" fmla="*/ 0 h 3757613"/>
              <a:gd name="connsiteX1" fmla="*/ 2000250 w 8258175"/>
              <a:gd name="connsiteY1" fmla="*/ 700088 h 3757613"/>
              <a:gd name="connsiteX2" fmla="*/ 6915150 w 8258175"/>
              <a:gd name="connsiteY2" fmla="*/ 671513 h 3757613"/>
              <a:gd name="connsiteX3" fmla="*/ 8243888 w 8258175"/>
              <a:gd name="connsiteY3" fmla="*/ 671513 h 3757613"/>
              <a:gd name="connsiteX4" fmla="*/ 8258175 w 8258175"/>
              <a:gd name="connsiteY4" fmla="*/ 3057525 h 3757613"/>
              <a:gd name="connsiteX5" fmla="*/ 2143125 w 8258175"/>
              <a:gd name="connsiteY5" fmla="*/ 2914650 h 3757613"/>
              <a:gd name="connsiteX6" fmla="*/ 28575 w 8258175"/>
              <a:gd name="connsiteY6" fmla="*/ 3757613 h 3757613"/>
              <a:gd name="connsiteX7" fmla="*/ 0 w 8258175"/>
              <a:gd name="connsiteY7" fmla="*/ 0 h 3757613"/>
              <a:gd name="connsiteX0" fmla="*/ 0 w 8258175"/>
              <a:gd name="connsiteY0" fmla="*/ 0 h 3757613"/>
              <a:gd name="connsiteX1" fmla="*/ 2000250 w 8258175"/>
              <a:gd name="connsiteY1" fmla="*/ 700088 h 3757613"/>
              <a:gd name="connsiteX2" fmla="*/ 6915150 w 8258175"/>
              <a:gd name="connsiteY2" fmla="*/ 671513 h 3757613"/>
              <a:gd name="connsiteX3" fmla="*/ 8243888 w 8258175"/>
              <a:gd name="connsiteY3" fmla="*/ 671513 h 3757613"/>
              <a:gd name="connsiteX4" fmla="*/ 8258175 w 8258175"/>
              <a:gd name="connsiteY4" fmla="*/ 3057525 h 3757613"/>
              <a:gd name="connsiteX5" fmla="*/ 2019300 w 8258175"/>
              <a:gd name="connsiteY5" fmla="*/ 3028950 h 3757613"/>
              <a:gd name="connsiteX6" fmla="*/ 28575 w 8258175"/>
              <a:gd name="connsiteY6" fmla="*/ 3757613 h 3757613"/>
              <a:gd name="connsiteX7" fmla="*/ 0 w 8258175"/>
              <a:gd name="connsiteY7" fmla="*/ 0 h 3757613"/>
              <a:gd name="connsiteX0" fmla="*/ 0 w 8258175"/>
              <a:gd name="connsiteY0" fmla="*/ 0 h 3757613"/>
              <a:gd name="connsiteX1" fmla="*/ 2000250 w 8258175"/>
              <a:gd name="connsiteY1" fmla="*/ 700088 h 3757613"/>
              <a:gd name="connsiteX2" fmla="*/ 6915150 w 8258175"/>
              <a:gd name="connsiteY2" fmla="*/ 671513 h 3757613"/>
              <a:gd name="connsiteX3" fmla="*/ 8243888 w 8258175"/>
              <a:gd name="connsiteY3" fmla="*/ 671513 h 3757613"/>
              <a:gd name="connsiteX4" fmla="*/ 8258175 w 8258175"/>
              <a:gd name="connsiteY4" fmla="*/ 3057525 h 3757613"/>
              <a:gd name="connsiteX5" fmla="*/ 2095500 w 8258175"/>
              <a:gd name="connsiteY5" fmla="*/ 3028950 h 3757613"/>
              <a:gd name="connsiteX6" fmla="*/ 28575 w 8258175"/>
              <a:gd name="connsiteY6" fmla="*/ 3757613 h 3757613"/>
              <a:gd name="connsiteX7" fmla="*/ 0 w 8258175"/>
              <a:gd name="connsiteY7" fmla="*/ 0 h 3757613"/>
              <a:gd name="connsiteX0" fmla="*/ 0 w 8258175"/>
              <a:gd name="connsiteY0" fmla="*/ 0 h 3757613"/>
              <a:gd name="connsiteX1" fmla="*/ 2000250 w 8258175"/>
              <a:gd name="connsiteY1" fmla="*/ 700088 h 3757613"/>
              <a:gd name="connsiteX2" fmla="*/ 8243888 w 8258175"/>
              <a:gd name="connsiteY2" fmla="*/ 671513 h 3757613"/>
              <a:gd name="connsiteX3" fmla="*/ 8258175 w 8258175"/>
              <a:gd name="connsiteY3" fmla="*/ 3057525 h 3757613"/>
              <a:gd name="connsiteX4" fmla="*/ 2095500 w 8258175"/>
              <a:gd name="connsiteY4" fmla="*/ 3028950 h 3757613"/>
              <a:gd name="connsiteX5" fmla="*/ 28575 w 8258175"/>
              <a:gd name="connsiteY5" fmla="*/ 3757613 h 3757613"/>
              <a:gd name="connsiteX6" fmla="*/ 0 w 8258175"/>
              <a:gd name="connsiteY6" fmla="*/ 0 h 3757613"/>
              <a:gd name="connsiteX0" fmla="*/ 0 w 8258175"/>
              <a:gd name="connsiteY0" fmla="*/ 0 h 3757613"/>
              <a:gd name="connsiteX1" fmla="*/ 3314700 w 8258175"/>
              <a:gd name="connsiteY1" fmla="*/ 742950 h 3757613"/>
              <a:gd name="connsiteX2" fmla="*/ 8243888 w 8258175"/>
              <a:gd name="connsiteY2" fmla="*/ 671513 h 3757613"/>
              <a:gd name="connsiteX3" fmla="*/ 8258175 w 8258175"/>
              <a:gd name="connsiteY3" fmla="*/ 3057525 h 3757613"/>
              <a:gd name="connsiteX4" fmla="*/ 2095500 w 8258175"/>
              <a:gd name="connsiteY4" fmla="*/ 3028950 h 3757613"/>
              <a:gd name="connsiteX5" fmla="*/ 28575 w 8258175"/>
              <a:gd name="connsiteY5" fmla="*/ 3757613 h 3757613"/>
              <a:gd name="connsiteX6" fmla="*/ 0 w 8258175"/>
              <a:gd name="connsiteY6" fmla="*/ 0 h 3757613"/>
              <a:gd name="connsiteX0" fmla="*/ 0 w 8258175"/>
              <a:gd name="connsiteY0" fmla="*/ 0 h 3757613"/>
              <a:gd name="connsiteX1" fmla="*/ 3314700 w 8258175"/>
              <a:gd name="connsiteY1" fmla="*/ 742950 h 3757613"/>
              <a:gd name="connsiteX2" fmla="*/ 8243888 w 8258175"/>
              <a:gd name="connsiteY2" fmla="*/ 671513 h 3757613"/>
              <a:gd name="connsiteX3" fmla="*/ 8258175 w 8258175"/>
              <a:gd name="connsiteY3" fmla="*/ 3057525 h 3757613"/>
              <a:gd name="connsiteX4" fmla="*/ 3314700 w 8258175"/>
              <a:gd name="connsiteY4" fmla="*/ 3028950 h 3757613"/>
              <a:gd name="connsiteX5" fmla="*/ 28575 w 8258175"/>
              <a:gd name="connsiteY5" fmla="*/ 3757613 h 3757613"/>
              <a:gd name="connsiteX6" fmla="*/ 0 w 8258175"/>
              <a:gd name="connsiteY6" fmla="*/ 0 h 3757613"/>
              <a:gd name="connsiteX0" fmla="*/ 0 w 8258175"/>
              <a:gd name="connsiteY0" fmla="*/ 0 h 3635148"/>
              <a:gd name="connsiteX1" fmla="*/ 3314700 w 8258175"/>
              <a:gd name="connsiteY1" fmla="*/ 742950 h 3635148"/>
              <a:gd name="connsiteX2" fmla="*/ 8243888 w 8258175"/>
              <a:gd name="connsiteY2" fmla="*/ 671513 h 3635148"/>
              <a:gd name="connsiteX3" fmla="*/ 8258175 w 8258175"/>
              <a:gd name="connsiteY3" fmla="*/ 3057525 h 3635148"/>
              <a:gd name="connsiteX4" fmla="*/ 3314700 w 8258175"/>
              <a:gd name="connsiteY4" fmla="*/ 3028950 h 3635148"/>
              <a:gd name="connsiteX5" fmla="*/ 28575 w 8258175"/>
              <a:gd name="connsiteY5" fmla="*/ 3635148 h 3635148"/>
              <a:gd name="connsiteX6" fmla="*/ 0 w 8258175"/>
              <a:gd name="connsiteY6" fmla="*/ 0 h 3635148"/>
              <a:gd name="connsiteX0" fmla="*/ 0 w 8258175"/>
              <a:gd name="connsiteY0" fmla="*/ 0 h 3504519"/>
              <a:gd name="connsiteX1" fmla="*/ 3314700 w 8258175"/>
              <a:gd name="connsiteY1" fmla="*/ 612321 h 3504519"/>
              <a:gd name="connsiteX2" fmla="*/ 8243888 w 8258175"/>
              <a:gd name="connsiteY2" fmla="*/ 540884 h 3504519"/>
              <a:gd name="connsiteX3" fmla="*/ 8258175 w 8258175"/>
              <a:gd name="connsiteY3" fmla="*/ 2926896 h 3504519"/>
              <a:gd name="connsiteX4" fmla="*/ 3314700 w 8258175"/>
              <a:gd name="connsiteY4" fmla="*/ 2898321 h 3504519"/>
              <a:gd name="connsiteX5" fmla="*/ 28575 w 8258175"/>
              <a:gd name="connsiteY5" fmla="*/ 3504519 h 3504519"/>
              <a:gd name="connsiteX6" fmla="*/ 0 w 8258175"/>
              <a:gd name="connsiteY6" fmla="*/ 0 h 3504519"/>
              <a:gd name="connsiteX0" fmla="*/ 0 w 8258175"/>
              <a:gd name="connsiteY0" fmla="*/ 0 h 3504519"/>
              <a:gd name="connsiteX1" fmla="*/ 3314700 w 8258175"/>
              <a:gd name="connsiteY1" fmla="*/ 612321 h 3504519"/>
              <a:gd name="connsiteX2" fmla="*/ 8113259 w 8258175"/>
              <a:gd name="connsiteY2" fmla="*/ 524555 h 3504519"/>
              <a:gd name="connsiteX3" fmla="*/ 8258175 w 8258175"/>
              <a:gd name="connsiteY3" fmla="*/ 2926896 h 3504519"/>
              <a:gd name="connsiteX4" fmla="*/ 3314700 w 8258175"/>
              <a:gd name="connsiteY4" fmla="*/ 2898321 h 3504519"/>
              <a:gd name="connsiteX5" fmla="*/ 28575 w 8258175"/>
              <a:gd name="connsiteY5" fmla="*/ 3504519 h 3504519"/>
              <a:gd name="connsiteX6" fmla="*/ 0 w 8258175"/>
              <a:gd name="connsiteY6" fmla="*/ 0 h 3504519"/>
              <a:gd name="connsiteX0" fmla="*/ 0 w 8118021"/>
              <a:gd name="connsiteY0" fmla="*/ 0 h 3504519"/>
              <a:gd name="connsiteX1" fmla="*/ 3314700 w 8118021"/>
              <a:gd name="connsiteY1" fmla="*/ 612321 h 3504519"/>
              <a:gd name="connsiteX2" fmla="*/ 8113259 w 8118021"/>
              <a:gd name="connsiteY2" fmla="*/ 524555 h 3504519"/>
              <a:gd name="connsiteX3" fmla="*/ 8111218 w 8118021"/>
              <a:gd name="connsiteY3" fmla="*/ 2918731 h 3504519"/>
              <a:gd name="connsiteX4" fmla="*/ 3314700 w 8118021"/>
              <a:gd name="connsiteY4" fmla="*/ 2898321 h 3504519"/>
              <a:gd name="connsiteX5" fmla="*/ 28575 w 8118021"/>
              <a:gd name="connsiteY5" fmla="*/ 3504519 h 3504519"/>
              <a:gd name="connsiteX6" fmla="*/ 0 w 8118021"/>
              <a:gd name="connsiteY6" fmla="*/ 0 h 3504519"/>
              <a:gd name="connsiteX0" fmla="*/ 0 w 8118021"/>
              <a:gd name="connsiteY0" fmla="*/ 0 h 3504519"/>
              <a:gd name="connsiteX1" fmla="*/ 3290207 w 8118021"/>
              <a:gd name="connsiteY1" fmla="*/ 579664 h 3504519"/>
              <a:gd name="connsiteX2" fmla="*/ 8113259 w 8118021"/>
              <a:gd name="connsiteY2" fmla="*/ 524555 h 3504519"/>
              <a:gd name="connsiteX3" fmla="*/ 8111218 w 8118021"/>
              <a:gd name="connsiteY3" fmla="*/ 2918731 h 3504519"/>
              <a:gd name="connsiteX4" fmla="*/ 3314700 w 8118021"/>
              <a:gd name="connsiteY4" fmla="*/ 2898321 h 3504519"/>
              <a:gd name="connsiteX5" fmla="*/ 28575 w 8118021"/>
              <a:gd name="connsiteY5" fmla="*/ 3504519 h 3504519"/>
              <a:gd name="connsiteX6" fmla="*/ 0 w 8118021"/>
              <a:gd name="connsiteY6" fmla="*/ 0 h 3504519"/>
              <a:gd name="connsiteX0" fmla="*/ 0 w 8118021"/>
              <a:gd name="connsiteY0" fmla="*/ 0 h 3504519"/>
              <a:gd name="connsiteX1" fmla="*/ 3282043 w 8118021"/>
              <a:gd name="connsiteY1" fmla="*/ 563336 h 3504519"/>
              <a:gd name="connsiteX2" fmla="*/ 8113259 w 8118021"/>
              <a:gd name="connsiteY2" fmla="*/ 524555 h 3504519"/>
              <a:gd name="connsiteX3" fmla="*/ 8111218 w 8118021"/>
              <a:gd name="connsiteY3" fmla="*/ 2918731 h 3504519"/>
              <a:gd name="connsiteX4" fmla="*/ 3314700 w 8118021"/>
              <a:gd name="connsiteY4" fmla="*/ 2898321 h 3504519"/>
              <a:gd name="connsiteX5" fmla="*/ 28575 w 8118021"/>
              <a:gd name="connsiteY5" fmla="*/ 3504519 h 3504519"/>
              <a:gd name="connsiteX6" fmla="*/ 0 w 8118021"/>
              <a:gd name="connsiteY6" fmla="*/ 0 h 3504519"/>
              <a:gd name="connsiteX0" fmla="*/ 0 w 8118021"/>
              <a:gd name="connsiteY0" fmla="*/ 0 h 3504519"/>
              <a:gd name="connsiteX1" fmla="*/ 3282043 w 8118021"/>
              <a:gd name="connsiteY1" fmla="*/ 530679 h 3504519"/>
              <a:gd name="connsiteX2" fmla="*/ 8113259 w 8118021"/>
              <a:gd name="connsiteY2" fmla="*/ 524555 h 3504519"/>
              <a:gd name="connsiteX3" fmla="*/ 8111218 w 8118021"/>
              <a:gd name="connsiteY3" fmla="*/ 2918731 h 3504519"/>
              <a:gd name="connsiteX4" fmla="*/ 3314700 w 8118021"/>
              <a:gd name="connsiteY4" fmla="*/ 2898321 h 3504519"/>
              <a:gd name="connsiteX5" fmla="*/ 28575 w 8118021"/>
              <a:gd name="connsiteY5" fmla="*/ 3504519 h 3504519"/>
              <a:gd name="connsiteX6" fmla="*/ 0 w 8118021"/>
              <a:gd name="connsiteY6" fmla="*/ 0 h 3504519"/>
              <a:gd name="connsiteX0" fmla="*/ 0 w 8118021"/>
              <a:gd name="connsiteY0" fmla="*/ 0 h 3504519"/>
              <a:gd name="connsiteX1" fmla="*/ 3282043 w 8118021"/>
              <a:gd name="connsiteY1" fmla="*/ 530679 h 3504519"/>
              <a:gd name="connsiteX2" fmla="*/ 8113259 w 8118021"/>
              <a:gd name="connsiteY2" fmla="*/ 524555 h 3504519"/>
              <a:gd name="connsiteX3" fmla="*/ 8111218 w 8118021"/>
              <a:gd name="connsiteY3" fmla="*/ 2918731 h 3504519"/>
              <a:gd name="connsiteX4" fmla="*/ 3282042 w 8118021"/>
              <a:gd name="connsiteY4" fmla="*/ 2922814 h 3504519"/>
              <a:gd name="connsiteX5" fmla="*/ 28575 w 8118021"/>
              <a:gd name="connsiteY5" fmla="*/ 3504519 h 3504519"/>
              <a:gd name="connsiteX6" fmla="*/ 0 w 8118021"/>
              <a:gd name="connsiteY6" fmla="*/ 0 h 3504519"/>
              <a:gd name="connsiteX0" fmla="*/ 0 w 8379278"/>
              <a:gd name="connsiteY0" fmla="*/ 969510 h 4474029"/>
              <a:gd name="connsiteX1" fmla="*/ 3282043 w 8379278"/>
              <a:gd name="connsiteY1" fmla="*/ 1500189 h 4474029"/>
              <a:gd name="connsiteX2" fmla="*/ 8374516 w 8379278"/>
              <a:gd name="connsiteY2" fmla="*/ 0 h 4474029"/>
              <a:gd name="connsiteX3" fmla="*/ 8111218 w 8379278"/>
              <a:gd name="connsiteY3" fmla="*/ 3888241 h 4474029"/>
              <a:gd name="connsiteX4" fmla="*/ 3282042 w 8379278"/>
              <a:gd name="connsiteY4" fmla="*/ 3892324 h 4474029"/>
              <a:gd name="connsiteX5" fmla="*/ 28575 w 8379278"/>
              <a:gd name="connsiteY5" fmla="*/ 4474029 h 4474029"/>
              <a:gd name="connsiteX6" fmla="*/ 0 w 8379278"/>
              <a:gd name="connsiteY6" fmla="*/ 969510 h 4474029"/>
              <a:gd name="connsiteX0" fmla="*/ 0 w 8379278"/>
              <a:gd name="connsiteY0" fmla="*/ 969510 h 4474029"/>
              <a:gd name="connsiteX1" fmla="*/ 3282043 w 8379278"/>
              <a:gd name="connsiteY1" fmla="*/ 1500189 h 4474029"/>
              <a:gd name="connsiteX2" fmla="*/ 8374516 w 8379278"/>
              <a:gd name="connsiteY2" fmla="*/ 0 h 4474029"/>
              <a:gd name="connsiteX3" fmla="*/ 8290833 w 8379278"/>
              <a:gd name="connsiteY3" fmla="*/ 3602491 h 4474029"/>
              <a:gd name="connsiteX4" fmla="*/ 3282042 w 8379278"/>
              <a:gd name="connsiteY4" fmla="*/ 3892324 h 4474029"/>
              <a:gd name="connsiteX5" fmla="*/ 28575 w 8379278"/>
              <a:gd name="connsiteY5" fmla="*/ 4474029 h 4474029"/>
              <a:gd name="connsiteX6" fmla="*/ 0 w 8379278"/>
              <a:gd name="connsiteY6" fmla="*/ 969510 h 4474029"/>
              <a:gd name="connsiteX0" fmla="*/ 0 w 8379278"/>
              <a:gd name="connsiteY0" fmla="*/ 969510 h 4474029"/>
              <a:gd name="connsiteX1" fmla="*/ 4555672 w 8379278"/>
              <a:gd name="connsiteY1" fmla="*/ 30618 h 4474029"/>
              <a:gd name="connsiteX2" fmla="*/ 8374516 w 8379278"/>
              <a:gd name="connsiteY2" fmla="*/ 0 h 4474029"/>
              <a:gd name="connsiteX3" fmla="*/ 8290833 w 8379278"/>
              <a:gd name="connsiteY3" fmla="*/ 3602491 h 4474029"/>
              <a:gd name="connsiteX4" fmla="*/ 3282042 w 8379278"/>
              <a:gd name="connsiteY4" fmla="*/ 3892324 h 4474029"/>
              <a:gd name="connsiteX5" fmla="*/ 28575 w 8379278"/>
              <a:gd name="connsiteY5" fmla="*/ 4474029 h 4474029"/>
              <a:gd name="connsiteX6" fmla="*/ 0 w 8379278"/>
              <a:gd name="connsiteY6" fmla="*/ 969510 h 4474029"/>
              <a:gd name="connsiteX0" fmla="*/ 0 w 8379278"/>
              <a:gd name="connsiteY0" fmla="*/ 969510 h 3927022"/>
              <a:gd name="connsiteX1" fmla="*/ 4555672 w 8379278"/>
              <a:gd name="connsiteY1" fmla="*/ 30618 h 3927022"/>
              <a:gd name="connsiteX2" fmla="*/ 8374516 w 8379278"/>
              <a:gd name="connsiteY2" fmla="*/ 0 h 3927022"/>
              <a:gd name="connsiteX3" fmla="*/ 8290833 w 8379278"/>
              <a:gd name="connsiteY3" fmla="*/ 3602491 h 3927022"/>
              <a:gd name="connsiteX4" fmla="*/ 3282042 w 8379278"/>
              <a:gd name="connsiteY4" fmla="*/ 3892324 h 3927022"/>
              <a:gd name="connsiteX5" fmla="*/ 1636939 w 8379278"/>
              <a:gd name="connsiteY5" fmla="*/ 3927022 h 3927022"/>
              <a:gd name="connsiteX6" fmla="*/ 0 w 8379278"/>
              <a:gd name="connsiteY6" fmla="*/ 969510 h 3927022"/>
              <a:gd name="connsiteX0" fmla="*/ 0 w 8379278"/>
              <a:gd name="connsiteY0" fmla="*/ 969510 h 3927022"/>
              <a:gd name="connsiteX1" fmla="*/ 4555672 w 8379278"/>
              <a:gd name="connsiteY1" fmla="*/ 30618 h 3927022"/>
              <a:gd name="connsiteX2" fmla="*/ 8374516 w 8379278"/>
              <a:gd name="connsiteY2" fmla="*/ 0 h 3927022"/>
              <a:gd name="connsiteX3" fmla="*/ 8290833 w 8379278"/>
              <a:gd name="connsiteY3" fmla="*/ 3602491 h 3927022"/>
              <a:gd name="connsiteX4" fmla="*/ 4547506 w 8379278"/>
              <a:gd name="connsiteY4" fmla="*/ 3631067 h 3927022"/>
              <a:gd name="connsiteX5" fmla="*/ 1636939 w 8379278"/>
              <a:gd name="connsiteY5" fmla="*/ 3927022 h 3927022"/>
              <a:gd name="connsiteX6" fmla="*/ 0 w 8379278"/>
              <a:gd name="connsiteY6" fmla="*/ 969510 h 3927022"/>
              <a:gd name="connsiteX0" fmla="*/ 0 w 8379278"/>
              <a:gd name="connsiteY0" fmla="*/ 969510 h 3631067"/>
              <a:gd name="connsiteX1" fmla="*/ 4555672 w 8379278"/>
              <a:gd name="connsiteY1" fmla="*/ 30618 h 3631067"/>
              <a:gd name="connsiteX2" fmla="*/ 8374516 w 8379278"/>
              <a:gd name="connsiteY2" fmla="*/ 0 h 3631067"/>
              <a:gd name="connsiteX3" fmla="*/ 8290833 w 8379278"/>
              <a:gd name="connsiteY3" fmla="*/ 3602491 h 3631067"/>
              <a:gd name="connsiteX4" fmla="*/ 4547506 w 8379278"/>
              <a:gd name="connsiteY4" fmla="*/ 3631067 h 3631067"/>
              <a:gd name="connsiteX5" fmla="*/ 3906611 w 8379278"/>
              <a:gd name="connsiteY5" fmla="*/ 1502229 h 3631067"/>
              <a:gd name="connsiteX6" fmla="*/ 0 w 8379278"/>
              <a:gd name="connsiteY6" fmla="*/ 969510 h 3631067"/>
              <a:gd name="connsiteX0" fmla="*/ 0 w 4517571"/>
              <a:gd name="connsiteY0" fmla="*/ 1361396 h 3631067"/>
              <a:gd name="connsiteX1" fmla="*/ 693965 w 4517571"/>
              <a:gd name="connsiteY1" fmla="*/ 30618 h 3631067"/>
              <a:gd name="connsiteX2" fmla="*/ 4512809 w 4517571"/>
              <a:gd name="connsiteY2" fmla="*/ 0 h 3631067"/>
              <a:gd name="connsiteX3" fmla="*/ 4429126 w 4517571"/>
              <a:gd name="connsiteY3" fmla="*/ 3602491 h 3631067"/>
              <a:gd name="connsiteX4" fmla="*/ 685799 w 4517571"/>
              <a:gd name="connsiteY4" fmla="*/ 3631067 h 3631067"/>
              <a:gd name="connsiteX5" fmla="*/ 44904 w 4517571"/>
              <a:gd name="connsiteY5" fmla="*/ 1502229 h 3631067"/>
              <a:gd name="connsiteX6" fmla="*/ 0 w 4517571"/>
              <a:gd name="connsiteY6" fmla="*/ 1361396 h 3631067"/>
              <a:gd name="connsiteX0" fmla="*/ 0 w 4567919"/>
              <a:gd name="connsiteY0" fmla="*/ 1361396 h 3631067"/>
              <a:gd name="connsiteX1" fmla="*/ 693965 w 4567919"/>
              <a:gd name="connsiteY1" fmla="*/ 30618 h 3631067"/>
              <a:gd name="connsiteX2" fmla="*/ 4512809 w 4567919"/>
              <a:gd name="connsiteY2" fmla="*/ 0 h 3631067"/>
              <a:gd name="connsiteX3" fmla="*/ 4567919 w 4567919"/>
              <a:gd name="connsiteY3" fmla="*/ 3602491 h 3631067"/>
              <a:gd name="connsiteX4" fmla="*/ 685799 w 4567919"/>
              <a:gd name="connsiteY4" fmla="*/ 3631067 h 3631067"/>
              <a:gd name="connsiteX5" fmla="*/ 44904 w 4567919"/>
              <a:gd name="connsiteY5" fmla="*/ 1502229 h 3631067"/>
              <a:gd name="connsiteX6" fmla="*/ 0 w 4567919"/>
              <a:gd name="connsiteY6" fmla="*/ 1361396 h 3631067"/>
              <a:gd name="connsiteX0" fmla="*/ 0 w 4543426"/>
              <a:gd name="connsiteY0" fmla="*/ 1361396 h 3631067"/>
              <a:gd name="connsiteX1" fmla="*/ 693965 w 4543426"/>
              <a:gd name="connsiteY1" fmla="*/ 30618 h 3631067"/>
              <a:gd name="connsiteX2" fmla="*/ 4512809 w 4543426"/>
              <a:gd name="connsiteY2" fmla="*/ 0 h 3631067"/>
              <a:gd name="connsiteX3" fmla="*/ 4543426 w 4543426"/>
              <a:gd name="connsiteY3" fmla="*/ 3602491 h 3631067"/>
              <a:gd name="connsiteX4" fmla="*/ 685799 w 4543426"/>
              <a:gd name="connsiteY4" fmla="*/ 3631067 h 3631067"/>
              <a:gd name="connsiteX5" fmla="*/ 44904 w 4543426"/>
              <a:gd name="connsiteY5" fmla="*/ 1502229 h 3631067"/>
              <a:gd name="connsiteX6" fmla="*/ 0 w 4543426"/>
              <a:gd name="connsiteY6" fmla="*/ 1361396 h 3631067"/>
              <a:gd name="connsiteX0" fmla="*/ 0 w 4559755"/>
              <a:gd name="connsiteY0" fmla="*/ 1361396 h 3631067"/>
              <a:gd name="connsiteX1" fmla="*/ 693965 w 4559755"/>
              <a:gd name="connsiteY1" fmla="*/ 30618 h 3631067"/>
              <a:gd name="connsiteX2" fmla="*/ 4512809 w 4559755"/>
              <a:gd name="connsiteY2" fmla="*/ 0 h 3631067"/>
              <a:gd name="connsiteX3" fmla="*/ 4559755 w 4559755"/>
              <a:gd name="connsiteY3" fmla="*/ 3626984 h 3631067"/>
              <a:gd name="connsiteX4" fmla="*/ 685799 w 4559755"/>
              <a:gd name="connsiteY4" fmla="*/ 3631067 h 3631067"/>
              <a:gd name="connsiteX5" fmla="*/ 44904 w 4559755"/>
              <a:gd name="connsiteY5" fmla="*/ 1502229 h 3631067"/>
              <a:gd name="connsiteX6" fmla="*/ 0 w 4559755"/>
              <a:gd name="connsiteY6" fmla="*/ 1361396 h 3631067"/>
              <a:gd name="connsiteX0" fmla="*/ 0 w 4517571"/>
              <a:gd name="connsiteY0" fmla="*/ 1361396 h 3631067"/>
              <a:gd name="connsiteX1" fmla="*/ 693965 w 4517571"/>
              <a:gd name="connsiteY1" fmla="*/ 30618 h 3631067"/>
              <a:gd name="connsiteX2" fmla="*/ 4512809 w 4517571"/>
              <a:gd name="connsiteY2" fmla="*/ 0 h 3631067"/>
              <a:gd name="connsiteX3" fmla="*/ 4510769 w 4517571"/>
              <a:gd name="connsiteY3" fmla="*/ 3586163 h 3631067"/>
              <a:gd name="connsiteX4" fmla="*/ 685799 w 4517571"/>
              <a:gd name="connsiteY4" fmla="*/ 3631067 h 3631067"/>
              <a:gd name="connsiteX5" fmla="*/ 44904 w 4517571"/>
              <a:gd name="connsiteY5" fmla="*/ 1502229 h 3631067"/>
              <a:gd name="connsiteX6" fmla="*/ 0 w 4517571"/>
              <a:gd name="connsiteY6" fmla="*/ 1361396 h 3631067"/>
              <a:gd name="connsiteX0" fmla="*/ 0 w 4517571"/>
              <a:gd name="connsiteY0" fmla="*/ 1361396 h 3631067"/>
              <a:gd name="connsiteX1" fmla="*/ 693965 w 4517571"/>
              <a:gd name="connsiteY1" fmla="*/ 30618 h 3631067"/>
              <a:gd name="connsiteX2" fmla="*/ 4512809 w 4517571"/>
              <a:gd name="connsiteY2" fmla="*/ 0 h 3631067"/>
              <a:gd name="connsiteX3" fmla="*/ 4510769 w 4517571"/>
              <a:gd name="connsiteY3" fmla="*/ 3618820 h 3631067"/>
              <a:gd name="connsiteX4" fmla="*/ 685799 w 4517571"/>
              <a:gd name="connsiteY4" fmla="*/ 3631067 h 3631067"/>
              <a:gd name="connsiteX5" fmla="*/ 44904 w 4517571"/>
              <a:gd name="connsiteY5" fmla="*/ 1502229 h 3631067"/>
              <a:gd name="connsiteX6" fmla="*/ 0 w 4517571"/>
              <a:gd name="connsiteY6" fmla="*/ 1361396 h 3631067"/>
              <a:gd name="connsiteX0" fmla="*/ 0 w 4543426"/>
              <a:gd name="connsiteY0" fmla="*/ 1361396 h 3631067"/>
              <a:gd name="connsiteX1" fmla="*/ 693965 w 4543426"/>
              <a:gd name="connsiteY1" fmla="*/ 30618 h 3631067"/>
              <a:gd name="connsiteX2" fmla="*/ 4512809 w 4543426"/>
              <a:gd name="connsiteY2" fmla="*/ 0 h 3631067"/>
              <a:gd name="connsiteX3" fmla="*/ 4543426 w 4543426"/>
              <a:gd name="connsiteY3" fmla="*/ 3618820 h 3631067"/>
              <a:gd name="connsiteX4" fmla="*/ 685799 w 4543426"/>
              <a:gd name="connsiteY4" fmla="*/ 3631067 h 3631067"/>
              <a:gd name="connsiteX5" fmla="*/ 44904 w 4543426"/>
              <a:gd name="connsiteY5" fmla="*/ 1502229 h 3631067"/>
              <a:gd name="connsiteX6" fmla="*/ 0 w 4543426"/>
              <a:gd name="connsiteY6" fmla="*/ 1361396 h 3631067"/>
              <a:gd name="connsiteX0" fmla="*/ 0 w 4543426"/>
              <a:gd name="connsiteY0" fmla="*/ 1363435 h 3633106"/>
              <a:gd name="connsiteX1" fmla="*/ 693965 w 4543426"/>
              <a:gd name="connsiteY1" fmla="*/ 0 h 3633106"/>
              <a:gd name="connsiteX2" fmla="*/ 4512809 w 4543426"/>
              <a:gd name="connsiteY2" fmla="*/ 2039 h 3633106"/>
              <a:gd name="connsiteX3" fmla="*/ 4543426 w 4543426"/>
              <a:gd name="connsiteY3" fmla="*/ 3620859 h 3633106"/>
              <a:gd name="connsiteX4" fmla="*/ 685799 w 4543426"/>
              <a:gd name="connsiteY4" fmla="*/ 3633106 h 3633106"/>
              <a:gd name="connsiteX5" fmla="*/ 44904 w 4543426"/>
              <a:gd name="connsiteY5" fmla="*/ 1504268 h 3633106"/>
              <a:gd name="connsiteX6" fmla="*/ 0 w 4543426"/>
              <a:gd name="connsiteY6" fmla="*/ 1363435 h 363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426" h="3633106">
                <a:moveTo>
                  <a:pt x="0" y="1363435"/>
                </a:moveTo>
                <a:lnTo>
                  <a:pt x="693965" y="0"/>
                </a:lnTo>
                <a:lnTo>
                  <a:pt x="4512809" y="2039"/>
                </a:lnTo>
                <a:cubicBezTo>
                  <a:pt x="4517571" y="797376"/>
                  <a:pt x="4538664" y="2825522"/>
                  <a:pt x="4543426" y="3620859"/>
                </a:cubicBezTo>
                <a:lnTo>
                  <a:pt x="685799" y="3633106"/>
                </a:lnTo>
                <a:lnTo>
                  <a:pt x="44904" y="1504268"/>
                </a:lnTo>
                <a:cubicBezTo>
                  <a:pt x="40142" y="256493"/>
                  <a:pt x="19050" y="2625498"/>
                  <a:pt x="0" y="1363435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Tit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02613" cy="639763"/>
          </a:xfrm>
        </p:spPr>
        <p:txBody>
          <a:bodyPr/>
          <a:lstStyle/>
          <a:p>
            <a:r>
              <a:rPr sz="2400" i="1" dirty="0" smtClean="0">
                <a:latin typeface="Arial" charset="0"/>
                <a:ea typeface="ＭＳ Ｐゴシック"/>
                <a:cs typeface="Arial" charset="0"/>
              </a:rPr>
              <a:t>Quantum Q-Cloud –</a:t>
            </a:r>
            <a:r>
              <a:rPr altLang="ja-JP" sz="2400" i="1" dirty="0" smtClean="0">
                <a:latin typeface="Arial" charset="0"/>
                <a:ea typeface="ＭＳ Ｐゴシック"/>
                <a:cs typeface="Arial" charset="0"/>
              </a:rPr>
              <a:t>What's included?</a:t>
            </a:r>
            <a:endParaRPr sz="2400" i="1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482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12EAA9F-9C04-4173-86F7-60B96438C115}" type="slidenum">
              <a:rPr smtClean="0">
                <a:ea typeface="ＭＳ Ｐゴシック"/>
                <a:cs typeface="ＭＳ Ｐゴシック"/>
              </a:rPr>
              <a:pPr/>
              <a:t>6</a:t>
            </a:fld>
            <a:endParaRPr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16328" y="912140"/>
            <a:ext cx="4985832" cy="2680144"/>
            <a:chOff x="0" y="920305"/>
            <a:chExt cx="8303955" cy="4457249"/>
          </a:xfrm>
        </p:grpSpPr>
        <p:grpSp>
          <p:nvGrpSpPr>
            <p:cNvPr id="3" name="Group 50"/>
            <p:cNvGrpSpPr/>
            <p:nvPr/>
          </p:nvGrpSpPr>
          <p:grpSpPr>
            <a:xfrm>
              <a:off x="5374820" y="2198920"/>
              <a:ext cx="79375" cy="2438400"/>
              <a:chOff x="5374820" y="2362200"/>
              <a:chExt cx="79375" cy="2438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454195" y="2362200"/>
                <a:ext cx="0" cy="243840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74820" y="2362200"/>
                <a:ext cx="0" cy="243840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0" descr="QCloud-ico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8809" y="2735044"/>
              <a:ext cx="2125146" cy="128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Rounded Rectangle 48"/>
            <p:cNvSpPr/>
            <p:nvPr/>
          </p:nvSpPr>
          <p:spPr>
            <a:xfrm>
              <a:off x="3423447" y="1358010"/>
              <a:ext cx="1662901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3410754" y="1383410"/>
              <a:ext cx="1734885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500" b="1" dirty="0" err="1" smtClean="0">
                  <a:solidFill>
                    <a:srgbClr val="006AD6"/>
                  </a:solidFill>
                </a:rPr>
                <a:t>DXi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777036" y="1377054"/>
              <a:ext cx="1047805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0" y="1371606"/>
              <a:ext cx="1657350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086350" y="3159357"/>
              <a:ext cx="1017806" cy="48736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3311296" y="2307790"/>
              <a:ext cx="1519239" cy="40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 err="1">
                  <a:solidFill>
                    <a:srgbClr val="006AD6"/>
                  </a:solidFill>
                </a:rPr>
                <a:t>DXi</a:t>
              </a:r>
              <a:r>
                <a:rPr lang="en-US" sz="500" b="1" dirty="0">
                  <a:solidFill>
                    <a:srgbClr val="006AD6"/>
                  </a:solidFill>
                </a:rPr>
                <a:t> V1000 </a:t>
              </a:r>
              <a:endParaRPr lang="en-US" sz="500" b="1" dirty="0" smtClean="0">
                <a:solidFill>
                  <a:srgbClr val="006AD6"/>
                </a:solidFill>
              </a:endParaRPr>
            </a:p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or </a:t>
              </a:r>
              <a:r>
                <a:rPr lang="en-US" sz="500" b="1" dirty="0">
                  <a:solidFill>
                    <a:srgbClr val="006AD6"/>
                  </a:solidFill>
                </a:rPr>
                <a:t>other </a:t>
              </a:r>
              <a:r>
                <a:rPr lang="en-US" sz="500" b="1" dirty="0" err="1">
                  <a:solidFill>
                    <a:srgbClr val="006AD6"/>
                  </a:solidFill>
                </a:rPr>
                <a:t>DXi</a:t>
              </a:r>
              <a:r>
                <a:rPr lang="en-US" sz="500" b="1" dirty="0">
                  <a:solidFill>
                    <a:srgbClr val="006AD6"/>
                  </a:solidFill>
                </a:rPr>
                <a:t> Appliance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867805" y="1881419"/>
              <a:ext cx="827087" cy="40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006AD6"/>
                  </a:solidFill>
                </a:rPr>
                <a:t>Quantum </a:t>
              </a:r>
              <a:r>
                <a:rPr lang="en-US" sz="500" b="1" dirty="0" err="1">
                  <a:solidFill>
                    <a:srgbClr val="006AD6"/>
                  </a:solidFill>
                </a:rPr>
                <a:t>vmPRO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24" name="Picture 17" descr="QuantumvmPRO_Icon_samples.jpg"/>
            <p:cNvPicPr>
              <a:picLocks noChangeAspect="1"/>
            </p:cNvPicPr>
            <p:nvPr/>
          </p:nvPicPr>
          <p:blipFill>
            <a:blip r:embed="rId4" cstate="print"/>
            <a:srcRect l="18889" t="43333" r="57777" b="39999"/>
            <a:stretch>
              <a:fillRect/>
            </a:stretch>
          </p:blipFill>
          <p:spPr bwMode="auto">
            <a:xfrm>
              <a:off x="1901144" y="2347691"/>
              <a:ext cx="738187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Plus 24"/>
            <p:cNvSpPr/>
            <p:nvPr/>
          </p:nvSpPr>
          <p:spPr>
            <a:xfrm>
              <a:off x="2836628" y="3132370"/>
              <a:ext cx="633413" cy="646113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81000" y="929829"/>
              <a:ext cx="4800600" cy="33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00" b="1" dirty="0">
                  <a:solidFill>
                    <a:srgbClr val="006AD6"/>
                  </a:solidFill>
                </a:rPr>
                <a:t>Customer Premise (Existing or Purchased Separately)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092911" y="920305"/>
              <a:ext cx="2160417" cy="33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00" b="1" dirty="0" err="1" smtClean="0">
                  <a:solidFill>
                    <a:srgbClr val="006AD6"/>
                  </a:solidFill>
                </a:rPr>
                <a:t>DXi</a:t>
              </a:r>
              <a:r>
                <a:rPr lang="en-US" sz="700" b="1" dirty="0" smtClean="0">
                  <a:solidFill>
                    <a:srgbClr val="006AD6"/>
                  </a:solidFill>
                </a:rPr>
                <a:t> </a:t>
              </a:r>
              <a:r>
                <a:rPr lang="en-US" sz="700" b="1" dirty="0">
                  <a:solidFill>
                    <a:srgbClr val="006AD6"/>
                  </a:solidFill>
                </a:rPr>
                <a:t>in Cloud Data Centers</a:t>
              </a:r>
            </a:p>
          </p:txBody>
        </p: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58750" y="1397005"/>
              <a:ext cx="1392463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Protected data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1764342" y="1402454"/>
              <a:ext cx="1093163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Data mover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44" name="Picture 43" descr="vrange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5127" y="4016833"/>
              <a:ext cx="604157" cy="208845"/>
            </a:xfrm>
            <a:prstGeom prst="rect">
              <a:avLst/>
            </a:prstGeom>
          </p:spPr>
        </p:pic>
        <p:pic>
          <p:nvPicPr>
            <p:cNvPr id="45" name="Picture 44" descr="commvault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0005" y="4434976"/>
              <a:ext cx="543966" cy="188038"/>
            </a:xfrm>
            <a:prstGeom prst="rect">
              <a:avLst/>
            </a:prstGeom>
          </p:spPr>
        </p:pic>
        <p:pic>
          <p:nvPicPr>
            <p:cNvPr id="46" name="Picture 45" descr="symante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7348" y="4584977"/>
              <a:ext cx="790971" cy="273422"/>
            </a:xfrm>
            <a:prstGeom prst="rect">
              <a:avLst/>
            </a:prstGeom>
          </p:spPr>
        </p:pic>
        <p:pic>
          <p:nvPicPr>
            <p:cNvPr id="47" name="Picture 46" descr="veeam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0007" y="4212777"/>
              <a:ext cx="671970" cy="232286"/>
            </a:xfrm>
            <a:prstGeom prst="rect">
              <a:avLst/>
            </a:prstGeom>
          </p:spPr>
        </p:pic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1865085" y="3764644"/>
              <a:ext cx="827087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Or other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53" name="Picture 42" descr="Z:\topography\PNGs\DXi6500_wExpansion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650342" y="3424371"/>
              <a:ext cx="790978" cy="49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 descr="Quantum_DXiV1000_Symbol_forPP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5160" y="2910674"/>
              <a:ext cx="685800" cy="817817"/>
            </a:xfrm>
            <a:prstGeom prst="rect">
              <a:avLst/>
            </a:prstGeom>
          </p:spPr>
        </p:pic>
        <p:sp>
          <p:nvSpPr>
            <p:cNvPr id="32" name="Can 31"/>
            <p:cNvSpPr/>
            <p:nvPr/>
          </p:nvSpPr>
          <p:spPr>
            <a:xfrm>
              <a:off x="228600" y="17417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SQL</a:t>
              </a:r>
              <a:endParaRPr lang="en-US" sz="700" dirty="0"/>
            </a:p>
          </p:txBody>
        </p:sp>
        <p:sp>
          <p:nvSpPr>
            <p:cNvPr id="34" name="Can 33"/>
            <p:cNvSpPr/>
            <p:nvPr/>
          </p:nvSpPr>
          <p:spPr>
            <a:xfrm>
              <a:off x="228600" y="26561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err="1" smtClean="0"/>
                <a:t>VMs</a:t>
              </a:r>
              <a:endParaRPr lang="en-US" sz="700" dirty="0"/>
            </a:p>
          </p:txBody>
        </p:sp>
        <p:sp>
          <p:nvSpPr>
            <p:cNvPr id="35" name="Can 34"/>
            <p:cNvSpPr/>
            <p:nvPr/>
          </p:nvSpPr>
          <p:spPr>
            <a:xfrm>
              <a:off x="228600" y="35705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email</a:t>
              </a:r>
              <a:endParaRPr lang="en-US" sz="7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228600" y="44849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CRM</a:t>
              </a:r>
              <a:endParaRPr lang="en-US" sz="700" dirty="0"/>
            </a:p>
          </p:txBody>
        </p:sp>
      </p:grp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4982936" y="1213862"/>
            <a:ext cx="4038600" cy="23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2000" b="1" dirty="0" smtClean="0">
                <a:solidFill>
                  <a:srgbClr val="006AD6"/>
                </a:solidFill>
              </a:rPr>
              <a:t>What’s included?</a:t>
            </a:r>
            <a:endParaRPr lang="en-US" sz="2000" b="1" dirty="0">
              <a:solidFill>
                <a:srgbClr val="006AD6"/>
              </a:solidFill>
            </a:endParaRP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altLang="ja-JP" sz="1600" dirty="0" smtClean="0"/>
              <a:t>A dedicated  </a:t>
            </a:r>
            <a:r>
              <a:rPr lang="en-US" altLang="ja-JP" sz="1600" dirty="0" err="1" smtClean="0"/>
              <a:t>DXi</a:t>
            </a:r>
            <a:r>
              <a:rPr lang="en-US" altLang="ja-JP" sz="1600" dirty="0" smtClean="0"/>
              <a:t> (until we get multi-tenancy)</a:t>
            </a:r>
            <a:endParaRPr lang="en-US" altLang="ja-JP" sz="1600" dirty="0"/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600" dirty="0" err="1" smtClean="0"/>
              <a:t>DXi</a:t>
            </a:r>
            <a:r>
              <a:rPr lang="en-US" sz="1600" dirty="0" smtClean="0"/>
              <a:t> Gold support, hosting, incident management, licensing, </a:t>
            </a: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600" dirty="0" smtClean="0"/>
              <a:t>20 Mbps public bandwidth (requires 3TB minimum order)</a:t>
            </a: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fr-FR" sz="1600" dirty="0" smtClean="0"/>
              <a:t>Performance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SLA 99.5%</a:t>
            </a:r>
            <a:endParaRPr lang="en-US" sz="1600" dirty="0"/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>
            <a:off x="1327016" y="4133652"/>
            <a:ext cx="6366253" cy="14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2000" b="1" dirty="0" smtClean="0">
                <a:solidFill>
                  <a:srgbClr val="006AD6"/>
                </a:solidFill>
              </a:rPr>
              <a:t>+ Options</a:t>
            </a:r>
            <a:endParaRPr lang="en-US" sz="2000" b="1" dirty="0">
              <a:solidFill>
                <a:srgbClr val="006AD6"/>
              </a:solidFill>
            </a:endParaRP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altLang="ja-JP" sz="1400" dirty="0" smtClean="0"/>
              <a:t>Data transfer for 1-2TB capacity</a:t>
            </a:r>
            <a:endParaRPr lang="en-US" altLang="ja-JP" sz="1400" dirty="0"/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 smtClean="0"/>
              <a:t>Private network connectivity (1Gbps)</a:t>
            </a:r>
            <a:endParaRPr lang="en-US" sz="1400" dirty="0"/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 smtClean="0"/>
              <a:t>Public bandwidth upgrades (5,10 or 20 Mbps)</a:t>
            </a:r>
            <a:endParaRPr lang="en-US" sz="1400" dirty="0"/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 smtClean="0"/>
              <a:t>Network engineering services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-64177" y="2596243"/>
            <a:ext cx="5271723" cy="1531844"/>
            <a:chOff x="-64177" y="2596243"/>
            <a:chExt cx="5271723" cy="1531844"/>
          </a:xfrm>
        </p:grpSpPr>
        <p:sp>
          <p:nvSpPr>
            <p:cNvPr id="59" name="Down Arrow 58"/>
            <p:cNvSpPr/>
            <p:nvPr/>
          </p:nvSpPr>
          <p:spPr>
            <a:xfrm>
              <a:off x="187779" y="3494314"/>
              <a:ext cx="693964" cy="269421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4062961" y="2596243"/>
              <a:ext cx="693964" cy="1181099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-64177" y="3758755"/>
              <a:ext cx="11400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6AD6"/>
                  </a:solidFill>
                </a:rPr>
                <a:t>1TB to 1PB</a:t>
              </a:r>
            </a:p>
            <a:p>
              <a:pPr algn="ctr"/>
              <a:r>
                <a:rPr lang="fr-FR" sz="900" b="1" dirty="0" smtClean="0">
                  <a:solidFill>
                    <a:srgbClr val="006AD6"/>
                  </a:solidFill>
                </a:rPr>
                <a:t>Of </a:t>
              </a:r>
              <a:r>
                <a:rPr lang="fr-FR" sz="900" b="1" dirty="0" err="1" smtClean="0">
                  <a:solidFill>
                    <a:srgbClr val="006AD6"/>
                  </a:solidFill>
                </a:rPr>
                <a:t>protected</a:t>
              </a:r>
              <a:r>
                <a:rPr lang="fr-FR" sz="900" b="1" dirty="0" smtClean="0">
                  <a:solidFill>
                    <a:srgbClr val="006AD6"/>
                  </a:solidFill>
                </a:rPr>
                <a:t> data</a:t>
              </a:r>
              <a:endParaRPr lang="en-US" sz="900" b="1" dirty="0">
                <a:solidFill>
                  <a:srgbClr val="006AD6"/>
                </a:solidFill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554528" y="3756039"/>
              <a:ext cx="16530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6AD6"/>
                  </a:solidFill>
                </a:rPr>
                <a:t>1TB to 80TB</a:t>
              </a:r>
            </a:p>
            <a:p>
              <a:pPr algn="ctr"/>
              <a:r>
                <a:rPr lang="fr-FR" sz="900" b="1" dirty="0" err="1" smtClean="0">
                  <a:solidFill>
                    <a:srgbClr val="006AD6"/>
                  </a:solidFill>
                </a:rPr>
                <a:t>Deduplicated</a:t>
              </a:r>
              <a:r>
                <a:rPr lang="fr-FR" sz="900" b="1" dirty="0" smtClean="0">
                  <a:solidFill>
                    <a:srgbClr val="006AD6"/>
                  </a:solidFill>
                </a:rPr>
                <a:t>, </a:t>
              </a:r>
              <a:r>
                <a:rPr lang="fr-FR" sz="900" b="1" dirty="0" err="1" smtClean="0">
                  <a:solidFill>
                    <a:srgbClr val="006AD6"/>
                  </a:solidFill>
                </a:rPr>
                <a:t>compressed</a:t>
              </a:r>
              <a:endParaRPr lang="en-US" sz="900" b="1" dirty="0">
                <a:solidFill>
                  <a:srgbClr val="006AD6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62" idx="3"/>
              <a:endCxn id="63" idx="1"/>
            </p:cNvCxnSpPr>
            <p:nvPr/>
          </p:nvCxnSpPr>
          <p:spPr>
            <a:xfrm flipV="1">
              <a:off x="1075880" y="3940705"/>
              <a:ext cx="2478648" cy="271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2122714" y="3804559"/>
              <a:ext cx="391886" cy="30207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/>
                <a:t>=</a:t>
              </a:r>
              <a:endParaRPr lang="en-US" sz="2800" dirty="0"/>
            </a:p>
          </p:txBody>
        </p:sp>
      </p:grpSp>
      <p:sp>
        <p:nvSpPr>
          <p:cNvPr id="34817" name="Title 2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02613" cy="639763"/>
          </a:xfrm>
        </p:spPr>
        <p:txBody>
          <a:bodyPr/>
          <a:lstStyle/>
          <a:p>
            <a:r>
              <a:rPr sz="2400" i="1" dirty="0" smtClean="0">
                <a:latin typeface="Arial" charset="0"/>
                <a:ea typeface="ＭＳ Ｐゴシック"/>
                <a:cs typeface="Arial" charset="0"/>
              </a:rPr>
              <a:t>Quantum Q-Cloud –</a:t>
            </a:r>
            <a:r>
              <a:rPr altLang="ja-JP" sz="2400" i="1" dirty="0" smtClean="0">
                <a:latin typeface="Arial" charset="0"/>
                <a:ea typeface="ＭＳ Ｐゴシック"/>
                <a:cs typeface="Arial" charset="0"/>
              </a:rPr>
              <a:t>Pricing</a:t>
            </a:r>
            <a:endParaRPr sz="2400" i="1" dirty="0" smtClean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3482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12EAA9F-9C04-4173-86F7-60B96438C115}" type="slidenum">
              <a:rPr smtClean="0">
                <a:ea typeface="ＭＳ Ｐゴシック"/>
                <a:cs typeface="ＭＳ Ｐゴシック"/>
              </a:rPr>
              <a:pPr/>
              <a:t>7</a:t>
            </a:fld>
            <a:endParaRPr smtClean="0">
              <a:ea typeface="ＭＳ Ｐゴシック"/>
              <a:cs typeface="ＭＳ Ｐゴシック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16328" y="903976"/>
            <a:ext cx="5483667" cy="2590340"/>
            <a:chOff x="0" y="1069652"/>
            <a:chExt cx="9133104" cy="4307902"/>
          </a:xfrm>
        </p:grpSpPr>
        <p:grpSp>
          <p:nvGrpSpPr>
            <p:cNvPr id="4" name="Group 50"/>
            <p:cNvGrpSpPr/>
            <p:nvPr/>
          </p:nvGrpSpPr>
          <p:grpSpPr>
            <a:xfrm>
              <a:off x="5374820" y="2198920"/>
              <a:ext cx="79375" cy="2438400"/>
              <a:chOff x="5374820" y="2362200"/>
              <a:chExt cx="79375" cy="2438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454195" y="2362200"/>
                <a:ext cx="0" cy="243840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374820" y="2362200"/>
                <a:ext cx="0" cy="243840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0" descr="QCloud-ico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8809" y="2735044"/>
              <a:ext cx="2125146" cy="128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Rounded Rectangle 48"/>
            <p:cNvSpPr/>
            <p:nvPr/>
          </p:nvSpPr>
          <p:spPr>
            <a:xfrm>
              <a:off x="3423447" y="1358010"/>
              <a:ext cx="1662901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3410754" y="1383410"/>
              <a:ext cx="1734885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500" b="1" dirty="0" err="1" smtClean="0">
                  <a:solidFill>
                    <a:srgbClr val="006AD6"/>
                  </a:solidFill>
                </a:rPr>
                <a:t>DXi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777036" y="1377054"/>
              <a:ext cx="1047805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0" y="1371606"/>
              <a:ext cx="1657350" cy="40005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086350" y="3159357"/>
              <a:ext cx="1017806" cy="48736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3311296" y="2307790"/>
              <a:ext cx="1519239" cy="40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 err="1">
                  <a:solidFill>
                    <a:srgbClr val="006AD6"/>
                  </a:solidFill>
                </a:rPr>
                <a:t>DXi</a:t>
              </a:r>
              <a:r>
                <a:rPr lang="en-US" sz="500" b="1" dirty="0">
                  <a:solidFill>
                    <a:srgbClr val="006AD6"/>
                  </a:solidFill>
                </a:rPr>
                <a:t> V1000 </a:t>
              </a:r>
              <a:endParaRPr lang="en-US" sz="500" b="1" dirty="0" smtClean="0">
                <a:solidFill>
                  <a:srgbClr val="006AD6"/>
                </a:solidFill>
              </a:endParaRPr>
            </a:p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or </a:t>
              </a:r>
              <a:r>
                <a:rPr lang="en-US" sz="500" b="1" dirty="0">
                  <a:solidFill>
                    <a:srgbClr val="006AD6"/>
                  </a:solidFill>
                </a:rPr>
                <a:t>other </a:t>
              </a:r>
              <a:r>
                <a:rPr lang="en-US" sz="500" b="1" dirty="0" err="1">
                  <a:solidFill>
                    <a:srgbClr val="006AD6"/>
                  </a:solidFill>
                </a:rPr>
                <a:t>DXi</a:t>
              </a:r>
              <a:r>
                <a:rPr lang="en-US" sz="500" b="1" dirty="0">
                  <a:solidFill>
                    <a:srgbClr val="006AD6"/>
                  </a:solidFill>
                </a:rPr>
                <a:t> Appliance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867805" y="1881419"/>
              <a:ext cx="827087" cy="409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006AD6"/>
                  </a:solidFill>
                </a:rPr>
                <a:t>Quantum </a:t>
              </a:r>
              <a:r>
                <a:rPr lang="en-US" sz="500" b="1" dirty="0" err="1">
                  <a:solidFill>
                    <a:srgbClr val="006AD6"/>
                  </a:solidFill>
                </a:rPr>
                <a:t>vmPRO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24" name="Picture 17" descr="QuantumvmPRO_Icon_samples.jpg"/>
            <p:cNvPicPr>
              <a:picLocks noChangeAspect="1"/>
            </p:cNvPicPr>
            <p:nvPr/>
          </p:nvPicPr>
          <p:blipFill>
            <a:blip r:embed="rId4" cstate="print"/>
            <a:srcRect l="18889" t="43333" r="57777" b="39999"/>
            <a:stretch>
              <a:fillRect/>
            </a:stretch>
          </p:blipFill>
          <p:spPr bwMode="auto">
            <a:xfrm>
              <a:off x="1901144" y="2347691"/>
              <a:ext cx="738187" cy="53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Plus 24"/>
            <p:cNvSpPr/>
            <p:nvPr/>
          </p:nvSpPr>
          <p:spPr>
            <a:xfrm>
              <a:off x="2836628" y="3132370"/>
              <a:ext cx="633413" cy="646113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81000" y="1079177"/>
              <a:ext cx="4800600" cy="33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00" b="1" dirty="0">
                  <a:solidFill>
                    <a:srgbClr val="006AD6"/>
                  </a:solidFill>
                </a:rPr>
                <a:t>Customer Premise (Existing or Purchased Separately)</a:t>
              </a: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092911" y="1069652"/>
              <a:ext cx="2160417" cy="33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00" b="1" dirty="0" err="1" smtClean="0">
                  <a:solidFill>
                    <a:srgbClr val="006AD6"/>
                  </a:solidFill>
                </a:rPr>
                <a:t>DXi</a:t>
              </a:r>
              <a:r>
                <a:rPr lang="en-US" sz="700" b="1" dirty="0" smtClean="0">
                  <a:solidFill>
                    <a:srgbClr val="006AD6"/>
                  </a:solidFill>
                </a:rPr>
                <a:t> </a:t>
              </a:r>
              <a:r>
                <a:rPr lang="en-US" sz="700" b="1" dirty="0">
                  <a:solidFill>
                    <a:srgbClr val="006AD6"/>
                  </a:solidFill>
                </a:rPr>
                <a:t>in Cloud Data Centers</a:t>
              </a:r>
            </a:p>
          </p:txBody>
        </p:sp>
        <p:grpSp>
          <p:nvGrpSpPr>
            <p:cNvPr id="5" name="Group 53"/>
            <p:cNvGrpSpPr/>
            <p:nvPr/>
          </p:nvGrpSpPr>
          <p:grpSpPr>
            <a:xfrm>
              <a:off x="489858" y="1763487"/>
              <a:ext cx="8643246" cy="3504519"/>
              <a:chOff x="489858" y="2008407"/>
              <a:chExt cx="8643246" cy="3504519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89858" y="2008407"/>
                <a:ext cx="8118021" cy="3504519"/>
              </a:xfrm>
              <a:custGeom>
                <a:avLst/>
                <a:gdLst>
                  <a:gd name="connsiteX0" fmla="*/ 0 w 8258175"/>
                  <a:gd name="connsiteY0" fmla="*/ 0 h 3757613"/>
                  <a:gd name="connsiteX1" fmla="*/ 2000250 w 8258175"/>
                  <a:gd name="connsiteY1" fmla="*/ 700088 h 3757613"/>
                  <a:gd name="connsiteX2" fmla="*/ 6915150 w 8258175"/>
                  <a:gd name="connsiteY2" fmla="*/ 671513 h 3757613"/>
                  <a:gd name="connsiteX3" fmla="*/ 8243888 w 8258175"/>
                  <a:gd name="connsiteY3" fmla="*/ 671513 h 3757613"/>
                  <a:gd name="connsiteX4" fmla="*/ 8258175 w 8258175"/>
                  <a:gd name="connsiteY4" fmla="*/ 3057525 h 3757613"/>
                  <a:gd name="connsiteX5" fmla="*/ 2143125 w 8258175"/>
                  <a:gd name="connsiteY5" fmla="*/ 2914650 h 3757613"/>
                  <a:gd name="connsiteX6" fmla="*/ 28575 w 8258175"/>
                  <a:gd name="connsiteY6" fmla="*/ 3757613 h 3757613"/>
                  <a:gd name="connsiteX7" fmla="*/ 0 w 8258175"/>
                  <a:gd name="connsiteY7" fmla="*/ 0 h 3757613"/>
                  <a:gd name="connsiteX0" fmla="*/ 0 w 8258175"/>
                  <a:gd name="connsiteY0" fmla="*/ 0 h 3757613"/>
                  <a:gd name="connsiteX1" fmla="*/ 2000250 w 8258175"/>
                  <a:gd name="connsiteY1" fmla="*/ 700088 h 3757613"/>
                  <a:gd name="connsiteX2" fmla="*/ 6915150 w 8258175"/>
                  <a:gd name="connsiteY2" fmla="*/ 671513 h 3757613"/>
                  <a:gd name="connsiteX3" fmla="*/ 8243888 w 8258175"/>
                  <a:gd name="connsiteY3" fmla="*/ 671513 h 3757613"/>
                  <a:gd name="connsiteX4" fmla="*/ 8258175 w 8258175"/>
                  <a:gd name="connsiteY4" fmla="*/ 3057525 h 3757613"/>
                  <a:gd name="connsiteX5" fmla="*/ 2019300 w 8258175"/>
                  <a:gd name="connsiteY5" fmla="*/ 3028950 h 3757613"/>
                  <a:gd name="connsiteX6" fmla="*/ 28575 w 8258175"/>
                  <a:gd name="connsiteY6" fmla="*/ 3757613 h 3757613"/>
                  <a:gd name="connsiteX7" fmla="*/ 0 w 8258175"/>
                  <a:gd name="connsiteY7" fmla="*/ 0 h 3757613"/>
                  <a:gd name="connsiteX0" fmla="*/ 0 w 8258175"/>
                  <a:gd name="connsiteY0" fmla="*/ 0 h 3757613"/>
                  <a:gd name="connsiteX1" fmla="*/ 2000250 w 8258175"/>
                  <a:gd name="connsiteY1" fmla="*/ 700088 h 3757613"/>
                  <a:gd name="connsiteX2" fmla="*/ 6915150 w 8258175"/>
                  <a:gd name="connsiteY2" fmla="*/ 671513 h 3757613"/>
                  <a:gd name="connsiteX3" fmla="*/ 8243888 w 8258175"/>
                  <a:gd name="connsiteY3" fmla="*/ 671513 h 3757613"/>
                  <a:gd name="connsiteX4" fmla="*/ 8258175 w 8258175"/>
                  <a:gd name="connsiteY4" fmla="*/ 3057525 h 3757613"/>
                  <a:gd name="connsiteX5" fmla="*/ 2095500 w 8258175"/>
                  <a:gd name="connsiteY5" fmla="*/ 3028950 h 3757613"/>
                  <a:gd name="connsiteX6" fmla="*/ 28575 w 8258175"/>
                  <a:gd name="connsiteY6" fmla="*/ 3757613 h 3757613"/>
                  <a:gd name="connsiteX7" fmla="*/ 0 w 8258175"/>
                  <a:gd name="connsiteY7" fmla="*/ 0 h 3757613"/>
                  <a:gd name="connsiteX0" fmla="*/ 0 w 8258175"/>
                  <a:gd name="connsiteY0" fmla="*/ 0 h 3757613"/>
                  <a:gd name="connsiteX1" fmla="*/ 2000250 w 8258175"/>
                  <a:gd name="connsiteY1" fmla="*/ 700088 h 3757613"/>
                  <a:gd name="connsiteX2" fmla="*/ 8243888 w 8258175"/>
                  <a:gd name="connsiteY2" fmla="*/ 671513 h 3757613"/>
                  <a:gd name="connsiteX3" fmla="*/ 8258175 w 8258175"/>
                  <a:gd name="connsiteY3" fmla="*/ 3057525 h 3757613"/>
                  <a:gd name="connsiteX4" fmla="*/ 2095500 w 8258175"/>
                  <a:gd name="connsiteY4" fmla="*/ 3028950 h 3757613"/>
                  <a:gd name="connsiteX5" fmla="*/ 28575 w 8258175"/>
                  <a:gd name="connsiteY5" fmla="*/ 3757613 h 3757613"/>
                  <a:gd name="connsiteX6" fmla="*/ 0 w 8258175"/>
                  <a:gd name="connsiteY6" fmla="*/ 0 h 3757613"/>
                  <a:gd name="connsiteX0" fmla="*/ 0 w 8258175"/>
                  <a:gd name="connsiteY0" fmla="*/ 0 h 3757613"/>
                  <a:gd name="connsiteX1" fmla="*/ 3314700 w 8258175"/>
                  <a:gd name="connsiteY1" fmla="*/ 742950 h 3757613"/>
                  <a:gd name="connsiteX2" fmla="*/ 8243888 w 8258175"/>
                  <a:gd name="connsiteY2" fmla="*/ 671513 h 3757613"/>
                  <a:gd name="connsiteX3" fmla="*/ 8258175 w 8258175"/>
                  <a:gd name="connsiteY3" fmla="*/ 3057525 h 3757613"/>
                  <a:gd name="connsiteX4" fmla="*/ 2095500 w 8258175"/>
                  <a:gd name="connsiteY4" fmla="*/ 3028950 h 3757613"/>
                  <a:gd name="connsiteX5" fmla="*/ 28575 w 8258175"/>
                  <a:gd name="connsiteY5" fmla="*/ 3757613 h 3757613"/>
                  <a:gd name="connsiteX6" fmla="*/ 0 w 8258175"/>
                  <a:gd name="connsiteY6" fmla="*/ 0 h 3757613"/>
                  <a:gd name="connsiteX0" fmla="*/ 0 w 8258175"/>
                  <a:gd name="connsiteY0" fmla="*/ 0 h 3757613"/>
                  <a:gd name="connsiteX1" fmla="*/ 3314700 w 8258175"/>
                  <a:gd name="connsiteY1" fmla="*/ 742950 h 3757613"/>
                  <a:gd name="connsiteX2" fmla="*/ 8243888 w 8258175"/>
                  <a:gd name="connsiteY2" fmla="*/ 671513 h 3757613"/>
                  <a:gd name="connsiteX3" fmla="*/ 8258175 w 8258175"/>
                  <a:gd name="connsiteY3" fmla="*/ 3057525 h 3757613"/>
                  <a:gd name="connsiteX4" fmla="*/ 3314700 w 8258175"/>
                  <a:gd name="connsiteY4" fmla="*/ 3028950 h 3757613"/>
                  <a:gd name="connsiteX5" fmla="*/ 28575 w 8258175"/>
                  <a:gd name="connsiteY5" fmla="*/ 3757613 h 3757613"/>
                  <a:gd name="connsiteX6" fmla="*/ 0 w 8258175"/>
                  <a:gd name="connsiteY6" fmla="*/ 0 h 3757613"/>
                  <a:gd name="connsiteX0" fmla="*/ 0 w 8258175"/>
                  <a:gd name="connsiteY0" fmla="*/ 0 h 3635148"/>
                  <a:gd name="connsiteX1" fmla="*/ 3314700 w 8258175"/>
                  <a:gd name="connsiteY1" fmla="*/ 742950 h 3635148"/>
                  <a:gd name="connsiteX2" fmla="*/ 8243888 w 8258175"/>
                  <a:gd name="connsiteY2" fmla="*/ 671513 h 3635148"/>
                  <a:gd name="connsiteX3" fmla="*/ 8258175 w 8258175"/>
                  <a:gd name="connsiteY3" fmla="*/ 3057525 h 3635148"/>
                  <a:gd name="connsiteX4" fmla="*/ 3314700 w 8258175"/>
                  <a:gd name="connsiteY4" fmla="*/ 3028950 h 3635148"/>
                  <a:gd name="connsiteX5" fmla="*/ 28575 w 8258175"/>
                  <a:gd name="connsiteY5" fmla="*/ 3635148 h 3635148"/>
                  <a:gd name="connsiteX6" fmla="*/ 0 w 8258175"/>
                  <a:gd name="connsiteY6" fmla="*/ 0 h 3635148"/>
                  <a:gd name="connsiteX0" fmla="*/ 0 w 8258175"/>
                  <a:gd name="connsiteY0" fmla="*/ 0 h 3504519"/>
                  <a:gd name="connsiteX1" fmla="*/ 3314700 w 8258175"/>
                  <a:gd name="connsiteY1" fmla="*/ 612321 h 3504519"/>
                  <a:gd name="connsiteX2" fmla="*/ 8243888 w 8258175"/>
                  <a:gd name="connsiteY2" fmla="*/ 540884 h 3504519"/>
                  <a:gd name="connsiteX3" fmla="*/ 8258175 w 8258175"/>
                  <a:gd name="connsiteY3" fmla="*/ 2926896 h 3504519"/>
                  <a:gd name="connsiteX4" fmla="*/ 3314700 w 8258175"/>
                  <a:gd name="connsiteY4" fmla="*/ 2898321 h 3504519"/>
                  <a:gd name="connsiteX5" fmla="*/ 28575 w 8258175"/>
                  <a:gd name="connsiteY5" fmla="*/ 3504519 h 3504519"/>
                  <a:gd name="connsiteX6" fmla="*/ 0 w 8258175"/>
                  <a:gd name="connsiteY6" fmla="*/ 0 h 3504519"/>
                  <a:gd name="connsiteX0" fmla="*/ 0 w 8258175"/>
                  <a:gd name="connsiteY0" fmla="*/ 0 h 3504519"/>
                  <a:gd name="connsiteX1" fmla="*/ 3314700 w 8258175"/>
                  <a:gd name="connsiteY1" fmla="*/ 612321 h 3504519"/>
                  <a:gd name="connsiteX2" fmla="*/ 8113259 w 8258175"/>
                  <a:gd name="connsiteY2" fmla="*/ 524555 h 3504519"/>
                  <a:gd name="connsiteX3" fmla="*/ 8258175 w 8258175"/>
                  <a:gd name="connsiteY3" fmla="*/ 2926896 h 3504519"/>
                  <a:gd name="connsiteX4" fmla="*/ 3314700 w 8258175"/>
                  <a:gd name="connsiteY4" fmla="*/ 2898321 h 3504519"/>
                  <a:gd name="connsiteX5" fmla="*/ 28575 w 8258175"/>
                  <a:gd name="connsiteY5" fmla="*/ 3504519 h 3504519"/>
                  <a:gd name="connsiteX6" fmla="*/ 0 w 8258175"/>
                  <a:gd name="connsiteY6" fmla="*/ 0 h 3504519"/>
                  <a:gd name="connsiteX0" fmla="*/ 0 w 8118021"/>
                  <a:gd name="connsiteY0" fmla="*/ 0 h 3504519"/>
                  <a:gd name="connsiteX1" fmla="*/ 3314700 w 8118021"/>
                  <a:gd name="connsiteY1" fmla="*/ 612321 h 3504519"/>
                  <a:gd name="connsiteX2" fmla="*/ 8113259 w 8118021"/>
                  <a:gd name="connsiteY2" fmla="*/ 524555 h 3504519"/>
                  <a:gd name="connsiteX3" fmla="*/ 8111218 w 8118021"/>
                  <a:gd name="connsiteY3" fmla="*/ 2918731 h 3504519"/>
                  <a:gd name="connsiteX4" fmla="*/ 3314700 w 8118021"/>
                  <a:gd name="connsiteY4" fmla="*/ 2898321 h 3504519"/>
                  <a:gd name="connsiteX5" fmla="*/ 28575 w 8118021"/>
                  <a:gd name="connsiteY5" fmla="*/ 3504519 h 3504519"/>
                  <a:gd name="connsiteX6" fmla="*/ 0 w 8118021"/>
                  <a:gd name="connsiteY6" fmla="*/ 0 h 3504519"/>
                  <a:gd name="connsiteX0" fmla="*/ 0 w 8118021"/>
                  <a:gd name="connsiteY0" fmla="*/ 0 h 3504519"/>
                  <a:gd name="connsiteX1" fmla="*/ 3290207 w 8118021"/>
                  <a:gd name="connsiteY1" fmla="*/ 579664 h 3504519"/>
                  <a:gd name="connsiteX2" fmla="*/ 8113259 w 8118021"/>
                  <a:gd name="connsiteY2" fmla="*/ 524555 h 3504519"/>
                  <a:gd name="connsiteX3" fmla="*/ 8111218 w 8118021"/>
                  <a:gd name="connsiteY3" fmla="*/ 2918731 h 3504519"/>
                  <a:gd name="connsiteX4" fmla="*/ 3314700 w 8118021"/>
                  <a:gd name="connsiteY4" fmla="*/ 2898321 h 3504519"/>
                  <a:gd name="connsiteX5" fmla="*/ 28575 w 8118021"/>
                  <a:gd name="connsiteY5" fmla="*/ 3504519 h 3504519"/>
                  <a:gd name="connsiteX6" fmla="*/ 0 w 8118021"/>
                  <a:gd name="connsiteY6" fmla="*/ 0 h 3504519"/>
                  <a:gd name="connsiteX0" fmla="*/ 0 w 8118021"/>
                  <a:gd name="connsiteY0" fmla="*/ 0 h 3504519"/>
                  <a:gd name="connsiteX1" fmla="*/ 3282043 w 8118021"/>
                  <a:gd name="connsiteY1" fmla="*/ 563336 h 3504519"/>
                  <a:gd name="connsiteX2" fmla="*/ 8113259 w 8118021"/>
                  <a:gd name="connsiteY2" fmla="*/ 524555 h 3504519"/>
                  <a:gd name="connsiteX3" fmla="*/ 8111218 w 8118021"/>
                  <a:gd name="connsiteY3" fmla="*/ 2918731 h 3504519"/>
                  <a:gd name="connsiteX4" fmla="*/ 3314700 w 8118021"/>
                  <a:gd name="connsiteY4" fmla="*/ 2898321 h 3504519"/>
                  <a:gd name="connsiteX5" fmla="*/ 28575 w 8118021"/>
                  <a:gd name="connsiteY5" fmla="*/ 3504519 h 3504519"/>
                  <a:gd name="connsiteX6" fmla="*/ 0 w 8118021"/>
                  <a:gd name="connsiteY6" fmla="*/ 0 h 3504519"/>
                  <a:gd name="connsiteX0" fmla="*/ 0 w 8118021"/>
                  <a:gd name="connsiteY0" fmla="*/ 0 h 3504519"/>
                  <a:gd name="connsiteX1" fmla="*/ 3282043 w 8118021"/>
                  <a:gd name="connsiteY1" fmla="*/ 530679 h 3504519"/>
                  <a:gd name="connsiteX2" fmla="*/ 8113259 w 8118021"/>
                  <a:gd name="connsiteY2" fmla="*/ 524555 h 3504519"/>
                  <a:gd name="connsiteX3" fmla="*/ 8111218 w 8118021"/>
                  <a:gd name="connsiteY3" fmla="*/ 2918731 h 3504519"/>
                  <a:gd name="connsiteX4" fmla="*/ 3314700 w 8118021"/>
                  <a:gd name="connsiteY4" fmla="*/ 2898321 h 3504519"/>
                  <a:gd name="connsiteX5" fmla="*/ 28575 w 8118021"/>
                  <a:gd name="connsiteY5" fmla="*/ 3504519 h 3504519"/>
                  <a:gd name="connsiteX6" fmla="*/ 0 w 8118021"/>
                  <a:gd name="connsiteY6" fmla="*/ 0 h 3504519"/>
                  <a:gd name="connsiteX0" fmla="*/ 0 w 8118021"/>
                  <a:gd name="connsiteY0" fmla="*/ 0 h 3504519"/>
                  <a:gd name="connsiteX1" fmla="*/ 3282043 w 8118021"/>
                  <a:gd name="connsiteY1" fmla="*/ 530679 h 3504519"/>
                  <a:gd name="connsiteX2" fmla="*/ 8113259 w 8118021"/>
                  <a:gd name="connsiteY2" fmla="*/ 524555 h 3504519"/>
                  <a:gd name="connsiteX3" fmla="*/ 8111218 w 8118021"/>
                  <a:gd name="connsiteY3" fmla="*/ 2918731 h 3504519"/>
                  <a:gd name="connsiteX4" fmla="*/ 3282042 w 8118021"/>
                  <a:gd name="connsiteY4" fmla="*/ 2922814 h 3504519"/>
                  <a:gd name="connsiteX5" fmla="*/ 28575 w 8118021"/>
                  <a:gd name="connsiteY5" fmla="*/ 3504519 h 3504519"/>
                  <a:gd name="connsiteX6" fmla="*/ 0 w 8118021"/>
                  <a:gd name="connsiteY6" fmla="*/ 0 h 350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18021" h="3504519">
                    <a:moveTo>
                      <a:pt x="0" y="0"/>
                    </a:moveTo>
                    <a:lnTo>
                      <a:pt x="3282043" y="530679"/>
                    </a:lnTo>
                    <a:lnTo>
                      <a:pt x="8113259" y="524555"/>
                    </a:lnTo>
                    <a:cubicBezTo>
                      <a:pt x="8118021" y="1319892"/>
                      <a:pt x="8106456" y="2123394"/>
                      <a:pt x="8111218" y="2918731"/>
                    </a:cubicBezTo>
                    <a:lnTo>
                      <a:pt x="3282042" y="2922814"/>
                    </a:lnTo>
                    <a:lnTo>
                      <a:pt x="28575" y="3504519"/>
                    </a:lnTo>
                    <a:cubicBezTo>
                      <a:pt x="23813" y="2256744"/>
                      <a:pt x="19050" y="1262063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Up-Down Arrow 36"/>
              <p:cNvSpPr/>
              <p:nvPr/>
            </p:nvSpPr>
            <p:spPr>
              <a:xfrm>
                <a:off x="990600" y="2147207"/>
                <a:ext cx="533400" cy="3224894"/>
              </a:xfrm>
              <a:prstGeom prst="upDownArrow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900" dirty="0" err="1" smtClean="0"/>
                  <a:t>Protected</a:t>
                </a:r>
                <a:r>
                  <a:rPr lang="fr-FR" sz="900" dirty="0" smtClean="0"/>
                  <a:t> data (</a:t>
                </a:r>
                <a:r>
                  <a:rPr lang="fr-FR" sz="900" dirty="0" err="1" smtClean="0"/>
                  <a:t>e.g</a:t>
                </a:r>
                <a:r>
                  <a:rPr lang="fr-FR" sz="900" dirty="0" smtClean="0"/>
                  <a:t>. 15 TB)</a:t>
                </a:r>
                <a:endParaRPr lang="en-US" sz="900" dirty="0"/>
              </a:p>
            </p:txBody>
          </p:sp>
          <p:sp>
            <p:nvSpPr>
              <p:cNvPr id="38" name="Up-Down Arrow 37"/>
              <p:cNvSpPr/>
              <p:nvPr/>
            </p:nvSpPr>
            <p:spPr>
              <a:xfrm>
                <a:off x="4552940" y="2530929"/>
                <a:ext cx="533400" cy="2392135"/>
              </a:xfrm>
              <a:prstGeom prst="upDownArrow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900" dirty="0" err="1" smtClean="0"/>
                  <a:t>Deduplication</a:t>
                </a:r>
                <a:endParaRPr lang="en-US" sz="900" dirty="0"/>
              </a:p>
            </p:txBody>
          </p:sp>
          <p:sp>
            <p:nvSpPr>
              <p:cNvPr id="39" name="Up-Down Arrow 38"/>
              <p:cNvSpPr/>
              <p:nvPr/>
            </p:nvSpPr>
            <p:spPr>
              <a:xfrm>
                <a:off x="8066304" y="2511875"/>
                <a:ext cx="1066800" cy="2435681"/>
              </a:xfrm>
              <a:prstGeom prst="upDownArrow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fr-FR" sz="900" dirty="0" err="1" smtClean="0"/>
                  <a:t>Deduplicated</a:t>
                </a:r>
                <a:r>
                  <a:rPr lang="fr-FR" sz="900" dirty="0" smtClean="0"/>
                  <a:t> data (</a:t>
                </a:r>
                <a:r>
                  <a:rPr lang="fr-FR" sz="900" dirty="0" err="1" smtClean="0"/>
                  <a:t>e.g</a:t>
                </a:r>
                <a:r>
                  <a:rPr lang="fr-FR" sz="900" dirty="0" smtClean="0"/>
                  <a:t>. 1TB*)</a:t>
                </a:r>
                <a:endParaRPr lang="en-US" sz="900" dirty="0"/>
              </a:p>
            </p:txBody>
          </p:sp>
        </p:grp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58750" y="1397005"/>
              <a:ext cx="1392463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Protected data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1764342" y="1402454"/>
              <a:ext cx="1093163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Data mover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44" name="Picture 43" descr="vrange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5127" y="4016833"/>
              <a:ext cx="604157" cy="208845"/>
            </a:xfrm>
            <a:prstGeom prst="rect">
              <a:avLst/>
            </a:prstGeom>
          </p:spPr>
        </p:pic>
        <p:pic>
          <p:nvPicPr>
            <p:cNvPr id="45" name="Picture 44" descr="commvault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0005" y="4434976"/>
              <a:ext cx="543966" cy="188038"/>
            </a:xfrm>
            <a:prstGeom prst="rect">
              <a:avLst/>
            </a:prstGeom>
          </p:spPr>
        </p:pic>
        <p:pic>
          <p:nvPicPr>
            <p:cNvPr id="46" name="Picture 45" descr="symantec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7348" y="4584977"/>
              <a:ext cx="790971" cy="273422"/>
            </a:xfrm>
            <a:prstGeom prst="rect">
              <a:avLst/>
            </a:prstGeom>
          </p:spPr>
        </p:pic>
        <p:pic>
          <p:nvPicPr>
            <p:cNvPr id="47" name="Picture 46" descr="veeam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0007" y="4212777"/>
              <a:ext cx="671970" cy="232286"/>
            </a:xfrm>
            <a:prstGeom prst="rect">
              <a:avLst/>
            </a:prstGeom>
          </p:spPr>
        </p:pic>
        <p:sp>
          <p:nvSpPr>
            <p:cNvPr id="48" name="TextBox 16"/>
            <p:cNvSpPr txBox="1">
              <a:spLocks noChangeArrowheads="1"/>
            </p:cNvSpPr>
            <p:nvPr/>
          </p:nvSpPr>
          <p:spPr bwMode="auto">
            <a:xfrm>
              <a:off x="1865085" y="3764644"/>
              <a:ext cx="827087" cy="28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006AD6"/>
                  </a:solidFill>
                </a:rPr>
                <a:t>Or other</a:t>
              </a:r>
              <a:endParaRPr lang="en-US" sz="500" b="1" dirty="0">
                <a:solidFill>
                  <a:srgbClr val="006AD6"/>
                </a:solidFill>
              </a:endParaRPr>
            </a:p>
          </p:txBody>
        </p:sp>
        <p:pic>
          <p:nvPicPr>
            <p:cNvPr id="53" name="Picture 42" descr="Z:\topography\PNGs\DXi6500_wExpansion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650342" y="3424371"/>
              <a:ext cx="790978" cy="49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 descr="Quantum_DXiV1000_Symbol_forPPT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5160" y="2910674"/>
              <a:ext cx="685800" cy="817817"/>
            </a:xfrm>
            <a:prstGeom prst="rect">
              <a:avLst/>
            </a:prstGeom>
          </p:spPr>
        </p:pic>
        <p:sp>
          <p:nvSpPr>
            <p:cNvPr id="32" name="Can 31"/>
            <p:cNvSpPr/>
            <p:nvPr/>
          </p:nvSpPr>
          <p:spPr>
            <a:xfrm>
              <a:off x="228600" y="17417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SQL</a:t>
              </a:r>
              <a:endParaRPr lang="en-US" sz="700" dirty="0"/>
            </a:p>
          </p:txBody>
        </p:sp>
        <p:sp>
          <p:nvSpPr>
            <p:cNvPr id="34" name="Can 33"/>
            <p:cNvSpPr/>
            <p:nvPr/>
          </p:nvSpPr>
          <p:spPr>
            <a:xfrm>
              <a:off x="228600" y="26561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err="1" smtClean="0"/>
                <a:t>VMs</a:t>
              </a:r>
              <a:endParaRPr lang="en-US" sz="700" dirty="0"/>
            </a:p>
          </p:txBody>
        </p:sp>
        <p:sp>
          <p:nvSpPr>
            <p:cNvPr id="35" name="Can 34"/>
            <p:cNvSpPr/>
            <p:nvPr/>
          </p:nvSpPr>
          <p:spPr>
            <a:xfrm>
              <a:off x="228600" y="35705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email</a:t>
              </a:r>
              <a:endParaRPr lang="en-US" sz="7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228600" y="4484920"/>
              <a:ext cx="609600" cy="76200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CRM</a:t>
              </a:r>
              <a:endParaRPr lang="en-US" sz="700" dirty="0"/>
            </a:p>
          </p:txBody>
        </p:sp>
      </p:grp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4489878" y="4689270"/>
            <a:ext cx="4457175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dirty="0" smtClean="0"/>
              <a:t>Q-Cloud Pricing </a:t>
            </a:r>
            <a:r>
              <a:rPr lang="en-US" dirty="0"/>
              <a:t>Details</a:t>
            </a: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 smtClean="0"/>
              <a:t>Minimum </a:t>
            </a:r>
            <a:r>
              <a:rPr lang="en-US" sz="1400" dirty="0"/>
              <a:t>12 months cloud storage contract</a:t>
            </a: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 smtClean="0"/>
              <a:t>MSRP </a:t>
            </a:r>
            <a:r>
              <a:rPr lang="en-US" sz="1400" dirty="0"/>
              <a:t>incl. all cloud charges (</a:t>
            </a:r>
            <a:r>
              <a:rPr lang="en-US" sz="1400" dirty="0" err="1"/>
              <a:t>DXi</a:t>
            </a:r>
            <a:r>
              <a:rPr lang="en-US" sz="1400" dirty="0"/>
              <a:t>, gold support, hosting and basic management)</a:t>
            </a:r>
          </a:p>
          <a:p>
            <a:pPr marL="342900" indent="-342900" defTabSz="457200">
              <a:spcBef>
                <a:spcPct val="20000"/>
              </a:spcBef>
              <a:buSzPct val="75000"/>
              <a:buFontTx/>
              <a:buChar char="•"/>
            </a:pPr>
            <a:r>
              <a:rPr lang="en-US" sz="1400" dirty="0"/>
              <a:t>20% Distribution/Channel Discount </a:t>
            </a:r>
          </a:p>
        </p:txBody>
      </p:sp>
      <p:grpSp>
        <p:nvGrpSpPr>
          <p:cNvPr id="6" name="Group 59"/>
          <p:cNvGrpSpPr/>
          <p:nvPr/>
        </p:nvGrpSpPr>
        <p:grpSpPr>
          <a:xfrm>
            <a:off x="5404754" y="1249138"/>
            <a:ext cx="3989615" cy="1983921"/>
            <a:chOff x="5249638" y="1347106"/>
            <a:chExt cx="3989615" cy="1983921"/>
          </a:xfrm>
        </p:grpSpPr>
        <p:grpSp>
          <p:nvGrpSpPr>
            <p:cNvPr id="7" name="Group 58"/>
            <p:cNvGrpSpPr/>
            <p:nvPr/>
          </p:nvGrpSpPr>
          <p:grpSpPr>
            <a:xfrm>
              <a:off x="5249638" y="1347106"/>
              <a:ext cx="3608613" cy="1983921"/>
              <a:chOff x="5135338" y="1142999"/>
              <a:chExt cx="3608613" cy="1983921"/>
            </a:xfrm>
          </p:grpSpPr>
          <p:sp>
            <p:nvSpPr>
              <p:cNvPr id="57" name="Isosceles Triangle 56"/>
              <p:cNvSpPr/>
              <p:nvPr/>
            </p:nvSpPr>
            <p:spPr>
              <a:xfrm rot="16200000">
                <a:off x="4433209" y="1910442"/>
                <a:ext cx="1861458" cy="4572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59879" y="1142999"/>
                <a:ext cx="3184072" cy="1983921"/>
              </a:xfrm>
              <a:prstGeom prst="roundRect">
                <a:avLst>
                  <a:gd name="adj" fmla="val 8453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5429253" y="1364337"/>
              <a:ext cx="3810000" cy="1895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defTabSz="457200">
                <a:spcBef>
                  <a:spcPct val="20000"/>
                </a:spcBef>
                <a:buSzPct val="75000"/>
              </a:pPr>
              <a:r>
                <a:rPr lang="en-US" sz="1400" b="1" dirty="0" smtClean="0"/>
                <a:t>Pricing: MSRP </a:t>
              </a:r>
              <a:r>
                <a:rPr lang="en-US" sz="1400" b="1" dirty="0"/>
                <a:t>based on Capacity 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600" dirty="0"/>
                <a:t>	</a:t>
              </a:r>
              <a:r>
                <a:rPr lang="en-US" sz="1400" dirty="0"/>
                <a:t>1 to 3TB		$0.75/GB/Month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/>
                <a:t>	4 to 8TB 	        	$0.50/GB/Month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/>
                <a:t>	9 to 23TB		$0.35/GB/Month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/>
                <a:t>	24 to 55TB  		$0.25/GB/Month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/>
                <a:t>	56 to 71TB 		$0.20/GB/Month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/>
                <a:t>	</a:t>
              </a:r>
              <a:r>
                <a:rPr lang="en-US" sz="1400" dirty="0" smtClean="0"/>
                <a:t>72 to 80TB </a:t>
              </a:r>
              <a:r>
                <a:rPr lang="en-US" sz="1400" dirty="0"/>
                <a:t> 		$0.15/GB/Month</a:t>
              </a:r>
              <a:endParaRPr lang="en-US" sz="1600" dirty="0"/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28304" y="4759623"/>
            <a:ext cx="4399023" cy="1298121"/>
            <a:chOff x="4789712" y="4620984"/>
            <a:chExt cx="4399023" cy="1298121"/>
          </a:xfrm>
        </p:grpSpPr>
        <p:pic>
          <p:nvPicPr>
            <p:cNvPr id="61" name="Picture 60" descr="1cent2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54295" y="4620986"/>
              <a:ext cx="1234440" cy="1234440"/>
            </a:xfrm>
            <a:prstGeom prst="rect">
              <a:avLst/>
            </a:prstGeom>
            <a:effectLst/>
          </p:spPr>
        </p:pic>
        <p:grpSp>
          <p:nvGrpSpPr>
            <p:cNvPr id="9" name="Group 58"/>
            <p:cNvGrpSpPr/>
            <p:nvPr/>
          </p:nvGrpSpPr>
          <p:grpSpPr>
            <a:xfrm rot="10800000">
              <a:off x="4800599" y="4620984"/>
              <a:ext cx="3303809" cy="1298121"/>
              <a:chOff x="5135338" y="1142999"/>
              <a:chExt cx="3608613" cy="1983921"/>
            </a:xfrm>
          </p:grpSpPr>
          <p:sp>
            <p:nvSpPr>
              <p:cNvPr id="65" name="Isosceles Triangle 64"/>
              <p:cNvSpPr/>
              <p:nvPr/>
            </p:nvSpPr>
            <p:spPr>
              <a:xfrm rot="16200000">
                <a:off x="4433209" y="1910442"/>
                <a:ext cx="1861458" cy="4572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559879" y="1142999"/>
                <a:ext cx="3184072" cy="1983921"/>
              </a:xfrm>
              <a:prstGeom prst="roundRect">
                <a:avLst>
                  <a:gd name="adj" fmla="val 8453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4789712" y="4741633"/>
              <a:ext cx="3162302" cy="108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b="1" dirty="0" smtClean="0"/>
                <a:t>Assuming a 15:1 </a:t>
              </a:r>
              <a:r>
                <a:rPr lang="en-US" sz="1400" b="1" dirty="0" err="1" smtClean="0"/>
                <a:t>dedupe</a:t>
              </a:r>
              <a:r>
                <a:rPr lang="en-US" sz="1400" b="1" dirty="0" smtClean="0"/>
                <a:t> ratio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dirty="0" smtClean="0"/>
                <a:t>$0.15/GB/Month of Q-Cloud Storage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b="1" dirty="0" smtClean="0"/>
                <a:t>Represents $0.01 cost </a:t>
              </a:r>
            </a:p>
            <a:p>
              <a:pPr marL="342900" indent="-342900" defTabSz="457200">
                <a:spcBef>
                  <a:spcPct val="20000"/>
                </a:spcBef>
                <a:buSzPct val="75000"/>
              </a:pPr>
              <a:r>
                <a:rPr lang="en-US" sz="1400" b="1" dirty="0" smtClean="0"/>
                <a:t>per protected GB/month </a:t>
              </a:r>
              <a:endParaRPr lang="en-US" sz="1600" dirty="0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0" y="6442855"/>
            <a:ext cx="33073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ct val="120000"/>
              <a:buFont typeface="Arial" charset="0"/>
              <a:buNone/>
            </a:pPr>
            <a:r>
              <a:rPr lang="en-US" sz="900" b="1" dirty="0" smtClean="0">
                <a:cs typeface="Arial" charset="0"/>
              </a:rPr>
              <a:t>*Assumes an average </a:t>
            </a:r>
            <a:r>
              <a:rPr lang="en-US" sz="900" b="1" dirty="0" err="1" smtClean="0">
                <a:cs typeface="Arial" charset="0"/>
              </a:rPr>
              <a:t>deduplication</a:t>
            </a:r>
            <a:r>
              <a:rPr lang="en-US" sz="900" b="1" dirty="0" smtClean="0">
                <a:cs typeface="Arial" charset="0"/>
              </a:rPr>
              <a:t> ratio of 15:1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/>
          <p:nvPr/>
        </p:nvGrpSpPr>
        <p:grpSpPr>
          <a:xfrm>
            <a:off x="249691" y="3062836"/>
            <a:ext cx="7626129" cy="3082103"/>
            <a:chOff x="249691" y="3062836"/>
            <a:chExt cx="7626129" cy="3082103"/>
          </a:xfrm>
        </p:grpSpPr>
        <p:sp>
          <p:nvSpPr>
            <p:cNvPr id="37" name="Arc 36"/>
            <p:cNvSpPr/>
            <p:nvPr/>
          </p:nvSpPr>
          <p:spPr>
            <a:xfrm rot="5141940" flipH="1">
              <a:off x="4573444" y="2152640"/>
              <a:ext cx="2111433" cy="3931826"/>
            </a:xfrm>
            <a:prstGeom prst="arc">
              <a:avLst>
                <a:gd name="adj1" fmla="val 16200000"/>
                <a:gd name="adj2" fmla="val 5191089"/>
              </a:avLst>
            </a:prstGeom>
            <a:ln w="28575">
              <a:solidFill>
                <a:srgbClr val="727E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0" name="Content Placeholder 3"/>
            <p:cNvSpPr txBox="1">
              <a:spLocks/>
            </p:cNvSpPr>
            <p:nvPr/>
          </p:nvSpPr>
          <p:spPr bwMode="auto">
            <a:xfrm>
              <a:off x="249691" y="3957303"/>
              <a:ext cx="2808287" cy="1700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5425" indent="-225425">
                <a:buClr>
                  <a:srgbClr val="41A2EF"/>
                </a:buClr>
                <a:buFont typeface="Wingdings" pitchFamily="2" charset="2"/>
                <a:buChar char="§"/>
              </a:pPr>
              <a:r>
                <a:rPr lang="en-US" sz="2000" dirty="0" smtClean="0"/>
                <a:t>Multi-site </a:t>
              </a:r>
              <a:r>
                <a:rPr lang="en-US" sz="2000" dirty="0"/>
                <a:t>Enterprises using edge-to-core data </a:t>
              </a:r>
              <a:r>
                <a:rPr lang="en-US" sz="2000" dirty="0" smtClean="0"/>
                <a:t>protection (but Core data are not under DR)</a:t>
              </a:r>
              <a:endParaRPr lang="en-US" sz="2000" dirty="0"/>
            </a:p>
            <a:p>
              <a:pPr marL="1143000" lvl="2" indent="-228600" eaLnBrk="0" hangingPunct="0">
                <a:spcBef>
                  <a:spcPct val="20000"/>
                </a:spcBef>
                <a:buClr>
                  <a:srgbClr val="0DB6EC"/>
                </a:buClr>
                <a:buSzPct val="120000"/>
                <a:buFont typeface="Wingdings" pitchFamily="2" charset="2"/>
                <a:buChar char="§"/>
              </a:pPr>
              <a:endParaRPr lang="en-US" sz="1600" dirty="0">
                <a:solidFill>
                  <a:srgbClr val="666666"/>
                </a:solidFill>
                <a:cs typeface="Arial" charset="0"/>
              </a:endParaRPr>
            </a:p>
            <a:p>
              <a:pPr marL="1143000" lvl="2" indent="-228600" eaLnBrk="0" hangingPunct="0">
                <a:spcBef>
                  <a:spcPct val="20000"/>
                </a:spcBef>
                <a:buClr>
                  <a:srgbClr val="0DB6EC"/>
                </a:buClr>
                <a:buSzPct val="120000"/>
                <a:buFont typeface="Wingdings" pitchFamily="2" charset="2"/>
                <a:buChar char="§"/>
              </a:pPr>
              <a:endParaRPr lang="en-US" sz="1600" dirty="0">
                <a:solidFill>
                  <a:srgbClr val="666666"/>
                </a:solidFill>
                <a:cs typeface="Arial" charset="0"/>
              </a:endParaRPr>
            </a:p>
            <a:p>
              <a:pPr marL="1143000" lvl="2" indent="-228600" eaLnBrk="0" hangingPunct="0">
                <a:spcBef>
                  <a:spcPct val="20000"/>
                </a:spcBef>
                <a:buClr>
                  <a:srgbClr val="0DB6EC"/>
                </a:buClr>
                <a:buSzPct val="120000"/>
                <a:buFont typeface="Wingdings" pitchFamily="2" charset="2"/>
                <a:buChar char="§"/>
              </a:pPr>
              <a:endParaRPr lang="en-US" sz="1600" dirty="0">
                <a:solidFill>
                  <a:srgbClr val="666666"/>
                </a:solidFill>
                <a:cs typeface="Arial" charset="0"/>
              </a:endParaRPr>
            </a:p>
          </p:txBody>
        </p:sp>
        <p:grpSp>
          <p:nvGrpSpPr>
            <p:cNvPr id="3" name="Group 101"/>
            <p:cNvGrpSpPr/>
            <p:nvPr/>
          </p:nvGrpSpPr>
          <p:grpSpPr>
            <a:xfrm>
              <a:off x="4005944" y="4495803"/>
              <a:ext cx="1957816" cy="1649136"/>
              <a:chOff x="6504215" y="3899810"/>
              <a:chExt cx="1957816" cy="1649136"/>
            </a:xfrm>
          </p:grpSpPr>
          <p:grpSp>
            <p:nvGrpSpPr>
              <p:cNvPr id="4" name="Group 98"/>
              <p:cNvGrpSpPr/>
              <p:nvPr/>
            </p:nvGrpSpPr>
            <p:grpSpPr>
              <a:xfrm>
                <a:off x="6504215" y="3899810"/>
                <a:ext cx="1957816" cy="1649136"/>
                <a:chOff x="6504215" y="3899810"/>
                <a:chExt cx="1957816" cy="1649136"/>
              </a:xfrm>
            </p:grpSpPr>
            <p:grpSp>
              <p:nvGrpSpPr>
                <p:cNvPr id="5" name="Group 79"/>
                <p:cNvGrpSpPr/>
                <p:nvPr/>
              </p:nvGrpSpPr>
              <p:grpSpPr>
                <a:xfrm>
                  <a:off x="6504215" y="3899810"/>
                  <a:ext cx="1957816" cy="1649136"/>
                  <a:chOff x="3935186" y="3755574"/>
                  <a:chExt cx="1957816" cy="1649136"/>
                </a:xfrm>
              </p:grpSpPr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3935186" y="3755574"/>
                    <a:ext cx="1902279" cy="1649136"/>
                  </a:xfrm>
                  <a:prstGeom prst="roundRect">
                    <a:avLst>
                      <a:gd name="adj" fmla="val 9939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82" name="Plus 81"/>
                  <p:cNvSpPr/>
                  <p:nvPr/>
                </p:nvSpPr>
                <p:spPr>
                  <a:xfrm>
                    <a:off x="4660955" y="4486790"/>
                    <a:ext cx="380312" cy="388508"/>
                  </a:xfrm>
                  <a:prstGeom prst="mathPlus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/>
                  </a:p>
                </p:txBody>
              </p:sp>
              <p:grpSp>
                <p:nvGrpSpPr>
                  <p:cNvPr id="6" name="Group 40"/>
                  <p:cNvGrpSpPr/>
                  <p:nvPr/>
                </p:nvGrpSpPr>
                <p:grpSpPr>
                  <a:xfrm>
                    <a:off x="3967603" y="4684091"/>
                    <a:ext cx="692667" cy="649367"/>
                    <a:chOff x="2590861" y="2206803"/>
                    <a:chExt cx="692667" cy="649367"/>
                  </a:xfrm>
                </p:grpSpPr>
                <p:sp>
                  <p:nvSpPr>
                    <p:cNvPr id="94" name="Rounded Rectangle 93"/>
                    <p:cNvSpPr/>
                    <p:nvPr/>
                  </p:nvSpPr>
                  <p:spPr>
                    <a:xfrm>
                      <a:off x="2612971" y="2250446"/>
                      <a:ext cx="670557" cy="60081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pic>
                  <p:nvPicPr>
                    <p:cNvPr id="95" name="Picture 94" descr="vranger.gif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2628756" y="2566269"/>
                      <a:ext cx="362746" cy="1255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Picture 95" descr="symantec.gif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2662886" y="2691761"/>
                      <a:ext cx="474912" cy="16440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 descr="veeam.gif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2888828" y="2651762"/>
                      <a:ext cx="328754" cy="11381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8" name="Text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0861" y="2206803"/>
                      <a:ext cx="667706" cy="4154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AD6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700" b="1" dirty="0" smtClean="0">
                          <a:solidFill>
                            <a:srgbClr val="006AD6"/>
                          </a:solidFill>
                        </a:rPr>
                        <a:t> other</a:t>
                      </a:r>
                      <a:endParaRPr lang="en-US" sz="700" b="1" dirty="0">
                        <a:solidFill>
                          <a:srgbClr val="006AD6"/>
                        </a:solidFill>
                      </a:endParaRPr>
                    </a:p>
                  </p:txBody>
                </p:sp>
              </p:grpSp>
              <p:grpSp>
                <p:nvGrpSpPr>
                  <p:cNvPr id="7" name="Group 46"/>
                  <p:cNvGrpSpPr/>
                  <p:nvPr/>
                </p:nvGrpSpPr>
                <p:grpSpPr>
                  <a:xfrm>
                    <a:off x="4000797" y="4008900"/>
                    <a:ext cx="670557" cy="615845"/>
                    <a:chOff x="2607429" y="1423543"/>
                    <a:chExt cx="670557" cy="615845"/>
                  </a:xfrm>
                </p:grpSpPr>
                <p:sp>
                  <p:nvSpPr>
                    <p:cNvPr id="91" name="Rounded Rectangle 90"/>
                    <p:cNvSpPr/>
                    <p:nvPr/>
                  </p:nvSpPr>
                  <p:spPr>
                    <a:xfrm>
                      <a:off x="2607429" y="1438569"/>
                      <a:ext cx="670557" cy="600819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sp>
                  <p:nvSpPr>
                    <p:cNvPr id="92" name="Text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9120" y="1423543"/>
                      <a:ext cx="667706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006AD6"/>
                          </a:solidFill>
                        </a:rPr>
                        <a:t>Quantum </a:t>
                      </a:r>
                      <a:r>
                        <a:rPr lang="en-US" sz="700" b="1" dirty="0" err="1">
                          <a:solidFill>
                            <a:srgbClr val="006AD6"/>
                          </a:solidFill>
                        </a:rPr>
                        <a:t>vmPRO</a:t>
                      </a:r>
                      <a:endParaRPr lang="en-US" sz="700" b="1" dirty="0">
                        <a:solidFill>
                          <a:srgbClr val="006AD6"/>
                        </a:solidFill>
                      </a:endParaRPr>
                    </a:p>
                  </p:txBody>
                </p:sp>
                <p:pic>
                  <p:nvPicPr>
                    <p:cNvPr id="93" name="Picture 17" descr="QuantumvmPRO_Icon_samples.jp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8889" t="43333" r="57777" b="39999"/>
                    <a:stretch>
                      <a:fillRect/>
                    </a:stretch>
                  </p:blipFill>
                  <p:spPr bwMode="auto">
                    <a:xfrm>
                      <a:off x="2749731" y="1745673"/>
                      <a:ext cx="339256" cy="2447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8" name="Group 50"/>
                  <p:cNvGrpSpPr/>
                  <p:nvPr/>
                </p:nvGrpSpPr>
                <p:grpSpPr>
                  <a:xfrm>
                    <a:off x="4980826" y="4023460"/>
                    <a:ext cx="912176" cy="1327262"/>
                    <a:chOff x="4199044" y="1512920"/>
                    <a:chExt cx="912176" cy="1327262"/>
                  </a:xfrm>
                </p:grpSpPr>
                <p:sp>
                  <p:nvSpPr>
                    <p:cNvPr id="86" name="Rounded Rectangle 85"/>
                    <p:cNvSpPr/>
                    <p:nvPr/>
                  </p:nvSpPr>
                  <p:spPr>
                    <a:xfrm>
                      <a:off x="4281056" y="1512920"/>
                      <a:ext cx="728749" cy="1327262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900"/>
                    </a:p>
                  </p:txBody>
                </p:sp>
                <p:sp>
                  <p:nvSpPr>
                    <p:cNvPr id="88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9044" y="1555241"/>
                      <a:ext cx="912176" cy="2154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800" b="1" dirty="0" err="1" smtClean="0">
                          <a:solidFill>
                            <a:srgbClr val="006AD6"/>
                          </a:solidFill>
                        </a:rPr>
                        <a:t>DXi</a:t>
                      </a:r>
                      <a:r>
                        <a:rPr lang="en-US" sz="800" b="1" dirty="0" smtClean="0">
                          <a:solidFill>
                            <a:srgbClr val="006AD6"/>
                          </a:solidFill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6AD6"/>
                          </a:solidFill>
                        </a:rPr>
                        <a:t>Appliance</a:t>
                      </a:r>
                    </a:p>
                  </p:txBody>
                </p:sp>
              </p:grpSp>
            </p:grpSp>
            <p:pic>
              <p:nvPicPr>
                <p:cNvPr id="58" name="Picture 44" descr="Z:\topography\PNGs\DXi670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718684" y="4816928"/>
                  <a:ext cx="587116" cy="482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0" name="TextBox 16"/>
              <p:cNvSpPr txBox="1">
                <a:spLocks noChangeArrowheads="1"/>
              </p:cNvSpPr>
              <p:nvPr/>
            </p:nvSpPr>
            <p:spPr bwMode="auto">
              <a:xfrm>
                <a:off x="6698514" y="3914463"/>
                <a:ext cx="159640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900" b="1" dirty="0" smtClean="0">
                    <a:solidFill>
                      <a:srgbClr val="006AD6"/>
                    </a:solidFill>
                  </a:rPr>
                  <a:t>Customer B </a:t>
                </a:r>
                <a:r>
                  <a:rPr lang="fr-FR" sz="900" dirty="0" smtClean="0">
                    <a:solidFill>
                      <a:srgbClr val="006AD6"/>
                    </a:solidFill>
                  </a:rPr>
                  <a:t>(</a:t>
                </a:r>
                <a:r>
                  <a:rPr lang="fr-FR" sz="900" dirty="0" err="1" smtClean="0">
                    <a:solidFill>
                      <a:srgbClr val="006AD6"/>
                    </a:solidFill>
                  </a:rPr>
                  <a:t>primary</a:t>
                </a:r>
                <a:r>
                  <a:rPr lang="fr-FR" sz="900" dirty="0" smtClean="0">
                    <a:solidFill>
                      <a:srgbClr val="006AD6"/>
                    </a:solidFill>
                  </a:rPr>
                  <a:t> site)  </a:t>
                </a:r>
                <a:endParaRPr lang="en-US" sz="900" dirty="0">
                  <a:solidFill>
                    <a:srgbClr val="006AD6"/>
                  </a:solidFill>
                </a:endParaRPr>
              </a:p>
            </p:txBody>
          </p:sp>
        </p:grpSp>
        <p:grpSp>
          <p:nvGrpSpPr>
            <p:cNvPr id="9" name="Group 102"/>
            <p:cNvGrpSpPr/>
            <p:nvPr/>
          </p:nvGrpSpPr>
          <p:grpSpPr>
            <a:xfrm>
              <a:off x="5920190" y="4017878"/>
              <a:ext cx="1386852" cy="872484"/>
              <a:chOff x="5046611" y="4434257"/>
              <a:chExt cx="1386852" cy="872484"/>
            </a:xfrm>
          </p:grpSpPr>
          <p:grpSp>
            <p:nvGrpSpPr>
              <p:cNvPr id="11" name="Group 78"/>
              <p:cNvGrpSpPr/>
              <p:nvPr/>
            </p:nvGrpSpPr>
            <p:grpSpPr>
              <a:xfrm>
                <a:off x="5208815" y="4465867"/>
                <a:ext cx="1045028" cy="840874"/>
                <a:chOff x="3935186" y="3755574"/>
                <a:chExt cx="1957816" cy="1649136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3935186" y="3755574"/>
                  <a:ext cx="1902279" cy="1649136"/>
                </a:xfrm>
                <a:prstGeom prst="roundRect">
                  <a:avLst>
                    <a:gd name="adj" fmla="val 993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40" name="Plus 39"/>
                <p:cNvSpPr/>
                <p:nvPr/>
              </p:nvSpPr>
              <p:spPr>
                <a:xfrm>
                  <a:off x="4660955" y="4486790"/>
                  <a:ext cx="380312" cy="388508"/>
                </a:xfrm>
                <a:prstGeom prst="mathPlus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400"/>
                </a:p>
              </p:txBody>
            </p:sp>
            <p:grpSp>
              <p:nvGrpSpPr>
                <p:cNvPr id="22" name="Group 40"/>
                <p:cNvGrpSpPr/>
                <p:nvPr/>
              </p:nvGrpSpPr>
              <p:grpSpPr>
                <a:xfrm>
                  <a:off x="3967603" y="4684087"/>
                  <a:ext cx="692667" cy="649371"/>
                  <a:chOff x="2590861" y="2206799"/>
                  <a:chExt cx="692667" cy="649371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2612971" y="2250446"/>
                    <a:ext cx="670557" cy="600819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pic>
                <p:nvPicPr>
                  <p:cNvPr id="43" name="Picture 42" descr="vranger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628756" y="2566269"/>
                    <a:ext cx="362746" cy="125579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 descr="symantec.gif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2662886" y="2691761"/>
                    <a:ext cx="474912" cy="164409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 descr="veeam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888828" y="2651762"/>
                    <a:ext cx="328754" cy="113811"/>
                  </a:xfrm>
                  <a:prstGeom prst="rect">
                    <a:avLst/>
                  </a:prstGeom>
                </p:spPr>
              </p:pic>
              <p:sp>
                <p:nvSpPr>
                  <p:cNvPr id="46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861" y="2206799"/>
                    <a:ext cx="667707" cy="5130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srgbClr val="006AD6"/>
                        </a:solidFill>
                      </a:rPr>
                      <a:t>OR</a:t>
                    </a:r>
                  </a:p>
                  <a:p>
                    <a:pPr algn="ctr"/>
                    <a:r>
                      <a:rPr lang="en-US" sz="200" b="1" dirty="0" smtClean="0">
                        <a:solidFill>
                          <a:srgbClr val="006AD6"/>
                        </a:solidFill>
                      </a:rPr>
                      <a:t> other</a:t>
                    </a:r>
                    <a:endParaRPr lang="en-US" sz="200" b="1" dirty="0">
                      <a:solidFill>
                        <a:srgbClr val="006AD6"/>
                      </a:solidFill>
                    </a:endParaRPr>
                  </a:p>
                </p:txBody>
              </p:sp>
            </p:grpSp>
            <p:grpSp>
              <p:nvGrpSpPr>
                <p:cNvPr id="27" name="Group 46"/>
                <p:cNvGrpSpPr/>
                <p:nvPr/>
              </p:nvGrpSpPr>
              <p:grpSpPr>
                <a:xfrm>
                  <a:off x="4000797" y="4008896"/>
                  <a:ext cx="670557" cy="615849"/>
                  <a:chOff x="2607429" y="1423539"/>
                  <a:chExt cx="670557" cy="615849"/>
                </a:xfrm>
              </p:grpSpPr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2607429" y="1438569"/>
                    <a:ext cx="670557" cy="600819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sp>
                <p:nvSpPr>
                  <p:cNvPr id="49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9121" y="1423539"/>
                    <a:ext cx="667706" cy="3018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" b="1" dirty="0">
                        <a:solidFill>
                          <a:srgbClr val="006AD6"/>
                        </a:solidFill>
                      </a:rPr>
                      <a:t>Quantum </a:t>
                    </a:r>
                    <a:r>
                      <a:rPr lang="en-US" sz="200" b="1" dirty="0" err="1">
                        <a:solidFill>
                          <a:srgbClr val="006AD6"/>
                        </a:solidFill>
                      </a:rPr>
                      <a:t>vmPRO</a:t>
                    </a:r>
                    <a:endParaRPr lang="en-US" sz="200" b="1" dirty="0">
                      <a:solidFill>
                        <a:srgbClr val="006AD6"/>
                      </a:solidFill>
                    </a:endParaRPr>
                  </a:p>
                </p:txBody>
              </p:sp>
              <p:pic>
                <p:nvPicPr>
                  <p:cNvPr id="50" name="Picture 17" descr="QuantumvmPRO_Icon_samples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 l="18889" t="43333" r="57777" b="39999"/>
                  <a:stretch>
                    <a:fillRect/>
                  </a:stretch>
                </p:blipFill>
                <p:spPr bwMode="auto">
                  <a:xfrm>
                    <a:off x="2749731" y="1745673"/>
                    <a:ext cx="339256" cy="2447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1" name="Group 50"/>
                <p:cNvGrpSpPr/>
                <p:nvPr/>
              </p:nvGrpSpPr>
              <p:grpSpPr>
                <a:xfrm>
                  <a:off x="4980826" y="4023460"/>
                  <a:ext cx="912176" cy="1327262"/>
                  <a:chOff x="4199044" y="1512920"/>
                  <a:chExt cx="912176" cy="1327262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>
                  <a:xfrm>
                    <a:off x="4281056" y="1512920"/>
                    <a:ext cx="728749" cy="1327262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grpSp>
                <p:nvGrpSpPr>
                  <p:cNvPr id="32" name="Group 33"/>
                  <p:cNvGrpSpPr/>
                  <p:nvPr/>
                </p:nvGrpSpPr>
                <p:grpSpPr>
                  <a:xfrm>
                    <a:off x="4199044" y="1555237"/>
                    <a:ext cx="912176" cy="1143305"/>
                    <a:chOff x="4199044" y="1555237"/>
                    <a:chExt cx="912176" cy="1143305"/>
                  </a:xfrm>
                </p:grpSpPr>
                <p:sp>
                  <p:nvSpPr>
                    <p:cNvPr id="54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9044" y="1555237"/>
                      <a:ext cx="912176" cy="4527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300" b="1" dirty="0" err="1">
                          <a:solidFill>
                            <a:srgbClr val="006AD6"/>
                          </a:solidFill>
                        </a:rPr>
                        <a:t>DXi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 V1000 </a:t>
                      </a:r>
                      <a:endParaRPr lang="en-US" sz="300" b="1" dirty="0" smtClean="0">
                        <a:solidFill>
                          <a:srgbClr val="006AD6"/>
                        </a:solidFill>
                      </a:endParaRPr>
                    </a:p>
                    <a:p>
                      <a:pPr algn="ctr"/>
                      <a:r>
                        <a:rPr lang="en-US" sz="300" b="1" dirty="0" smtClean="0">
                          <a:solidFill>
                            <a:srgbClr val="006AD6"/>
                          </a:solidFill>
                        </a:rPr>
                        <a:t>or 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other </a:t>
                      </a:r>
                      <a:r>
                        <a:rPr lang="en-US" sz="300" b="1" dirty="0" err="1">
                          <a:solidFill>
                            <a:srgbClr val="006AD6"/>
                          </a:solidFill>
                        </a:rPr>
                        <a:t>DXi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 Appliance</a:t>
                      </a:r>
                    </a:p>
                  </p:txBody>
                </p:sp>
                <p:pic>
                  <p:nvPicPr>
                    <p:cNvPr id="55" name="Picture 42" descr="Z:\topography\PNGs\DXi6500_wExpansion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duotone>
                        <a:prstClr val="black"/>
                        <a:schemeClr val="accent3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4410926" y="2401206"/>
                      <a:ext cx="474916" cy="2973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6" name="Picture 15" descr="Quantum_DXiV1000_Symbol_forPPT.pn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4436913" y="2092318"/>
                      <a:ext cx="411766" cy="49175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01" name="TextBox 16"/>
              <p:cNvSpPr txBox="1">
                <a:spLocks noChangeArrowheads="1"/>
              </p:cNvSpPr>
              <p:nvPr/>
            </p:nvSpPr>
            <p:spPr bwMode="auto">
              <a:xfrm>
                <a:off x="5046611" y="4434257"/>
                <a:ext cx="13868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800" b="1" dirty="0" smtClean="0">
                    <a:solidFill>
                      <a:srgbClr val="006AD6"/>
                    </a:solidFill>
                  </a:rPr>
                  <a:t>Customer B </a:t>
                </a:r>
                <a:r>
                  <a:rPr lang="fr-FR" sz="800" dirty="0" smtClean="0">
                    <a:solidFill>
                      <a:srgbClr val="006AD6"/>
                    </a:solidFill>
                  </a:rPr>
                  <a:t>(ROBO)  </a:t>
                </a:r>
                <a:endParaRPr lang="en-US" sz="800" dirty="0">
                  <a:solidFill>
                    <a:srgbClr val="006AD6"/>
                  </a:solidFill>
                </a:endParaRPr>
              </a:p>
            </p:txBody>
          </p:sp>
        </p:grpSp>
        <p:grpSp>
          <p:nvGrpSpPr>
            <p:cNvPr id="34" name="Group 103"/>
            <p:cNvGrpSpPr/>
            <p:nvPr/>
          </p:nvGrpSpPr>
          <p:grpSpPr>
            <a:xfrm>
              <a:off x="6488968" y="5109171"/>
              <a:ext cx="1386852" cy="872484"/>
              <a:chOff x="5046611" y="4434257"/>
              <a:chExt cx="1386852" cy="872484"/>
            </a:xfrm>
          </p:grpSpPr>
          <p:grpSp>
            <p:nvGrpSpPr>
              <p:cNvPr id="35" name="Group 78"/>
              <p:cNvGrpSpPr/>
              <p:nvPr/>
            </p:nvGrpSpPr>
            <p:grpSpPr>
              <a:xfrm>
                <a:off x="5208815" y="4465867"/>
                <a:ext cx="1045028" cy="840874"/>
                <a:chOff x="3935186" y="3755574"/>
                <a:chExt cx="1957816" cy="1649136"/>
              </a:xfrm>
            </p:grpSpPr>
            <p:sp>
              <p:nvSpPr>
                <p:cNvPr id="107" name="Rounded Rectangle 106"/>
                <p:cNvSpPr/>
                <p:nvPr/>
              </p:nvSpPr>
              <p:spPr>
                <a:xfrm>
                  <a:off x="3935186" y="3755574"/>
                  <a:ext cx="1902279" cy="1649136"/>
                </a:xfrm>
                <a:prstGeom prst="roundRect">
                  <a:avLst>
                    <a:gd name="adj" fmla="val 9939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/>
                </a:p>
              </p:txBody>
            </p:sp>
            <p:sp>
              <p:nvSpPr>
                <p:cNvPr id="108" name="Plus 107"/>
                <p:cNvSpPr/>
                <p:nvPr/>
              </p:nvSpPr>
              <p:spPr>
                <a:xfrm>
                  <a:off x="4660955" y="4486790"/>
                  <a:ext cx="380312" cy="388508"/>
                </a:xfrm>
                <a:prstGeom prst="mathPlus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400"/>
                </a:p>
              </p:txBody>
            </p:sp>
            <p:grpSp>
              <p:nvGrpSpPr>
                <p:cNvPr id="38" name="Group 40"/>
                <p:cNvGrpSpPr/>
                <p:nvPr/>
              </p:nvGrpSpPr>
              <p:grpSpPr>
                <a:xfrm>
                  <a:off x="3967603" y="4684087"/>
                  <a:ext cx="692667" cy="649371"/>
                  <a:chOff x="2590861" y="2206799"/>
                  <a:chExt cx="692667" cy="649371"/>
                </a:xfrm>
              </p:grpSpPr>
              <p:sp>
                <p:nvSpPr>
                  <p:cNvPr id="120" name="Rounded Rectangle 119"/>
                  <p:cNvSpPr/>
                  <p:nvPr/>
                </p:nvSpPr>
                <p:spPr>
                  <a:xfrm>
                    <a:off x="2612971" y="2250446"/>
                    <a:ext cx="670557" cy="600819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pic>
                <p:nvPicPr>
                  <p:cNvPr id="121" name="Picture 120" descr="vranger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628756" y="2566269"/>
                    <a:ext cx="362746" cy="125579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 descr="symantec.gif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2662886" y="2691761"/>
                    <a:ext cx="474912" cy="16440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 descr="veeam.gif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888828" y="2651762"/>
                    <a:ext cx="328754" cy="113811"/>
                  </a:xfrm>
                  <a:prstGeom prst="rect">
                    <a:avLst/>
                  </a:prstGeom>
                </p:spPr>
              </p:pic>
              <p:sp>
                <p:nvSpPr>
                  <p:cNvPr id="124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861" y="2206799"/>
                    <a:ext cx="667707" cy="5130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srgbClr val="006AD6"/>
                        </a:solidFill>
                      </a:rPr>
                      <a:t>OR</a:t>
                    </a:r>
                  </a:p>
                  <a:p>
                    <a:pPr algn="ctr"/>
                    <a:r>
                      <a:rPr lang="en-US" sz="200" b="1" dirty="0" smtClean="0">
                        <a:solidFill>
                          <a:srgbClr val="006AD6"/>
                        </a:solidFill>
                      </a:rPr>
                      <a:t> other</a:t>
                    </a:r>
                    <a:endParaRPr lang="en-US" sz="200" b="1" dirty="0">
                      <a:solidFill>
                        <a:srgbClr val="006AD6"/>
                      </a:solidFill>
                    </a:endParaRPr>
                  </a:p>
                </p:txBody>
              </p:sp>
            </p:grpSp>
            <p:grpSp>
              <p:nvGrpSpPr>
                <p:cNvPr id="41" name="Group 46"/>
                <p:cNvGrpSpPr/>
                <p:nvPr/>
              </p:nvGrpSpPr>
              <p:grpSpPr>
                <a:xfrm>
                  <a:off x="4000797" y="4008896"/>
                  <a:ext cx="670557" cy="615849"/>
                  <a:chOff x="2607429" y="1423539"/>
                  <a:chExt cx="670557" cy="615849"/>
                </a:xfrm>
              </p:grpSpPr>
              <p:sp>
                <p:nvSpPr>
                  <p:cNvPr id="117" name="Rounded Rectangle 116"/>
                  <p:cNvSpPr/>
                  <p:nvPr/>
                </p:nvSpPr>
                <p:spPr>
                  <a:xfrm>
                    <a:off x="2607429" y="1438569"/>
                    <a:ext cx="670557" cy="600819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sp>
                <p:nvSpPr>
                  <p:cNvPr id="118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9121" y="1423539"/>
                    <a:ext cx="667706" cy="3018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" b="1" dirty="0">
                        <a:solidFill>
                          <a:srgbClr val="006AD6"/>
                        </a:solidFill>
                      </a:rPr>
                      <a:t>Quantum </a:t>
                    </a:r>
                    <a:r>
                      <a:rPr lang="en-US" sz="200" b="1" dirty="0" err="1">
                        <a:solidFill>
                          <a:srgbClr val="006AD6"/>
                        </a:solidFill>
                      </a:rPr>
                      <a:t>vmPRO</a:t>
                    </a:r>
                    <a:endParaRPr lang="en-US" sz="200" b="1" dirty="0">
                      <a:solidFill>
                        <a:srgbClr val="006AD6"/>
                      </a:solidFill>
                    </a:endParaRPr>
                  </a:p>
                </p:txBody>
              </p:sp>
              <p:pic>
                <p:nvPicPr>
                  <p:cNvPr id="119" name="Picture 17" descr="QuantumvmPRO_Icon_samples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 l="18889" t="43333" r="57777" b="39999"/>
                  <a:stretch>
                    <a:fillRect/>
                  </a:stretch>
                </p:blipFill>
                <p:spPr bwMode="auto">
                  <a:xfrm>
                    <a:off x="2749731" y="1745673"/>
                    <a:ext cx="339256" cy="2447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" name="Group 50"/>
                <p:cNvGrpSpPr/>
                <p:nvPr/>
              </p:nvGrpSpPr>
              <p:grpSpPr>
                <a:xfrm>
                  <a:off x="4980826" y="4023460"/>
                  <a:ext cx="912176" cy="1327262"/>
                  <a:chOff x="4199044" y="1512920"/>
                  <a:chExt cx="912176" cy="1327262"/>
                </a:xfrm>
              </p:grpSpPr>
              <p:sp>
                <p:nvSpPr>
                  <p:cNvPr id="112" name="Rounded Rectangle 111"/>
                  <p:cNvSpPr/>
                  <p:nvPr/>
                </p:nvSpPr>
                <p:spPr>
                  <a:xfrm>
                    <a:off x="4281056" y="1512920"/>
                    <a:ext cx="728749" cy="1327262"/>
                  </a:xfrm>
                  <a:prstGeom prst="round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"/>
                  </a:p>
                </p:txBody>
              </p:sp>
              <p:grpSp>
                <p:nvGrpSpPr>
                  <p:cNvPr id="51" name="Group 33"/>
                  <p:cNvGrpSpPr/>
                  <p:nvPr/>
                </p:nvGrpSpPr>
                <p:grpSpPr>
                  <a:xfrm>
                    <a:off x="4199044" y="1555237"/>
                    <a:ext cx="912176" cy="1143305"/>
                    <a:chOff x="4199044" y="1555237"/>
                    <a:chExt cx="912176" cy="1143305"/>
                  </a:xfrm>
                </p:grpSpPr>
                <p:sp>
                  <p:nvSpPr>
                    <p:cNvPr id="114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99044" y="1555237"/>
                      <a:ext cx="912176" cy="4527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300" b="1" dirty="0" err="1">
                          <a:solidFill>
                            <a:srgbClr val="006AD6"/>
                          </a:solidFill>
                        </a:rPr>
                        <a:t>DXi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 V1000 </a:t>
                      </a:r>
                      <a:endParaRPr lang="en-US" sz="300" b="1" dirty="0" smtClean="0">
                        <a:solidFill>
                          <a:srgbClr val="006AD6"/>
                        </a:solidFill>
                      </a:endParaRPr>
                    </a:p>
                    <a:p>
                      <a:pPr algn="ctr"/>
                      <a:r>
                        <a:rPr lang="en-US" sz="300" b="1" dirty="0" smtClean="0">
                          <a:solidFill>
                            <a:srgbClr val="006AD6"/>
                          </a:solidFill>
                        </a:rPr>
                        <a:t>or 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other </a:t>
                      </a:r>
                      <a:r>
                        <a:rPr lang="en-US" sz="300" b="1" dirty="0" err="1">
                          <a:solidFill>
                            <a:srgbClr val="006AD6"/>
                          </a:solidFill>
                        </a:rPr>
                        <a:t>DXi</a:t>
                      </a:r>
                      <a:r>
                        <a:rPr lang="en-US" sz="300" b="1" dirty="0">
                          <a:solidFill>
                            <a:srgbClr val="006AD6"/>
                          </a:solidFill>
                        </a:rPr>
                        <a:t> Appliance</a:t>
                      </a:r>
                    </a:p>
                  </p:txBody>
                </p:sp>
                <p:pic>
                  <p:nvPicPr>
                    <p:cNvPr id="115" name="Picture 42" descr="Z:\topography\PNGs\DXi6500_wExpansion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duotone>
                        <a:prstClr val="black"/>
                        <a:schemeClr val="accent3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4410926" y="2401206"/>
                      <a:ext cx="474916" cy="2973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6" name="Picture 15" descr="Quantum_DXiV1000_Symbol_forPPT.pn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4436913" y="2092318"/>
                      <a:ext cx="411766" cy="49175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06" name="TextBox 16"/>
              <p:cNvSpPr txBox="1">
                <a:spLocks noChangeArrowheads="1"/>
              </p:cNvSpPr>
              <p:nvPr/>
            </p:nvSpPr>
            <p:spPr bwMode="auto">
              <a:xfrm>
                <a:off x="5046611" y="4434257"/>
                <a:ext cx="13868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800" b="1" dirty="0" smtClean="0">
                    <a:solidFill>
                      <a:srgbClr val="006AD6"/>
                    </a:solidFill>
                  </a:rPr>
                  <a:t>Customer B </a:t>
                </a:r>
                <a:r>
                  <a:rPr lang="fr-FR" sz="800" dirty="0" smtClean="0">
                    <a:solidFill>
                      <a:srgbClr val="006AD6"/>
                    </a:solidFill>
                  </a:rPr>
                  <a:t>(ROBO)  </a:t>
                </a:r>
                <a:endParaRPr lang="en-US" sz="800" dirty="0">
                  <a:solidFill>
                    <a:srgbClr val="006AD6"/>
                  </a:solidFill>
                </a:endParaRPr>
              </a:p>
            </p:txBody>
          </p:sp>
        </p:grpSp>
      </p:grpSp>
      <p:sp>
        <p:nvSpPr>
          <p:cNvPr id="36865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sz="2800" i="1" dirty="0" smtClean="0">
                <a:latin typeface="Arial" charset="0"/>
                <a:ea typeface="ＭＳ Ｐゴシック"/>
                <a:cs typeface="Arial" charset="0"/>
              </a:rPr>
              <a:t>Q-Cloud </a:t>
            </a:r>
            <a:r>
              <a:rPr sz="2800" i="1" dirty="0" err="1" smtClean="0">
                <a:latin typeface="Arial" charset="0"/>
                <a:ea typeface="ＭＳ Ｐゴシック"/>
                <a:cs typeface="Arial" charset="0"/>
              </a:rPr>
              <a:t>BaaS</a:t>
            </a:r>
            <a:r>
              <a:rPr sz="2800" i="1" dirty="0" smtClean="0">
                <a:latin typeface="Arial" charset="0"/>
                <a:ea typeface="ＭＳ Ｐゴシック"/>
                <a:cs typeface="Arial" charset="0"/>
              </a:rPr>
              <a:t>: Ideal Use Cases</a:t>
            </a:r>
          </a:p>
        </p:txBody>
      </p:sp>
      <p:sp>
        <p:nvSpPr>
          <p:cNvPr id="36866" name="Slide Number Placeholder 2"/>
          <p:cNvSpPr txBox="1">
            <a:spLocks noGrp="1"/>
          </p:cNvSpPr>
          <p:nvPr/>
        </p:nvSpPr>
        <p:spPr bwMode="auto">
          <a:xfrm>
            <a:off x="538163" y="6270625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BA0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650" y="1327150"/>
            <a:ext cx="2579688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87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228600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3772772-0210-47AD-A012-EF0015664CCD}" type="slidenum">
              <a:rPr smtClean="0">
                <a:ea typeface="ＭＳ Ｐゴシック"/>
                <a:cs typeface="ＭＳ Ｐゴシック"/>
              </a:rPr>
              <a:pPr/>
              <a:t>8</a:t>
            </a:fld>
            <a:endParaRPr smtClean="0">
              <a:ea typeface="ＭＳ Ｐゴシック"/>
              <a:cs typeface="ＭＳ Ｐゴシック"/>
            </a:endParaRPr>
          </a:p>
        </p:txBody>
      </p:sp>
      <p:grpSp>
        <p:nvGrpSpPr>
          <p:cNvPr id="53" name="Group 138"/>
          <p:cNvGrpSpPr/>
          <p:nvPr/>
        </p:nvGrpSpPr>
        <p:grpSpPr>
          <a:xfrm>
            <a:off x="5999826" y="2179792"/>
            <a:ext cx="1571875" cy="2963821"/>
            <a:chOff x="5999826" y="2179792"/>
            <a:chExt cx="1571875" cy="2963821"/>
          </a:xfrm>
        </p:grpSpPr>
        <p:sp>
          <p:nvSpPr>
            <p:cNvPr id="125" name="Left-Right Arrow 124"/>
            <p:cNvSpPr/>
            <p:nvPr/>
          </p:nvSpPr>
          <p:spPr>
            <a:xfrm rot="18058550">
              <a:off x="4907507" y="3272111"/>
              <a:ext cx="2560195" cy="375557"/>
            </a:xfrm>
            <a:prstGeom prst="left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Left-Right Arrow 125"/>
            <p:cNvSpPr/>
            <p:nvPr/>
          </p:nvSpPr>
          <p:spPr>
            <a:xfrm rot="17392790">
              <a:off x="6052512" y="3112200"/>
              <a:ext cx="1633911" cy="375557"/>
            </a:xfrm>
            <a:prstGeom prst="left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Left-Right Arrow 126"/>
            <p:cNvSpPr/>
            <p:nvPr/>
          </p:nvSpPr>
          <p:spPr>
            <a:xfrm rot="16468555">
              <a:off x="6080099" y="3652011"/>
              <a:ext cx="2607647" cy="375557"/>
            </a:xfrm>
            <a:prstGeom prst="left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133"/>
          <p:cNvGrpSpPr/>
          <p:nvPr/>
        </p:nvGrpSpPr>
        <p:grpSpPr>
          <a:xfrm>
            <a:off x="91427" y="1072342"/>
            <a:ext cx="7971221" cy="2044931"/>
            <a:chOff x="91427" y="1072342"/>
            <a:chExt cx="7971221" cy="2044931"/>
          </a:xfrm>
        </p:grpSpPr>
        <p:sp>
          <p:nvSpPr>
            <p:cNvPr id="36" name="Arc 35"/>
            <p:cNvSpPr/>
            <p:nvPr/>
          </p:nvSpPr>
          <p:spPr>
            <a:xfrm flipH="1">
              <a:off x="5544587" y="1072342"/>
              <a:ext cx="2111433" cy="2044931"/>
            </a:xfrm>
            <a:prstGeom prst="arc">
              <a:avLst>
                <a:gd name="adj1" fmla="val 16200000"/>
                <a:gd name="adj2" fmla="val 7237110"/>
              </a:avLst>
            </a:prstGeom>
            <a:ln w="28575">
              <a:solidFill>
                <a:srgbClr val="727E8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77193" y="1163780"/>
              <a:ext cx="2895687" cy="1729049"/>
            </a:xfrm>
            <a:prstGeom prst="roundRect">
              <a:avLst>
                <a:gd name="adj" fmla="val 1241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2194547" y="1173985"/>
              <a:ext cx="35246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900" b="1" dirty="0" smtClean="0">
                  <a:solidFill>
                    <a:srgbClr val="006AD6"/>
                  </a:solidFill>
                </a:rPr>
                <a:t>Customer A </a:t>
              </a:r>
              <a:r>
                <a:rPr lang="fr-FR" sz="900" dirty="0" smtClean="0">
                  <a:solidFill>
                    <a:srgbClr val="006AD6"/>
                  </a:solidFill>
                </a:rPr>
                <a:t>(</a:t>
              </a:r>
              <a:r>
                <a:rPr lang="fr-FR" sz="900" dirty="0" err="1" smtClean="0">
                  <a:solidFill>
                    <a:srgbClr val="006AD6"/>
                  </a:solidFill>
                </a:rPr>
                <a:t>existing</a:t>
              </a:r>
              <a:r>
                <a:rPr lang="fr-FR" sz="900" dirty="0" smtClean="0">
                  <a:solidFill>
                    <a:srgbClr val="006AD6"/>
                  </a:solidFill>
                </a:rPr>
                <a:t> </a:t>
              </a:r>
              <a:r>
                <a:rPr lang="fr-FR" sz="900" dirty="0" err="1" smtClean="0">
                  <a:solidFill>
                    <a:srgbClr val="006AD6"/>
                  </a:solidFill>
                </a:rPr>
                <a:t>DXi</a:t>
              </a:r>
              <a:r>
                <a:rPr lang="fr-FR" sz="900" dirty="0" smtClean="0">
                  <a:solidFill>
                    <a:srgbClr val="006AD6"/>
                  </a:solidFill>
                </a:rPr>
                <a:t> or </a:t>
              </a:r>
              <a:r>
                <a:rPr lang="fr-FR" sz="900" dirty="0" err="1" smtClean="0">
                  <a:solidFill>
                    <a:srgbClr val="006AD6"/>
                  </a:solidFill>
                </a:rPr>
                <a:t>Purchased</a:t>
              </a:r>
              <a:r>
                <a:rPr lang="fr-FR" sz="900" dirty="0" smtClean="0">
                  <a:solidFill>
                    <a:srgbClr val="006AD6"/>
                  </a:solidFill>
                </a:rPr>
                <a:t> </a:t>
              </a:r>
              <a:r>
                <a:rPr lang="fr-FR" sz="900" dirty="0" err="1" smtClean="0">
                  <a:solidFill>
                    <a:srgbClr val="006AD6"/>
                  </a:solidFill>
                </a:rPr>
                <a:t>Separately</a:t>
              </a:r>
              <a:r>
                <a:rPr lang="fr-FR" sz="900" dirty="0" smtClean="0">
                  <a:solidFill>
                    <a:srgbClr val="006AD6"/>
                  </a:solidFill>
                </a:rPr>
                <a:t>)  </a:t>
              </a:r>
              <a:endParaRPr lang="en-US" sz="900" dirty="0">
                <a:solidFill>
                  <a:srgbClr val="006AD6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4692833" y="1903763"/>
              <a:ext cx="1583871" cy="375557"/>
            </a:xfrm>
            <a:prstGeom prst="left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3373719" y="1901433"/>
              <a:ext cx="380312" cy="388508"/>
            </a:xfrm>
            <a:prstGeom prst="mathPlu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sp>
          <p:nvSpPr>
            <p:cNvPr id="28" name="Content Placeholder 3"/>
            <p:cNvSpPr txBox="1">
              <a:spLocks/>
            </p:cNvSpPr>
            <p:nvPr/>
          </p:nvSpPr>
          <p:spPr bwMode="auto">
            <a:xfrm>
              <a:off x="91427" y="1265843"/>
              <a:ext cx="2576238" cy="152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5425" indent="-225425">
                <a:buClr>
                  <a:srgbClr val="41A2EF"/>
                </a:buClr>
                <a:buFont typeface="Wingdings" pitchFamily="2" charset="2"/>
                <a:buChar char="§"/>
              </a:pPr>
              <a:r>
                <a:rPr lang="en-US" sz="2000" dirty="0"/>
                <a:t>Single site enterprises needing backup &amp; DR protection</a:t>
              </a:r>
            </a:p>
            <a:p>
              <a:pPr marL="225425" indent="-225425">
                <a:buClr>
                  <a:srgbClr val="41A2EF"/>
                </a:buClr>
                <a:buFont typeface="Wingdings" pitchFamily="2" charset="2"/>
                <a:buChar char="§"/>
              </a:pPr>
              <a:endParaRPr lang="en-US" sz="2400" dirty="0"/>
            </a:p>
            <a:p>
              <a:pPr marL="1143000" lvl="2" indent="-228600" eaLnBrk="0" hangingPunct="0">
                <a:spcBef>
                  <a:spcPct val="20000"/>
                </a:spcBef>
                <a:buClr>
                  <a:srgbClr val="0DB6EC"/>
                </a:buClr>
                <a:buSzPct val="120000"/>
                <a:buFont typeface="Wingdings" pitchFamily="2" charset="2"/>
                <a:buChar char="§"/>
              </a:pPr>
              <a:endParaRPr lang="en-US" sz="1600" dirty="0">
                <a:solidFill>
                  <a:srgbClr val="666666"/>
                </a:solidFill>
                <a:cs typeface="Arial" charset="0"/>
              </a:endParaRPr>
            </a:p>
          </p:txBody>
        </p:sp>
        <p:grpSp>
          <p:nvGrpSpPr>
            <p:cNvPr id="59" name="Group 31"/>
            <p:cNvGrpSpPr/>
            <p:nvPr/>
          </p:nvGrpSpPr>
          <p:grpSpPr>
            <a:xfrm>
              <a:off x="2574235" y="2098734"/>
              <a:ext cx="692667" cy="649367"/>
              <a:chOff x="2590861" y="2206803"/>
              <a:chExt cx="692667" cy="64936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612971" y="2250446"/>
                <a:ext cx="670557" cy="60081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21" name="Picture 20" descr="vranger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28756" y="2566269"/>
                <a:ext cx="362746" cy="125579"/>
              </a:xfrm>
              <a:prstGeom prst="rect">
                <a:avLst/>
              </a:prstGeom>
            </p:spPr>
          </p:pic>
          <p:pic>
            <p:nvPicPr>
              <p:cNvPr id="23" name="Picture 22" descr="symantec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62886" y="2691761"/>
                <a:ext cx="474912" cy="164409"/>
              </a:xfrm>
              <a:prstGeom prst="rect">
                <a:avLst/>
              </a:prstGeom>
            </p:spPr>
          </p:pic>
          <p:pic>
            <p:nvPicPr>
              <p:cNvPr id="24" name="Picture 23" descr="veeam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88828" y="2651762"/>
                <a:ext cx="328754" cy="113811"/>
              </a:xfrm>
              <a:prstGeom prst="rect">
                <a:avLst/>
              </a:prstGeom>
            </p:spPr>
          </p:pic>
          <p:sp>
            <p:nvSpPr>
              <p:cNvPr id="25" name="TextBox 16"/>
              <p:cNvSpPr txBox="1">
                <a:spLocks noChangeArrowheads="1"/>
              </p:cNvSpPr>
              <p:nvPr/>
            </p:nvSpPr>
            <p:spPr bwMode="auto">
              <a:xfrm>
                <a:off x="2590861" y="2206803"/>
                <a:ext cx="667706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6AD6"/>
                    </a:solidFill>
                  </a:rPr>
                  <a:t>OR</a:t>
                </a:r>
              </a:p>
              <a:p>
                <a:pPr algn="ctr"/>
                <a:r>
                  <a:rPr lang="en-US" sz="700" b="1" dirty="0" smtClean="0">
                    <a:solidFill>
                      <a:srgbClr val="006AD6"/>
                    </a:solidFill>
                  </a:rPr>
                  <a:t> other</a:t>
                </a:r>
                <a:endParaRPr lang="en-US" sz="700" b="1" dirty="0">
                  <a:solidFill>
                    <a:srgbClr val="006AD6"/>
                  </a:solidFill>
                </a:endParaRPr>
              </a:p>
            </p:txBody>
          </p:sp>
        </p:grpSp>
        <p:grpSp>
          <p:nvGrpSpPr>
            <p:cNvPr id="60" name="Group 30"/>
            <p:cNvGrpSpPr/>
            <p:nvPr/>
          </p:nvGrpSpPr>
          <p:grpSpPr>
            <a:xfrm>
              <a:off x="2607429" y="1423543"/>
              <a:ext cx="670557" cy="615845"/>
              <a:chOff x="2607429" y="1423543"/>
              <a:chExt cx="670557" cy="61584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607429" y="1438569"/>
                <a:ext cx="670557" cy="60081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" name="TextBox 16"/>
              <p:cNvSpPr txBox="1">
                <a:spLocks noChangeArrowheads="1"/>
              </p:cNvSpPr>
              <p:nvPr/>
            </p:nvSpPr>
            <p:spPr bwMode="auto">
              <a:xfrm>
                <a:off x="2609120" y="1423543"/>
                <a:ext cx="66770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006AD6"/>
                    </a:solidFill>
                  </a:rPr>
                  <a:t>Quantum </a:t>
                </a:r>
                <a:r>
                  <a:rPr lang="en-US" sz="700" b="1" dirty="0" err="1">
                    <a:solidFill>
                      <a:srgbClr val="006AD6"/>
                    </a:solidFill>
                  </a:rPr>
                  <a:t>vmPRO</a:t>
                </a:r>
                <a:endParaRPr lang="en-US" sz="700" b="1" dirty="0">
                  <a:solidFill>
                    <a:srgbClr val="006AD6"/>
                  </a:solidFill>
                </a:endParaRPr>
              </a:p>
            </p:txBody>
          </p:sp>
          <p:pic>
            <p:nvPicPr>
              <p:cNvPr id="20" name="Picture 17" descr="QuantumvmPRO_Icon_samples.jpg"/>
              <p:cNvPicPr>
                <a:picLocks noChangeAspect="1"/>
              </p:cNvPicPr>
              <p:nvPr/>
            </p:nvPicPr>
            <p:blipFill>
              <a:blip r:embed="rId6" cstate="print"/>
              <a:srcRect l="18889" t="43333" r="57777" b="39999"/>
              <a:stretch>
                <a:fillRect/>
              </a:stretch>
            </p:blipFill>
            <p:spPr bwMode="auto">
              <a:xfrm>
                <a:off x="2749731" y="1745673"/>
                <a:ext cx="339256" cy="244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Group 34"/>
            <p:cNvGrpSpPr/>
            <p:nvPr/>
          </p:nvGrpSpPr>
          <p:grpSpPr>
            <a:xfrm>
              <a:off x="3783394" y="1438103"/>
              <a:ext cx="912176" cy="1327262"/>
              <a:chOff x="4199044" y="1512920"/>
              <a:chExt cx="912176" cy="1327262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281056" y="1512920"/>
                <a:ext cx="728749" cy="132726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62" name="Group 33"/>
              <p:cNvGrpSpPr/>
              <p:nvPr/>
            </p:nvGrpSpPr>
            <p:grpSpPr>
              <a:xfrm>
                <a:off x="4199044" y="1555241"/>
                <a:ext cx="912176" cy="1143301"/>
                <a:chOff x="4199044" y="1555241"/>
                <a:chExt cx="912176" cy="1143301"/>
              </a:xfrm>
            </p:grpSpPr>
            <p:sp>
              <p:nvSpPr>
                <p:cNvPr id="1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199044" y="1555241"/>
                  <a:ext cx="91217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800" b="1" dirty="0" err="1">
                      <a:solidFill>
                        <a:srgbClr val="006AD6"/>
                      </a:solidFill>
                    </a:rPr>
                    <a:t>DXi</a:t>
                  </a:r>
                  <a:r>
                    <a:rPr lang="en-US" sz="800" b="1" dirty="0">
                      <a:solidFill>
                        <a:srgbClr val="006AD6"/>
                      </a:solidFill>
                    </a:rPr>
                    <a:t> V1000 </a:t>
                  </a:r>
                  <a:endParaRPr lang="en-US" sz="800" b="1" dirty="0" smtClean="0">
                    <a:solidFill>
                      <a:srgbClr val="006AD6"/>
                    </a:solidFill>
                  </a:endParaRPr>
                </a:p>
                <a:p>
                  <a:pPr algn="ctr"/>
                  <a:r>
                    <a:rPr lang="en-US" sz="800" b="1" dirty="0" smtClean="0">
                      <a:solidFill>
                        <a:srgbClr val="006AD6"/>
                      </a:solidFill>
                    </a:rPr>
                    <a:t>or </a:t>
                  </a:r>
                  <a:r>
                    <a:rPr lang="en-US" sz="800" b="1" dirty="0">
                      <a:solidFill>
                        <a:srgbClr val="006AD6"/>
                      </a:solidFill>
                    </a:rPr>
                    <a:t>other </a:t>
                  </a:r>
                  <a:r>
                    <a:rPr lang="en-US" sz="800" b="1" dirty="0" err="1">
                      <a:solidFill>
                        <a:srgbClr val="006AD6"/>
                      </a:solidFill>
                    </a:rPr>
                    <a:t>DXi</a:t>
                  </a:r>
                  <a:r>
                    <a:rPr lang="en-US" sz="800" b="1" dirty="0">
                      <a:solidFill>
                        <a:srgbClr val="006AD6"/>
                      </a:solidFill>
                    </a:rPr>
                    <a:t> Appliance</a:t>
                  </a:r>
                </a:p>
              </p:txBody>
            </p:sp>
            <p:pic>
              <p:nvPicPr>
                <p:cNvPr id="15" name="Picture 42" descr="Z:\topography\PNGs\DXi6500_wExpansio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4410926" y="2401206"/>
                  <a:ext cx="474916" cy="297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15" descr="Quantum_DXiV1000_Symbol_forPPT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436913" y="2092318"/>
                  <a:ext cx="411766" cy="49175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Picture 20" descr="QCloud-icon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61816" y="1438079"/>
              <a:ext cx="1900832" cy="115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Group 137"/>
          <p:cNvGrpSpPr/>
          <p:nvPr/>
        </p:nvGrpSpPr>
        <p:grpSpPr>
          <a:xfrm>
            <a:off x="5862345" y="4914900"/>
            <a:ext cx="807877" cy="751114"/>
            <a:chOff x="5862345" y="4914900"/>
            <a:chExt cx="807877" cy="751114"/>
          </a:xfrm>
        </p:grpSpPr>
        <p:cxnSp>
          <p:nvCxnSpPr>
            <p:cNvPr id="129" name="Straight Arrow Connector 128"/>
            <p:cNvCxnSpPr>
              <a:endCxn id="86" idx="3"/>
            </p:cNvCxnSpPr>
            <p:nvPr/>
          </p:nvCxnSpPr>
          <p:spPr>
            <a:xfrm flipH="1">
              <a:off x="5862345" y="4914900"/>
              <a:ext cx="530291" cy="51242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 flipV="1">
              <a:off x="5862345" y="5468140"/>
              <a:ext cx="807877" cy="197874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sz="2800" i="1" dirty="0" smtClean="0">
                <a:latin typeface="Arial" charset="0"/>
                <a:ea typeface="ＭＳ Ｐゴシック"/>
                <a:cs typeface="Arial" charset="0"/>
              </a:rPr>
              <a:t>Q-Cloud Benefits</a:t>
            </a:r>
          </a:p>
        </p:txBody>
      </p:sp>
      <p:sp>
        <p:nvSpPr>
          <p:cNvPr id="32770" name="Content Placeholder 6"/>
          <p:cNvSpPr>
            <a:spLocks noGrp="1"/>
          </p:cNvSpPr>
          <p:nvPr>
            <p:ph idx="4294967295"/>
          </p:nvPr>
        </p:nvSpPr>
        <p:spPr>
          <a:xfrm>
            <a:off x="242888" y="985751"/>
            <a:ext cx="86868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charset="0"/>
                <a:ea typeface="ＭＳ Ｐゴシック"/>
                <a:cs typeface="Arial" charset="0"/>
              </a:rPr>
              <a:t>Opportunity for Quantum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Many of our customers purchase only 1 </a:t>
            </a:r>
            <a:r>
              <a:rPr lang="en-US" dirty="0" err="1" smtClean="0">
                <a:latin typeface="Arial" charset="0"/>
                <a:ea typeface="ＭＳ Ｐゴシック"/>
                <a:cs typeface="Arial" charset="0"/>
              </a:rPr>
              <a:t>DXi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at a time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Now we have another way to sell that “2</a:t>
            </a:r>
            <a:r>
              <a:rPr lang="en-US" baseline="30000" dirty="0" smtClean="0">
                <a:latin typeface="Arial" charset="0"/>
                <a:ea typeface="ＭＳ Ｐゴシック"/>
                <a:cs typeface="Arial" charset="0"/>
              </a:rPr>
              <a:t>nd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” </a:t>
            </a:r>
            <a:r>
              <a:rPr lang="en-US" dirty="0" err="1" smtClean="0">
                <a:latin typeface="Arial" charset="0"/>
                <a:ea typeface="ＭＳ Ｐゴシック"/>
                <a:cs typeface="Arial" charset="0"/>
              </a:rPr>
              <a:t>DXi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, as Q-Cloud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Drive </a:t>
            </a:r>
            <a:r>
              <a:rPr lang="en-US" dirty="0" err="1" smtClean="0">
                <a:latin typeface="Arial" charset="0"/>
                <a:ea typeface="ＭＳ Ｐゴシック"/>
                <a:cs typeface="Arial" charset="0"/>
              </a:rPr>
              <a:t>DXi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sales</a:t>
            </a:r>
          </a:p>
          <a:p>
            <a:pPr lvl="1">
              <a:lnSpc>
                <a:spcPct val="150000"/>
              </a:lnSpc>
            </a:pPr>
            <a:r>
              <a:rPr dirty="0" smtClean="0">
                <a:latin typeface="Arial" charset="0"/>
                <a:ea typeface="ＭＳ Ｐゴシック"/>
                <a:cs typeface="Arial" charset="0"/>
              </a:rPr>
              <a:t>More choices for existing customers</a:t>
            </a:r>
          </a:p>
          <a:p>
            <a:pPr lvl="2">
              <a:lnSpc>
                <a:spcPct val="150000"/>
              </a:lnSpc>
            </a:pPr>
            <a:r>
              <a:rPr dirty="0" smtClean="0">
                <a:latin typeface="Arial" charset="0"/>
                <a:ea typeface="ＭＳ Ｐゴシック"/>
                <a:cs typeface="Arial" charset="0"/>
              </a:rPr>
              <a:t>Multi-site Enterprises using edge-to-core pattern</a:t>
            </a:r>
          </a:p>
          <a:p>
            <a:pPr lvl="2">
              <a:lnSpc>
                <a:spcPct val="150000"/>
              </a:lnSpc>
            </a:pPr>
            <a:r>
              <a:rPr dirty="0" smtClean="0">
                <a:latin typeface="Arial" charset="0"/>
                <a:ea typeface="ＭＳ Ｐゴシック"/>
                <a:cs typeface="Arial" charset="0"/>
              </a:rPr>
              <a:t>Smaller or single site enterprises needing DR protection</a:t>
            </a:r>
            <a:endParaRPr lang="en-US" dirty="0" smtClean="0">
              <a:latin typeface="Arial" charset="0"/>
              <a:ea typeface="ＭＳ Ｐゴシック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charset="0"/>
                <a:ea typeface="ＭＳ Ｐゴシック"/>
                <a:cs typeface="Arial" charset="0"/>
              </a:rPr>
              <a:t>Status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Strong interest and coverage: over 100 articles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Quotes in the pipe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1</a:t>
            </a:r>
            <a:r>
              <a:rPr lang="en-US" baseline="30000" dirty="0" smtClean="0">
                <a:latin typeface="Arial" charset="0"/>
                <a:ea typeface="ＭＳ Ｐゴシック"/>
                <a:cs typeface="Arial" charset="0"/>
              </a:rPr>
              <a:t>st</a:t>
            </a:r>
            <a:r>
              <a:rPr lang="en-US" dirty="0" smtClean="0">
                <a:latin typeface="Arial" charset="0"/>
                <a:ea typeface="ＭＳ Ｐゴシック"/>
                <a:cs typeface="Arial" charset="0"/>
              </a:rPr>
              <a:t> customer order rec’d</a:t>
            </a:r>
          </a:p>
        </p:txBody>
      </p:sp>
      <p:sp>
        <p:nvSpPr>
          <p:cNvPr id="32772" name="Slide Number Placeholder 2"/>
          <p:cNvSpPr txBox="1">
            <a:spLocks noGrp="1"/>
          </p:cNvSpPr>
          <p:nvPr/>
        </p:nvSpPr>
        <p:spPr bwMode="auto">
          <a:xfrm>
            <a:off x="538163" y="6457950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BA00"/>
              </a:solidFill>
              <a:cs typeface="Arial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2905125" y="6461125"/>
            <a:ext cx="4241800" cy="396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600" dirty="0">
                <a:solidFill>
                  <a:schemeClr val="bg1"/>
                </a:solidFill>
                <a:ea typeface="+mn-ea"/>
                <a:cs typeface="+mn-cs"/>
              </a:rPr>
              <a:t>© 2012 Quantum Corporation. Forward-looking information is based upon multiple assumptions and uncertainties, does not necessarily represent the company</a:t>
            </a:r>
            <a:r>
              <a:rPr lang="ja-JP" altLang="en-US" sz="600" dirty="0">
                <a:solidFill>
                  <a:schemeClr val="bg1"/>
                </a:solidFill>
                <a:ea typeface="+mn-ea"/>
                <a:cs typeface="+mn-cs"/>
              </a:rPr>
              <a:t>’</a:t>
            </a:r>
            <a:r>
              <a:rPr lang="en-US" sz="600" dirty="0">
                <a:solidFill>
                  <a:schemeClr val="bg1"/>
                </a:solidFill>
                <a:ea typeface="+mn-ea"/>
                <a:cs typeface="+mn-cs"/>
              </a:rPr>
              <a:t>s outlook and is for planning purposes only.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</p:spPr>
        <p:txBody>
          <a:bodyPr/>
          <a:lstStyle/>
          <a:p>
            <a:pPr>
              <a:defRPr/>
            </a:pPr>
            <a:fld id="{560D84B1-F88A-42A4-99AC-3BC3EE6826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213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00457A-v0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</Template>
  <TotalTime>4388</TotalTime>
  <Words>2669</Words>
  <Application>Microsoft Office PowerPoint</Application>
  <PresentationFormat>On-screen Show (4:3)</PresentationFormat>
  <Paragraphs>539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P00457A-v01</vt:lpstr>
      <vt:lpstr>Slide 1</vt:lpstr>
      <vt:lpstr>Slide 2</vt:lpstr>
      <vt:lpstr>Agenda</vt:lpstr>
      <vt:lpstr>Marketing Overview</vt:lpstr>
      <vt:lpstr>Slide 5</vt:lpstr>
      <vt:lpstr>Quantum Q-Cloud –What's included?</vt:lpstr>
      <vt:lpstr>Quantum Q-Cloud –Pricing</vt:lpstr>
      <vt:lpstr>Q-Cloud BaaS: Ideal Use Cases</vt:lpstr>
      <vt:lpstr>Q-Cloud Benefits</vt:lpstr>
      <vt:lpstr>Procurement Process</vt:lpstr>
      <vt:lpstr>Backup as a Service (BaaS)</vt:lpstr>
      <vt:lpstr>Product Fulfillment</vt:lpstr>
      <vt:lpstr>DXi Installation and Configuration</vt:lpstr>
      <vt:lpstr>What are the Q-Cloud BaaS Options ?</vt:lpstr>
      <vt:lpstr>Local BU with any ISV &amp; Replicate to Q-Cloud Leverage existing BU application, training, and processes</vt:lpstr>
      <vt:lpstr>Local OST BU &amp; OpDup to Q-Cloud Build an Archive in the Cloud with full BU App Involvement &amp; Access</vt:lpstr>
      <vt:lpstr>What does opduptranslate do </vt:lpstr>
      <vt:lpstr>OST Accent BU to Q-Cloud Minimal investment, low cost offsite copy, BU App direct access</vt:lpstr>
      <vt:lpstr>Q-Cloud Replication &amp; OST Compatibility</vt:lpstr>
      <vt:lpstr>Q-Cloud Replication &amp; OST Compatibility</vt:lpstr>
      <vt:lpstr>Why Always Pair for Replication w OST OpDup Network Propagation Latency</vt:lpstr>
      <vt:lpstr>Pairing for replication – Current Challenges</vt:lpstr>
      <vt:lpstr>Internet Bandwidth Throttle</vt:lpstr>
      <vt:lpstr>OST OpDup Performance Challenges</vt:lpstr>
      <vt:lpstr>The Diagnostic Challenges</vt:lpstr>
      <vt:lpstr>Service Strategy</vt:lpstr>
      <vt:lpstr>Service Model</vt:lpstr>
      <vt:lpstr>Service Model (cont.)</vt:lpstr>
      <vt:lpstr>Q&amp;A</vt:lpstr>
      <vt:lpstr>Appendix Slides</vt:lpstr>
      <vt:lpstr>Quantum Q-Cloud –How it works?</vt:lpstr>
      <vt:lpstr>Cloud Landscape</vt:lpstr>
      <vt:lpstr>Price Does NOT Equal Cost</vt:lpstr>
      <vt:lpstr>Slide 34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jbell2</dc:creator>
  <cp:lastModifiedBy>Jim Hibbard</cp:lastModifiedBy>
  <cp:revision>457</cp:revision>
  <dcterms:created xsi:type="dcterms:W3CDTF">2012-09-07T19:19:40Z</dcterms:created>
  <dcterms:modified xsi:type="dcterms:W3CDTF">2012-11-14T16:24:52Z</dcterms:modified>
</cp:coreProperties>
</file>