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86"/>
  </p:notesMasterIdLst>
  <p:handoutMasterIdLst>
    <p:handoutMasterId r:id="rId87"/>
  </p:handoutMasterIdLst>
  <p:sldIdLst>
    <p:sldId id="323" r:id="rId2"/>
    <p:sldId id="377" r:id="rId3"/>
    <p:sldId id="378" r:id="rId4"/>
    <p:sldId id="468" r:id="rId5"/>
    <p:sldId id="469" r:id="rId6"/>
    <p:sldId id="472" r:id="rId7"/>
    <p:sldId id="475" r:id="rId8"/>
    <p:sldId id="442" r:id="rId9"/>
    <p:sldId id="443" r:id="rId10"/>
    <p:sldId id="476" r:id="rId11"/>
    <p:sldId id="336" r:id="rId12"/>
    <p:sldId id="470" r:id="rId13"/>
    <p:sldId id="374" r:id="rId14"/>
    <p:sldId id="423" r:id="rId15"/>
    <p:sldId id="387" r:id="rId16"/>
    <p:sldId id="339" r:id="rId17"/>
    <p:sldId id="341" r:id="rId18"/>
    <p:sldId id="418" r:id="rId19"/>
    <p:sldId id="394" r:id="rId20"/>
    <p:sldId id="397" r:id="rId21"/>
    <p:sldId id="422" r:id="rId22"/>
    <p:sldId id="428" r:id="rId23"/>
    <p:sldId id="417" r:id="rId24"/>
    <p:sldId id="419" r:id="rId25"/>
    <p:sldId id="420" r:id="rId26"/>
    <p:sldId id="421" r:id="rId27"/>
    <p:sldId id="391" r:id="rId28"/>
    <p:sldId id="392" r:id="rId29"/>
    <p:sldId id="485" r:id="rId30"/>
    <p:sldId id="459" r:id="rId31"/>
    <p:sldId id="460" r:id="rId32"/>
    <p:sldId id="461" r:id="rId33"/>
    <p:sldId id="429" r:id="rId34"/>
    <p:sldId id="430" r:id="rId35"/>
    <p:sldId id="395" r:id="rId36"/>
    <p:sldId id="396" r:id="rId37"/>
    <p:sldId id="431" r:id="rId38"/>
    <p:sldId id="462" r:id="rId39"/>
    <p:sldId id="446" r:id="rId40"/>
    <p:sldId id="447" r:id="rId41"/>
    <p:sldId id="448" r:id="rId42"/>
    <p:sldId id="449" r:id="rId43"/>
    <p:sldId id="452" r:id="rId44"/>
    <p:sldId id="453" r:id="rId45"/>
    <p:sldId id="450" r:id="rId46"/>
    <p:sldId id="454" r:id="rId47"/>
    <p:sldId id="451" r:id="rId48"/>
    <p:sldId id="335" r:id="rId49"/>
    <p:sldId id="483" r:id="rId50"/>
    <p:sldId id="484" r:id="rId51"/>
    <p:sldId id="346" r:id="rId52"/>
    <p:sldId id="405" r:id="rId53"/>
    <p:sldId id="463" r:id="rId54"/>
    <p:sldId id="404" r:id="rId55"/>
    <p:sldId id="409" r:id="rId56"/>
    <p:sldId id="426" r:id="rId57"/>
    <p:sldId id="427" r:id="rId58"/>
    <p:sldId id="425" r:id="rId59"/>
    <p:sldId id="424" r:id="rId60"/>
    <p:sldId id="474" r:id="rId61"/>
    <p:sldId id="464" r:id="rId62"/>
    <p:sldId id="466" r:id="rId63"/>
    <p:sldId id="478" r:id="rId64"/>
    <p:sldId id="479" r:id="rId65"/>
    <p:sldId id="477" r:id="rId66"/>
    <p:sldId id="481" r:id="rId67"/>
    <p:sldId id="486" r:id="rId68"/>
    <p:sldId id="487" r:id="rId69"/>
    <p:sldId id="488" r:id="rId70"/>
    <p:sldId id="490" r:id="rId71"/>
    <p:sldId id="455" r:id="rId72"/>
    <p:sldId id="456" r:id="rId73"/>
    <p:sldId id="457" r:id="rId74"/>
    <p:sldId id="458" r:id="rId75"/>
    <p:sldId id="410" r:id="rId76"/>
    <p:sldId id="411" r:id="rId77"/>
    <p:sldId id="412" r:id="rId78"/>
    <p:sldId id="413" r:id="rId79"/>
    <p:sldId id="416" r:id="rId80"/>
    <p:sldId id="379" r:id="rId81"/>
    <p:sldId id="408" r:id="rId82"/>
    <p:sldId id="380" r:id="rId83"/>
    <p:sldId id="363" r:id="rId84"/>
    <p:sldId id="364" r:id="rId85"/>
  </p:sldIdLst>
  <p:sldSz cx="9144000" cy="6858000" type="screen4x3"/>
  <p:notesSz cx="6858000" cy="9144000"/>
  <p:custDataLst>
    <p:tags r:id="rId8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900A622-F3DB-D347-BC94-274B614795F3}">
          <p14:sldIdLst>
            <p14:sldId id="323"/>
            <p14:sldId id="377"/>
            <p14:sldId id="378"/>
            <p14:sldId id="468"/>
            <p14:sldId id="469"/>
            <p14:sldId id="472"/>
            <p14:sldId id="475"/>
            <p14:sldId id="442"/>
            <p14:sldId id="443"/>
            <p14:sldId id="476"/>
            <p14:sldId id="336"/>
            <p14:sldId id="470"/>
            <p14:sldId id="374"/>
            <p14:sldId id="423"/>
            <p14:sldId id="387"/>
            <p14:sldId id="339"/>
            <p14:sldId id="341"/>
            <p14:sldId id="418"/>
            <p14:sldId id="394"/>
            <p14:sldId id="397"/>
            <p14:sldId id="422"/>
            <p14:sldId id="428"/>
            <p14:sldId id="417"/>
            <p14:sldId id="419"/>
            <p14:sldId id="420"/>
            <p14:sldId id="421"/>
            <p14:sldId id="391"/>
            <p14:sldId id="392"/>
            <p14:sldId id="485"/>
            <p14:sldId id="459"/>
            <p14:sldId id="460"/>
            <p14:sldId id="461"/>
            <p14:sldId id="429"/>
            <p14:sldId id="430"/>
            <p14:sldId id="395"/>
            <p14:sldId id="396"/>
            <p14:sldId id="431"/>
            <p14:sldId id="462"/>
            <p14:sldId id="446"/>
            <p14:sldId id="447"/>
            <p14:sldId id="448"/>
            <p14:sldId id="449"/>
            <p14:sldId id="452"/>
            <p14:sldId id="453"/>
            <p14:sldId id="450"/>
            <p14:sldId id="454"/>
            <p14:sldId id="451"/>
            <p14:sldId id="335"/>
            <p14:sldId id="483"/>
            <p14:sldId id="484"/>
            <p14:sldId id="346"/>
            <p14:sldId id="405"/>
            <p14:sldId id="463"/>
            <p14:sldId id="404"/>
            <p14:sldId id="409"/>
            <p14:sldId id="426"/>
            <p14:sldId id="427"/>
            <p14:sldId id="425"/>
            <p14:sldId id="424"/>
            <p14:sldId id="474"/>
            <p14:sldId id="464"/>
            <p14:sldId id="466"/>
            <p14:sldId id="478"/>
            <p14:sldId id="479"/>
            <p14:sldId id="477"/>
            <p14:sldId id="481"/>
            <p14:sldId id="486"/>
            <p14:sldId id="487"/>
            <p14:sldId id="488"/>
            <p14:sldId id="490"/>
            <p14:sldId id="455"/>
            <p14:sldId id="456"/>
            <p14:sldId id="457"/>
            <p14:sldId id="458"/>
            <p14:sldId id="410"/>
            <p14:sldId id="411"/>
            <p14:sldId id="412"/>
            <p14:sldId id="413"/>
            <p14:sldId id="416"/>
            <p14:sldId id="379"/>
            <p14:sldId id="408"/>
            <p14:sldId id="380"/>
            <p14:sldId id="363"/>
            <p14:sldId id="3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58087"/>
    <a:srgbClr val="F0F3F7"/>
    <a:srgbClr val="FDFEFF"/>
    <a:srgbClr val="E3E9EF"/>
    <a:srgbClr val="E8EEF1"/>
    <a:srgbClr val="3E4448"/>
    <a:srgbClr val="171A1D"/>
    <a:srgbClr val="454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8" autoAdjust="0"/>
    <p:restoredTop sz="98273" autoAdjust="0"/>
  </p:normalViewPr>
  <p:slideViewPr>
    <p:cSldViewPr snapToGrid="0">
      <p:cViewPr varScale="1">
        <p:scale>
          <a:sx n="116" d="100"/>
          <a:sy n="116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interSettings" Target="printerSettings/printerSettings1.bin"/><Relationship Id="rId8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76200" y="8612188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600">
                <a:cs typeface="ＭＳ Ｐゴシック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z="600">
                <a:cs typeface="ＭＳ Ｐゴシック" charset="0"/>
              </a:rPr>
              <a:t>’</a:t>
            </a:r>
            <a:r>
              <a:rPr lang="en-US" altLang="ja-JP" sz="600">
                <a:cs typeface="ＭＳ Ｐゴシック" charset="0"/>
              </a:rPr>
              <a:t>s outlook and is for planning purposes only.</a:t>
            </a:r>
            <a:endParaRPr lang="en-US" sz="600">
              <a:cs typeface="ＭＳ Ｐゴシック" charset="0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F4A031-FAB1-D740-B8F4-D3D5735F97BC}" type="slidenum">
              <a:rPr lang="en-US" sz="1200">
                <a:cs typeface="ＭＳ Ｐゴシック" charset="0"/>
              </a:rPr>
              <a:pPr algn="r"/>
              <a:t>‹#›</a:t>
            </a:fld>
            <a:endParaRPr lang="en-US" sz="120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96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" y="43434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" y="8610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cs typeface="ＭＳ Ｐゴシック" charset="0"/>
              </a:defRPr>
            </a:lvl1pPr>
          </a:lstStyle>
          <a:p>
            <a:r>
              <a:rPr lang="en-US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/>
              <a:t>’</a:t>
            </a:r>
            <a:r>
              <a:rPr lang="en-US" altLang="ja-JP"/>
              <a:t>s outlook and is for planning purposes only.</a:t>
            </a: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0" y="86106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0"/>
              </a:defRPr>
            </a:lvl1pPr>
          </a:lstStyle>
          <a:p>
            <a:fld id="{94D099FF-15FB-C348-B1EE-4E9D33EDDB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2774" name="Picture 8" descr="logo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538"/>
            <a:ext cx="20574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2908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smtClean="0"/>
              <a:t>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099FF-15FB-C348-B1EE-4E9D33EDDB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smtClean="0"/>
              <a:t>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099FF-15FB-C348-B1EE-4E9D33EDDB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smtClean="0"/>
              <a:t>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099FF-15FB-C348-B1EE-4E9D33EDDB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8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smtClean="0"/>
              <a:t>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099FF-15FB-C348-B1EE-4E9D33EDDB4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smtClean="0"/>
              <a:t>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099FF-15FB-C348-B1EE-4E9D33EDDB4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smtClean="0"/>
              <a:t>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099FF-15FB-C348-B1EE-4E9D33EDDB44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mtClean="0"/>
              <a:t>’</a:t>
            </a:r>
            <a:r>
              <a:rPr lang="en-US" altLang="ja-JP" smtClean="0"/>
              <a:t>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D099FF-15FB-C348-B1EE-4E9D33EDDB44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8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9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FFFFFF"/>
                </a:solidFill>
              </a:rPr>
              <a:t>© 2012 Quantum Corporation. Company Confidential. Forward-looking information is based upon multiple assumptions and uncertainties,</a:t>
            </a:r>
            <a:br>
              <a:rPr lang="en-US" sz="800">
                <a:solidFill>
                  <a:srgbClr val="FFFFFF"/>
                </a:solidFill>
              </a:rPr>
            </a:br>
            <a:r>
              <a:rPr lang="en-US" sz="800">
                <a:solidFill>
                  <a:srgbClr val="FFFFFF"/>
                </a:solidFill>
              </a:rPr>
              <a:t>does not necessarily represent the company</a:t>
            </a:r>
            <a:r>
              <a:rPr lang="ja-JP" altLang="en-US" sz="800">
                <a:solidFill>
                  <a:srgbClr val="FFFFFF"/>
                </a:solidFill>
              </a:rPr>
              <a:t>’</a:t>
            </a:r>
            <a:r>
              <a:rPr lang="en-US" sz="800">
                <a:solidFill>
                  <a:srgbClr val="FFFFFF"/>
                </a:solidFill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353414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solidFill>
                  <a:srgbClr val="00B0F0"/>
                </a:solidFill>
              </a:rPr>
              <a:t>© 2012 Quantum Corporation. Company Confidential. Forward-looking information is based upon multiple assumptions and uncertainties,</a:t>
            </a:r>
            <a:br>
              <a:rPr lang="en-US" sz="800">
                <a:solidFill>
                  <a:srgbClr val="00B0F0"/>
                </a:solidFill>
              </a:rPr>
            </a:br>
            <a:r>
              <a:rPr lang="en-US" sz="800">
                <a:solidFill>
                  <a:srgbClr val="00B0F0"/>
                </a:solidFill>
              </a:rPr>
              <a:t>does not necessarily represent the company</a:t>
            </a:r>
            <a:r>
              <a:rPr lang="ja-JP" altLang="en-US" sz="800">
                <a:solidFill>
                  <a:srgbClr val="00B0F0"/>
                </a:solidFill>
              </a:rPr>
              <a:t>’</a:t>
            </a:r>
            <a:r>
              <a:rPr lang="en-US" sz="800">
                <a:solidFill>
                  <a:srgbClr val="00B0F0"/>
                </a:solidFill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145854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20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06400-5463-CA48-905C-991FD993D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1240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1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4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9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8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9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DB6EC"/>
                </a:solidFill>
                <a:cs typeface="ＭＳ Ｐゴシック" charset="0"/>
              </a:defRPr>
            </a:lvl1pPr>
          </a:lstStyle>
          <a:p>
            <a:fld id="{D6205344-3C91-664C-B72C-A3919371C6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1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charset="0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charset="0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charset="0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xwiki.quantum.com/dxwiki/SN_4.6_(IBIS)_Object_Storage_Appliance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1" Type="http://schemas.openxmlformats.org/officeDocument/2006/relationships/hyperlink" Target="http://bo.quantum.com/bugzilla/show_bug.cgi?id=42130" TargetMode="External"/><Relationship Id="rId12" Type="http://schemas.openxmlformats.org/officeDocument/2006/relationships/hyperlink" Target="http://bo.quantum.com/bugzilla/show_bug.cgi?id=42131" TargetMode="External"/><Relationship Id="rId13" Type="http://schemas.openxmlformats.org/officeDocument/2006/relationships/hyperlink" Target="http://bo.quantum.com/bugzilla/show_bug.cgi?id=42132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o.quantum.com/bugzilla/show_bug.cgi?id=42376" TargetMode="External"/><Relationship Id="rId3" Type="http://schemas.openxmlformats.org/officeDocument/2006/relationships/hyperlink" Target="http://bo.quantum.com/bugzilla/show_bug.cgi?id=42315" TargetMode="External"/><Relationship Id="rId4" Type="http://schemas.openxmlformats.org/officeDocument/2006/relationships/hyperlink" Target="http://bo.quantum.com/bugzilla/show_bug.cgi?id=42086" TargetMode="External"/><Relationship Id="rId5" Type="http://schemas.openxmlformats.org/officeDocument/2006/relationships/hyperlink" Target="http://bo.quantum.com/bugzilla/show_bug.cgi?id=42471" TargetMode="External"/><Relationship Id="rId6" Type="http://schemas.openxmlformats.org/officeDocument/2006/relationships/hyperlink" Target="http://bo.quantum.com/bugzilla/show_bug.cgi?id=42377" TargetMode="External"/><Relationship Id="rId7" Type="http://schemas.openxmlformats.org/officeDocument/2006/relationships/hyperlink" Target="http://bo.quantum.com/bugzilla/show_bug.cgi?id=42326" TargetMode="External"/><Relationship Id="rId8" Type="http://schemas.openxmlformats.org/officeDocument/2006/relationships/hyperlink" Target="http://bo.quantum.com/bugzilla/show_bug.cgi?id=42127" TargetMode="External"/><Relationship Id="rId9" Type="http://schemas.openxmlformats.org/officeDocument/2006/relationships/hyperlink" Target="http://bo.quantum.com/bugzilla/show_bug.cgi?id=42128" TargetMode="External"/><Relationship Id="rId10" Type="http://schemas.openxmlformats.org/officeDocument/2006/relationships/hyperlink" Target="http://bo.quantum.com/bugzilla/show_bug.cgi?id=42129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8375" y="3459794"/>
            <a:ext cx="2484438" cy="974435"/>
          </a:xfrm>
          <a:ln/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en-US" dirty="0" smtClean="0"/>
              <a:t>Bob Albers</a:t>
            </a:r>
          </a:p>
          <a:p>
            <a:pPr>
              <a:buFont typeface="Wingdings" charset="2"/>
              <a:buNone/>
              <a:defRPr/>
            </a:pPr>
            <a:r>
              <a:rPr lang="en-US" dirty="0" smtClean="0"/>
              <a:t>Test Software Engineer</a:t>
            </a:r>
          </a:p>
          <a:p>
            <a:pPr>
              <a:buFont typeface="Wingdings" charset="2"/>
              <a:buNone/>
              <a:defRPr/>
            </a:pPr>
            <a:r>
              <a:rPr lang="en-US" dirty="0" err="1" smtClean="0"/>
              <a:t>StorNext</a:t>
            </a:r>
            <a:r>
              <a:rPr lang="en-US" dirty="0" smtClean="0"/>
              <a:t> Testing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38375" y="4525963"/>
            <a:ext cx="2505075" cy="338554"/>
          </a:xfrm>
          <a:ln/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en-US" dirty="0" smtClean="0"/>
              <a:t>July 15 – 16, </a:t>
            </a:r>
            <a:r>
              <a:rPr dirty="0" smtClean="0"/>
              <a:t>201</a:t>
            </a:r>
            <a:r>
              <a:rPr lang="en-US" dirty="0" smtClean="0"/>
              <a:t>3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125663" y="1889125"/>
            <a:ext cx="3573462" cy="1443038"/>
          </a:xfrm>
          <a:ln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err="1"/>
              <a:t>lattus</a:t>
            </a:r>
            <a:r>
              <a:rPr lang="en-US" dirty="0"/>
              <a:t>-</a:t>
            </a:r>
            <a:r>
              <a:rPr lang="en-US" dirty="0" smtClean="0"/>
              <a:t>m </a:t>
            </a:r>
            <a:r>
              <a:rPr lang="en-US" dirty="0" err="1" smtClean="0"/>
              <a:t>Stornext</a:t>
            </a:r>
            <a:r>
              <a:rPr lang="en-US" dirty="0" smtClean="0"/>
              <a:t> 4.6 information Transfer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-M Software Being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4.6.1</a:t>
            </a:r>
          </a:p>
          <a:p>
            <a:r>
              <a:rPr lang="en-US" dirty="0" err="1" smtClean="0"/>
              <a:t>AmpliStor</a:t>
            </a:r>
            <a:r>
              <a:rPr lang="en-US" dirty="0" smtClean="0"/>
              <a:t> 3.1.4</a:t>
            </a:r>
          </a:p>
          <a:p>
            <a:r>
              <a:rPr lang="en-US" dirty="0" err="1" smtClean="0"/>
              <a:t>StorNext</a:t>
            </a:r>
            <a:r>
              <a:rPr lang="en-US" dirty="0" smtClean="0"/>
              <a:t> 4.6.1 requires </a:t>
            </a:r>
            <a:r>
              <a:rPr lang="en-US" dirty="0" err="1" smtClean="0"/>
              <a:t>AmpliStor</a:t>
            </a:r>
            <a:r>
              <a:rPr lang="en-US" dirty="0" smtClean="0"/>
              <a:t> 3.1.4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2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4365625" cy="6048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1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A Configured </a:t>
            </a:r>
            <a:r>
              <a:rPr lang="en-US" dirty="0" err="1" smtClean="0"/>
              <a:t>Lattus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Screen Shot Lattus CM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92" b="-2992"/>
          <a:stretch>
            <a:fillRect/>
          </a:stretch>
        </p:blipFill>
        <p:spPr>
          <a:xfrm>
            <a:off x="301624" y="1143000"/>
            <a:ext cx="8435975" cy="5029200"/>
          </a:xfrm>
        </p:spPr>
      </p:pic>
    </p:spTree>
    <p:extLst>
      <p:ext uri="{BB962C8B-B14F-4D97-AF65-F5344CB8AC3E}">
        <p14:creationId xmlns:p14="http://schemas.microsoft.com/office/powerpoint/2010/main" val="263647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4.6.0 M662 Firmware Upgrade</a:t>
            </a:r>
            <a:endParaRPr lang="en-US" dirty="0"/>
          </a:p>
        </p:txBody>
      </p:sp>
      <p:pic>
        <p:nvPicPr>
          <p:cNvPr id="5" name="Content Placeholder 4" descr="Screen Shot M662 Firmware Upgrad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5" b="-2865"/>
          <a:stretch>
            <a:fillRect/>
          </a:stretch>
        </p:blipFill>
        <p:spPr>
          <a:xfrm>
            <a:off x="301625" y="1143000"/>
            <a:ext cx="845629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Restart Storage Manager After Upgrade</a:t>
            </a:r>
            <a:endParaRPr lang="en-US" dirty="0"/>
          </a:p>
        </p:txBody>
      </p:sp>
      <p:pic>
        <p:nvPicPr>
          <p:cNvPr id="5" name="Content Placeholder 4" descr="Screen Shot Storage Manager Dow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9" b="-2779"/>
          <a:stretch>
            <a:fillRect/>
          </a:stretch>
        </p:blipFill>
        <p:spPr>
          <a:xfrm>
            <a:off x="301625" y="1143000"/>
            <a:ext cx="8470036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M662 SNSM WAS License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Content Placeholder 5" descr="Screen Shot M662 New Licens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5" b="-2865"/>
          <a:stretch>
            <a:fillRect/>
          </a:stretch>
        </p:blipFill>
        <p:spPr>
          <a:xfrm>
            <a:off x="301624" y="1143000"/>
            <a:ext cx="8456295" cy="5029200"/>
          </a:xfrm>
        </p:spPr>
      </p:pic>
    </p:spTree>
    <p:extLst>
      <p:ext uri="{BB962C8B-B14F-4D97-AF65-F5344CB8AC3E}">
        <p14:creationId xmlns:p14="http://schemas.microsoft.com/office/powerpoint/2010/main" val="272019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8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Lattus</a:t>
            </a:r>
            <a:r>
              <a:rPr lang="en-US" dirty="0" smtClean="0"/>
              <a:t> Namespaces</a:t>
            </a:r>
            <a:endParaRPr lang="en-US" dirty="0"/>
          </a:p>
        </p:txBody>
      </p:sp>
      <p:pic>
        <p:nvPicPr>
          <p:cNvPr id="5" name="Content Placeholder 4" descr="Screen Shot Namespac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5" b="-2865"/>
          <a:stretch>
            <a:fillRect/>
          </a:stretch>
        </p:blipFill>
        <p:spPr>
          <a:xfrm>
            <a:off x="301625" y="1143000"/>
            <a:ext cx="845629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</a:t>
            </a:r>
            <a:r>
              <a:rPr lang="en-US" dirty="0" err="1" smtClean="0"/>
              <a:t>Lattus</a:t>
            </a:r>
            <a:r>
              <a:rPr lang="en-US" dirty="0" smtClean="0"/>
              <a:t> Backup Namespace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a separate </a:t>
            </a:r>
            <a:r>
              <a:rPr lang="en-US" dirty="0" err="1" smtClean="0"/>
              <a:t>Lattus</a:t>
            </a:r>
            <a:r>
              <a:rPr lang="en-US" dirty="0" smtClean="0"/>
              <a:t> backup namespace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In </a:t>
            </a:r>
            <a:r>
              <a:rPr lang="en-US" sz="1400" dirty="0"/>
              <a:t>the </a:t>
            </a:r>
            <a:r>
              <a:rPr lang="en-US" sz="1400" dirty="0" err="1"/>
              <a:t>StorNext</a:t>
            </a:r>
            <a:r>
              <a:rPr lang="en-US" sz="1400" dirty="0"/>
              <a:t> GUI</a:t>
            </a:r>
            <a:r>
              <a:rPr lang="en-US" sz="1400" dirty="0" smtClean="0"/>
              <a:t>: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Configuration &gt; Storage Destinations &gt; Wide Area Storage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Create a </a:t>
            </a:r>
            <a:r>
              <a:rPr lang="en-US" sz="1400" dirty="0" err="1"/>
              <a:t>Lattus</a:t>
            </a:r>
            <a:r>
              <a:rPr lang="en-US" sz="1400" dirty="0"/>
              <a:t> namespace for each copy number that is required for backup </a:t>
            </a:r>
            <a:r>
              <a:rPr lang="en-US" sz="1400" dirty="0" smtClean="0"/>
              <a:t>to WAS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Configuration &gt; Storage Manager Policies &gt; _</a:t>
            </a:r>
            <a:r>
              <a:rPr lang="en-US" sz="1400" dirty="0" err="1"/>
              <a:t>adic_backup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Configure backup policy </a:t>
            </a:r>
            <a:r>
              <a:rPr lang="en-US" sz="1400" dirty="0" smtClean="0"/>
              <a:t>‘_</a:t>
            </a:r>
            <a:r>
              <a:rPr lang="en-US" sz="1400" dirty="0" err="1" smtClean="0"/>
              <a:t>adic_backup</a:t>
            </a:r>
            <a:r>
              <a:rPr lang="en-US" sz="1400" dirty="0" smtClean="0"/>
              <a:t>’ </a:t>
            </a:r>
            <a:r>
              <a:rPr lang="en-US" sz="1400" dirty="0"/>
              <a:t>for </a:t>
            </a:r>
            <a:r>
              <a:rPr lang="en-US" sz="1400" dirty="0" err="1"/>
              <a:t>Lattus</a:t>
            </a:r>
            <a:r>
              <a:rPr lang="en-US" sz="1400" dirty="0"/>
              <a:t> as default media type.</a:t>
            </a:r>
          </a:p>
          <a:p>
            <a:pPr marL="0" indent="0">
              <a:buNone/>
            </a:pPr>
            <a:r>
              <a:rPr lang="en-US" sz="1400" dirty="0"/>
              <a:t>Under Steering, set </a:t>
            </a:r>
            <a:r>
              <a:rPr lang="en-US" sz="1400" dirty="0" err="1"/>
              <a:t>Lattus</a:t>
            </a:r>
            <a:r>
              <a:rPr lang="en-US" sz="1400" dirty="0"/>
              <a:t> to the appropriate copy numbers.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Tools &gt; Storage Manager &gt; Media Actions &gt; Assign Media to Policy Class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Assign policy class '_</a:t>
            </a:r>
            <a:r>
              <a:rPr lang="en-US" sz="1400" dirty="0" err="1"/>
              <a:t>adic_backup</a:t>
            </a:r>
            <a:r>
              <a:rPr lang="en-US" sz="1400" dirty="0"/>
              <a:t>' to all backup namespace media IDs.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4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Networks</a:t>
            </a:r>
            <a:endParaRPr lang="en-US" dirty="0"/>
          </a:p>
        </p:txBody>
      </p:sp>
      <p:pic>
        <p:nvPicPr>
          <p:cNvPr id="5" name="Content Placeholder 4" descr="Screen Shot Lattus Network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5" b="-2865"/>
          <a:stretch>
            <a:fillRect/>
          </a:stretch>
        </p:blipFill>
        <p:spPr>
          <a:xfrm>
            <a:off x="301624" y="1143000"/>
            <a:ext cx="845629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1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Quantum Confidential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6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M662 Networks</a:t>
            </a:r>
            <a:endParaRPr lang="en-US" dirty="0"/>
          </a:p>
        </p:txBody>
      </p:sp>
      <p:pic>
        <p:nvPicPr>
          <p:cNvPr id="5" name="Content Placeholder 4" descr="Screen Shot M662 Network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5" b="-2865"/>
          <a:stretch>
            <a:fillRect/>
          </a:stretch>
        </p:blipFill>
        <p:spPr>
          <a:xfrm>
            <a:off x="301624" y="1143000"/>
            <a:ext cx="845629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8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Interconnect switch (Dell 8132F) is required</a:t>
            </a:r>
          </a:p>
          <a:p>
            <a:r>
              <a:rPr lang="en-US" dirty="0" smtClean="0"/>
              <a:t>M662 direct attach is not supported</a:t>
            </a:r>
          </a:p>
          <a:p>
            <a:r>
              <a:rPr lang="en-US" dirty="0" smtClean="0"/>
              <a:t>eth8 </a:t>
            </a:r>
            <a:r>
              <a:rPr lang="en-US" dirty="0"/>
              <a:t>and eth9 are 10 </a:t>
            </a:r>
            <a:r>
              <a:rPr lang="en-US" dirty="0" err="1"/>
              <a:t>Gbit</a:t>
            </a:r>
            <a:r>
              <a:rPr lang="en-US" dirty="0"/>
              <a:t> </a:t>
            </a:r>
            <a:r>
              <a:rPr lang="en-US" dirty="0" err="1"/>
              <a:t>Lattus</a:t>
            </a:r>
            <a:r>
              <a:rPr lang="en-US" dirty="0"/>
              <a:t> data networks</a:t>
            </a:r>
          </a:p>
          <a:p>
            <a:r>
              <a:rPr lang="en-US" dirty="0" err="1"/>
              <a:t>Lattus</a:t>
            </a:r>
            <a:r>
              <a:rPr lang="en-US" dirty="0"/>
              <a:t> requires </a:t>
            </a:r>
            <a:r>
              <a:rPr lang="en-US" dirty="0" err="1"/>
              <a:t>unbonded</a:t>
            </a:r>
            <a:r>
              <a:rPr lang="en-US" dirty="0"/>
              <a:t> </a:t>
            </a:r>
            <a:r>
              <a:rPr lang="en-US" dirty="0" smtClean="0"/>
              <a:t>networks for the I/O paths</a:t>
            </a:r>
          </a:p>
          <a:p>
            <a:r>
              <a:rPr lang="en-US" dirty="0" err="1" smtClean="0"/>
              <a:t>Lattus</a:t>
            </a:r>
            <a:r>
              <a:rPr lang="en-US" dirty="0" smtClean="0"/>
              <a:t> doesn’t support link aggregation</a:t>
            </a:r>
          </a:p>
          <a:p>
            <a:r>
              <a:rPr lang="en-US" dirty="0" err="1" smtClean="0"/>
              <a:t>Lattus</a:t>
            </a:r>
            <a:r>
              <a:rPr lang="en-US" dirty="0" smtClean="0"/>
              <a:t> supports jumbo frames</a:t>
            </a:r>
            <a:endParaRPr lang="en-US" dirty="0"/>
          </a:p>
          <a:p>
            <a:r>
              <a:rPr lang="en-US" dirty="0"/>
              <a:t>Private </a:t>
            </a:r>
            <a:r>
              <a:rPr lang="en-US" dirty="0" err="1"/>
              <a:t>StorNext</a:t>
            </a:r>
            <a:r>
              <a:rPr lang="en-US" dirty="0"/>
              <a:t> metadata network</a:t>
            </a:r>
          </a:p>
          <a:p>
            <a:r>
              <a:rPr lang="en-US" dirty="0" smtClean="0"/>
              <a:t>M662 has bonded networks for metadata and system management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Ping all of the network connections in advance of configuring them to make sure they are functioning properly</a:t>
            </a:r>
            <a:endParaRPr lang="en-US" dirty="0"/>
          </a:p>
          <a:p>
            <a:r>
              <a:rPr lang="en-US" dirty="0" smtClean="0"/>
              <a:t>Ping the </a:t>
            </a:r>
            <a:r>
              <a:rPr lang="en-US" dirty="0" err="1" smtClean="0"/>
              <a:t>Lattus</a:t>
            </a:r>
            <a:r>
              <a:rPr lang="en-US" dirty="0" smtClean="0"/>
              <a:t> controllers from the M662</a:t>
            </a:r>
            <a:r>
              <a:rPr lang="en-US" dirty="0"/>
              <a:t> </a:t>
            </a:r>
            <a:r>
              <a:rPr lang="en-US" dirty="0" smtClean="0"/>
              <a:t>and DDM clients</a:t>
            </a:r>
          </a:p>
          <a:p>
            <a:pPr marL="0" indent="0">
              <a:buNone/>
            </a:pPr>
            <a:r>
              <a:rPr lang="en-US" dirty="0" smtClean="0"/>
              <a:t>	ping </a:t>
            </a:r>
            <a:r>
              <a:rPr lang="en-US" dirty="0"/>
              <a:t>192.168.20.50</a:t>
            </a:r>
          </a:p>
          <a:p>
            <a:pPr marL="0" indent="0">
              <a:buNone/>
            </a:pPr>
            <a:r>
              <a:rPr lang="en-US" dirty="0" smtClean="0"/>
              <a:t>	ping </a:t>
            </a:r>
            <a:r>
              <a:rPr lang="en-US" dirty="0"/>
              <a:t>192.168.10.50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0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-M </a:t>
            </a:r>
            <a:r>
              <a:rPr lang="en-US" smtClean="0"/>
              <a:t>M662 Network Admin Alerts</a:t>
            </a:r>
            <a:endParaRPr lang="en-US" dirty="0"/>
          </a:p>
        </p:txBody>
      </p:sp>
      <p:pic>
        <p:nvPicPr>
          <p:cNvPr id="5" name="Content Placeholder 4" descr="Screen Shot M662 Admin Aler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5" b="-2865"/>
          <a:stretch>
            <a:fillRect/>
          </a:stretch>
        </p:blipFill>
        <p:spPr>
          <a:xfrm>
            <a:off x="301624" y="1143000"/>
            <a:ext cx="845629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WAS https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43000"/>
            <a:ext cx="7813675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err="1" smtClean="0"/>
              <a:t>was.cert.pem</a:t>
            </a:r>
            <a:r>
              <a:rPr lang="en-US" sz="1400" dirty="0" smtClean="0"/>
              <a:t>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-----BEGIN CERTIFICATE-----</a:t>
            </a:r>
          </a:p>
          <a:p>
            <a:pPr marL="0" indent="0">
              <a:buNone/>
            </a:pPr>
            <a:r>
              <a:rPr lang="en-US" sz="1400" dirty="0"/>
              <a:t>MIIDHDCCAoWgAwIBAgIJAOJxW0PlyXSxMA0GCSqGSIb3DQEBBQUAMIGfMQswCQYD</a:t>
            </a:r>
          </a:p>
          <a:p>
            <a:pPr marL="0" indent="0">
              <a:buNone/>
            </a:pPr>
            <a:r>
              <a:rPr lang="en-US" sz="1400" dirty="0"/>
              <a:t>VQQGEwJVUzESMBAGA1UECBMJTWlubmVzb3RhMRgwFgYDVQQHEw9NZW5kb3RhIEhl</a:t>
            </a:r>
          </a:p>
          <a:p>
            <a:pPr marL="0" indent="0">
              <a:buNone/>
            </a:pPr>
            <a:r>
              <a:rPr lang="en-US" sz="1400" dirty="0"/>
              <a:t>aWdodHMxHDAaBgNVBAoTE1F1YW50dW0gQ29ycG9yYXRpb24xHTAbBgNVBAsTFFN0</a:t>
            </a:r>
          </a:p>
          <a:p>
            <a:pPr marL="0" indent="0">
              <a:buNone/>
            </a:pPr>
            <a:r>
              <a:rPr lang="en-US" sz="1400" dirty="0"/>
              <a:t>b3JOZXh0IEVuZ2luZWVyaW5nMSUwIwYDVQQDExx0cmVrYzEwLXZpcDIubWRoLnF1</a:t>
            </a:r>
          </a:p>
          <a:p>
            <a:pPr marL="0" indent="0">
              <a:buNone/>
            </a:pPr>
            <a:r>
              <a:rPr lang="en-US" sz="1400" dirty="0"/>
              <a:t>YW50dW0uY29tMB4XDTEzMDMxMTIxNTM1OVoXDTE3MDMxMDIxNTM1OVowgZ8xCzAJ</a:t>
            </a:r>
          </a:p>
          <a:p>
            <a:pPr marL="0" indent="0">
              <a:buNone/>
            </a:pPr>
            <a:r>
              <a:rPr lang="en-US" sz="1400" dirty="0"/>
              <a:t>BgNVBAYTAlVTMRIwEAYDVQQIEwlNaW5uZXNvdGExGDAWBgNVBAcTD01lbmRvdGEg</a:t>
            </a:r>
          </a:p>
          <a:p>
            <a:pPr marL="0" indent="0">
              <a:buNone/>
            </a:pPr>
            <a:r>
              <a:rPr lang="en-US" sz="1400" dirty="0"/>
              <a:t>SGVpZ2h0czEcMBoGA1UEChMTUXVhbnR1bSBDb3Jwb3JhdGlvbjEdMBsGA1UECxMU</a:t>
            </a:r>
          </a:p>
          <a:p>
            <a:pPr marL="0" indent="0">
              <a:buNone/>
            </a:pPr>
            <a:r>
              <a:rPr lang="en-US" sz="1400" dirty="0"/>
              <a:t>U3Rvck5leHQgRW5naW5lZXJpbmcxJTAjBgNVBAMTHHRyZWtjMTAtdmlwMi5tZGgu</a:t>
            </a:r>
          </a:p>
          <a:p>
            <a:pPr marL="0" indent="0">
              <a:buNone/>
            </a:pPr>
            <a:r>
              <a:rPr lang="en-US" sz="1400" dirty="0"/>
              <a:t>cXVhbnR1bS5jb20wgZ8wDQYJKoZIhvcNAQEBBQADgY0AMIGJAoGBAMtKjFo/NG9Q</a:t>
            </a:r>
          </a:p>
          <a:p>
            <a:pPr marL="0" indent="0">
              <a:buNone/>
            </a:pPr>
            <a:r>
              <a:rPr lang="en-US" sz="1400" dirty="0"/>
              <a:t>mzeVacFRE4wcIPCdtgjXVY4S5hjRysUWxy8znbV2uE6mDcdIbIy4+o+deAXw9ggU</a:t>
            </a:r>
          </a:p>
          <a:p>
            <a:pPr marL="0" indent="0">
              <a:buNone/>
            </a:pPr>
            <a:r>
              <a:rPr lang="en-US" sz="1400" dirty="0"/>
              <a:t>+nkNMgocELJQsTvxSHZs3shds9dMwDS/jMH2kD+WaJuaKEgENjvnk6hG68dXje68</a:t>
            </a:r>
          </a:p>
          <a:p>
            <a:pPr marL="0" indent="0">
              <a:buNone/>
            </a:pPr>
            <a:r>
              <a:rPr lang="en-US" sz="1400" dirty="0"/>
              <a:t>0PCpa7Hooi8edQcEtc9XLAmp1EQtQb33AgMBAAGjXjBcMAsGA1UdDwQEAwIC5DBN</a:t>
            </a:r>
          </a:p>
          <a:p>
            <a:pPr marL="0" indent="0">
              <a:buNone/>
            </a:pPr>
            <a:r>
              <a:rPr lang="en-US" sz="1400" dirty="0"/>
              <a:t>BgNVHREERjBEggx0cmVrYzEwLXZpcDKCHHRyZWtjMTAtdmlwMi5tZGgucXVhbnR1</a:t>
            </a:r>
          </a:p>
          <a:p>
            <a:pPr marL="0" indent="0">
              <a:buNone/>
            </a:pPr>
            <a:r>
              <a:rPr lang="en-US" sz="1400" dirty="0"/>
              <a:t>bS5jb22HBApBpk2HBApBplCHBMCoCgGHBMCoFAEwDQYJKoZIhvcNAQEFBQADgYEA</a:t>
            </a:r>
          </a:p>
          <a:p>
            <a:pPr marL="0" indent="0">
              <a:buNone/>
            </a:pPr>
            <a:r>
              <a:rPr lang="en-US" sz="1400" dirty="0"/>
              <a:t>bBSTCzSDTmP0rMP0mvuByZ8aCtd0a/Eu7PYM4ewNPvdJcTtJ3EdSYYVOX5rrWZXp</a:t>
            </a:r>
          </a:p>
          <a:p>
            <a:pPr marL="0" indent="0">
              <a:buNone/>
            </a:pPr>
            <a:r>
              <a:rPr lang="en-US" sz="1400" dirty="0"/>
              <a:t>UK4DmReG6Cjy/8gh/pUWlmcG9b3lzvVpKKNqwMmwykNVNQ6GIm3nGOmEZbnoNfEQ</a:t>
            </a:r>
          </a:p>
          <a:p>
            <a:pPr marL="0" indent="0">
              <a:buNone/>
            </a:pPr>
            <a:r>
              <a:rPr lang="en-US" sz="1400" dirty="0"/>
              <a:t>tMXyZkwMJA9gfiph/</a:t>
            </a:r>
            <a:r>
              <a:rPr lang="en-US" sz="1400" dirty="0" err="1"/>
              <a:t>QhCgChAFpoG</a:t>
            </a:r>
            <a:r>
              <a:rPr lang="en-US" sz="1400" dirty="0"/>
              <a:t>//Uuc0QfmYSrO/4=</a:t>
            </a:r>
          </a:p>
          <a:p>
            <a:pPr marL="0" indent="0">
              <a:buNone/>
            </a:pPr>
            <a:r>
              <a:rPr lang="en-US" sz="1400" dirty="0"/>
              <a:t>-----END CERTIFICATE-----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1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WAS Certificate Import</a:t>
            </a:r>
            <a:endParaRPr lang="en-US" dirty="0"/>
          </a:p>
        </p:txBody>
      </p:sp>
      <p:pic>
        <p:nvPicPr>
          <p:cNvPr id="5" name="Content Placeholder 4" descr="Screen Shot WAS Certificate Succes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5" b="-2865"/>
          <a:stretch>
            <a:fillRect/>
          </a:stretch>
        </p:blipFill>
        <p:spPr>
          <a:xfrm>
            <a:off x="301624" y="1143000"/>
            <a:ext cx="845629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9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WAS Certificates</a:t>
            </a:r>
            <a:endParaRPr lang="en-US" dirty="0"/>
          </a:p>
        </p:txBody>
      </p:sp>
      <p:pic>
        <p:nvPicPr>
          <p:cNvPr id="5" name="Content Placeholder 4" descr="Screen Shot WAS Certificat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92" b="-2992"/>
          <a:stretch>
            <a:fillRect/>
          </a:stretch>
        </p:blipFill>
        <p:spPr>
          <a:xfrm>
            <a:off x="301624" y="1143000"/>
            <a:ext cx="843597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0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WAS Storage Configuration</a:t>
            </a:r>
            <a:endParaRPr lang="en-US" dirty="0"/>
          </a:p>
        </p:txBody>
      </p:sp>
      <p:pic>
        <p:nvPicPr>
          <p:cNvPr id="5" name="Content Placeholder 4" descr="Screen Shot WAS Stor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8" b="-2928"/>
          <a:stretch>
            <a:fillRect/>
          </a:stretch>
        </p:blipFill>
        <p:spPr>
          <a:xfrm>
            <a:off x="301624" y="1143000"/>
            <a:ext cx="844613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2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WAS Port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port corresponds to a controller client daemon</a:t>
            </a:r>
          </a:p>
          <a:p>
            <a:r>
              <a:rPr lang="en-US" dirty="0" smtClean="0"/>
              <a:t>Utilizing additional ports requires additional </a:t>
            </a:r>
            <a:r>
              <a:rPr lang="en-US" dirty="0" err="1" smtClean="0"/>
              <a:t>Lattus</a:t>
            </a:r>
            <a:r>
              <a:rPr lang="en-US" dirty="0" smtClean="0"/>
              <a:t> client daemons to be added</a:t>
            </a:r>
            <a:endParaRPr lang="en-US" dirty="0"/>
          </a:p>
          <a:p>
            <a:r>
              <a:rPr lang="en-US" dirty="0" smtClean="0"/>
              <a:t>Also note that the default streams per controller is 48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4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/>
              <a:t> </a:t>
            </a:r>
            <a:r>
              <a:rPr lang="en-US" dirty="0" smtClean="0"/>
              <a:t>WAS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swascfg</a:t>
            </a:r>
            <a:endParaRPr lang="en-US" dirty="0" smtClean="0"/>
          </a:p>
          <a:p>
            <a:r>
              <a:rPr lang="en-US" dirty="0" err="1" smtClean="0"/>
              <a:t>fswascfg</a:t>
            </a:r>
            <a:r>
              <a:rPr lang="en-US" dirty="0" smtClean="0"/>
              <a:t> –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ipaddress</a:t>
            </a:r>
            <a:endParaRPr lang="en-US" dirty="0" smtClean="0"/>
          </a:p>
          <a:p>
            <a:r>
              <a:rPr lang="en-US" dirty="0" err="1" smtClean="0"/>
              <a:t>fswascfg</a:t>
            </a:r>
            <a:r>
              <a:rPr lang="en-US" dirty="0" smtClean="0"/>
              <a:t> –p port</a:t>
            </a:r>
          </a:p>
          <a:p>
            <a:r>
              <a:rPr lang="en-US" dirty="0" err="1" smtClean="0"/>
              <a:t>fswascfg</a:t>
            </a:r>
            <a:r>
              <a:rPr lang="en-US" dirty="0" smtClean="0"/>
              <a:t> –n controller</a:t>
            </a:r>
          </a:p>
          <a:p>
            <a:r>
              <a:rPr lang="en-US" dirty="0" err="1" smtClean="0"/>
              <a:t>fswascfg</a:t>
            </a:r>
            <a:r>
              <a:rPr lang="en-US" dirty="0" smtClean="0"/>
              <a:t> –o </a:t>
            </a:r>
            <a:r>
              <a:rPr lang="en-US" dirty="0" err="1" smtClean="0"/>
              <a:t>iopath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2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err="1" smtClean="0"/>
              <a:t>Lattus</a:t>
            </a:r>
            <a:r>
              <a:rPr lang="en-US" dirty="0" smtClean="0"/>
              <a:t> overview</a:t>
            </a:r>
          </a:p>
          <a:p>
            <a:pPr>
              <a:buFont typeface="Wingdings" charset="2"/>
              <a:buChar char="u"/>
            </a:pPr>
            <a:r>
              <a:rPr lang="en-US" dirty="0" err="1" smtClean="0"/>
              <a:t>Lattus</a:t>
            </a:r>
            <a:r>
              <a:rPr lang="en-US" dirty="0" smtClean="0"/>
              <a:t>-M software</a:t>
            </a:r>
          </a:p>
          <a:p>
            <a:pPr>
              <a:buFont typeface="Wingdings" charset="2"/>
              <a:buChar char="u"/>
            </a:pPr>
            <a:r>
              <a:rPr lang="en-US" dirty="0" err="1" smtClean="0"/>
              <a:t>StorNext</a:t>
            </a:r>
            <a:r>
              <a:rPr lang="en-US" dirty="0" smtClean="0"/>
              <a:t> installation</a:t>
            </a:r>
          </a:p>
          <a:p>
            <a:pPr>
              <a:buFont typeface="Wingdings" charset="2"/>
              <a:buChar char="u"/>
            </a:pPr>
            <a:r>
              <a:rPr lang="en-US" dirty="0" err="1" smtClean="0"/>
              <a:t>StorNext</a:t>
            </a:r>
            <a:r>
              <a:rPr lang="en-US" dirty="0" smtClean="0"/>
              <a:t> configuration</a:t>
            </a:r>
          </a:p>
          <a:p>
            <a:pPr>
              <a:buFont typeface="Wingdings" charset="2"/>
              <a:buChar char="u"/>
            </a:pPr>
            <a:r>
              <a:rPr lang="en-US" dirty="0" err="1" smtClean="0"/>
              <a:t>StorNext</a:t>
            </a:r>
            <a:r>
              <a:rPr lang="en-US" dirty="0" smtClean="0"/>
              <a:t> 4.6.1 username/password</a:t>
            </a:r>
          </a:p>
          <a:p>
            <a:pPr>
              <a:buFont typeface="Wingdings" charset="2"/>
              <a:buChar char="u"/>
            </a:pPr>
            <a:r>
              <a:rPr lang="en-US" dirty="0" err="1" smtClean="0"/>
              <a:t>StorNext</a:t>
            </a:r>
            <a:r>
              <a:rPr lang="en-US" dirty="0" smtClean="0"/>
              <a:t> operation</a:t>
            </a:r>
          </a:p>
          <a:p>
            <a:pPr>
              <a:buFont typeface="Wingdings" charset="2"/>
              <a:buChar char="u"/>
            </a:pPr>
            <a:r>
              <a:rPr lang="en-US" dirty="0" err="1" smtClean="0"/>
              <a:t>Lattus</a:t>
            </a:r>
            <a:r>
              <a:rPr lang="en-US" dirty="0" smtClean="0"/>
              <a:t>-M </a:t>
            </a:r>
            <a:r>
              <a:rPr lang="en-US" dirty="0"/>
              <a:t>t</a:t>
            </a:r>
            <a:r>
              <a:rPr lang="en-US" dirty="0" smtClean="0"/>
              <a:t>esting</a:t>
            </a:r>
          </a:p>
          <a:p>
            <a:pPr>
              <a:buFont typeface="Wingdings" charset="2"/>
              <a:buChar char="u"/>
            </a:pPr>
            <a:r>
              <a:rPr lang="en-US" dirty="0" err="1" smtClean="0"/>
              <a:t>Lattus</a:t>
            </a:r>
            <a:r>
              <a:rPr lang="en-US" dirty="0" smtClean="0"/>
              <a:t>-M error </a:t>
            </a:r>
            <a:r>
              <a:rPr lang="en-US" dirty="0"/>
              <a:t>i</a:t>
            </a:r>
            <a:r>
              <a:rPr lang="en-US" dirty="0" smtClean="0"/>
              <a:t>njection </a:t>
            </a:r>
            <a:r>
              <a:rPr lang="en-US" dirty="0"/>
              <a:t>t</a:t>
            </a:r>
            <a:r>
              <a:rPr lang="en-US" dirty="0" smtClean="0"/>
              <a:t>esting</a:t>
            </a:r>
          </a:p>
          <a:p>
            <a:pPr>
              <a:buFont typeface="Wingdings" charset="2"/>
              <a:buChar char="u"/>
            </a:pPr>
            <a:r>
              <a:rPr lang="en-US" dirty="0" err="1"/>
              <a:t>AmpliStor</a:t>
            </a:r>
            <a:r>
              <a:rPr lang="en-US" dirty="0"/>
              <a:t> </a:t>
            </a:r>
            <a:r>
              <a:rPr lang="en-US" dirty="0" smtClean="0"/>
              <a:t>issues</a:t>
            </a:r>
          </a:p>
          <a:p>
            <a:pPr>
              <a:buFont typeface="Wingdings" charset="2"/>
              <a:buChar char="u"/>
            </a:pPr>
            <a:r>
              <a:rPr lang="en-US" dirty="0" err="1" smtClean="0"/>
              <a:t>StorNext</a:t>
            </a:r>
            <a:r>
              <a:rPr lang="en-US" dirty="0" smtClean="0"/>
              <a:t> issues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9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WAS Policy Steering</a:t>
            </a:r>
            <a:endParaRPr lang="en-US" dirty="0"/>
          </a:p>
        </p:txBody>
      </p:sp>
      <p:pic>
        <p:nvPicPr>
          <p:cNvPr id="5" name="Content Placeholder 4" descr="Screen Shot WAS Policy Steer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1" b="-2921"/>
          <a:stretch>
            <a:fillRect/>
          </a:stretch>
        </p:blipFill>
        <p:spPr>
          <a:xfrm>
            <a:off x="301625" y="1143000"/>
            <a:ext cx="8447264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7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DDM Client Network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the private metadata </a:t>
            </a:r>
            <a:r>
              <a:rPr lang="en-US" dirty="0" smtClean="0"/>
              <a:t>network: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ethtool</a:t>
            </a:r>
            <a:r>
              <a:rPr lang="en-US" dirty="0" smtClean="0"/>
              <a:t> </a:t>
            </a:r>
            <a:r>
              <a:rPr lang="en-US" dirty="0"/>
              <a:t>p2p1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ifconfig</a:t>
            </a:r>
            <a:r>
              <a:rPr lang="en-US" dirty="0"/>
              <a:t> p2p1 10.10.10.19</a:t>
            </a:r>
          </a:p>
          <a:p>
            <a:pPr marL="0" indent="0">
              <a:buNone/>
            </a:pPr>
            <a:r>
              <a:rPr lang="en-US" dirty="0"/>
              <a:t>	ping </a:t>
            </a:r>
            <a:r>
              <a:rPr lang="en-US" dirty="0" smtClean="0"/>
              <a:t>10.10.10.1</a:t>
            </a:r>
            <a:endParaRPr lang="en-US" dirty="0"/>
          </a:p>
          <a:p>
            <a:r>
              <a:rPr lang="en-US" dirty="0" smtClean="0"/>
              <a:t>Configure the private data network: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ethtool</a:t>
            </a:r>
            <a:r>
              <a:rPr lang="en-US" dirty="0" smtClean="0"/>
              <a:t> p3p1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ethtool</a:t>
            </a:r>
            <a:r>
              <a:rPr lang="en-US" dirty="0" smtClean="0"/>
              <a:t> p3p2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ifconfig</a:t>
            </a:r>
            <a:r>
              <a:rPr lang="en-US" dirty="0" smtClean="0"/>
              <a:t> </a:t>
            </a:r>
            <a:r>
              <a:rPr lang="en-US" dirty="0"/>
              <a:t>p3p1 192.168.20.90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ifconfig</a:t>
            </a:r>
            <a:r>
              <a:rPr lang="en-US" dirty="0" smtClean="0"/>
              <a:t> </a:t>
            </a:r>
            <a:r>
              <a:rPr lang="en-US" dirty="0"/>
              <a:t>p3p2 192.168.10.90</a:t>
            </a:r>
          </a:p>
          <a:p>
            <a:pPr marL="0" indent="0">
              <a:buNone/>
            </a:pPr>
            <a:r>
              <a:rPr lang="en-US" dirty="0" smtClean="0"/>
              <a:t>	ping 192.168.20.50</a:t>
            </a:r>
          </a:p>
          <a:p>
            <a:pPr marL="0" indent="0">
              <a:buNone/>
            </a:pPr>
            <a:r>
              <a:rPr lang="en-US" dirty="0" smtClean="0"/>
              <a:t>	ping </a:t>
            </a:r>
            <a:r>
              <a:rPr lang="en-US" dirty="0"/>
              <a:t>192.168.10.50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3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DDM Client Network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[</a:t>
            </a:r>
            <a:r>
              <a:rPr lang="en-US" sz="1200" dirty="0"/>
              <a:t>root@summit-9 ~]# </a:t>
            </a:r>
            <a:r>
              <a:rPr lang="en-US" sz="1200" dirty="0" err="1"/>
              <a:t>ethtool</a:t>
            </a:r>
            <a:r>
              <a:rPr lang="en-US" sz="1200" dirty="0"/>
              <a:t> p3p1</a:t>
            </a:r>
          </a:p>
          <a:p>
            <a:pPr marL="0" indent="0">
              <a:buNone/>
            </a:pPr>
            <a:r>
              <a:rPr lang="en-US" sz="1200" dirty="0"/>
              <a:t>Settings for p3p1:</a:t>
            </a:r>
          </a:p>
          <a:p>
            <a:pPr marL="0" indent="0">
              <a:buNone/>
            </a:pPr>
            <a:r>
              <a:rPr lang="en-US" sz="1200" dirty="0"/>
              <a:t>        Supported ports: [ FIBRE ]</a:t>
            </a:r>
          </a:p>
          <a:p>
            <a:pPr marL="0" indent="0">
              <a:buNone/>
            </a:pPr>
            <a:r>
              <a:rPr lang="en-US" sz="1200" dirty="0"/>
              <a:t>        Supported link modes:   1000baseT/Full</a:t>
            </a:r>
          </a:p>
          <a:p>
            <a:pPr marL="0" indent="0">
              <a:buNone/>
            </a:pPr>
            <a:r>
              <a:rPr lang="en-US" sz="1200" dirty="0"/>
              <a:t>                                10000baseT/Full</a:t>
            </a:r>
          </a:p>
          <a:p>
            <a:pPr marL="0" indent="0">
              <a:buNone/>
            </a:pPr>
            <a:r>
              <a:rPr lang="en-US" sz="1200" dirty="0"/>
              <a:t>        Supports auto-negotiation: Yes</a:t>
            </a:r>
          </a:p>
          <a:p>
            <a:pPr marL="0" indent="0">
              <a:buNone/>
            </a:pPr>
            <a:r>
              <a:rPr lang="en-US" sz="1200" dirty="0"/>
              <a:t>        Advertised link modes:  1000baseT/Full</a:t>
            </a:r>
          </a:p>
          <a:p>
            <a:pPr marL="0" indent="0">
              <a:buNone/>
            </a:pPr>
            <a:r>
              <a:rPr lang="en-US" sz="1200" dirty="0"/>
              <a:t>                                10000baseT/Full</a:t>
            </a:r>
          </a:p>
          <a:p>
            <a:pPr marL="0" indent="0">
              <a:buNone/>
            </a:pPr>
            <a:r>
              <a:rPr lang="en-US" sz="1200" dirty="0"/>
              <a:t>        Advertised pause frame use: No</a:t>
            </a:r>
          </a:p>
          <a:p>
            <a:pPr marL="0" indent="0">
              <a:buNone/>
            </a:pPr>
            <a:r>
              <a:rPr lang="en-US" sz="1200" dirty="0"/>
              <a:t>        Advertised auto-negotiation: Yes</a:t>
            </a:r>
          </a:p>
          <a:p>
            <a:pPr marL="0" indent="0">
              <a:buNone/>
            </a:pPr>
            <a:r>
              <a:rPr lang="en-US" sz="1200" dirty="0"/>
              <a:t>        Speed: 10000Mb/s</a:t>
            </a:r>
          </a:p>
          <a:p>
            <a:pPr marL="0" indent="0">
              <a:buNone/>
            </a:pPr>
            <a:r>
              <a:rPr lang="en-US" sz="1200" dirty="0"/>
              <a:t>        Duplex: Full</a:t>
            </a:r>
          </a:p>
          <a:p>
            <a:pPr marL="0" indent="0">
              <a:buNone/>
            </a:pPr>
            <a:r>
              <a:rPr lang="en-US" sz="1200" dirty="0"/>
              <a:t>        Port: FIBRE</a:t>
            </a:r>
          </a:p>
          <a:p>
            <a:pPr marL="0" indent="0">
              <a:buNone/>
            </a:pPr>
            <a:r>
              <a:rPr lang="en-US" sz="1200" dirty="0"/>
              <a:t>        PHYAD: 0</a:t>
            </a:r>
          </a:p>
          <a:p>
            <a:pPr marL="0" indent="0">
              <a:buNone/>
            </a:pPr>
            <a:r>
              <a:rPr lang="en-US" sz="1200" dirty="0"/>
              <a:t>        Transceiver: external</a:t>
            </a:r>
          </a:p>
          <a:p>
            <a:pPr marL="0" indent="0">
              <a:buNone/>
            </a:pPr>
            <a:r>
              <a:rPr lang="en-US" sz="1200" dirty="0"/>
              <a:t>        Auto-negotiation: on</a:t>
            </a:r>
          </a:p>
          <a:p>
            <a:pPr marL="0" indent="0">
              <a:buNone/>
            </a:pPr>
            <a:r>
              <a:rPr lang="en-US" sz="1200" dirty="0"/>
              <a:t>        Supports Wake-on: d</a:t>
            </a:r>
          </a:p>
          <a:p>
            <a:pPr marL="0" indent="0">
              <a:buNone/>
            </a:pPr>
            <a:r>
              <a:rPr lang="en-US" sz="1200" dirty="0"/>
              <a:t>        Wake-on: d</a:t>
            </a:r>
          </a:p>
          <a:p>
            <a:pPr marL="0" indent="0">
              <a:buNone/>
            </a:pPr>
            <a:r>
              <a:rPr lang="en-US" sz="1200" dirty="0"/>
              <a:t>        Current message level: 0x00000007 (7)</a:t>
            </a:r>
          </a:p>
          <a:p>
            <a:pPr marL="0" indent="0">
              <a:buNone/>
            </a:pPr>
            <a:r>
              <a:rPr lang="en-US" sz="1200" dirty="0"/>
              <a:t>        Link detected: yes</a:t>
            </a:r>
          </a:p>
          <a:p>
            <a:pPr marL="0" indent="0">
              <a:buNone/>
            </a:pPr>
            <a:r>
              <a:rPr lang="en-US" sz="1200" dirty="0"/>
              <a:t>[root@summit-9 ~]# 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70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DDM Client Firewall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Disable the firewall: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chkconfig</a:t>
            </a:r>
            <a:r>
              <a:rPr lang="en-US" dirty="0" smtClean="0"/>
              <a:t> </a:t>
            </a:r>
            <a:r>
              <a:rPr lang="en-US" dirty="0" err="1"/>
              <a:t>iptables</a:t>
            </a:r>
            <a:r>
              <a:rPr lang="en-US" dirty="0"/>
              <a:t> off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service </a:t>
            </a:r>
            <a:r>
              <a:rPr lang="en-US" dirty="0" err="1" smtClean="0"/>
              <a:t>iptables</a:t>
            </a:r>
            <a:r>
              <a:rPr lang="en-US" dirty="0" smtClean="0"/>
              <a:t> 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DDM Client </a:t>
            </a:r>
            <a:r>
              <a:rPr lang="en-US" dirty="0" err="1" smtClean="0"/>
              <a:t>StorNext</a:t>
            </a:r>
            <a:r>
              <a:rPr lang="en-US" dirty="0" smtClean="0"/>
              <a:t> https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the security certificates from the MDC to the DDM client using </a:t>
            </a:r>
            <a:r>
              <a:rPr lang="en-US" dirty="0" err="1" smtClean="0"/>
              <a:t>sftp</a:t>
            </a:r>
            <a:endParaRPr lang="en-US" dirty="0" smtClean="0"/>
          </a:p>
          <a:p>
            <a:r>
              <a:rPr lang="en-US" dirty="0" smtClean="0"/>
              <a:t>They reside in:</a:t>
            </a:r>
          </a:p>
          <a:p>
            <a:pPr marL="0" indent="0">
              <a:buNone/>
            </a:pPr>
            <a:r>
              <a:rPr lang="en-US" dirty="0" smtClean="0"/>
              <a:t>	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cvfs</a:t>
            </a:r>
            <a:r>
              <a:rPr lang="en-US" dirty="0"/>
              <a:t>/</a:t>
            </a:r>
            <a:r>
              <a:rPr lang="en-US" dirty="0" err="1"/>
              <a:t>config</a:t>
            </a:r>
            <a:r>
              <a:rPr lang="en-US" dirty="0"/>
              <a:t>/</a:t>
            </a:r>
            <a:r>
              <a:rPr lang="en-US" dirty="0" err="1"/>
              <a:t>ssl</a:t>
            </a:r>
            <a:endParaRPr lang="en-US" dirty="0" smtClean="0"/>
          </a:p>
          <a:p>
            <a:r>
              <a:rPr lang="en-US" dirty="0" smtClean="0"/>
              <a:t>Restart </a:t>
            </a:r>
            <a:r>
              <a:rPr lang="en-US" dirty="0" err="1" smtClean="0"/>
              <a:t>StorNext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service </a:t>
            </a:r>
            <a:r>
              <a:rPr lang="en-US" dirty="0" err="1"/>
              <a:t>cvfs</a:t>
            </a:r>
            <a:r>
              <a:rPr lang="en-US" dirty="0"/>
              <a:t> restart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WAS DDM Configuration</a:t>
            </a:r>
            <a:endParaRPr lang="en-US" dirty="0"/>
          </a:p>
        </p:txBody>
      </p:sp>
      <p:pic>
        <p:nvPicPr>
          <p:cNvPr id="5" name="Content Placeholder 4" descr="Screen Shot WAS DDM Con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5" b="-2865"/>
          <a:stretch>
            <a:fillRect/>
          </a:stretch>
        </p:blipFill>
        <p:spPr>
          <a:xfrm>
            <a:off x="301624" y="1143000"/>
            <a:ext cx="845629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WAS DDM Enabled</a:t>
            </a:r>
            <a:endParaRPr lang="en-US" dirty="0"/>
          </a:p>
        </p:txBody>
      </p:sp>
      <p:pic>
        <p:nvPicPr>
          <p:cNvPr id="5" name="Content Placeholder 4" descr="Screen Shot WAS DDM U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1" b="-2801"/>
          <a:stretch>
            <a:fillRect/>
          </a:stretch>
        </p:blipFill>
        <p:spPr>
          <a:xfrm>
            <a:off x="301624" y="1143000"/>
            <a:ext cx="846645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5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4251325" cy="6048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4.6.1 Username/Password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5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Username/Password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437856" cy="5029200"/>
          </a:xfrm>
        </p:spPr>
        <p:txBody>
          <a:bodyPr/>
          <a:lstStyle/>
          <a:p>
            <a:r>
              <a:rPr lang="en-US" dirty="0"/>
              <a:t>Username/Password is not supported in 4.6.0</a:t>
            </a:r>
          </a:p>
          <a:p>
            <a:r>
              <a:rPr lang="en-US" dirty="0" err="1"/>
              <a:t>Lattus</a:t>
            </a:r>
            <a:r>
              <a:rPr lang="en-US" dirty="0"/>
              <a:t>-M and </a:t>
            </a:r>
            <a:r>
              <a:rPr lang="en-US" dirty="0" err="1"/>
              <a:t>Lattus</a:t>
            </a:r>
            <a:r>
              <a:rPr lang="en-US" dirty="0"/>
              <a:t>-X have the capability to limit access to Namespaces based on Username/Password</a:t>
            </a:r>
          </a:p>
          <a:p>
            <a:r>
              <a:rPr lang="en-US" dirty="0"/>
              <a:t>Credentials are specified on the </a:t>
            </a:r>
            <a:r>
              <a:rPr lang="en-US" dirty="0" err="1"/>
              <a:t>Lattus</a:t>
            </a:r>
            <a:r>
              <a:rPr lang="en-US" dirty="0"/>
              <a:t> controller</a:t>
            </a:r>
          </a:p>
          <a:p>
            <a:r>
              <a:rPr lang="en-US" dirty="0"/>
              <a:t>Username and Password can be up to 256 characters of ASCII text</a:t>
            </a:r>
          </a:p>
          <a:p>
            <a:r>
              <a:rPr lang="en-US" dirty="0"/>
              <a:t>Credentials can be set globally, on specific namespaces, or both</a:t>
            </a:r>
          </a:p>
          <a:p>
            <a:r>
              <a:rPr lang="en-US" dirty="0"/>
              <a:t>Namespaces are basically a directory structure on the controller node</a:t>
            </a:r>
          </a:p>
          <a:p>
            <a:r>
              <a:rPr lang="en-US" dirty="0"/>
              <a:t>Default is “everyone” user access, which is wide open</a:t>
            </a:r>
          </a:p>
          <a:p>
            <a:r>
              <a:rPr lang="en-US" dirty="0"/>
              <a:t>A namespace can have multiple credentials set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2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Username/Password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credentials – Isn’t really global.  These are the default permissions </a:t>
            </a:r>
            <a:r>
              <a:rPr lang="en-US" dirty="0" err="1" smtClean="0"/>
              <a:t>StorNext</a:t>
            </a:r>
            <a:r>
              <a:rPr lang="en-US" dirty="0" smtClean="0"/>
              <a:t> will use, unless overridden by permissions set on a namespace directly.  Applies to /namespace permissions on the </a:t>
            </a:r>
            <a:r>
              <a:rPr lang="en-US" dirty="0" err="1" smtClean="0"/>
              <a:t>Lattus</a:t>
            </a:r>
            <a:r>
              <a:rPr lang="en-US" dirty="0" smtClean="0"/>
              <a:t> system and any namespaces set to inherit permissions from /namespace.</a:t>
            </a:r>
          </a:p>
          <a:p>
            <a:r>
              <a:rPr lang="en-US" dirty="0" smtClean="0"/>
              <a:t>Specific credentials – In </a:t>
            </a:r>
            <a:r>
              <a:rPr lang="en-US" dirty="0" err="1" smtClean="0"/>
              <a:t>StorNext</a:t>
            </a:r>
            <a:r>
              <a:rPr lang="en-US" dirty="0" smtClean="0"/>
              <a:t>, it is permissions applied directly on a namespace.  On </a:t>
            </a:r>
            <a:r>
              <a:rPr lang="en-US" dirty="0" err="1" smtClean="0"/>
              <a:t>Lattus</a:t>
            </a:r>
            <a:r>
              <a:rPr lang="en-US" dirty="0" smtClean="0"/>
              <a:t>, it applies to permissions set on a namespace where the inherit flag has been removed.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3AD-2ECC-45F8-9355-BA1283ABB98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/>
              <a:t> </a:t>
            </a:r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8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Namespace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veryone user is set on /namespace by default</a:t>
            </a:r>
          </a:p>
          <a:p>
            <a:pPr marL="0" indent="0">
              <a:buNone/>
            </a:pPr>
            <a:r>
              <a:rPr lang="en-US" sz="1200" dirty="0" smtClean="0"/>
              <a:t>root@mdh1-controlelr-1</a:t>
            </a:r>
            <a:r>
              <a:rPr lang="en-US" sz="1200" dirty="0"/>
              <a:t>:~# /opt/qbase3/bin/</a:t>
            </a:r>
            <a:r>
              <a:rPr lang="en-US" sz="1200" dirty="0" err="1"/>
              <a:t>dss</a:t>
            </a:r>
            <a:r>
              <a:rPr lang="en-US" sz="1200" dirty="0"/>
              <a:t> --permission-settings-get /namespace</a:t>
            </a:r>
          </a:p>
          <a:p>
            <a:pPr marL="0" indent="0">
              <a:buNone/>
            </a:pPr>
            <a:r>
              <a:rPr lang="en-US" sz="1200" dirty="0"/>
              <a:t> {</a:t>
            </a:r>
          </a:p>
          <a:p>
            <a:pPr marL="0" indent="0">
              <a:buNone/>
            </a:pPr>
            <a:r>
              <a:rPr lang="en-US" sz="1200" dirty="0"/>
              <a:t>  "Flags":[],</a:t>
            </a:r>
          </a:p>
          <a:p>
            <a:pPr marL="0" indent="0">
              <a:buNone/>
            </a:pPr>
            <a:r>
              <a:rPr lang="en-US" sz="1200" dirty="0"/>
              <a:t>  "User-Permissions":</a:t>
            </a:r>
          </a:p>
          <a:p>
            <a:pPr marL="0" indent="0">
              <a:buNone/>
            </a:pPr>
            <a:r>
              <a:rPr lang="en-US" sz="1200" dirty="0"/>
              <a:t>  {</a:t>
            </a:r>
          </a:p>
          <a:p>
            <a:pPr marL="0" indent="0">
              <a:buNone/>
            </a:pPr>
            <a:r>
              <a:rPr lang="en-US" sz="1200" dirty="0"/>
              <a:t>   "everyone":["UPDATE","LIST","DELETE","CREATE","READ"]</a:t>
            </a:r>
          </a:p>
          <a:p>
            <a:pPr marL="0" indent="0">
              <a:buNone/>
            </a:pPr>
            <a:r>
              <a:rPr lang="en-US" sz="1200" dirty="0"/>
              <a:t>  }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}</a:t>
            </a:r>
          </a:p>
          <a:p>
            <a:r>
              <a:rPr lang="en-US" dirty="0"/>
              <a:t>S</a:t>
            </a:r>
            <a:r>
              <a:rPr lang="en-US" dirty="0" smtClean="0"/>
              <a:t>pecific </a:t>
            </a:r>
            <a:r>
              <a:rPr lang="en-US" dirty="0"/>
              <a:t>namespaces are set to inherit permissions from /</a:t>
            </a:r>
            <a:r>
              <a:rPr lang="en-US" dirty="0" smtClean="0"/>
              <a:t>namespace by default</a:t>
            </a:r>
            <a:endParaRPr lang="en-US" dirty="0"/>
          </a:p>
          <a:p>
            <a:pPr marL="0" indent="0">
              <a:buNone/>
            </a:pPr>
            <a:r>
              <a:rPr lang="en-US" sz="1200" dirty="0"/>
              <a:t>root@mdh1-controlelr-1:~# /opt/qbase3/bin/</a:t>
            </a:r>
            <a:r>
              <a:rPr lang="en-US" sz="1200" dirty="0" err="1"/>
              <a:t>dss</a:t>
            </a:r>
            <a:r>
              <a:rPr lang="en-US" sz="1200" dirty="0"/>
              <a:t> --permission-settings-get /namespace/ted-64</a:t>
            </a:r>
          </a:p>
          <a:p>
            <a:pPr marL="0" indent="0">
              <a:buNone/>
            </a:pPr>
            <a:r>
              <a:rPr lang="en-US" sz="1200" dirty="0"/>
              <a:t> {</a:t>
            </a:r>
          </a:p>
          <a:p>
            <a:pPr marL="0" indent="0">
              <a:buNone/>
            </a:pPr>
            <a:r>
              <a:rPr lang="en-US" sz="1200" dirty="0"/>
              <a:t>  </a:t>
            </a:r>
            <a:r>
              <a:rPr lang="en-US" sz="1200" dirty="0">
                <a:solidFill>
                  <a:srgbClr val="FF0000"/>
                </a:solidFill>
              </a:rPr>
              <a:t>"Flags":["INHERIT"],</a:t>
            </a:r>
          </a:p>
          <a:p>
            <a:pPr marL="0" indent="0">
              <a:buNone/>
            </a:pPr>
            <a:r>
              <a:rPr lang="en-US" sz="1200" dirty="0"/>
              <a:t>  "User-Permissions":</a:t>
            </a:r>
          </a:p>
          <a:p>
            <a:pPr marL="0" indent="0">
              <a:buNone/>
            </a:pPr>
            <a:r>
              <a:rPr lang="en-US" sz="1200" dirty="0"/>
              <a:t>  {</a:t>
            </a:r>
          </a:p>
          <a:p>
            <a:pPr marL="0" indent="0">
              <a:buNone/>
            </a:pPr>
            <a:r>
              <a:rPr lang="en-US" sz="1200" dirty="0"/>
              <a:t>  }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3AD-2ECC-45F8-9355-BA1283ABB98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7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r>
              <a:rPr lang="en-US" dirty="0"/>
              <a:t>N</a:t>
            </a:r>
            <a:r>
              <a:rPr lang="en-US" dirty="0" smtClean="0"/>
              <a:t>ew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onto the </a:t>
            </a:r>
            <a:r>
              <a:rPr lang="en-US" dirty="0" err="1" smtClean="0"/>
              <a:t>Lattus</a:t>
            </a:r>
            <a:r>
              <a:rPr lang="en-US" dirty="0" smtClean="0"/>
              <a:t> as root</a:t>
            </a:r>
          </a:p>
          <a:p>
            <a:r>
              <a:rPr lang="en-US" dirty="0" smtClean="0"/>
              <a:t>Create a new user with password using </a:t>
            </a:r>
            <a:r>
              <a:rPr lang="en-US" dirty="0" err="1" smtClean="0"/>
              <a:t>dss</a:t>
            </a:r>
            <a:r>
              <a:rPr lang="en-US" dirty="0" smtClean="0"/>
              <a:t> CLI</a:t>
            </a:r>
          </a:p>
          <a:p>
            <a:pPr marL="0" indent="0">
              <a:buNone/>
            </a:pPr>
            <a:r>
              <a:rPr lang="en-US" sz="1200" dirty="0"/>
              <a:t>root@mdh1-controlelr-1:~# /opt/qbase3/bin/</a:t>
            </a:r>
            <a:r>
              <a:rPr lang="en-US" sz="1200" dirty="0" err="1"/>
              <a:t>dss</a:t>
            </a:r>
            <a:r>
              <a:rPr lang="en-US" sz="1200" dirty="0"/>
              <a:t> --user-add </a:t>
            </a:r>
            <a:r>
              <a:rPr lang="en-US" sz="1200" dirty="0" err="1" smtClean="0"/>
              <a:t>your_username</a:t>
            </a:r>
            <a:r>
              <a:rPr lang="en-US" sz="1200" dirty="0" smtClean="0"/>
              <a:t> </a:t>
            </a:r>
            <a:r>
              <a:rPr lang="en-US" sz="1200" dirty="0"/>
              <a:t>--secret </a:t>
            </a:r>
            <a:r>
              <a:rPr lang="en-US" sz="1200" dirty="0" err="1" smtClean="0"/>
              <a:t>your_password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{ 'version':0, 'id':1, 'name':'</a:t>
            </a:r>
            <a:r>
              <a:rPr lang="en-US" sz="1200" dirty="0" err="1"/>
              <a:t>your_username</a:t>
            </a:r>
            <a:r>
              <a:rPr lang="en-US" sz="1200" dirty="0"/>
              <a:t>', 'secret':'(</a:t>
            </a:r>
            <a:r>
              <a:rPr lang="en-US" sz="1200" dirty="0" err="1"/>
              <a:t>not_shown</a:t>
            </a:r>
            <a:r>
              <a:rPr lang="en-US" sz="1200" dirty="0"/>
              <a:t>)', '</a:t>
            </a:r>
            <a:r>
              <a:rPr lang="en-US" sz="1200" dirty="0" err="1"/>
              <a:t>status':'ACTIVE</a:t>
            </a:r>
            <a:r>
              <a:rPr lang="en-US" sz="1200" dirty="0"/>
              <a:t>', 'seq':0, '</a:t>
            </a:r>
            <a:r>
              <a:rPr lang="en-US" sz="1200" dirty="0" err="1"/>
              <a:t>default_policy_id':None</a:t>
            </a:r>
            <a:r>
              <a:rPr lang="en-US" sz="1200" dirty="0"/>
              <a:t>, 'num_s3_namespaces':0, '</a:t>
            </a:r>
            <a:r>
              <a:rPr lang="en-US" sz="1200" dirty="0" err="1"/>
              <a:t>default_small_files_policy_and_threshold':None</a:t>
            </a:r>
            <a:r>
              <a:rPr lang="en-US" sz="1200" dirty="0"/>
              <a:t>, 'custom':{  } }</a:t>
            </a:r>
          </a:p>
          <a:p>
            <a:pPr marL="0" indent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3AD-2ECC-45F8-9355-BA1283ABB98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7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Global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onto the </a:t>
            </a:r>
            <a:r>
              <a:rPr lang="en-US" dirty="0" err="1" smtClean="0"/>
              <a:t>Lattus</a:t>
            </a:r>
            <a:r>
              <a:rPr lang="en-US" dirty="0" smtClean="0"/>
              <a:t> as root</a:t>
            </a:r>
          </a:p>
          <a:p>
            <a:r>
              <a:rPr lang="en-US" dirty="0" smtClean="0"/>
              <a:t>Add User to /namespace permissions</a:t>
            </a:r>
          </a:p>
          <a:p>
            <a:pPr marL="0" indent="0">
              <a:buNone/>
            </a:pPr>
            <a:r>
              <a:rPr lang="en-US" sz="1200" dirty="0"/>
              <a:t>/opt/qbase3/bin/</a:t>
            </a:r>
            <a:r>
              <a:rPr lang="en-US" sz="1200" dirty="0" err="1"/>
              <a:t>dss</a:t>
            </a:r>
            <a:r>
              <a:rPr lang="en-US" sz="1200" dirty="0"/>
              <a:t> --permissions-set /namespace --user-name </a:t>
            </a:r>
            <a:r>
              <a:rPr lang="en-US" sz="1200" dirty="0" err="1"/>
              <a:t>your_username</a:t>
            </a:r>
            <a:r>
              <a:rPr lang="en-US" sz="1200" dirty="0"/>
              <a:t> --permissions "UPDATE,LIST,DELETE,CREATE,READ"</a:t>
            </a:r>
            <a:endParaRPr lang="en-US" sz="1200" dirty="0" smtClean="0"/>
          </a:p>
          <a:p>
            <a:r>
              <a:rPr lang="en-US" dirty="0" smtClean="0"/>
              <a:t>Remove “everyone” user to allow only your specified user access</a:t>
            </a:r>
          </a:p>
          <a:p>
            <a:pPr marL="0" indent="0">
              <a:buNone/>
            </a:pPr>
            <a:r>
              <a:rPr lang="en-US" sz="1200" dirty="0"/>
              <a:t>/opt/qbase3/bin/</a:t>
            </a:r>
            <a:r>
              <a:rPr lang="en-US" sz="1200" dirty="0" err="1"/>
              <a:t>dss</a:t>
            </a:r>
            <a:r>
              <a:rPr lang="en-US" sz="1200" dirty="0"/>
              <a:t> --permissions-set /namespace --user-name </a:t>
            </a:r>
            <a:r>
              <a:rPr lang="en-US" sz="1200" dirty="0" smtClean="0"/>
              <a:t>everyone </a:t>
            </a:r>
            <a:r>
              <a:rPr lang="en-US" sz="1200" dirty="0"/>
              <a:t>--permissions </a:t>
            </a:r>
            <a:r>
              <a:rPr lang="en-US" sz="1200" dirty="0" smtClean="0"/>
              <a:t>""</a:t>
            </a:r>
            <a:endParaRPr lang="en-US" sz="1200" dirty="0"/>
          </a:p>
          <a:p>
            <a:r>
              <a:rPr lang="en-US" dirty="0" smtClean="0"/>
              <a:t>Go to M662 and set Global permissions via GUI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3AD-2ECC-45F8-9355-BA1283ABB98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32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M662 </a:t>
            </a:r>
            <a:r>
              <a:rPr lang="en-US" dirty="0" err="1" smtClean="0"/>
              <a:t>StorNext</a:t>
            </a:r>
            <a:r>
              <a:rPr lang="en-US" dirty="0" smtClean="0"/>
              <a:t> GUI Global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753" y="1016142"/>
            <a:ext cx="8444169" cy="5029200"/>
          </a:xfrm>
        </p:spPr>
        <p:txBody>
          <a:bodyPr/>
          <a:lstStyle/>
          <a:p>
            <a:r>
              <a:rPr lang="en-US" dirty="0" smtClean="0"/>
              <a:t>Enable Authentication and set credentials</a:t>
            </a:r>
          </a:p>
          <a:p>
            <a:r>
              <a:rPr lang="en-US" dirty="0" smtClean="0"/>
              <a:t>Add namespace </a:t>
            </a:r>
          </a:p>
          <a:p>
            <a:pPr marL="0" indent="0">
              <a:buNone/>
            </a:pPr>
            <a:r>
              <a:rPr lang="en-US" sz="1200" dirty="0" smtClean="0"/>
              <a:t>Note: all namespaces set to inherit will be visible via scan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3AD-2ECC-45F8-9355-BA1283ABB98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6" y="2083825"/>
            <a:ext cx="6108289" cy="2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6" y="4771183"/>
            <a:ext cx="6108289" cy="189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478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A10 </a:t>
            </a:r>
            <a:r>
              <a:rPr lang="en-US" dirty="0" err="1" smtClean="0"/>
              <a:t>StorNext</a:t>
            </a:r>
            <a:r>
              <a:rPr lang="en-US" dirty="0" smtClean="0"/>
              <a:t> GUI Global Permissions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3AD-2ECC-45F8-9355-BA1283ABB98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64753" y="1016142"/>
            <a:ext cx="844416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 dirty="0">
                <a:solidFill>
                  <a:srgbClr val="666666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Enable Authentication and set credentials</a:t>
            </a:r>
          </a:p>
          <a:p>
            <a:r>
              <a:rPr lang="en-US" kern="0" dirty="0" smtClean="0"/>
              <a:t>Add namespace 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kern="0" dirty="0" smtClean="0"/>
              <a:t>Note: all namespaces set to inherit will be visible via scan</a:t>
            </a:r>
          </a:p>
          <a:p>
            <a:endParaRPr lang="en-US" kern="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2" y="2086898"/>
            <a:ext cx="6309176" cy="450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5049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</a:t>
            </a:r>
            <a:r>
              <a:rPr lang="en-US" dirty="0"/>
              <a:t>S</a:t>
            </a:r>
            <a:r>
              <a:rPr lang="en-US" dirty="0" smtClean="0"/>
              <a:t>pecific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credentials override global credentials</a:t>
            </a:r>
          </a:p>
          <a:p>
            <a:r>
              <a:rPr lang="en-US" dirty="0" smtClean="0"/>
              <a:t>Log </a:t>
            </a:r>
            <a:r>
              <a:rPr lang="en-US" dirty="0"/>
              <a:t>onto the </a:t>
            </a:r>
            <a:r>
              <a:rPr lang="en-US" dirty="0" err="1"/>
              <a:t>Lattus</a:t>
            </a:r>
            <a:r>
              <a:rPr lang="en-US" dirty="0"/>
              <a:t> as root</a:t>
            </a:r>
          </a:p>
          <a:p>
            <a:r>
              <a:rPr lang="en-US" dirty="0"/>
              <a:t>Add User to /</a:t>
            </a:r>
            <a:r>
              <a:rPr lang="en-US" dirty="0" smtClean="0"/>
              <a:t>namespace/</a:t>
            </a:r>
            <a:r>
              <a:rPr lang="en-US" dirty="0" err="1" smtClean="0"/>
              <a:t>your_namespace</a:t>
            </a:r>
            <a:r>
              <a:rPr lang="en-US" dirty="0" smtClean="0"/>
              <a:t> </a:t>
            </a:r>
            <a:r>
              <a:rPr lang="en-US" dirty="0"/>
              <a:t>permissions</a:t>
            </a:r>
          </a:p>
          <a:p>
            <a:pPr marL="0" indent="0">
              <a:buNone/>
            </a:pPr>
            <a:r>
              <a:rPr lang="en-US" sz="1200" dirty="0"/>
              <a:t>/opt/qbase3/bin/</a:t>
            </a:r>
            <a:r>
              <a:rPr lang="en-US" sz="1200" dirty="0" err="1"/>
              <a:t>dss</a:t>
            </a:r>
            <a:r>
              <a:rPr lang="en-US" sz="1200" dirty="0"/>
              <a:t> --permissions-set /</a:t>
            </a:r>
            <a:r>
              <a:rPr lang="en-US" sz="1200" dirty="0" smtClean="0"/>
              <a:t>namespace/</a:t>
            </a:r>
            <a:r>
              <a:rPr lang="en-US" sz="1200" dirty="0" err="1" smtClean="0"/>
              <a:t>your_namespace</a:t>
            </a:r>
            <a:r>
              <a:rPr lang="en-US" sz="1200" dirty="0" smtClean="0"/>
              <a:t> </a:t>
            </a:r>
            <a:r>
              <a:rPr lang="en-US" sz="1200" dirty="0"/>
              <a:t>--user-name </a:t>
            </a:r>
            <a:r>
              <a:rPr lang="en-US" sz="1200" dirty="0" err="1"/>
              <a:t>your_username</a:t>
            </a:r>
            <a:r>
              <a:rPr lang="en-US" sz="1200" dirty="0"/>
              <a:t> --permissions "UPDATE,LIST,DELETE,CREATE,READ"</a:t>
            </a:r>
          </a:p>
          <a:p>
            <a:r>
              <a:rPr lang="en-US" dirty="0"/>
              <a:t>Remove </a:t>
            </a:r>
            <a:r>
              <a:rPr lang="en-US" dirty="0" smtClean="0"/>
              <a:t>inherit flag to prevent inheriting permissions from /namespace</a:t>
            </a:r>
            <a:endParaRPr lang="en-US" dirty="0"/>
          </a:p>
          <a:p>
            <a:r>
              <a:rPr lang="en-US" dirty="0"/>
              <a:t>Go to M662 and </a:t>
            </a:r>
            <a:r>
              <a:rPr lang="en-US" dirty="0" smtClean="0"/>
              <a:t>add namespace with specific permissions </a:t>
            </a:r>
            <a:r>
              <a:rPr lang="en-US" dirty="0"/>
              <a:t>via </a:t>
            </a:r>
            <a:r>
              <a:rPr lang="en-US" dirty="0" smtClean="0"/>
              <a:t>GUI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3AD-2ECC-45F8-9355-BA1283ABB98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14852" cy="639763"/>
          </a:xfrm>
        </p:spPr>
        <p:txBody>
          <a:bodyPr/>
          <a:lstStyle/>
          <a:p>
            <a:r>
              <a:rPr lang="en-US" dirty="0" smtClean="0"/>
              <a:t>M662 GUI Specific Namespace Credentials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3AD-2ECC-45F8-9355-BA1283ABB98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4" y="3681156"/>
            <a:ext cx="7771951" cy="216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" y="1364328"/>
            <a:ext cx="7771951" cy="195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3237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Username/Password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user is always sent first for authentication</a:t>
            </a:r>
          </a:p>
          <a:p>
            <a:pPr marL="457200" lvl="1" indent="0">
              <a:buNone/>
            </a:pPr>
            <a:r>
              <a:rPr lang="en-US" dirty="0" smtClean="0"/>
              <a:t>If username/password is set, the everyone user attempt may be logged as a failure.  This can be ignored.</a:t>
            </a:r>
          </a:p>
          <a:p>
            <a:r>
              <a:rPr lang="en-US" dirty="0" smtClean="0"/>
              <a:t>Nonce value</a:t>
            </a:r>
          </a:p>
          <a:p>
            <a:pPr lvl="1"/>
            <a:r>
              <a:rPr lang="en-US" dirty="0"/>
              <a:t>Digest authentication involves negotiating a 'nonce' value with the </a:t>
            </a:r>
            <a:r>
              <a:rPr lang="en-US" dirty="0" smtClean="0"/>
              <a:t>server</a:t>
            </a:r>
            <a:endParaRPr lang="en-US" dirty="0"/>
          </a:p>
          <a:p>
            <a:pPr lvl="1"/>
            <a:r>
              <a:rPr lang="en-US" dirty="0" smtClean="0"/>
              <a:t>Expires at a regular interval</a:t>
            </a:r>
          </a:p>
          <a:p>
            <a:pPr lvl="1"/>
            <a:r>
              <a:rPr lang="en-US" dirty="0" smtClean="0"/>
              <a:t>Server has one second to respond to nonce=stale during put request. Otherwise, </a:t>
            </a:r>
            <a:r>
              <a:rPr lang="en-US" dirty="0" err="1" smtClean="0"/>
              <a:t>libcurl</a:t>
            </a:r>
            <a:r>
              <a:rPr lang="en-US" dirty="0" smtClean="0"/>
              <a:t> will start sending data.</a:t>
            </a:r>
          </a:p>
          <a:p>
            <a:pPr lvl="1"/>
            <a:r>
              <a:rPr lang="en-US" dirty="0" smtClean="0"/>
              <a:t>If a response occurs while sending data the data will be resent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1F3AD-2ECC-45F8-9355-BA1283ABB98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99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4251325" cy="6048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2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Object ID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[</a:t>
            </a:r>
            <a:r>
              <a:rPr lang="en-US" sz="1200" dirty="0"/>
              <a:t>root@m662-test1a d3.mdc2.0]# </a:t>
            </a:r>
            <a:r>
              <a:rPr lang="en-US" sz="1200" dirty="0" err="1"/>
              <a:t>fsfileinfo</a:t>
            </a:r>
            <a:r>
              <a:rPr lang="en-US" sz="1200" dirty="0"/>
              <a:t> -o f.0</a:t>
            </a:r>
          </a:p>
          <a:p>
            <a:pPr marL="0" indent="0">
              <a:buNone/>
            </a:pPr>
            <a:r>
              <a:rPr lang="en-US" sz="1200" dirty="0"/>
              <a:t>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1200" dirty="0"/>
              <a:t> File Information Report                       Mon Jul 15 14:00:42 2013</a:t>
            </a:r>
          </a:p>
          <a:p>
            <a:pPr marL="0" indent="0">
              <a:buNone/>
            </a:pPr>
            <a:r>
              <a:rPr lang="en-US" sz="1200" dirty="0"/>
              <a:t> Filename:    /</a:t>
            </a:r>
            <a:r>
              <a:rPr lang="en-US" sz="1200" dirty="0" err="1"/>
              <a:t>stornext</a:t>
            </a:r>
            <a:r>
              <a:rPr lang="en-US" sz="1200" dirty="0"/>
              <a:t>/was1/arch1/d3.mdc2.0/f.0</a:t>
            </a:r>
          </a:p>
          <a:p>
            <a:pPr marL="0" indent="0">
              <a:buNone/>
            </a:pPr>
            <a:r>
              <a:rPr lang="en-US" sz="1200" dirty="0"/>
              <a:t> Stored path: &lt;same&gt;</a:t>
            </a:r>
          </a:p>
          <a:p>
            <a:pPr marL="0" indent="0">
              <a:buNone/>
            </a:pPr>
            <a:r>
              <a:rPr lang="en-US" sz="1200" dirty="0"/>
              <a:t>-------------------------------------------------------------------------------</a:t>
            </a:r>
          </a:p>
          <a:p>
            <a:pPr marL="0" indent="0">
              <a:buNone/>
            </a:pPr>
            <a:r>
              <a:rPr lang="en-US" sz="1200" dirty="0"/>
              <a:t>      Last Modification: 19-jun-2013 16:21:12</a:t>
            </a:r>
          </a:p>
          <a:p>
            <a:pPr marL="0" indent="0">
              <a:buNone/>
            </a:pPr>
            <a:r>
              <a:rPr lang="en-US" sz="1200" dirty="0"/>
              <a:t>      Owner:             root               Location:        DISK AND TAPE</a:t>
            </a:r>
          </a:p>
          <a:p>
            <a:pPr marL="0" indent="0">
              <a:buNone/>
            </a:pPr>
            <a:r>
              <a:rPr lang="en-US" sz="1200" dirty="0"/>
              <a:t>      Group:             root               Existing Copies: 1</a:t>
            </a:r>
          </a:p>
          <a:p>
            <a:pPr marL="0" indent="0">
              <a:buNone/>
            </a:pPr>
            <a:r>
              <a:rPr lang="en-US" sz="1200" dirty="0"/>
              <a:t>      Access:            640                Target Copies:   1</a:t>
            </a:r>
          </a:p>
          <a:p>
            <a:pPr marL="0" indent="0">
              <a:buNone/>
            </a:pPr>
            <a:r>
              <a:rPr lang="en-US" sz="1200" dirty="0"/>
              <a:t>      Target Stub:       0 (KB)             Existing Stub:   n/a</a:t>
            </a:r>
          </a:p>
          <a:p>
            <a:pPr marL="0" indent="0">
              <a:buNone/>
            </a:pPr>
            <a:r>
              <a:rPr lang="en-US" sz="1200" dirty="0"/>
              <a:t>      File size:         4,096              Store:           MINTIME</a:t>
            </a:r>
          </a:p>
          <a:p>
            <a:pPr marL="0" indent="0">
              <a:buNone/>
            </a:pPr>
            <a:r>
              <a:rPr lang="en-US" sz="1200" dirty="0"/>
              <a:t>      Affinity:          n/a                </a:t>
            </a:r>
            <a:r>
              <a:rPr lang="en-US" sz="1200" dirty="0" err="1"/>
              <a:t>Reloc</a:t>
            </a:r>
            <a:r>
              <a:rPr lang="en-US" sz="1200" dirty="0"/>
              <a:t>:           MINTIME</a:t>
            </a:r>
          </a:p>
          <a:p>
            <a:pPr marL="0" indent="0">
              <a:buNone/>
            </a:pPr>
            <a:r>
              <a:rPr lang="en-US" sz="1200" dirty="0"/>
              <a:t>      Class:             arch1              </a:t>
            </a:r>
            <a:r>
              <a:rPr lang="en-US" sz="1200" dirty="0" err="1"/>
              <a:t>Trunc</a:t>
            </a:r>
            <a:r>
              <a:rPr lang="en-US" sz="1200" dirty="0"/>
              <a:t>:           MINTIME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Clean DB Info:   NO</a:t>
            </a:r>
          </a:p>
          <a:p>
            <a:pPr marL="0" indent="0">
              <a:buNone/>
            </a:pPr>
            <a:r>
              <a:rPr lang="en-US" sz="1200" dirty="0"/>
              <a:t>      Media:      </a:t>
            </a:r>
            <a:r>
              <a:rPr lang="en-US" sz="1200" dirty="0" err="1"/>
              <a:t>lattus</a:t>
            </a:r>
            <a:r>
              <a:rPr lang="en-US" sz="1200" dirty="0"/>
              <a:t>(1)</a:t>
            </a:r>
          </a:p>
          <a:p>
            <a:pPr marL="0" indent="0">
              <a:buNone/>
            </a:pPr>
            <a:r>
              <a:rPr lang="en-US" sz="1200" dirty="0"/>
              <a:t>      Checksum:   N</a:t>
            </a:r>
          </a:p>
          <a:p>
            <a:pPr marL="0" indent="0">
              <a:buNone/>
            </a:pPr>
            <a:r>
              <a:rPr lang="en-US" sz="1200" dirty="0"/>
              <a:t>      Object Ids: smA538795288DF0400000000000000000A000000000000CA2TY66PETE8TJ6V4C(1)               0            4096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FS0000 15 1119617096 </a:t>
            </a:r>
            <a:r>
              <a:rPr lang="en-US" sz="1200" dirty="0" err="1"/>
              <a:t>fsfileinfo</a:t>
            </a:r>
            <a:r>
              <a:rPr lang="en-US" sz="1200" dirty="0"/>
              <a:t> completed: Command Successful.</a:t>
            </a:r>
          </a:p>
          <a:p>
            <a:pPr marL="0" indent="0">
              <a:buNone/>
            </a:pPr>
            <a:r>
              <a:rPr lang="en-US" sz="1200" dirty="0"/>
              <a:t>[root@m662-test1a d3.mdc2.0]</a:t>
            </a:r>
            <a:r>
              <a:rPr lang="en-US" sz="1200" dirty="0" smtClean="0"/>
              <a:t>#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8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/>
              <a:t>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/>
              <a:t>REST - Representational State Transfer</a:t>
            </a:r>
          </a:p>
          <a:p>
            <a:pPr>
              <a:buFont typeface="Wingdings" charset="2"/>
              <a:buChar char="u"/>
            </a:pPr>
            <a:r>
              <a:rPr lang="en-US" dirty="0"/>
              <a:t>DSS - Dispersed Storage System</a:t>
            </a:r>
          </a:p>
          <a:p>
            <a:pPr>
              <a:buFont typeface="Wingdings" charset="2"/>
              <a:buChar char="u"/>
            </a:pPr>
            <a:r>
              <a:rPr lang="en-US" dirty="0"/>
              <a:t>AMIF - </a:t>
            </a:r>
            <a:r>
              <a:rPr lang="en-US" dirty="0" err="1"/>
              <a:t>AmpliStor</a:t>
            </a:r>
            <a:r>
              <a:rPr lang="en-US" dirty="0"/>
              <a:t> Management Installation </a:t>
            </a:r>
            <a:r>
              <a:rPr lang="en-US" dirty="0" smtClean="0"/>
              <a:t>Framework</a:t>
            </a:r>
          </a:p>
          <a:p>
            <a:pPr>
              <a:buFont typeface="Wingdings" charset="2"/>
              <a:buChar char="u"/>
            </a:pPr>
            <a:r>
              <a:rPr lang="en-US" dirty="0" err="1" smtClean="0"/>
              <a:t>Arakoon</a:t>
            </a:r>
            <a:r>
              <a:rPr lang="en-US" dirty="0" smtClean="0"/>
              <a:t> – open source cluster database – </a:t>
            </a:r>
            <a:r>
              <a:rPr lang="en-US" dirty="0" err="1" smtClean="0"/>
              <a:t>arakoon.org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StorNext</a:t>
            </a:r>
            <a:r>
              <a:rPr lang="en-US" dirty="0"/>
              <a:t> </a:t>
            </a:r>
            <a:r>
              <a:rPr lang="en-US" dirty="0" err="1" smtClean="0"/>
              <a:t>Lattus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efault Segment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</a:t>
            </a:r>
            <a:r>
              <a:rPr lang="en-US" dirty="0" err="1"/>
              <a:t>Lattus</a:t>
            </a:r>
            <a:r>
              <a:rPr lang="en-US" dirty="0"/>
              <a:t> media default segment size </a:t>
            </a:r>
            <a:r>
              <a:rPr lang="en-US" dirty="0" smtClean="0"/>
              <a:t>is 128 </a:t>
            </a:r>
            <a:r>
              <a:rPr lang="en-US" dirty="0" err="1" smtClean="0"/>
              <a:t>GBytes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this </a:t>
            </a:r>
            <a:r>
              <a:rPr lang="en-US" dirty="0" smtClean="0"/>
              <a:t>default </a:t>
            </a:r>
            <a:r>
              <a:rPr lang="en-US" dirty="0"/>
              <a:t>value, a Storage Manager store will never </a:t>
            </a:r>
            <a:r>
              <a:rPr lang="en-US" dirty="0" smtClean="0"/>
              <a:t>fail no </a:t>
            </a:r>
            <a:r>
              <a:rPr lang="en-US" dirty="0"/>
              <a:t>matter what superblock size is selected </a:t>
            </a:r>
            <a:r>
              <a:rPr lang="en-US" dirty="0" smtClean="0"/>
              <a:t>on </a:t>
            </a:r>
            <a:r>
              <a:rPr lang="en-US" dirty="0" err="1" smtClean="0"/>
              <a:t>Lattus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633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WAS DDM Stores</a:t>
            </a:r>
            <a:endParaRPr lang="en-US" dirty="0"/>
          </a:p>
        </p:txBody>
      </p:sp>
      <p:pic>
        <p:nvPicPr>
          <p:cNvPr id="5" name="Content Placeholder 4" descr="Screen Shot WAS DDMs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5" b="-2865"/>
          <a:stretch>
            <a:fillRect/>
          </a:stretch>
        </p:blipFill>
        <p:spPr>
          <a:xfrm>
            <a:off x="301624" y="1143000"/>
            <a:ext cx="845629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WAS DDM Read Retrieves</a:t>
            </a:r>
            <a:endParaRPr lang="en-US" dirty="0"/>
          </a:p>
        </p:txBody>
      </p:sp>
      <p:pic>
        <p:nvPicPr>
          <p:cNvPr id="5" name="Content Placeholder 4" descr="Screen Shot WAS DDM Reads Request 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5" b="-2865"/>
          <a:stretch>
            <a:fillRect/>
          </a:stretch>
        </p:blipFill>
        <p:spPr>
          <a:xfrm>
            <a:off x="301624" y="1143000"/>
            <a:ext cx="845629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3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WAS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squeue</a:t>
            </a:r>
            <a:r>
              <a:rPr lang="en-US" dirty="0" smtClean="0"/>
              <a:t> –</a:t>
            </a:r>
            <a:r>
              <a:rPr lang="en-US" dirty="0" err="1" smtClean="0"/>
              <a:t>av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64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Suspect </a:t>
            </a:r>
            <a:r>
              <a:rPr lang="en-US" dirty="0" err="1" smtClean="0"/>
              <a:t>Lattus</a:t>
            </a:r>
            <a:r>
              <a:rPr lang="en-US" dirty="0" smtClean="0"/>
              <a:t> Media</a:t>
            </a:r>
            <a:endParaRPr lang="en-US" dirty="0"/>
          </a:p>
        </p:txBody>
      </p:sp>
      <p:pic>
        <p:nvPicPr>
          <p:cNvPr id="5" name="Content Placeholder 4" descr="Screen Shot MDH-2 Media Suspec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56" b="-3056"/>
          <a:stretch>
            <a:fillRect/>
          </a:stretch>
        </p:blipFill>
        <p:spPr>
          <a:xfrm>
            <a:off x="301624" y="1143000"/>
            <a:ext cx="842581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Reads From Suspect </a:t>
            </a:r>
            <a:r>
              <a:rPr lang="en-US" dirty="0" err="1" smtClean="0"/>
              <a:t>Lattus</a:t>
            </a:r>
            <a:r>
              <a:rPr lang="en-US" dirty="0" smtClean="0"/>
              <a:t> Media</a:t>
            </a:r>
            <a:endParaRPr lang="en-US" dirty="0"/>
          </a:p>
        </p:txBody>
      </p:sp>
      <p:pic>
        <p:nvPicPr>
          <p:cNvPr id="5" name="Content Placeholder 4" descr="Screen Shot MDH-2 Reads Suspect Medi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8" b="-2928"/>
          <a:stretch>
            <a:fillRect/>
          </a:stretch>
        </p:blipFill>
        <p:spPr>
          <a:xfrm>
            <a:off x="301624" y="1143000"/>
            <a:ext cx="844613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</a:t>
            </a:r>
            <a:r>
              <a:rPr lang="en-US" dirty="0" err="1" smtClean="0"/>
              <a:t>Unsuspect</a:t>
            </a:r>
            <a:r>
              <a:rPr lang="en-US" dirty="0" smtClean="0"/>
              <a:t> </a:t>
            </a:r>
            <a:r>
              <a:rPr lang="en-US" dirty="0" err="1" smtClean="0"/>
              <a:t>Lattus</a:t>
            </a:r>
            <a:r>
              <a:rPr lang="en-US" dirty="0" smtClean="0"/>
              <a:t> Media</a:t>
            </a:r>
            <a:endParaRPr lang="en-US" dirty="0"/>
          </a:p>
        </p:txBody>
      </p:sp>
      <p:pic>
        <p:nvPicPr>
          <p:cNvPr id="5" name="Content Placeholder 4" descr="Screen Shot MDH-2 Unsuspect Medi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6" b="-2836"/>
          <a:stretch>
            <a:fillRect/>
          </a:stretch>
        </p:blipFill>
        <p:spPr>
          <a:xfrm>
            <a:off x="301624" y="1143000"/>
            <a:ext cx="8460899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5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No Suspect </a:t>
            </a:r>
            <a:r>
              <a:rPr lang="en-US" dirty="0" err="1" smtClean="0"/>
              <a:t>Lattus</a:t>
            </a:r>
            <a:r>
              <a:rPr lang="en-US" dirty="0" smtClean="0"/>
              <a:t> Media</a:t>
            </a:r>
            <a:endParaRPr lang="en-US" dirty="0"/>
          </a:p>
        </p:txBody>
      </p:sp>
      <p:pic>
        <p:nvPicPr>
          <p:cNvPr id="5" name="Content Placeholder 4" descr="Screen Shot MDH-2 Reads No Suspect Medi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93" b="-2893"/>
          <a:stretch>
            <a:fillRect/>
          </a:stretch>
        </p:blipFill>
        <p:spPr>
          <a:xfrm>
            <a:off x="301625" y="1143000"/>
            <a:ext cx="8451762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2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WAS I/O Paths Offline</a:t>
            </a:r>
            <a:endParaRPr lang="en-US" dirty="0"/>
          </a:p>
        </p:txBody>
      </p:sp>
      <p:pic>
        <p:nvPicPr>
          <p:cNvPr id="5" name="Content Placeholder 4" descr="Screen Shot WAS 2 I:O Paths Offlin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9" b="-2779"/>
          <a:stretch>
            <a:fillRect/>
          </a:stretch>
        </p:blipFill>
        <p:spPr>
          <a:xfrm>
            <a:off x="301625" y="1143000"/>
            <a:ext cx="8470036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0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Manager Stop – Can Error Out</a:t>
            </a:r>
            <a:endParaRPr lang="en-US" dirty="0"/>
          </a:p>
        </p:txBody>
      </p:sp>
      <p:pic>
        <p:nvPicPr>
          <p:cNvPr id="5" name="Content Placeholder 4" descr="Screen Shot Storage Manager Stop Fail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8" b="-2928"/>
          <a:stretch>
            <a:fillRect/>
          </a:stretch>
        </p:blipFill>
        <p:spPr>
          <a:xfrm>
            <a:off x="301624" y="1143000"/>
            <a:ext cx="844613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4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Lattus</a:t>
            </a:r>
            <a:r>
              <a:rPr lang="en-US" dirty="0"/>
              <a:t> Installation Prep Worksheet</a:t>
            </a:r>
          </a:p>
        </p:txBody>
      </p:sp>
      <p:pic>
        <p:nvPicPr>
          <p:cNvPr id="5" name="Content Placeholder 4" descr="MDH-2.network.conf.mo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3" b="6863"/>
          <a:stretch>
            <a:fillRect/>
          </a:stretch>
        </p:blipFill>
        <p:spPr>
          <a:xfrm>
            <a:off x="301625" y="1143000"/>
            <a:ext cx="8445524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96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Manager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adic</a:t>
            </a:r>
            <a:r>
              <a:rPr lang="en-US" dirty="0"/>
              <a:t>/TSM/logs/</a:t>
            </a:r>
            <a:r>
              <a:rPr lang="en-US" dirty="0" err="1"/>
              <a:t>tac</a:t>
            </a:r>
            <a:r>
              <a:rPr lang="en-US" dirty="0"/>
              <a:t>/</a:t>
            </a:r>
          </a:p>
          <a:p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adic</a:t>
            </a:r>
            <a:r>
              <a:rPr lang="en-US" dirty="0"/>
              <a:t>/MSM/logs/</a:t>
            </a:r>
            <a:r>
              <a:rPr lang="en-US" dirty="0" err="1"/>
              <a:t>tac</a:t>
            </a:r>
            <a:r>
              <a:rPr lang="en-US" dirty="0"/>
              <a:t>/</a:t>
            </a:r>
          </a:p>
          <a:p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adic</a:t>
            </a:r>
            <a:r>
              <a:rPr lang="en-US" dirty="0"/>
              <a:t>/</a:t>
            </a:r>
            <a:r>
              <a:rPr lang="en-US" dirty="0" err="1"/>
              <a:t>mysql</a:t>
            </a:r>
            <a:r>
              <a:rPr lang="en-US" dirty="0"/>
              <a:t>/logs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633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-M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372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sz="1600" dirty="0">
                <a:hlinkClick r:id="rId2"/>
              </a:rPr>
              <a:t>http://dxwiki.quantum.com/dxwiki/SN_4.6_(IBIS)</a:t>
            </a:r>
            <a:r>
              <a:rPr lang="en-US" sz="1600" dirty="0" smtClean="0">
                <a:hlinkClick r:id="rId2"/>
              </a:rPr>
              <a:t>_Object_Storage_Appliance</a:t>
            </a:r>
            <a:endParaRPr lang="en-US" sz="1600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Test plans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Test cases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Test metrics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Test summary report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7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Manager Failover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Voluntary failover</a:t>
            </a:r>
          </a:p>
          <a:p>
            <a:r>
              <a:rPr lang="en-US" dirty="0" smtClean="0"/>
              <a:t>Involuntary failover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003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Recovery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Disaster Recovery Test Plan</a:t>
            </a:r>
          </a:p>
          <a:p>
            <a:r>
              <a:rPr lang="en-US" dirty="0" smtClean="0"/>
              <a:t>Disaster recovery scenarios tested:</a:t>
            </a:r>
          </a:p>
          <a:p>
            <a:pPr>
              <a:buFont typeface="Wingdings" charset="2"/>
              <a:buChar char="Ø"/>
            </a:pPr>
            <a:r>
              <a:rPr lang="en-US" dirty="0"/>
              <a:t>Storage Manager with </a:t>
            </a:r>
            <a:r>
              <a:rPr lang="en-US" dirty="0" err="1"/>
              <a:t>Lattus</a:t>
            </a:r>
            <a:r>
              <a:rPr lang="en-US" dirty="0"/>
              <a:t> media</a:t>
            </a:r>
          </a:p>
          <a:p>
            <a:pPr>
              <a:buFont typeface="Wingdings" charset="2"/>
              <a:buChar char="Ø"/>
            </a:pPr>
            <a:r>
              <a:rPr lang="en-US" dirty="0"/>
              <a:t>Storage Manager with tape media</a:t>
            </a:r>
          </a:p>
          <a:p>
            <a:pPr>
              <a:buFont typeface="Wingdings" charset="2"/>
              <a:buChar char="Ø"/>
            </a:pPr>
            <a:r>
              <a:rPr lang="en-US" dirty="0"/>
              <a:t>Storage Manager with storage disk media</a:t>
            </a:r>
          </a:p>
          <a:p>
            <a:pPr>
              <a:buFont typeface="Wingdings" charset="2"/>
              <a:buChar char="Ø"/>
            </a:pPr>
            <a:r>
              <a:rPr lang="en-US" dirty="0"/>
              <a:t>Losing both MDCs, but </a:t>
            </a:r>
            <a:r>
              <a:rPr lang="en-US" dirty="0" smtClean="0"/>
              <a:t>no file </a:t>
            </a:r>
            <a:r>
              <a:rPr lang="en-US" dirty="0"/>
              <a:t>systems </a:t>
            </a:r>
          </a:p>
          <a:p>
            <a:pPr>
              <a:buFont typeface="Wingdings" charset="2"/>
              <a:buChar char="Ø"/>
            </a:pPr>
            <a:r>
              <a:rPr lang="en-US" dirty="0"/>
              <a:t>Losing file systems, but </a:t>
            </a:r>
            <a:r>
              <a:rPr lang="en-US" dirty="0" smtClean="0"/>
              <a:t>no MDCs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Losing both MDCs and file systems </a:t>
            </a:r>
          </a:p>
          <a:p>
            <a:pPr>
              <a:buFont typeface="Wingdings" charset="2"/>
              <a:buChar char="Ø"/>
            </a:pPr>
            <a:r>
              <a:rPr lang="en-US" dirty="0"/>
              <a:t>Losing HA shared file 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479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Storage Policies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Storage Policies Tested:</a:t>
            </a:r>
          </a:p>
          <a:p>
            <a:pPr>
              <a:buFont typeface="Wingdings" charset="2"/>
              <a:buChar char="Ø"/>
            </a:pPr>
            <a:r>
              <a:rPr lang="en-US" sz="2000" dirty="0"/>
              <a:t>20/</a:t>
            </a:r>
            <a:r>
              <a:rPr lang="en-US" sz="2000" dirty="0" smtClean="0"/>
              <a:t>4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20/12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18/4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16/4</a:t>
            </a:r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US" sz="2000" dirty="0"/>
              <a:t>14/</a:t>
            </a:r>
            <a:r>
              <a:rPr lang="en-US" sz="2000" dirty="0" smtClean="0"/>
              <a:t>4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14/3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12/4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10/6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10/3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8/4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5/2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2/1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498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Cache Cluster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testing </a:t>
            </a:r>
            <a:r>
              <a:rPr lang="en-US" dirty="0" err="1" smtClean="0"/>
              <a:t>Lattus</a:t>
            </a:r>
            <a:r>
              <a:rPr lang="en-US" dirty="0" smtClean="0"/>
              <a:t> cache cluster with multiple SSDs for Ibis phase 2 testing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131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-M Error Injection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6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Injection Testing - Passed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2999"/>
            <a:ext cx="7543800" cy="5371243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S60 Power Supply on Rear of Dell Switch.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DDM I/O Path Failure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Lattus Namespace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M662 </a:t>
            </a:r>
            <a:r>
              <a:rPr lang="en-US" sz="2000" dirty="0" smtClean="0"/>
              <a:t>1G Network (Metadata Network)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M662 Boot Device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M662 10G Networks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M662 F/C Failure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M662 – Lattus I/O Path Failure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M662 HA Failover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M662 – DDM Client Private Network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Lattus Client Daemon Failure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Lattus Storage Daemon Failure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9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Injection Testing - Failed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S10 Power Supply – Rear on AS-30 Storage Node.</a:t>
            </a:r>
          </a:p>
          <a:p>
            <a:r>
              <a:rPr lang="en-US" dirty="0" smtClean="0"/>
              <a:t>C10 Power Supply – Rear on Dell R620</a:t>
            </a:r>
          </a:p>
          <a:p>
            <a:r>
              <a:rPr lang="en-US" dirty="0" smtClean="0"/>
              <a:t>Lattus Block-Stores</a:t>
            </a:r>
          </a:p>
          <a:p>
            <a:r>
              <a:rPr lang="en-US" dirty="0" smtClean="0"/>
              <a:t>Lattus S60 Full Switch Power </a:t>
            </a:r>
            <a:r>
              <a:rPr lang="en-US" dirty="0" smtClean="0"/>
              <a:t>Loss</a:t>
            </a:r>
          </a:p>
          <a:p>
            <a:r>
              <a:rPr lang="en-US" dirty="0" err="1"/>
              <a:t>Lattus</a:t>
            </a:r>
            <a:r>
              <a:rPr lang="en-US" dirty="0"/>
              <a:t> SSD </a:t>
            </a:r>
            <a:r>
              <a:rPr lang="en-US" dirty="0" smtClean="0"/>
              <a:t>Failure</a:t>
            </a:r>
            <a:endParaRPr lang="en-US" dirty="0" smtClean="0"/>
          </a:p>
          <a:p>
            <a:r>
              <a:rPr lang="en-US" dirty="0" smtClean="0"/>
              <a:t>Lattus C10 Controller SSD Replacement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957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-M Versus </a:t>
            </a:r>
            <a:r>
              <a:rPr lang="en-US" dirty="0" err="1" smtClean="0"/>
              <a:t>Lattus</a:t>
            </a:r>
            <a:r>
              <a:rPr lang="en-US" dirty="0" smtClean="0"/>
              <a:t>-X Differences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177096"/>
              </p:ext>
            </p:extLst>
          </p:nvPr>
        </p:nvGraphicFramePr>
        <p:xfrm>
          <a:off x="301625" y="1143000"/>
          <a:ext cx="7543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Lattus</a:t>
                      </a:r>
                      <a:r>
                        <a:rPr lang="en-US" dirty="0" smtClean="0"/>
                        <a:t>-M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Lattus</a:t>
                      </a:r>
                      <a:r>
                        <a:rPr lang="en-US" dirty="0" smtClean="0"/>
                        <a:t>-X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Storage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snpolicyd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Availability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High Availability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Firmware Upgrade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install.stornext</a:t>
                      </a:r>
                      <a:r>
                        <a:rPr lang="en-US" dirty="0" smtClean="0"/>
                        <a:t> Upgrade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 Clients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SAN Clients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476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Injection Testing Issues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67364"/>
              </p:ext>
            </p:extLst>
          </p:nvPr>
        </p:nvGraphicFramePr>
        <p:xfrm>
          <a:off x="301625" y="977900"/>
          <a:ext cx="8624888" cy="52074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624888"/>
              </a:tblGrid>
              <a:tr h="5207434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Fault Injection failures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    </a:t>
                      </a: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Blockstore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Killing </a:t>
                      </a: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blockstore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daemons with S-60 fault caused </a:t>
                      </a: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blockstores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to stop working.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Bug 42376 - Amplidata: powered up MDH-2 after shutting down cleanly and many dssblockstores are OFFLINE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Bug 42315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 -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 Amplidata : check block stores failing after system power failure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lvl="1"/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This is a fix-failed in Amp 3.1.2 since it was designed for newer </a:t>
                      </a:r>
                      <a:r>
                        <a:rPr lang="en-US" sz="12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blockstores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.. </a:t>
                      </a:r>
                    </a:p>
                    <a:p>
                      <a:pPr lvl="1"/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Resolution - </a:t>
                      </a:r>
                      <a:r>
                        <a:rPr lang="en-US" sz="12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Blockstore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is empty which isn't expected.  Amplidata working on resolution.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    C10 Power Support - Killing the C10 power did not create any RAS alerts or Amp events.  Amplidata currently does not support this functionality (on the RFE list - QTM-307)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Bug 42086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 -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 Amplidata Tracker: Simulating a loss of power supply on a C10 does not generate a RAS alert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    SSD Replacement - produced 5 failures (CMC login failure, </a:t>
                      </a:r>
                      <a:r>
                        <a:rPr lang="en-US" sz="12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mgmt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node failover didn't recover all applications, C10 controller failback didn't work, SSD decommission/replacement did not initialize new SSD, upgrade from 3.1.1 to 3.1.3 failed on health check).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Bug 42471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 -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 Amplidata Tracker: Amplistor Upgrade from 3.1.1 to 3.1.3 fails on Health Check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hlinkClick r:id="rId5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Bug 42377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 -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 Amplidata Tracker: Failback of controller after SSD replacement fails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hlinkClick r:id="rId6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Bug 42326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 -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 Amplidata Tracker: Fault injection of SSD does not Initializing new disk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hlinkClick r:id="rId7"/>
                      </a:endParaRPr>
                    </a:p>
                    <a:p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    S-60 TOR Switch - Fault injecting the S-60 switch crippled the entire configuration.   All monitoring and service to inject/</a:t>
                      </a:r>
                      <a:r>
                        <a:rPr lang="en-US" sz="12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retreive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data stopped.  Failing over to the 2nd private network did not work.  6 bugs were filed due to this test.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Bug 42127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 -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 Amplidata Tracker:Error retrieving cache daemon info for daemon with id [1]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hlinkClick r:id="rId8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Bug 42128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 -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 Amplidata Tracker:Too many open files filedescriptors (4096) for client daemon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hlinkClick r:id="rId9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Bug 42129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 -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 Amplidata Tracker: Monitoring Agent Failed to check lowest disk safety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hlinkClick r:id="rId10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Bug 42130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 -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 Amplidata Tracker: Monitoring Agent Failed to verify codec version for namespaces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hlinkClick r:id="rId11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Bug 42131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 -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 Amplidata Tracker: Monitoring Agent Failed to retrieve dss storage pool info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hlinkClick r:id="rId12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Bug 42132</a:t>
                      </a:r>
                      <a:r>
                        <a:rPr lang="en-US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 -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 Amplidata Tracker: Monitoring Agent Failed to execute monitoring rule check_last_update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hlinkClick r:id="rId13"/>
                      </a:endParaRP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472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AmpliStor</a:t>
            </a:r>
            <a:r>
              <a:rPr lang="en-US" dirty="0" smtClean="0"/>
              <a:t>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9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AmpliStor</a:t>
            </a:r>
            <a:r>
              <a:rPr lang="en-US" dirty="0" smtClean="0"/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/>
              <a:t>42052 – </a:t>
            </a:r>
            <a:r>
              <a:rPr lang="en-US" dirty="0" err="1"/>
              <a:t>Amplidata</a:t>
            </a:r>
            <a:r>
              <a:rPr lang="en-US" dirty="0"/>
              <a:t>: Too many </a:t>
            </a:r>
            <a:r>
              <a:rPr lang="en-US" dirty="0" err="1"/>
              <a:t>tlog</a:t>
            </a:r>
            <a:r>
              <a:rPr lang="en-US" dirty="0"/>
              <a:t> files (250) from C10 controllers on </a:t>
            </a:r>
            <a:r>
              <a:rPr lang="en-US" dirty="0" err="1"/>
              <a:t>MetaStore</a:t>
            </a:r>
            <a:r>
              <a:rPr lang="en-US" dirty="0"/>
              <a:t> Object</a:t>
            </a:r>
          </a:p>
          <a:p>
            <a:pPr>
              <a:buFont typeface="Wingdings" charset="2"/>
              <a:buChar char="u"/>
            </a:pPr>
            <a:r>
              <a:rPr lang="en-US" dirty="0"/>
              <a:t>41485 – </a:t>
            </a:r>
            <a:r>
              <a:rPr lang="en-US" dirty="0" err="1"/>
              <a:t>Amplidata</a:t>
            </a:r>
            <a:r>
              <a:rPr lang="en-US" dirty="0"/>
              <a:t>: 3.1-GA: Too many </a:t>
            </a:r>
            <a:r>
              <a:rPr lang="en-US" dirty="0" err="1"/>
              <a:t>tlog</a:t>
            </a:r>
            <a:r>
              <a:rPr lang="en-US" dirty="0"/>
              <a:t> files (435) for node node_1_9005 on </a:t>
            </a:r>
            <a:r>
              <a:rPr lang="en-US" dirty="0" err="1"/>
              <a:t>MetaStore</a:t>
            </a:r>
            <a:r>
              <a:rPr lang="en-US" dirty="0"/>
              <a:t> </a:t>
            </a:r>
            <a:r>
              <a:rPr lang="en-US" dirty="0" err="1"/>
              <a:t>objectMetastore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/>
              <a:t>42376 - </a:t>
            </a:r>
            <a:r>
              <a:rPr lang="en-US" dirty="0" err="1"/>
              <a:t>Amplidata</a:t>
            </a:r>
            <a:r>
              <a:rPr lang="en-US" dirty="0"/>
              <a:t>: powered up MDH-2 after shutting it down cleanly and many </a:t>
            </a:r>
            <a:r>
              <a:rPr lang="en-US" dirty="0" err="1"/>
              <a:t>dssblockstores</a:t>
            </a:r>
            <a:r>
              <a:rPr lang="en-US" dirty="0"/>
              <a:t> are OFFLINE </a:t>
            </a:r>
          </a:p>
          <a:p>
            <a:pPr>
              <a:buFont typeface="Wingdings" charset="2"/>
              <a:buChar char="u"/>
            </a:pPr>
            <a:r>
              <a:rPr lang="en-US" dirty="0"/>
              <a:t>42315 - </a:t>
            </a:r>
            <a:r>
              <a:rPr lang="en-US" dirty="0" err="1"/>
              <a:t>Amplidata</a:t>
            </a:r>
            <a:r>
              <a:rPr lang="en-US" dirty="0"/>
              <a:t>: check block stores failing after system power </a:t>
            </a:r>
            <a:r>
              <a:rPr lang="en-US" dirty="0" smtClean="0"/>
              <a:t>failure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42128 </a:t>
            </a:r>
            <a:r>
              <a:rPr lang="en-US" dirty="0"/>
              <a:t>– </a:t>
            </a:r>
            <a:r>
              <a:rPr lang="en-US" dirty="0" err="1"/>
              <a:t>Amplidata</a:t>
            </a:r>
            <a:r>
              <a:rPr lang="en-US" dirty="0"/>
              <a:t>: Too many open files </a:t>
            </a:r>
            <a:r>
              <a:rPr lang="en-US" dirty="0" smtClean="0"/>
              <a:t>file descriptors </a:t>
            </a:r>
            <a:r>
              <a:rPr lang="en-US" dirty="0"/>
              <a:t>(4096) for client </a:t>
            </a:r>
            <a:r>
              <a:rPr lang="en-US" dirty="0" smtClean="0"/>
              <a:t>daemon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3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AmpliStor</a:t>
            </a:r>
            <a:r>
              <a:rPr lang="en-US" dirty="0" smtClean="0"/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/>
              <a:t>41237 - </a:t>
            </a:r>
            <a:r>
              <a:rPr lang="en-US" dirty="0" err="1"/>
              <a:t>Amplidata</a:t>
            </a:r>
            <a:r>
              <a:rPr lang="en-US" dirty="0"/>
              <a:t>: </a:t>
            </a:r>
            <a:r>
              <a:rPr lang="en-US" dirty="0" err="1"/>
              <a:t>Arakoon</a:t>
            </a:r>
            <a:r>
              <a:rPr lang="en-US" dirty="0"/>
              <a:t> Infrastructure hardening needed to resolve corruption of </a:t>
            </a:r>
            <a:r>
              <a:rPr lang="en-US" dirty="0" err="1"/>
              <a:t>Arakoon</a:t>
            </a:r>
            <a:r>
              <a:rPr lang="en-US" dirty="0"/>
              <a:t> DB</a:t>
            </a:r>
          </a:p>
          <a:p>
            <a:pPr>
              <a:buFont typeface="Wingdings" charset="2"/>
              <a:buChar char="u"/>
            </a:pPr>
            <a:r>
              <a:rPr lang="en-US" dirty="0"/>
              <a:t>42390 - </a:t>
            </a:r>
            <a:r>
              <a:rPr lang="en-US" dirty="0" err="1"/>
              <a:t>Amplidata</a:t>
            </a:r>
            <a:r>
              <a:rPr lang="en-US" dirty="0"/>
              <a:t>: rebooted MDH-2 and </a:t>
            </a:r>
            <a:r>
              <a:rPr lang="en-US" dirty="0" err="1"/>
              <a:t>Metastore</a:t>
            </a:r>
            <a:r>
              <a:rPr lang="en-US" dirty="0"/>
              <a:t> node '</a:t>
            </a:r>
            <a:r>
              <a:rPr lang="en-US" dirty="0" err="1"/>
              <a:t>object_store</a:t>
            </a:r>
            <a:r>
              <a:rPr lang="en-US" dirty="0"/>
              <a:t>::node_0_9005' is DOWN </a:t>
            </a:r>
          </a:p>
          <a:p>
            <a:pPr>
              <a:buFont typeface="Wingdings" charset="2"/>
              <a:buChar char="u"/>
            </a:pPr>
            <a:r>
              <a:rPr lang="en-US" dirty="0"/>
              <a:t>42510 - </a:t>
            </a:r>
            <a:r>
              <a:rPr lang="en-US" dirty="0" err="1"/>
              <a:t>Amplidata</a:t>
            </a:r>
            <a:r>
              <a:rPr lang="en-US" dirty="0"/>
              <a:t>: SSL3_GET_SERVER_CERTIFICATE: certificate verify failed</a:t>
            </a:r>
          </a:p>
          <a:p>
            <a:pPr>
              <a:buFont typeface="Wingdings" charset="2"/>
              <a:buChar char="u"/>
            </a:pPr>
            <a:r>
              <a:rPr lang="en-US" dirty="0"/>
              <a:t>42534 - </a:t>
            </a:r>
            <a:r>
              <a:rPr lang="en-US" dirty="0" err="1"/>
              <a:t>Amplidata</a:t>
            </a:r>
            <a:r>
              <a:rPr lang="en-US" dirty="0"/>
              <a:t>: data loss: Storage Manager read retrieves: eight objects are missing </a:t>
            </a:r>
          </a:p>
          <a:p>
            <a:pPr>
              <a:buFont typeface="Wingdings" charset="2"/>
              <a:buChar char="u"/>
            </a:pPr>
            <a:r>
              <a:rPr lang="en-US" dirty="0"/>
              <a:t>42536 - </a:t>
            </a:r>
            <a:r>
              <a:rPr lang="en-US" dirty="0" err="1"/>
              <a:t>Amplidata</a:t>
            </a:r>
            <a:r>
              <a:rPr lang="en-US" dirty="0"/>
              <a:t>: Error during upload of superblock 0 for storage object</a:t>
            </a:r>
          </a:p>
          <a:p>
            <a:pPr>
              <a:buFont typeface="Wingdings" charset="2"/>
              <a:buChar char="u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8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AmpliStor</a:t>
            </a:r>
            <a:r>
              <a:rPr lang="en-US" dirty="0" smtClean="0"/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42052 and 41485 have documented procedures on how to deal with these problems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42376 is fixed in </a:t>
            </a:r>
            <a:r>
              <a:rPr lang="en-US" dirty="0" err="1" smtClean="0"/>
              <a:t>AmpliStor</a:t>
            </a:r>
            <a:r>
              <a:rPr lang="en-US" dirty="0" smtClean="0"/>
              <a:t> 3.1.4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To avoid 42534 use uninterruptible power supplies on </a:t>
            </a:r>
            <a:r>
              <a:rPr lang="en-US" smtClean="0"/>
              <a:t>the C10s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6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/>
              <a:t>42650 - Retrieves from </a:t>
            </a:r>
            <a:r>
              <a:rPr lang="en-US" dirty="0" err="1"/>
              <a:t>Amplidata</a:t>
            </a:r>
            <a:r>
              <a:rPr lang="en-US" dirty="0"/>
              <a:t> system to M662 failing </a:t>
            </a:r>
          </a:p>
          <a:p>
            <a:pPr>
              <a:buFont typeface="Wingdings" charset="2"/>
              <a:buChar char="u"/>
            </a:pPr>
            <a:r>
              <a:rPr lang="en-US" dirty="0"/>
              <a:t>42950 - Ibis 4.6: Storage Manager: truncated files read errors: two read retrieves </a:t>
            </a:r>
            <a:r>
              <a:rPr lang="en-US" dirty="0" smtClean="0"/>
              <a:t>failed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Fixes planned for </a:t>
            </a:r>
            <a:r>
              <a:rPr lang="en-US" dirty="0" err="1" smtClean="0"/>
              <a:t>StorNext</a:t>
            </a:r>
            <a:r>
              <a:rPr lang="en-US" dirty="0" smtClean="0"/>
              <a:t> 4.6.1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/>
              <a:t>42404 - Ibis 4.6: Storage Manager went down: Lost connection to Database </a:t>
            </a:r>
            <a:r>
              <a:rPr lang="en-US" dirty="0" smtClean="0"/>
              <a:t>database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Fix planned for </a:t>
            </a:r>
            <a:r>
              <a:rPr lang="en-US" dirty="0" err="1" smtClean="0"/>
              <a:t>StorNext</a:t>
            </a:r>
            <a:r>
              <a:rPr lang="en-US" dirty="0" smtClean="0"/>
              <a:t> 4.6.1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1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Failed Retrieves Admin Alerts</a:t>
            </a:r>
            <a:endParaRPr lang="en-US" dirty="0"/>
          </a:p>
        </p:txBody>
      </p:sp>
      <p:pic>
        <p:nvPicPr>
          <p:cNvPr id="5" name="Content Placeholder 4" descr="Screen Shot WAS Failed Retrieve Admin Aler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5" b="-2865"/>
          <a:stretch>
            <a:fillRect/>
          </a:stretch>
        </p:blipFill>
        <p:spPr>
          <a:xfrm>
            <a:off x="301624" y="1143000"/>
            <a:ext cx="845629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8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Database Down</a:t>
            </a:r>
            <a:endParaRPr lang="en-US" dirty="0"/>
          </a:p>
        </p:txBody>
      </p:sp>
      <p:pic>
        <p:nvPicPr>
          <p:cNvPr id="5" name="Content Placeholder 4" descr="Screen Shot MDH-2 Storage Manager Dow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1" b="-2801"/>
          <a:stretch>
            <a:fillRect/>
          </a:stretch>
        </p:blipFill>
        <p:spPr>
          <a:xfrm>
            <a:off x="301624" y="1143000"/>
            <a:ext cx="846645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6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-M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7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3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 CMC Dashboard</a:t>
            </a:r>
            <a:endParaRPr lang="en-US" dirty="0"/>
          </a:p>
        </p:txBody>
      </p:sp>
      <p:pic>
        <p:nvPicPr>
          <p:cNvPr id="5" name="Content Placeholder 4" descr="Screen Shot MDH-2 CMC Dashboard Fi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5" b="-2865"/>
          <a:stretch>
            <a:fillRect/>
          </a:stretch>
        </p:blipFill>
        <p:spPr>
          <a:xfrm>
            <a:off x="301624" y="1143000"/>
            <a:ext cx="8456295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Get the network right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Upgrading to </a:t>
            </a:r>
            <a:r>
              <a:rPr lang="en-US" dirty="0" err="1" smtClean="0"/>
              <a:t>StorNext</a:t>
            </a:r>
            <a:r>
              <a:rPr lang="en-US" dirty="0" smtClean="0"/>
              <a:t> 4.6.0 is straight forward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Get the security certificates right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Configuring </a:t>
            </a:r>
            <a:r>
              <a:rPr lang="en-US" dirty="0" err="1" smtClean="0"/>
              <a:t>StorNext</a:t>
            </a:r>
            <a:r>
              <a:rPr lang="en-US" dirty="0" smtClean="0"/>
              <a:t> WAS is straight forward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Monitor </a:t>
            </a:r>
            <a:r>
              <a:rPr lang="en-US" dirty="0" err="1" smtClean="0"/>
              <a:t>Lattus</a:t>
            </a:r>
            <a:r>
              <a:rPr lang="en-US" dirty="0" smtClean="0"/>
              <a:t>-M via the </a:t>
            </a:r>
            <a:r>
              <a:rPr lang="en-US" dirty="0" err="1" smtClean="0"/>
              <a:t>StorNext</a:t>
            </a:r>
            <a:r>
              <a:rPr lang="en-US" dirty="0" smtClean="0"/>
              <a:t> GUI and the </a:t>
            </a:r>
            <a:r>
              <a:rPr lang="en-US" dirty="0" err="1" smtClean="0"/>
              <a:t>Lattus</a:t>
            </a:r>
            <a:r>
              <a:rPr lang="en-US" dirty="0" smtClean="0"/>
              <a:t> GUI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Be aware of the product issues mentioned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1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43000"/>
            <a:ext cx="7788276" cy="5029200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Questions?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Lattus</a:t>
            </a:r>
            <a:r>
              <a:rPr lang="en-US" dirty="0" smtClean="0"/>
              <a:t>-M Released 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err="1" smtClean="0"/>
              <a:t>StorNext</a:t>
            </a:r>
            <a:r>
              <a:rPr lang="en-US" dirty="0" smtClean="0"/>
              <a:t> 4.6.0 requires </a:t>
            </a:r>
            <a:r>
              <a:rPr lang="en-US" dirty="0" err="1" smtClean="0"/>
              <a:t>AmpliStor</a:t>
            </a:r>
            <a:r>
              <a:rPr lang="en-US" dirty="0" smtClean="0"/>
              <a:t> 3.1.3</a:t>
            </a:r>
          </a:p>
          <a:p>
            <a:pPr>
              <a:buFont typeface="Wingdings" charset="2"/>
              <a:buChar char="u"/>
            </a:pPr>
            <a:r>
              <a:rPr lang="en-US" dirty="0" err="1" smtClean="0"/>
              <a:t>AmpliStor</a:t>
            </a:r>
            <a:r>
              <a:rPr lang="en-US" dirty="0" smtClean="0"/>
              <a:t> 3.1.0.35 GA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Patch upgrade to 3.1.3</a:t>
            </a:r>
            <a:endParaRPr lang="en-US" dirty="0"/>
          </a:p>
          <a:p>
            <a:pPr lvl="0">
              <a:buFont typeface="Wingdings" charset="2"/>
              <a:buChar char="u"/>
            </a:pPr>
            <a:r>
              <a:rPr lang="en-US" dirty="0" smtClean="0"/>
              <a:t>M662 firmware </a:t>
            </a:r>
            <a:r>
              <a:rPr lang="en-US" dirty="0"/>
              <a:t>4.6.0.OS6-</a:t>
            </a:r>
            <a:r>
              <a:rPr lang="en-US" dirty="0" smtClean="0"/>
              <a:t>9772</a:t>
            </a:r>
            <a:endParaRPr lang="en-US" dirty="0"/>
          </a:p>
          <a:p>
            <a:pPr lvl="0">
              <a:buFont typeface="Wingdings" charset="2"/>
              <a:buChar char="u"/>
            </a:pPr>
            <a:r>
              <a:rPr lang="en-US" dirty="0" err="1" smtClean="0"/>
              <a:t>StorNext</a:t>
            </a:r>
            <a:r>
              <a:rPr lang="en-US" dirty="0" smtClean="0"/>
              <a:t> version 4.6.0_33239</a:t>
            </a:r>
          </a:p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06400-5463-CA48-905C-991FD993D7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2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323&quot;/&gt;&lt;/object&gt;&lt;object type=&quot;3&quot; unique_id=&quot;10005&quot;&gt;&lt;property id=&quot;20148&quot; value=&quot;5&quot;/&gt;&lt;property id=&quot;20300&quot; value=&quot;Slide 1&quot;/&gt;&lt;property id=&quot;20307&quot; value=&quot;345&quot;/&gt;&lt;/object&gt;&lt;object type=&quot;3&quot; unique_id=&quot;10006&quot;&gt;&lt;property id=&quot;20148&quot; value=&quot;5&quot;/&gt;&lt;property id=&quot;20300&quot; value=&quot;Slide 3 - &amp;quot;Title Goes Here&amp;quot;&quot;/&gt;&lt;property id=&quot;20307&quot; value=&quot;325&quot;/&gt;&lt;/object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08&quot;&gt;&lt;property id=&quot;20148&quot; value=&quot;5&quot;/&gt;&lt;property id=&quot;20300&quot; value=&quot;Slide 19 - &amp;quot;CHAPTER HEADLINE &amp;#x0D;&amp;#x0A;GOES HERE&amp;quot;&quot;/&gt;&lt;property id=&quot;20307&quot; value=&quot;333&quot;/&gt;&lt;/object&gt;&lt;object type=&quot;3&quot; unique_id=&quot;10009&quot;&gt;&lt;property id=&quot;20148&quot; value=&quot;5&quot;/&gt;&lt;property id=&quot;20300&quot; value=&quot;Slide 17 - &amp;quot;CHAPTER HEADLINE&amp;#x0D;&amp;#x0A;GOES HERE&amp;quot;&quot;/&gt;&lt;property id=&quot;20307&quot; value=&quot;334&quot;/&gt;&lt;/object&gt;&lt;object type=&quot;3&quot; unique_id=&quot;10010&quot;&gt;&lt;property id=&quot;20148&quot; value=&quot;5&quot;/&gt;&lt;property id=&quot;20300&quot; value=&quot;Slide 18 - &amp;quot;CHAPTER HEADLINE &amp;#x0D;&amp;#x0A;GOES HERE&amp;quot;&quot;/&gt;&lt;property id=&quot;20307&quot; value=&quot;338&quot;/&gt;&lt;/object&gt;&lt;object type=&quot;3&quot; unique_id=&quot;10011&quot;&gt;&lt;property id=&quot;20148&quot; value=&quot;5&quot;/&gt;&lt;property id=&quot;20300&quot; value=&quot;Slide 20 - &amp;quot;CHAPTER HEADLINE&amp;#x0D;&amp;#x0A;GOES HERE&amp;quot;&quot;/&gt;&lt;property id=&quot;20307&quot; value=&quot;336&quot;/&gt;&lt;/object&gt;&lt;object type=&quot;3&quot; unique_id=&quot;10625&quot;&gt;&lt;property id=&quot;20148&quot; value=&quot;5&quot;/&gt;&lt;property id=&quot;20300&quot; value=&quot;Slide 4 - &amp;quot;Before you begin…&amp;quot;&quot;/&gt;&lt;property id=&quot;20307&quot; value=&quot;346&quot;/&gt;&lt;/object&gt;&lt;object type=&quot;3&quot; unique_id=&quot;10626&quot;&gt;&lt;property id=&quot;20148&quot; value=&quot;5&quot;/&gt;&lt;property id=&quot;20300&quot; value=&quot;Slide 5 - &amp;quot;Headline goes here&amp;quot;&quot;/&gt;&lt;property id=&quot;20307&quot; value=&quot;347&quot;/&gt;&lt;/object&gt;&lt;object type=&quot;3&quot; unique_id=&quot;10627&quot;&gt;&lt;property id=&quot;20148&quot; value=&quot;5&quot;/&gt;&lt;property id=&quot;20300&quot; value=&quot;Slide 6 - &amp;quot;Converting old presentations to the new format&amp;quot;&quot;/&gt;&lt;property id=&quot;20307&quot; value=&quot;348&quot;/&gt;&lt;/object&gt;&lt;object type=&quot;3&quot; unique_id=&quot;10628&quot;&gt;&lt;property id=&quot;20148&quot; value=&quot;5&quot;/&gt;&lt;property id=&quot;20300&quot; value=&quot;Slide 7 - &amp;quot;Converting old presentations to the new format&amp;quot;&quot;/&gt;&lt;property id=&quot;20307&quot; value=&quot;349&quot;/&gt;&lt;/object&gt;&lt;object type=&quot;3&quot; unique_id=&quot;10629&quot;&gt;&lt;property id=&quot;20148&quot; value=&quot;5&quot;/&gt;&lt;property id=&quot;20300&quot; value=&quot;Slide 8 - &amp;quot;Converting old presentations to the new format&amp;quot;&quot;/&gt;&lt;property id=&quot;20307&quot; value=&quot;350&quot;/&gt;&lt;/object&gt;&lt;object type=&quot;3&quot; unique_id=&quot;10630&quot;&gt;&lt;property id=&quot;20148&quot; value=&quot;5&quot;/&gt;&lt;property id=&quot;20300&quot; value=&quot;Slide 9 - &amp;quot;Converting old presentations to the new format&amp;quot;&quot;/&gt;&lt;property id=&quot;20307&quot; value=&quot;351&quot;/&gt;&lt;/object&gt;&lt;object type=&quot;3&quot; unique_id=&quot;10631&quot;&gt;&lt;property id=&quot;20148&quot; value=&quot;5&quot;/&gt;&lt;property id=&quot;20300&quot; value=&quot;Slide 10 - &amp;quot;Converting old presentations to the new format&amp;quot;&quot;/&gt;&lt;property id=&quot;20307&quot; value=&quot;352&quot;/&gt;&lt;/object&gt;&lt;object type=&quot;3&quot; unique_id=&quot;10632&quot;&gt;&lt;property id=&quot;20148&quot; value=&quot;5&quot;/&gt;&lt;property id=&quot;20300&quot; value=&quot;Slide 11 - &amp;quot;Converting old presentations to the new format&amp;quot;&quot;/&gt;&lt;property id=&quot;20307&quot; value=&quot;353&quot;/&gt;&lt;/object&gt;&lt;object type=&quot;3&quot; unique_id=&quot;10633&quot;&gt;&lt;property id=&quot;20148&quot; value=&quot;5&quot;/&gt;&lt;property id=&quot;20300&quot; value=&quot;Slide 12 - &amp;quot;Converting old presentations to the new format&amp;quot;&quot;/&gt;&lt;property id=&quot;20307&quot; value=&quot;354&quot;/&gt;&lt;/object&gt;&lt;object type=&quot;3&quot; unique_id=&quot;10634&quot;&gt;&lt;property id=&quot;20148&quot; value=&quot;5&quot;/&gt;&lt;property id=&quot;20300&quot; value=&quot;Slide 13 - &amp;quot;Converting old presentations to the new format&amp;quot;&quot;/&gt;&lt;property id=&quot;20307&quot; value=&quot;355&quot;/&gt;&lt;/object&gt;&lt;object type=&quot;3&quot; unique_id=&quot;10635&quot;&gt;&lt;property id=&quot;20148&quot; value=&quot;5&quot;/&gt;&lt;property id=&quot;20300&quot; value=&quot;Slide 14 - &amp;quot;Converting old presentations to the new format&amp;quot;&quot;/&gt;&lt;property id=&quot;20307&quot; value=&quot;356&quot;/&gt;&lt;/object&gt;&lt;object type=&quot;3&quot; unique_id=&quot;10636&quot;&gt;&lt;property id=&quot;20148&quot; value=&quot;5&quot;/&gt;&lt;property id=&quot;20300&quot; value=&quot;Slide 15 - &amp;quot;Converting old presentations to the new format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Quantum Presentation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Quantum Presentation.potx</Template>
  <TotalTime>4427</TotalTime>
  <Words>2839</Words>
  <Application>Microsoft Macintosh PowerPoint</Application>
  <PresentationFormat>On-screen Show (4:3)</PresentationFormat>
  <Paragraphs>482</Paragraphs>
  <Slides>84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Quantum Presentation</vt:lpstr>
      <vt:lpstr>PowerPoint Presentation</vt:lpstr>
      <vt:lpstr>Introduction</vt:lpstr>
      <vt:lpstr>Introduction</vt:lpstr>
      <vt:lpstr>Lattus Overview</vt:lpstr>
      <vt:lpstr>Lattus Terminology</vt:lpstr>
      <vt:lpstr>Lattus Installation Prep Worksheet</vt:lpstr>
      <vt:lpstr>Lattus-M Versus Lattus-X Differences</vt:lpstr>
      <vt:lpstr>Lattus-M Software</vt:lpstr>
      <vt:lpstr>Lattus-M Released Software Components</vt:lpstr>
      <vt:lpstr>Lattus-M Software Being Tested</vt:lpstr>
      <vt:lpstr>StorNext Installation</vt:lpstr>
      <vt:lpstr>Start With A Configured Lattus</vt:lpstr>
      <vt:lpstr>StorNext 4.6.0 M662 Firmware Upgrade</vt:lpstr>
      <vt:lpstr>Restart Storage Manager After Upgrade</vt:lpstr>
      <vt:lpstr>StorNext M662 SNSM WAS License</vt:lpstr>
      <vt:lpstr>StorNext Configuration</vt:lpstr>
      <vt:lpstr>Create Lattus Namespaces</vt:lpstr>
      <vt:lpstr>Separate Lattus Backup Namespace</vt:lpstr>
      <vt:lpstr>Lattus Networks</vt:lpstr>
      <vt:lpstr>M662 Networks</vt:lpstr>
      <vt:lpstr>Network Configuration</vt:lpstr>
      <vt:lpstr>Verify Networks</vt:lpstr>
      <vt:lpstr>Lattus-M M662 Network Admin Alerts</vt:lpstr>
      <vt:lpstr>StorNext WAS https Certificate</vt:lpstr>
      <vt:lpstr>StorNext WAS Certificate Import</vt:lpstr>
      <vt:lpstr>StorNext WAS Certificates</vt:lpstr>
      <vt:lpstr>StorNext WAS Storage Configuration</vt:lpstr>
      <vt:lpstr>StorNext WAS Port Configuration</vt:lpstr>
      <vt:lpstr>StorNext WAS Configuration</vt:lpstr>
      <vt:lpstr>StorNext WAS Policy Steering</vt:lpstr>
      <vt:lpstr>DDM Client Network Configuration</vt:lpstr>
      <vt:lpstr>DDM Client Network Configuration</vt:lpstr>
      <vt:lpstr>DDM Client Firewall Configuration</vt:lpstr>
      <vt:lpstr>DDM Client StorNext https Configuration</vt:lpstr>
      <vt:lpstr>StorNext WAS DDM Configuration</vt:lpstr>
      <vt:lpstr>StorNext WAS DDM Enabled</vt:lpstr>
      <vt:lpstr>StorNext 4.6.1 Username/Password</vt:lpstr>
      <vt:lpstr>Username/Password Overview</vt:lpstr>
      <vt:lpstr>Username/Password Terms</vt:lpstr>
      <vt:lpstr>Default Namespace Credentials</vt:lpstr>
      <vt:lpstr>Creating A New User</vt:lpstr>
      <vt:lpstr>Setting Global Credentials</vt:lpstr>
      <vt:lpstr>M662 StorNext GUI Global Permissions</vt:lpstr>
      <vt:lpstr>A10 StorNext GUI Global Permissions</vt:lpstr>
      <vt:lpstr>Setting Specific Credentials</vt:lpstr>
      <vt:lpstr>M662 GUI Specific Namespace Credentials</vt:lpstr>
      <vt:lpstr>Username/Password Observations</vt:lpstr>
      <vt:lpstr>StorNext Operation</vt:lpstr>
      <vt:lpstr>StorNext Object ID Support</vt:lpstr>
      <vt:lpstr>StorNext Lattus Default Segment Size</vt:lpstr>
      <vt:lpstr>StorNext WAS DDM Stores</vt:lpstr>
      <vt:lpstr>StorNext WAS DDM Read Retrieves</vt:lpstr>
      <vt:lpstr>StorNext WAS Requests</vt:lpstr>
      <vt:lpstr>StorNext Suspect Lattus Media</vt:lpstr>
      <vt:lpstr>Reads From Suspect Lattus Media</vt:lpstr>
      <vt:lpstr>StorNext Unsuspect Lattus Media</vt:lpstr>
      <vt:lpstr>StorNext No Suspect Lattus Media</vt:lpstr>
      <vt:lpstr>StorNext WAS I/O Paths Offline</vt:lpstr>
      <vt:lpstr>Storage Manager Stop – Can Error Out</vt:lpstr>
      <vt:lpstr>Storage Manager Logs</vt:lpstr>
      <vt:lpstr>Lattus-M Testing</vt:lpstr>
      <vt:lpstr>Testing Documents</vt:lpstr>
      <vt:lpstr>Storage Manager Failover Testing</vt:lpstr>
      <vt:lpstr>Disaster Recovery Testing</vt:lpstr>
      <vt:lpstr>Lattus Storage Policies Tested</vt:lpstr>
      <vt:lpstr>Lattus Cache Cluster Testing</vt:lpstr>
      <vt:lpstr>Lattus-M Error Injection Testing</vt:lpstr>
      <vt:lpstr>Error Injection Testing - Passed</vt:lpstr>
      <vt:lpstr>Error Injection Testing - Failed</vt:lpstr>
      <vt:lpstr>Error Injection Testing Issues</vt:lpstr>
      <vt:lpstr>AmpliStor Issues</vt:lpstr>
      <vt:lpstr>AmpliStor Issues</vt:lpstr>
      <vt:lpstr>AmpliStor Issues</vt:lpstr>
      <vt:lpstr>AmpliStor Issues</vt:lpstr>
      <vt:lpstr>StorNext Issues</vt:lpstr>
      <vt:lpstr>StorNext Issues</vt:lpstr>
      <vt:lpstr>MySQL Issue</vt:lpstr>
      <vt:lpstr>StorNext Failed Retrieves Admin Alerts</vt:lpstr>
      <vt:lpstr>StorNext Database Down</vt:lpstr>
      <vt:lpstr>Summary</vt:lpstr>
      <vt:lpstr>Lattus CMC Dashboard</vt:lpstr>
      <vt:lpstr>Summary</vt:lpstr>
      <vt:lpstr>Questions</vt:lpstr>
      <vt:lpstr>Questions</vt:lpstr>
    </vt:vector>
  </TitlesOfParts>
  <Manager/>
  <Company>Quantum Corporation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4:3</dc:title>
  <dc:subject>Master Template</dc:subject>
  <dc:creator>Stephen Lord</dc:creator>
  <cp:keywords/>
  <dc:description>
All feedback or comments are welcome.</dc:description>
  <cp:lastModifiedBy>Bob Albers</cp:lastModifiedBy>
  <cp:revision>375</cp:revision>
  <cp:lastPrinted>2012-04-03T01:06:05Z</cp:lastPrinted>
  <dcterms:created xsi:type="dcterms:W3CDTF">2012-04-25T19:28:42Z</dcterms:created>
  <dcterms:modified xsi:type="dcterms:W3CDTF">2013-07-18T20:24:41Z</dcterms:modified>
  <cp:category>Stornext</cp:category>
  <cp:contentStatus>RELEASED</cp:contentStatus>
</cp:coreProperties>
</file>