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8" r:id="rId1"/>
  </p:sldMasterIdLst>
  <p:notesMasterIdLst>
    <p:notesMasterId r:id="rId15"/>
  </p:notesMasterIdLst>
  <p:handoutMasterIdLst>
    <p:handoutMasterId r:id="rId16"/>
  </p:handoutMasterIdLst>
  <p:sldIdLst>
    <p:sldId id="376" r:id="rId2"/>
    <p:sldId id="394" r:id="rId3"/>
    <p:sldId id="404" r:id="rId4"/>
    <p:sldId id="400" r:id="rId5"/>
    <p:sldId id="407" r:id="rId6"/>
    <p:sldId id="405" r:id="rId7"/>
    <p:sldId id="401" r:id="rId8"/>
    <p:sldId id="408" r:id="rId9"/>
    <p:sldId id="409" r:id="rId10"/>
    <p:sldId id="410" r:id="rId11"/>
    <p:sldId id="411" r:id="rId12"/>
    <p:sldId id="406" r:id="rId13"/>
    <p:sldId id="379" r:id="rId14"/>
  </p:sldIdLst>
  <p:sldSz cx="9144000" cy="6858000" type="screen4x3"/>
  <p:notesSz cx="6858000" cy="92964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54E52"/>
    <a:srgbClr val="3E4448"/>
    <a:srgbClr val="758087"/>
    <a:srgbClr val="F0F3F7"/>
    <a:srgbClr val="FDFEFF"/>
    <a:srgbClr val="E3E9EF"/>
    <a:srgbClr val="E8EEF1"/>
    <a:srgbClr val="171A1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95" autoAdjust="0"/>
    <p:restoredTop sz="86139" autoAdjust="0"/>
  </p:normalViewPr>
  <p:slideViewPr>
    <p:cSldViewPr snapToGrid="0">
      <p:cViewPr varScale="1">
        <p:scale>
          <a:sx n="58" d="100"/>
          <a:sy n="58" d="100"/>
        </p:scale>
        <p:origin x="-612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566" y="-96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logo_blu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11364"/>
            <a:ext cx="2057400" cy="35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7"/>
          <p:cNvSpPr>
            <a:spLocks noChangeArrowheads="1"/>
          </p:cNvSpPr>
          <p:nvPr/>
        </p:nvSpPr>
        <p:spPr bwMode="auto">
          <a:xfrm>
            <a:off x="76200" y="8755724"/>
            <a:ext cx="49530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sz="600" dirty="0">
                <a:latin typeface="Arial" charset="0"/>
                <a:ea typeface="ＭＳ Ｐゴシック" charset="-128"/>
                <a:cs typeface="+mn-cs"/>
              </a:rPr>
              <a:t>© 2010 Quantum Corporation. Company Confidential. Forward-looking information is based upon multiple assumptions and uncertainties, does not necessarily represent the company</a:t>
            </a:r>
            <a:r>
              <a:rPr lang="ja-JP" altLang="en-US" sz="600">
                <a:latin typeface="Arial" charset="0"/>
                <a:ea typeface="ＭＳ Ｐゴシック" charset="-128"/>
                <a:cs typeface="+mn-cs"/>
              </a:rPr>
              <a:t>’</a:t>
            </a:r>
            <a:r>
              <a:rPr lang="en-US" altLang="ja-JP" sz="600" dirty="0">
                <a:latin typeface="Arial" charset="0"/>
                <a:ea typeface="ＭＳ Ｐゴシック" charset="-128"/>
                <a:cs typeface="+mn-cs"/>
              </a:rPr>
              <a:t>s outlook and is for planning purposes only.</a:t>
            </a:r>
            <a:endParaRPr lang="en-US" sz="600" dirty="0"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8676" name="Rectangle 8"/>
          <p:cNvSpPr>
            <a:spLocks noChangeArrowheads="1"/>
          </p:cNvSpPr>
          <p:nvPr/>
        </p:nvSpPr>
        <p:spPr bwMode="auto">
          <a:xfrm>
            <a:off x="5334001" y="8754110"/>
            <a:ext cx="152241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54435D7-AD25-4E5D-9666-813BDDF576D4}" type="slidenum">
              <a:rPr lang="en-US" sz="1200">
                <a:latin typeface="Arial" charset="0"/>
                <a:ea typeface="ＭＳ Ｐゴシック" charset="-128"/>
                <a:cs typeface="+mn-cs"/>
              </a:rPr>
              <a:pPr algn="r">
                <a:defRPr/>
              </a:pPr>
              <a:t>‹#›</a:t>
            </a:fld>
            <a:endParaRPr lang="en-US" sz="1200" dirty="0"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73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52400" y="4415790"/>
            <a:ext cx="6553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6200" y="8754110"/>
            <a:ext cx="49530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6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© 2010 Quantum Corporation. Company Confidential. Forward-looking information is based upon multiple assumptions and uncertainties, does not necessarily represent the company</a:t>
            </a:r>
            <a:r>
              <a:rPr lang="ja-JP" altLang="en-US"/>
              <a:t>’</a:t>
            </a:r>
            <a:r>
              <a:rPr lang="en-US" altLang="ja-JP" dirty="0"/>
              <a:t>s outlook and is for planning purposes only.</a:t>
            </a: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34001" y="8754110"/>
            <a:ext cx="152241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C62-B9D2-405B-A337-2890D541B1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2774" name="Picture 8" descr="logo_bl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1364"/>
            <a:ext cx="2057400" cy="35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5506097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ＭＳ Ｐゴシック" charset="-128"/>
      </a:defRPr>
    </a:lvl1pPr>
    <a:lvl2pPr marL="4572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</a:t>
            </a:r>
            <a:r>
              <a:rPr lang="ja-JP" altLang="en-US" smtClean="0"/>
              <a:t>’</a:t>
            </a:r>
            <a:r>
              <a:rPr lang="en-US" altLang="ja-JP" smtClean="0"/>
              <a:t>s outlook and is for planning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04BC62-B9D2-405B-A337-2890D541B1F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2010 Quantum Corporation. Company Confidential. Forward-looking information is based upon multiple assumptions and uncertainties, does not necessarily represent the company</a:t>
            </a:r>
            <a:r>
              <a:rPr lang="ja-JP" altLang="en-US" smtClean="0"/>
              <a:t>’</a:t>
            </a:r>
            <a:r>
              <a:rPr lang="en-US" altLang="ja-JP" dirty="0" smtClean="0"/>
              <a:t>s outlook and is for planning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466A4E-34CA-4143-8755-41BFA95D950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5850" lvl="2" indent="-171450">
              <a:buFont typeface="Arial"/>
              <a:buNone/>
            </a:pPr>
            <a:endParaRPr lang="en-US" baseline="0" dirty="0" smtClean="0"/>
          </a:p>
          <a:p>
            <a:pPr marL="1085850" lvl="2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2010 Quantum Corporation. Company Confidential. Forward-looking information is based upon multiple assumptions and uncertainties, does not necessarily represent the company</a:t>
            </a:r>
            <a:r>
              <a:rPr lang="ja-JP" altLang="en-US" smtClean="0"/>
              <a:t>’</a:t>
            </a:r>
            <a:r>
              <a:rPr lang="en-US" altLang="ja-JP" dirty="0" smtClean="0"/>
              <a:t>s outlook and is for planning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466A4E-34CA-4143-8755-41BFA95D950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90899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2010 Quantum Corporation. Company Confidential. Forward-looking information is based upon multiple assumptions and uncertainties, does not necessarily represent the company</a:t>
            </a:r>
            <a:r>
              <a:rPr lang="ja-JP" altLang="en-US" smtClean="0"/>
              <a:t>’</a:t>
            </a:r>
            <a:r>
              <a:rPr lang="en-US" altLang="ja-JP" dirty="0" smtClean="0"/>
              <a:t>s outlook and is for planning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466A4E-34CA-4143-8755-41BFA95D950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</a:t>
            </a:r>
            <a:r>
              <a:rPr lang="ja-JP" altLang="en-US" smtClean="0"/>
              <a:t>’</a:t>
            </a:r>
            <a:r>
              <a:rPr lang="en-US" altLang="ja-JP" smtClean="0"/>
              <a:t>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9602BB-393E-4CE7-B682-EC5DBC6E00D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</a:t>
            </a:r>
            <a:r>
              <a:rPr lang="ja-JP" altLang="en-US" smtClean="0"/>
              <a:t>’</a:t>
            </a:r>
            <a:r>
              <a:rPr lang="en-US" altLang="ja-JP" smtClean="0"/>
              <a:t>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9602BB-393E-4CE7-B682-EC5DBC6E00D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</a:t>
            </a:r>
            <a:r>
              <a:rPr lang="ja-JP" altLang="en-US" smtClean="0"/>
              <a:t>’</a:t>
            </a:r>
            <a:r>
              <a:rPr lang="en-US" altLang="ja-JP" smtClean="0"/>
              <a:t>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9602BB-393E-4CE7-B682-EC5DBC6E00D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325" y="1211263"/>
            <a:ext cx="622935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4" descr="QTM_Logo_whit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0763" y="288925"/>
            <a:ext cx="14160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981199" y="3140075"/>
            <a:ext cx="3534937" cy="1073150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0" indent="0">
              <a:buNone/>
              <a:defRPr lang="en-US" sz="1600" b="1" i="0" kern="1200" dirty="0" smtClean="0">
                <a:solidFill>
                  <a:srgbClr val="B9CDE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981200" y="6248400"/>
            <a:ext cx="3899210" cy="21544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buNone/>
              <a:def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1981200" y="4206875"/>
            <a:ext cx="3549805" cy="33855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buNone/>
              <a:def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1981200" y="685800"/>
            <a:ext cx="3527502" cy="2530475"/>
          </a:xfrm>
          <a:noFill/>
          <a:ln w="9525">
            <a:noFill/>
            <a:miter lim="800000"/>
            <a:headEnd/>
            <a:tailEnd/>
          </a:ln>
        </p:spPr>
        <p:txBody>
          <a:bodyPr rtlCol="0" anchor="b">
            <a:normAutofit/>
          </a:bodyPr>
          <a:lstStyle>
            <a:lvl1pPr marL="0" indent="0">
              <a:buNone/>
              <a:defRPr kumimoji="0" lang="en-US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58087"/>
              </a:gs>
              <a:gs pos="50000">
                <a:srgbClr val="454E52"/>
              </a:gs>
              <a:gs pos="59000">
                <a:srgbClr val="3E4448"/>
              </a:gs>
              <a:gs pos="100000">
                <a:srgbClr val="171A1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58087"/>
              </a:gs>
              <a:gs pos="50000">
                <a:srgbClr val="454E52"/>
              </a:gs>
              <a:gs pos="59000">
                <a:srgbClr val="3E4448"/>
              </a:gs>
              <a:gs pos="100000">
                <a:srgbClr val="171A1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727D84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 Certain Clos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684463" y="1589088"/>
            <a:ext cx="4791075" cy="3411537"/>
            <a:chOff x="2647950" y="1589088"/>
            <a:chExt cx="4791075" cy="3411537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47950" y="1589088"/>
              <a:ext cx="4791075" cy="341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 descr="F:\My Box Files\Powerpoint\Quantum Certainty Master\Assets\be_certain-white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750" y="3095625"/>
              <a:ext cx="2138363" cy="29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885825" y="6300788"/>
            <a:ext cx="73104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ysClr val="window" lastClr="FFFFFF"/>
                </a:solidFill>
                <a:latin typeface="Arial" charset="0"/>
                <a:ea typeface="ＭＳ Ｐゴシック" charset="-128"/>
                <a:cs typeface="+mn-cs"/>
              </a:rPr>
              <a:t>© 2012 Quantum Corporation. Company Confidential. Forward-looking information is based upon multiple assumptions and uncertainties,</a:t>
            </a:r>
            <a:br>
              <a:rPr lang="en-US" sz="800" kern="0" dirty="0">
                <a:solidFill>
                  <a:sysClr val="window" lastClr="FFFFFF"/>
                </a:solidFill>
                <a:latin typeface="Arial" charset="0"/>
                <a:ea typeface="ＭＳ Ｐゴシック" charset="-128"/>
                <a:cs typeface="+mn-cs"/>
              </a:rPr>
            </a:br>
            <a:r>
              <a:rPr lang="en-US" sz="800" kern="0" dirty="0">
                <a:solidFill>
                  <a:sysClr val="window" lastClr="FFFFFF"/>
                </a:solidFill>
                <a:latin typeface="Arial" charset="0"/>
                <a:ea typeface="ＭＳ Ｐゴシック" charset="-128"/>
                <a:cs typeface="+mn-cs"/>
              </a:rPr>
              <a:t>does not necessarily represent the company’s outlook and is for planning purposes only.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 Certain Clos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687638" y="1589088"/>
            <a:ext cx="4792662" cy="3411537"/>
            <a:chOff x="2646363" y="1589088"/>
            <a:chExt cx="4792662" cy="3411537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46363" y="1589088"/>
              <a:ext cx="4792662" cy="341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 descr="F:\My Box Files\Powerpoint\Quantum Certainty Master\Assets\be_certain-ltblue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100" y="3100388"/>
              <a:ext cx="2143125" cy="290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885825" y="6300788"/>
            <a:ext cx="73104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00B0F0"/>
                </a:solidFill>
                <a:latin typeface="Arial" charset="0"/>
                <a:ea typeface="ＭＳ Ｐゴシック" charset="-128"/>
                <a:cs typeface="+mn-cs"/>
              </a:rPr>
              <a:t>© 2012 Quantum Corporation. Company Confidential. Forward-looking information is based upon multiple assumptions and uncertainties,</a:t>
            </a:r>
            <a:br>
              <a:rPr lang="en-US" sz="800" kern="0" dirty="0">
                <a:solidFill>
                  <a:srgbClr val="00B0F0"/>
                </a:solidFill>
                <a:latin typeface="Arial" charset="0"/>
                <a:ea typeface="ＭＳ Ｐゴシック" charset="-128"/>
                <a:cs typeface="+mn-cs"/>
              </a:rPr>
            </a:br>
            <a:r>
              <a:rPr lang="en-US" sz="800" kern="0" dirty="0">
                <a:solidFill>
                  <a:srgbClr val="00B0F0"/>
                </a:solidFill>
                <a:latin typeface="Arial" charset="0"/>
                <a:ea typeface="ＭＳ Ｐゴシック" charset="-128"/>
                <a:cs typeface="+mn-cs"/>
              </a:rPr>
              <a:t>does not necessarily represent the company’s outlook and is for planning purposes only.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7" name="Picture 8" descr="Photo-FP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1588" y="1820863"/>
            <a:ext cx="329565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4" descr="QTM_Logo_whit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0763" y="288925"/>
            <a:ext cx="14160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5050" y="1582738"/>
            <a:ext cx="4789488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5064125" y="4114800"/>
            <a:ext cx="3138842" cy="33855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buNone/>
              <a:def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5029199" y="593725"/>
            <a:ext cx="3539067" cy="2530475"/>
          </a:xfrm>
          <a:noFill/>
          <a:ln w="9525">
            <a:noFill/>
            <a:miter lim="800000"/>
            <a:headEnd/>
            <a:tailEnd/>
          </a:ln>
        </p:spPr>
        <p:txBody>
          <a:bodyPr rtlCol="0" anchor="b">
            <a:normAutofit/>
          </a:bodyPr>
          <a:lstStyle>
            <a:lvl1pPr marL="0" indent="0">
              <a:buNone/>
              <a:defRPr kumimoji="0" lang="en-US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029200" y="3048000"/>
            <a:ext cx="3403600" cy="914400"/>
          </a:xfrm>
        </p:spPr>
        <p:txBody>
          <a:bodyPr>
            <a:noAutofit/>
          </a:bodyPr>
          <a:lstStyle>
            <a:lvl1pPr marL="0" indent="0">
              <a:buNone/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419494" y="6248400"/>
            <a:ext cx="1582484" cy="215444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buNone/>
              <a:def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096A0-1686-4F35-951C-2A18A56D75B9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FD9F6"/>
              </a:gs>
              <a:gs pos="50000">
                <a:srgbClr val="3CBBE4"/>
              </a:gs>
              <a:gs pos="50000">
                <a:srgbClr val="00A1D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FD9F6"/>
              </a:gs>
              <a:gs pos="50000">
                <a:srgbClr val="3CBBE4"/>
              </a:gs>
              <a:gs pos="50000">
                <a:srgbClr val="00A1D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rgbClr val="7DD8F4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DB9C"/>
              </a:gs>
              <a:gs pos="50000">
                <a:srgbClr val="9CC26D"/>
              </a:gs>
              <a:gs pos="50000">
                <a:srgbClr val="79A8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DB9C"/>
              </a:gs>
              <a:gs pos="50000">
                <a:srgbClr val="9CC26D"/>
              </a:gs>
              <a:gs pos="50000">
                <a:srgbClr val="79A8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ED99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F92"/>
              </a:gs>
              <a:gs pos="50000">
                <a:srgbClr val="FFC948"/>
              </a:gs>
              <a:gs pos="50000">
                <a:srgbClr val="FFB70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F92"/>
              </a:gs>
              <a:gs pos="50000">
                <a:srgbClr val="FFC948"/>
              </a:gs>
              <a:gs pos="50000">
                <a:srgbClr val="FFB70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rgbClr val="FFDC9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1C894"/>
              </a:gs>
              <a:gs pos="50000">
                <a:srgbClr val="E9AE64"/>
              </a:gs>
              <a:gs pos="50000">
                <a:srgbClr val="E2953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1C894"/>
              </a:gs>
              <a:gs pos="50000">
                <a:srgbClr val="E9AE64"/>
              </a:gs>
              <a:gs pos="50000">
                <a:srgbClr val="E2953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0C5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9B4D3"/>
              </a:gs>
              <a:gs pos="50000">
                <a:srgbClr val="F378B3"/>
              </a:gs>
              <a:gs pos="50000">
                <a:srgbClr val="EF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9B4D3"/>
              </a:gs>
              <a:gs pos="50000">
                <a:srgbClr val="F378B3"/>
              </a:gs>
              <a:gs pos="50000">
                <a:srgbClr val="EF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6B2D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8ABD"/>
              </a:gs>
              <a:gs pos="50000">
                <a:srgbClr val="9163A8"/>
              </a:gs>
              <a:gs pos="50000">
                <a:srgbClr val="6B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8ABD"/>
              </a:gs>
              <a:gs pos="50000">
                <a:srgbClr val="9163A8"/>
              </a:gs>
              <a:gs pos="50000">
                <a:srgbClr val="6B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589B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E8EEF1"/>
              </a:gs>
              <a:gs pos="25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gradFill>
            <a:gsLst>
              <a:gs pos="0">
                <a:srgbClr val="E3E9EF"/>
              </a:gs>
              <a:gs pos="50000">
                <a:srgbClr val="F0F3F7"/>
              </a:gs>
              <a:gs pos="100000">
                <a:srgbClr val="FDFE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7772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1625" y="1143000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1828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DB6EC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2C7CDE65-59D1-4AC6-95A5-ED7E1D1B5C98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576263" y="661670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A3A3A3"/>
                </a:solidFill>
                <a:latin typeface="Arial" charset="0"/>
                <a:ea typeface="ＭＳ Ｐゴシック" charset="-128"/>
                <a:cs typeface="+mn-cs"/>
              </a:rPr>
              <a:t>Quantum Confidential</a:t>
            </a:r>
          </a:p>
        </p:txBody>
      </p:sp>
      <p:sp>
        <p:nvSpPr>
          <p:cNvPr id="11" name="Rectangle 7"/>
          <p:cNvSpPr>
            <a:spLocks noGrp="1" noChangeArrowheads="1"/>
          </p:cNvSpPr>
          <p:nvPr/>
        </p:nvSpPr>
        <p:spPr bwMode="auto">
          <a:xfrm>
            <a:off x="455613" y="6605588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A3A3A3"/>
                </a:solidFill>
                <a:latin typeface="Arial" charset="0"/>
                <a:ea typeface="ＭＳ Ｐゴシック" charset="-128"/>
                <a:cs typeface="+mn-cs"/>
              </a:rPr>
              <a:t>|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81000" y="914400"/>
            <a:ext cx="838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34" name="Picture 12" descr="Logo_lockup_042012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1263" y="6173788"/>
            <a:ext cx="1354137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1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Clr>
          <a:srgbClr val="0DB6EC"/>
        </a:buClr>
        <a:buFont typeface="Arial" pitchFamily="34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Clr>
          <a:srgbClr val="0DB6EC"/>
        </a:buClr>
        <a:buFont typeface="Arial" pitchFamily="34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981199" y="2898775"/>
            <a:ext cx="3534937" cy="1073150"/>
          </a:xfrm>
        </p:spPr>
        <p:txBody>
          <a:bodyPr/>
          <a:lstStyle/>
          <a:p>
            <a:r>
              <a:rPr lang="en-US" dirty="0" smtClean="0"/>
              <a:t>Information Solutions</a:t>
            </a:r>
          </a:p>
          <a:p>
            <a:r>
              <a:rPr lang="en-US" dirty="0" smtClean="0"/>
              <a:t>Presenters: Charlotte Taylor, Keith Lenehan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981200" y="3902075"/>
            <a:ext cx="3549805" cy="338554"/>
          </a:xfrm>
        </p:spPr>
        <p:txBody>
          <a:bodyPr/>
          <a:lstStyle/>
          <a:p>
            <a:r>
              <a:rPr lang="en-US" dirty="0" smtClean="0"/>
              <a:t>July 15, 2013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1928812" y="381000"/>
            <a:ext cx="4802187" cy="2530475"/>
          </a:xfrm>
        </p:spPr>
        <p:txBody>
          <a:bodyPr/>
          <a:lstStyle/>
          <a:p>
            <a:r>
              <a:rPr lang="en-US" dirty="0" err="1" smtClean="0"/>
              <a:t>Lattus</a:t>
            </a:r>
            <a:r>
              <a:rPr lang="en-US" dirty="0" smtClean="0"/>
              <a:t> </a:t>
            </a:r>
            <a:r>
              <a:rPr lang="en-US" dirty="0" err="1" smtClean="0"/>
              <a:t>Bootcamp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klenehan\AppData\Local\Temp\SNAGHTML3440aa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8201" y="1407906"/>
            <a:ext cx="3450732" cy="258804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489285" y="1924512"/>
            <a:ext cx="2203194" cy="26244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878819-3417-4981-AE5A-AC56B04BD61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90228" y="142504"/>
            <a:ext cx="8348130" cy="688769"/>
          </a:xfrm>
          <a:custGeom>
            <a:avLst/>
            <a:gdLst>
              <a:gd name="connsiteX0" fmla="*/ 0 w 6412230"/>
              <a:gd name="connsiteY0" fmla="*/ 150876 h 1508760"/>
              <a:gd name="connsiteX1" fmla="*/ 44191 w 6412230"/>
              <a:gd name="connsiteY1" fmla="*/ 44191 h 1508760"/>
              <a:gd name="connsiteX2" fmla="*/ 150877 w 6412230"/>
              <a:gd name="connsiteY2" fmla="*/ 1 h 1508760"/>
              <a:gd name="connsiteX3" fmla="*/ 6261354 w 6412230"/>
              <a:gd name="connsiteY3" fmla="*/ 0 h 1508760"/>
              <a:gd name="connsiteX4" fmla="*/ 6368039 w 6412230"/>
              <a:gd name="connsiteY4" fmla="*/ 44191 h 1508760"/>
              <a:gd name="connsiteX5" fmla="*/ 6412229 w 6412230"/>
              <a:gd name="connsiteY5" fmla="*/ 150877 h 1508760"/>
              <a:gd name="connsiteX6" fmla="*/ 6412230 w 6412230"/>
              <a:gd name="connsiteY6" fmla="*/ 1357884 h 1508760"/>
              <a:gd name="connsiteX7" fmla="*/ 6368039 w 6412230"/>
              <a:gd name="connsiteY7" fmla="*/ 1464569 h 1508760"/>
              <a:gd name="connsiteX8" fmla="*/ 6261354 w 6412230"/>
              <a:gd name="connsiteY8" fmla="*/ 1508760 h 1508760"/>
              <a:gd name="connsiteX9" fmla="*/ 150876 w 6412230"/>
              <a:gd name="connsiteY9" fmla="*/ 1508760 h 1508760"/>
              <a:gd name="connsiteX10" fmla="*/ 44191 w 6412230"/>
              <a:gd name="connsiteY10" fmla="*/ 1464569 h 1508760"/>
              <a:gd name="connsiteX11" fmla="*/ 1 w 6412230"/>
              <a:gd name="connsiteY11" fmla="*/ 1357883 h 1508760"/>
              <a:gd name="connsiteX12" fmla="*/ 0 w 6412230"/>
              <a:gd name="connsiteY12" fmla="*/ 150876 h 150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12230" h="1508760">
                <a:moveTo>
                  <a:pt x="0" y="150876"/>
                </a:moveTo>
                <a:cubicBezTo>
                  <a:pt x="0" y="110861"/>
                  <a:pt x="15896" y="72485"/>
                  <a:pt x="44191" y="44191"/>
                </a:cubicBezTo>
                <a:cubicBezTo>
                  <a:pt x="72486" y="15896"/>
                  <a:pt x="110862" y="1"/>
                  <a:pt x="150877" y="1"/>
                </a:cubicBezTo>
                <a:lnTo>
                  <a:pt x="6261354" y="0"/>
                </a:lnTo>
                <a:cubicBezTo>
                  <a:pt x="6301369" y="0"/>
                  <a:pt x="6339745" y="15896"/>
                  <a:pt x="6368039" y="44191"/>
                </a:cubicBezTo>
                <a:cubicBezTo>
                  <a:pt x="6396334" y="72486"/>
                  <a:pt x="6412229" y="110862"/>
                  <a:pt x="6412229" y="150877"/>
                </a:cubicBezTo>
                <a:cubicBezTo>
                  <a:pt x="6412229" y="553213"/>
                  <a:pt x="6412230" y="955548"/>
                  <a:pt x="6412230" y="1357884"/>
                </a:cubicBezTo>
                <a:cubicBezTo>
                  <a:pt x="6412230" y="1397899"/>
                  <a:pt x="6396334" y="1436275"/>
                  <a:pt x="6368039" y="1464569"/>
                </a:cubicBezTo>
                <a:cubicBezTo>
                  <a:pt x="6339744" y="1492864"/>
                  <a:pt x="6301368" y="1508760"/>
                  <a:pt x="6261354" y="1508760"/>
                </a:cubicBezTo>
                <a:lnTo>
                  <a:pt x="150876" y="1508760"/>
                </a:lnTo>
                <a:cubicBezTo>
                  <a:pt x="110861" y="1508760"/>
                  <a:pt x="72485" y="1492864"/>
                  <a:pt x="44191" y="1464569"/>
                </a:cubicBezTo>
                <a:cubicBezTo>
                  <a:pt x="15896" y="1436274"/>
                  <a:pt x="0" y="1397898"/>
                  <a:pt x="1" y="1357883"/>
                </a:cubicBezTo>
                <a:cubicBezTo>
                  <a:pt x="1" y="955547"/>
                  <a:pt x="0" y="553212"/>
                  <a:pt x="0" y="150876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820" tIns="131820" rIns="1678299" bIns="131821" numCol="1" spcCol="1270" anchor="ctr" anchorCtr="0">
            <a:noAutofit/>
          </a:bodyPr>
          <a:lstStyle/>
          <a:p>
            <a:pPr lvl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latin typeface="Arial" pitchFamily="34" charset="0"/>
                <a:cs typeface="Arial" pitchFamily="34" charset="0"/>
              </a:rPr>
              <a:t>Using Documents 4.6.1</a:t>
            </a:r>
            <a:r>
              <a:rPr lang="en-US" sz="2000" kern="12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, Install and Configure </a:t>
            </a:r>
            <a:r>
              <a:rPr lang="en-US" sz="2000" kern="1200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StorNext</a:t>
            </a:r>
            <a:r>
              <a:rPr lang="en-US" sz="2000" kern="12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MDC</a:t>
            </a:r>
            <a:endParaRPr lang="en-US" sz="2000" kern="12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66" y="2365725"/>
            <a:ext cx="2182945" cy="280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300" dirty="0" smtClean="0"/>
              <a:t>Which documents?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 err="1" smtClean="0"/>
              <a:t>Lattus</a:t>
            </a:r>
            <a:r>
              <a:rPr lang="en-US" sz="2300" dirty="0" smtClean="0"/>
              <a:t> Installation Prep</a:t>
            </a:r>
            <a:br>
              <a:rPr lang="en-US" sz="2300" dirty="0" smtClean="0"/>
            </a:br>
            <a:r>
              <a:rPr lang="en-US" sz="2300" dirty="0" smtClean="0"/>
              <a:t>Worksheet for your</a:t>
            </a:r>
            <a:br>
              <a:rPr lang="en-US" sz="2300" dirty="0" smtClean="0"/>
            </a:br>
            <a:r>
              <a:rPr lang="en-US" sz="2300" dirty="0" smtClean="0"/>
              <a:t>customer's </a:t>
            </a:r>
            <a:r>
              <a:rPr lang="en-US" sz="2300" dirty="0" smtClean="0"/>
              <a:t>system</a:t>
            </a:r>
            <a:br>
              <a:rPr lang="en-US" sz="2300" dirty="0" smtClean="0"/>
            </a:br>
            <a:r>
              <a:rPr lang="en-US" sz="2300" dirty="0" smtClean="0"/>
              <a:t>(pre-sales)</a:t>
            </a:r>
            <a:endParaRPr lang="en-US" sz="23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300" dirty="0" err="1" smtClean="0"/>
              <a:t>Lattus</a:t>
            </a:r>
            <a:r>
              <a:rPr lang="en-US" sz="2300" dirty="0" smtClean="0"/>
              <a:t> MDC Conversion</a:t>
            </a:r>
            <a:br>
              <a:rPr lang="en-US" sz="2300" dirty="0" smtClean="0"/>
            </a:br>
            <a:r>
              <a:rPr lang="en-US" sz="2300" dirty="0" smtClean="0"/>
              <a:t>and Configuration Guide</a:t>
            </a:r>
            <a:br>
              <a:rPr lang="en-US" sz="2300" dirty="0" smtClean="0"/>
            </a:br>
            <a:r>
              <a:rPr lang="en-US" sz="2300" dirty="0" smtClean="0"/>
              <a:t>- M662 and RYO</a:t>
            </a:r>
            <a:br>
              <a:rPr lang="en-US" sz="2300" dirty="0" smtClean="0"/>
            </a:br>
            <a:r>
              <a:rPr lang="en-US" sz="2300" dirty="0" smtClean="0"/>
              <a:t>installation </a:t>
            </a:r>
            <a:r>
              <a:rPr lang="en-US" sz="2300" dirty="0" smtClean="0"/>
              <a:t>scenarios</a:t>
            </a:r>
            <a:br>
              <a:rPr lang="en-US" sz="2300" dirty="0" smtClean="0"/>
            </a:br>
            <a:r>
              <a:rPr lang="en-US" sz="2300" dirty="0" smtClean="0"/>
              <a:t>(SN </a:t>
            </a:r>
            <a:r>
              <a:rPr lang="en-US" sz="2300" dirty="0" smtClean="0"/>
              <a:t>User’s </a:t>
            </a:r>
            <a:r>
              <a:rPr lang="en-US" sz="2300" dirty="0" smtClean="0"/>
              <a:t>Guide info</a:t>
            </a:r>
            <a:r>
              <a:rPr lang="en-US" sz="2300" dirty="0" smtClean="0"/>
              <a:t>.)</a:t>
            </a:r>
            <a:endParaRPr lang="en-US" sz="23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300" dirty="0" err="1" smtClean="0"/>
              <a:t>StorNext</a:t>
            </a:r>
            <a:r>
              <a:rPr lang="en-US" sz="2300" dirty="0" smtClean="0"/>
              <a:t> M660 Installation</a:t>
            </a:r>
            <a:br>
              <a:rPr lang="en-US" sz="2300" dirty="0" smtClean="0"/>
            </a:br>
            <a:r>
              <a:rPr lang="en-US" sz="2300" dirty="0" smtClean="0"/>
              <a:t>and Configuration </a:t>
            </a:r>
            <a:r>
              <a:rPr lang="en-US" sz="2300" dirty="0" smtClean="0"/>
              <a:t>Guide</a:t>
            </a:r>
            <a:br>
              <a:rPr lang="en-US" sz="2300" dirty="0" smtClean="0"/>
            </a:br>
            <a:r>
              <a:rPr lang="en-US" dirty="0" smtClean="0"/>
              <a:t>(SN </a:t>
            </a:r>
            <a:r>
              <a:rPr lang="en-US" dirty="0" smtClean="0"/>
              <a:t>User’s </a:t>
            </a:r>
            <a:r>
              <a:rPr lang="en-US" dirty="0" smtClean="0"/>
              <a:t>Guide info.)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klenehan\AppData\Local\Temp\SNAGHTML3440aa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8201" y="1407906"/>
            <a:ext cx="3450732" cy="258804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489285" y="1924512"/>
            <a:ext cx="2203194" cy="26244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878819-3417-4981-AE5A-AC56B04BD61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90228" y="142504"/>
            <a:ext cx="8348130" cy="688769"/>
          </a:xfrm>
          <a:custGeom>
            <a:avLst/>
            <a:gdLst>
              <a:gd name="connsiteX0" fmla="*/ 0 w 6412230"/>
              <a:gd name="connsiteY0" fmla="*/ 150876 h 1508760"/>
              <a:gd name="connsiteX1" fmla="*/ 44191 w 6412230"/>
              <a:gd name="connsiteY1" fmla="*/ 44191 h 1508760"/>
              <a:gd name="connsiteX2" fmla="*/ 150877 w 6412230"/>
              <a:gd name="connsiteY2" fmla="*/ 1 h 1508760"/>
              <a:gd name="connsiteX3" fmla="*/ 6261354 w 6412230"/>
              <a:gd name="connsiteY3" fmla="*/ 0 h 1508760"/>
              <a:gd name="connsiteX4" fmla="*/ 6368039 w 6412230"/>
              <a:gd name="connsiteY4" fmla="*/ 44191 h 1508760"/>
              <a:gd name="connsiteX5" fmla="*/ 6412229 w 6412230"/>
              <a:gd name="connsiteY5" fmla="*/ 150877 h 1508760"/>
              <a:gd name="connsiteX6" fmla="*/ 6412230 w 6412230"/>
              <a:gd name="connsiteY6" fmla="*/ 1357884 h 1508760"/>
              <a:gd name="connsiteX7" fmla="*/ 6368039 w 6412230"/>
              <a:gd name="connsiteY7" fmla="*/ 1464569 h 1508760"/>
              <a:gd name="connsiteX8" fmla="*/ 6261354 w 6412230"/>
              <a:gd name="connsiteY8" fmla="*/ 1508760 h 1508760"/>
              <a:gd name="connsiteX9" fmla="*/ 150876 w 6412230"/>
              <a:gd name="connsiteY9" fmla="*/ 1508760 h 1508760"/>
              <a:gd name="connsiteX10" fmla="*/ 44191 w 6412230"/>
              <a:gd name="connsiteY10" fmla="*/ 1464569 h 1508760"/>
              <a:gd name="connsiteX11" fmla="*/ 1 w 6412230"/>
              <a:gd name="connsiteY11" fmla="*/ 1357883 h 1508760"/>
              <a:gd name="connsiteX12" fmla="*/ 0 w 6412230"/>
              <a:gd name="connsiteY12" fmla="*/ 150876 h 150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12230" h="1508760">
                <a:moveTo>
                  <a:pt x="0" y="150876"/>
                </a:moveTo>
                <a:cubicBezTo>
                  <a:pt x="0" y="110861"/>
                  <a:pt x="15896" y="72485"/>
                  <a:pt x="44191" y="44191"/>
                </a:cubicBezTo>
                <a:cubicBezTo>
                  <a:pt x="72486" y="15896"/>
                  <a:pt x="110862" y="1"/>
                  <a:pt x="150877" y="1"/>
                </a:cubicBezTo>
                <a:lnTo>
                  <a:pt x="6261354" y="0"/>
                </a:lnTo>
                <a:cubicBezTo>
                  <a:pt x="6301369" y="0"/>
                  <a:pt x="6339745" y="15896"/>
                  <a:pt x="6368039" y="44191"/>
                </a:cubicBezTo>
                <a:cubicBezTo>
                  <a:pt x="6396334" y="72486"/>
                  <a:pt x="6412229" y="110862"/>
                  <a:pt x="6412229" y="150877"/>
                </a:cubicBezTo>
                <a:cubicBezTo>
                  <a:pt x="6412229" y="553213"/>
                  <a:pt x="6412230" y="955548"/>
                  <a:pt x="6412230" y="1357884"/>
                </a:cubicBezTo>
                <a:cubicBezTo>
                  <a:pt x="6412230" y="1397899"/>
                  <a:pt x="6396334" y="1436275"/>
                  <a:pt x="6368039" y="1464569"/>
                </a:cubicBezTo>
                <a:cubicBezTo>
                  <a:pt x="6339744" y="1492864"/>
                  <a:pt x="6301368" y="1508760"/>
                  <a:pt x="6261354" y="1508760"/>
                </a:cubicBezTo>
                <a:lnTo>
                  <a:pt x="150876" y="1508760"/>
                </a:lnTo>
                <a:cubicBezTo>
                  <a:pt x="110861" y="1508760"/>
                  <a:pt x="72485" y="1492864"/>
                  <a:pt x="44191" y="1464569"/>
                </a:cubicBezTo>
                <a:cubicBezTo>
                  <a:pt x="15896" y="1436274"/>
                  <a:pt x="0" y="1397898"/>
                  <a:pt x="1" y="1357883"/>
                </a:cubicBezTo>
                <a:cubicBezTo>
                  <a:pt x="1" y="955547"/>
                  <a:pt x="0" y="553212"/>
                  <a:pt x="0" y="150876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820" tIns="131820" rIns="1678299" bIns="131821" numCol="1" spcCol="1270" anchor="ctr" anchorCtr="0">
            <a:noAutofit/>
          </a:bodyPr>
          <a:lstStyle/>
          <a:p>
            <a:pPr lvl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latin typeface="Arial" pitchFamily="34" charset="0"/>
                <a:cs typeface="Arial" pitchFamily="34" charset="0"/>
              </a:rPr>
              <a:t>Using Documents 4.6.1</a:t>
            </a:r>
            <a:r>
              <a:rPr lang="en-US" sz="2000" kern="12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, Install and Configure </a:t>
            </a:r>
            <a:r>
              <a:rPr lang="en-US" sz="2000" kern="1200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StorNext</a:t>
            </a:r>
            <a:r>
              <a:rPr lang="en-US" sz="2000" kern="12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MDC</a:t>
            </a:r>
            <a:endParaRPr lang="en-US" sz="2000" kern="12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66" y="2365725"/>
            <a:ext cx="2182945" cy="280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300" dirty="0" smtClean="0"/>
              <a:t>Which documents?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 err="1" smtClean="0"/>
              <a:t>Lattus</a:t>
            </a:r>
            <a:r>
              <a:rPr lang="en-US" sz="2300" dirty="0" smtClean="0"/>
              <a:t> Installation Prep</a:t>
            </a:r>
            <a:br>
              <a:rPr lang="en-US" sz="2300" dirty="0" smtClean="0"/>
            </a:br>
            <a:r>
              <a:rPr lang="en-US" sz="2300" dirty="0" smtClean="0"/>
              <a:t>Worksheet for your</a:t>
            </a:r>
            <a:br>
              <a:rPr lang="en-US" sz="2300" dirty="0" smtClean="0"/>
            </a:br>
            <a:r>
              <a:rPr lang="en-US" sz="2300" dirty="0" smtClean="0"/>
              <a:t>customer's </a:t>
            </a:r>
            <a:r>
              <a:rPr lang="en-US" sz="2300" dirty="0" smtClean="0"/>
              <a:t>system</a:t>
            </a:r>
            <a:br>
              <a:rPr lang="en-US" sz="2300" dirty="0" smtClean="0"/>
            </a:br>
            <a:r>
              <a:rPr lang="en-US" sz="2300" dirty="0" smtClean="0"/>
              <a:t>(pre-sales)</a:t>
            </a:r>
            <a:endParaRPr lang="en-US" sz="23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300" dirty="0" err="1" smtClean="0"/>
              <a:t>Lattus</a:t>
            </a:r>
            <a:r>
              <a:rPr lang="en-US" sz="2300" dirty="0" smtClean="0"/>
              <a:t> MDC Conversion</a:t>
            </a:r>
            <a:br>
              <a:rPr lang="en-US" sz="2300" dirty="0" smtClean="0"/>
            </a:br>
            <a:r>
              <a:rPr lang="en-US" sz="2300" dirty="0" smtClean="0"/>
              <a:t>and Configuration </a:t>
            </a:r>
            <a:r>
              <a:rPr lang="en-US" sz="2300" dirty="0" smtClean="0"/>
              <a:t>Guide</a:t>
            </a:r>
            <a:endParaRPr lang="en-US" sz="23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300" dirty="0" err="1" smtClean="0"/>
              <a:t>StorNext</a:t>
            </a:r>
            <a:r>
              <a:rPr lang="en-US" sz="2300" dirty="0" smtClean="0"/>
              <a:t> M660 Installation</a:t>
            </a:r>
            <a:br>
              <a:rPr lang="en-US" sz="2300" dirty="0" smtClean="0"/>
            </a:br>
            <a:r>
              <a:rPr lang="en-US" sz="2300" dirty="0" smtClean="0"/>
              <a:t>and Configuration Guide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 err="1" smtClean="0"/>
              <a:t>StorNext</a:t>
            </a:r>
            <a:r>
              <a:rPr lang="en-US" sz="2300" dirty="0" smtClean="0"/>
              <a:t> Compatibility</a:t>
            </a:r>
            <a:br>
              <a:rPr lang="en-US" sz="2300" dirty="0" smtClean="0"/>
            </a:br>
            <a:r>
              <a:rPr lang="en-US" sz="2300" dirty="0" smtClean="0"/>
              <a:t>Guide</a:t>
            </a:r>
            <a:br>
              <a:rPr lang="en-US" sz="2300" dirty="0" smtClean="0"/>
            </a:br>
            <a:r>
              <a:rPr lang="en-US" sz="2300" dirty="0" smtClean="0"/>
              <a:t>(SN upgrades)</a:t>
            </a:r>
            <a:endParaRPr lang="en-US" sz="2300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4890" y="3335076"/>
            <a:ext cx="2169993" cy="280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Contributing Team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Docs and Training</a:t>
            </a:r>
          </a:p>
          <a:p>
            <a:pPr lvl="1"/>
            <a:r>
              <a:rPr lang="en-US" dirty="0" smtClean="0"/>
              <a:t>Fedri Marrugo, Keith Lenehan, Steve Ino, Dave Goff, Matthew Howell</a:t>
            </a:r>
          </a:p>
          <a:p>
            <a:r>
              <a:rPr lang="en-US" dirty="0" smtClean="0"/>
              <a:t>Media</a:t>
            </a:r>
          </a:p>
          <a:p>
            <a:pPr lvl="1"/>
            <a:r>
              <a:rPr lang="en-US" dirty="0" smtClean="0"/>
              <a:t>Dave Mason, Jason Wyatt, Matthew Howell</a:t>
            </a:r>
          </a:p>
          <a:p>
            <a:r>
              <a:rPr lang="en-US" dirty="0" smtClean="0"/>
              <a:t>Edit/QA and Production</a:t>
            </a:r>
          </a:p>
          <a:p>
            <a:pPr lvl="1"/>
            <a:r>
              <a:rPr lang="en-US" dirty="0" smtClean="0"/>
              <a:t>Ed Winograd and Jason Wyatt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096A0-1686-4F35-951C-2A18A56D75B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618288"/>
            <a:ext cx="463550" cy="246062"/>
          </a:xfrm>
        </p:spPr>
        <p:txBody>
          <a:bodyPr/>
          <a:lstStyle/>
          <a:p>
            <a:pPr>
              <a:defRPr/>
            </a:pPr>
            <a:fld id="{937096A0-1686-4F35-951C-2A18A56D75B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Wingdings" charset="2"/>
              <a:buNone/>
              <a:defRPr/>
            </a:pPr>
            <a:r>
              <a:rPr dirty="0" err="1" smtClean="0"/>
              <a:t>StorNext</a:t>
            </a:r>
            <a:r>
              <a:rPr dirty="0" smtClean="0"/>
              <a:t> 4.6, 4.6.1, 4.7</a:t>
            </a:r>
            <a:endParaRPr dirty="0"/>
          </a:p>
        </p:txBody>
      </p:sp>
      <p:sp>
        <p:nvSpPr>
          <p:cNvPr id="29699" name="Title 5"/>
          <p:cNvSpPr>
            <a:spLocks noGrp="1"/>
          </p:cNvSpPr>
          <p:nvPr>
            <p:ph type="title"/>
          </p:nvPr>
        </p:nvSpPr>
        <p:spPr>
          <a:xfrm>
            <a:off x="874713" y="1066800"/>
            <a:ext cx="7772400" cy="639763"/>
          </a:xfrm>
        </p:spPr>
        <p:txBody>
          <a:bodyPr/>
          <a:lstStyle/>
          <a:p>
            <a:r>
              <a:rPr dirty="0" smtClean="0"/>
              <a:t>LATTUS RESOURCES</a:t>
            </a:r>
          </a:p>
        </p:txBody>
      </p:sp>
      <p:pic>
        <p:nvPicPr>
          <p:cNvPr id="29700" name="Picture 34" descr="Z:\images\Software\StorNext\StorNext_monit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3650" y="2455863"/>
            <a:ext cx="3851275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>
          <a:xfrm>
            <a:off x="228599" y="228600"/>
            <a:ext cx="8033657" cy="639763"/>
          </a:xfrm>
        </p:spPr>
        <p:txBody>
          <a:bodyPr/>
          <a:lstStyle/>
          <a:p>
            <a:r>
              <a:rPr dirty="0" smtClean="0">
                <a:latin typeface="Arial" charset="0"/>
                <a:ea typeface="ＭＳ Ｐゴシック" pitchFamily="34" charset="-128"/>
                <a:cs typeface="Arial" charset="0"/>
              </a:rPr>
              <a:t>Customer-facing Resources (Ready at GA)</a:t>
            </a:r>
          </a:p>
        </p:txBody>
      </p:sp>
      <p:sp>
        <p:nvSpPr>
          <p:cNvPr id="15363" name="Content Placeholder 6"/>
          <p:cNvSpPr>
            <a:spLocks noGrp="1"/>
          </p:cNvSpPr>
          <p:nvPr>
            <p:ph idx="1"/>
          </p:nvPr>
        </p:nvSpPr>
        <p:spPr>
          <a:xfrm>
            <a:off x="301625" y="1008788"/>
            <a:ext cx="8364538" cy="5029200"/>
          </a:xfrm>
        </p:spPr>
        <p:txBody>
          <a:bodyPr/>
          <a:lstStyle/>
          <a:p>
            <a:pPr lvl="2"/>
            <a:endParaRPr lang="en-US" dirty="0" smtClean="0">
              <a:solidFill>
                <a:srgbClr val="00B05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2">
              <a:buNone/>
            </a:pPr>
            <a:endParaRPr lang="en-US" dirty="0" smtClean="0">
              <a:solidFill>
                <a:srgbClr val="00B05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5364" name="Slide Number Placeholder 11"/>
          <p:cNvSpPr>
            <a:spLocks noGrp="1"/>
          </p:cNvSpPr>
          <p:nvPr>
            <p:ph type="sldNum" sz="quarter" idx="10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350804AF-AE68-440C-831B-9864568314CF}" type="slidenum">
              <a:rPr smtClean="0">
                <a:ea typeface="ＭＳ Ｐゴシック" pitchFamily="34" charset="-128"/>
              </a:rPr>
              <a:pPr/>
              <a:t>3</a:t>
            </a:fld>
            <a:endParaRPr dirty="0" smtClean="0"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550"/>
            <a:ext cx="9144000" cy="58864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07186" cy="639763"/>
          </a:xfrm>
        </p:spPr>
        <p:txBody>
          <a:bodyPr/>
          <a:lstStyle/>
          <a:p>
            <a:r>
              <a:rPr dirty="0" smtClean="0">
                <a:latin typeface="Arial" charset="0"/>
                <a:ea typeface="ＭＳ Ｐゴシック" pitchFamily="34" charset="-128"/>
                <a:cs typeface="Arial" charset="0"/>
              </a:rPr>
              <a:t>Training Resources for Service (Ready at GA) </a:t>
            </a:r>
          </a:p>
        </p:txBody>
      </p:sp>
      <p:sp>
        <p:nvSpPr>
          <p:cNvPr id="15363" name="Content Placeholder 6"/>
          <p:cNvSpPr>
            <a:spLocks noGrp="1"/>
          </p:cNvSpPr>
          <p:nvPr>
            <p:ph idx="1"/>
          </p:nvPr>
        </p:nvSpPr>
        <p:spPr>
          <a:xfrm>
            <a:off x="301624" y="1143000"/>
            <a:ext cx="8499475" cy="5029200"/>
          </a:xfrm>
        </p:spPr>
        <p:txBody>
          <a:bodyPr/>
          <a:lstStyle/>
          <a:p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Lattus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 Overview (1-4548 online self-paced) </a:t>
            </a:r>
          </a:p>
          <a:p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Lattus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 Hardware &amp; Network Architecture (2-4552 online self-paced)</a:t>
            </a:r>
          </a:p>
          <a:p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Lattus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 Installation Overview (2-4539 online self-paced)</a:t>
            </a:r>
          </a:p>
          <a:p>
            <a:r>
              <a:rPr lang="en-US" dirty="0" err="1" smtClean="0">
                <a:solidFill>
                  <a:srgbClr val="454E52"/>
                </a:solidFill>
                <a:latin typeface="Arial" charset="0"/>
                <a:ea typeface="ＭＳ Ｐゴシック" pitchFamily="34" charset="-128"/>
                <a:cs typeface="Arial" charset="0"/>
              </a:rPr>
              <a:t>Lattus</a:t>
            </a:r>
            <a:r>
              <a:rPr lang="en-US" dirty="0" smtClean="0">
                <a:solidFill>
                  <a:srgbClr val="454E52"/>
                </a:solidFill>
                <a:latin typeface="Arial" charset="0"/>
                <a:ea typeface="ＭＳ Ｐゴシック" pitchFamily="34" charset="-128"/>
                <a:cs typeface="Arial" charset="0"/>
              </a:rPr>
              <a:t> Support Overview (2-4540 online self-paced)</a:t>
            </a:r>
          </a:p>
          <a:p>
            <a:pPr>
              <a:buNone/>
            </a:pPr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StorNext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 4.6.1 Service Update (2-4550 online self-paced)</a:t>
            </a:r>
          </a:p>
          <a:p>
            <a:pPr>
              <a:buNone/>
            </a:pPr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Lattus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 Installation and Configuration (2-4541 classroom)</a:t>
            </a:r>
          </a:p>
          <a:p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Lattus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 Support and Troubleshooting (2-4542 classroom)</a:t>
            </a:r>
          </a:p>
          <a:p>
            <a:pPr lvl="2">
              <a:buNone/>
            </a:pPr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2">
              <a:buNone/>
            </a:pPr>
            <a:endParaRPr lang="en-US" dirty="0" smtClean="0">
              <a:solidFill>
                <a:srgbClr val="00B05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2"/>
            <a:endParaRPr lang="en-US" dirty="0" smtClean="0">
              <a:solidFill>
                <a:srgbClr val="00B05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2"/>
            <a:endParaRPr lang="en-US" dirty="0" smtClean="0">
              <a:solidFill>
                <a:srgbClr val="00B05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5364" name="Slide Number Placeholder 11"/>
          <p:cNvSpPr>
            <a:spLocks noGrp="1"/>
          </p:cNvSpPr>
          <p:nvPr>
            <p:ph type="sldNum" sz="quarter" idx="10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350804AF-AE68-440C-831B-9864568314CF}" type="slidenum">
              <a:rPr smtClean="0">
                <a:ea typeface="ＭＳ Ｐゴシック" pitchFamily="34" charset="-128"/>
              </a:rPr>
              <a:pPr/>
              <a:t>4</a:t>
            </a:fld>
            <a:endParaRPr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>
          <a:xfrm>
            <a:off x="228600" y="228601"/>
            <a:ext cx="8686800" cy="6096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Support &amp; Troubleshooting Resources: </a:t>
            </a:r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CSWeb</a:t>
            </a:r>
            <a:endParaRPr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5364" name="Slide Number Placeholder 11"/>
          <p:cNvSpPr>
            <a:spLocks noGrp="1"/>
          </p:cNvSpPr>
          <p:nvPr>
            <p:ph type="sldNum" sz="quarter" idx="10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350804AF-AE68-440C-831B-9864568314CF}" type="slidenum">
              <a:rPr smtClean="0">
                <a:ea typeface="ＭＳ Ｐゴシック" pitchFamily="34" charset="-128"/>
              </a:rPr>
              <a:pPr/>
              <a:t>5</a:t>
            </a:fld>
            <a:endParaRPr dirty="0" smtClean="0">
              <a:ea typeface="ＭＳ Ｐゴシック" pitchFamily="34" charset="-128"/>
            </a:endParaRPr>
          </a:p>
        </p:txBody>
      </p:sp>
      <p:pic>
        <p:nvPicPr>
          <p:cNvPr id="3" name="Picture 2" descr="SN_47TOI_CSWeb_update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550"/>
            <a:ext cx="9144000" cy="58864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28600"/>
            <a:ext cx="8651655" cy="639763"/>
          </a:xfrm>
        </p:spPr>
        <p:txBody>
          <a:bodyPr/>
          <a:lstStyle/>
          <a:p>
            <a:r>
              <a:rPr lang="en-US" dirty="0" err="1" smtClean="0"/>
              <a:t>Qwikipedia</a:t>
            </a:r>
            <a:r>
              <a:rPr lang="en-US" dirty="0" smtClean="0"/>
              <a:t> Resources: Quantum Service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096A0-1686-4F35-951C-2A18A56D75B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550"/>
            <a:ext cx="9144000" cy="5886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>
          <a:xfrm>
            <a:off x="228598" y="228600"/>
            <a:ext cx="8686801" cy="639763"/>
          </a:xfrm>
        </p:spPr>
        <p:txBody>
          <a:bodyPr/>
          <a:lstStyle/>
          <a:p>
            <a:r>
              <a:rPr dirty="0" smtClean="0">
                <a:latin typeface="Arial" charset="0"/>
                <a:ea typeface="ＭＳ Ｐゴシック" pitchFamily="34" charset="-128"/>
                <a:cs typeface="Arial" charset="0"/>
              </a:rPr>
              <a:t>Installation Resources: </a:t>
            </a:r>
            <a:r>
              <a:rPr dirty="0" err="1" smtClean="0">
                <a:latin typeface="Arial" charset="0"/>
                <a:ea typeface="ＭＳ Ｐゴシック" pitchFamily="34" charset="-128"/>
                <a:cs typeface="Arial" charset="0"/>
              </a:rPr>
              <a:t>CSWeb</a:t>
            </a:r>
            <a:r>
              <a:rPr dirty="0" smtClean="0">
                <a:latin typeface="Arial" charset="0"/>
                <a:ea typeface="ＭＳ Ｐゴシック" pitchFamily="34" charset="-128"/>
                <a:cs typeface="Arial" charset="0"/>
              </a:rPr>
              <a:t> (Ready at GA)</a:t>
            </a:r>
          </a:p>
        </p:txBody>
      </p:sp>
      <p:sp>
        <p:nvSpPr>
          <p:cNvPr id="15363" name="Content Placeholder 6"/>
          <p:cNvSpPr>
            <a:spLocks noGrp="1"/>
          </p:cNvSpPr>
          <p:nvPr>
            <p:ph idx="1"/>
          </p:nvPr>
        </p:nvSpPr>
        <p:spPr>
          <a:xfrm>
            <a:off x="482601" y="952500"/>
            <a:ext cx="8128000" cy="5397500"/>
          </a:xfrm>
        </p:spPr>
        <p:txBody>
          <a:bodyPr/>
          <a:lstStyle/>
          <a:p>
            <a:pPr>
              <a:buNone/>
            </a:pPr>
            <a:r>
              <a:rPr lang="en-US" i="1" dirty="0" err="1" smtClean="0">
                <a:latin typeface="Arial" charset="0"/>
                <a:ea typeface="ＭＳ Ｐゴシック" pitchFamily="34" charset="-128"/>
                <a:cs typeface="Arial" charset="0"/>
              </a:rPr>
              <a:t>Lattus</a:t>
            </a:r>
            <a:r>
              <a:rPr lang="en-US" i="1" dirty="0" smtClean="0">
                <a:latin typeface="Arial" charset="0"/>
                <a:ea typeface="ＭＳ Ｐゴシック" pitchFamily="34" charset="-128"/>
                <a:cs typeface="Arial" charset="0"/>
              </a:rPr>
              <a:t> Site Planning Guide</a:t>
            </a:r>
          </a:p>
          <a:p>
            <a:pPr>
              <a:buNone/>
            </a:pPr>
            <a:r>
              <a:rPr lang="en-US" i="1" dirty="0" err="1" smtClean="0">
                <a:latin typeface="Arial" charset="0"/>
                <a:ea typeface="ＭＳ Ｐゴシック" pitchFamily="34" charset="-128"/>
                <a:cs typeface="Arial" charset="0"/>
              </a:rPr>
              <a:t>Lattus</a:t>
            </a:r>
            <a:r>
              <a:rPr lang="en-US" i="1" dirty="0" smtClean="0">
                <a:latin typeface="Arial" charset="0"/>
                <a:ea typeface="ＭＳ Ｐゴシック" pitchFamily="34" charset="-128"/>
                <a:cs typeface="Arial" charset="0"/>
              </a:rPr>
              <a:t> Installation and Configuration Guide</a:t>
            </a:r>
          </a:p>
          <a:p>
            <a:pPr>
              <a:buClr>
                <a:srgbClr val="3E4448"/>
              </a:buClr>
              <a:buSzPct val="100000"/>
              <a:buFont typeface="+mj-lt"/>
              <a:buAutoNum type="arabicPeriod"/>
            </a:pPr>
            <a:r>
              <a:rPr lang="en-US" sz="1600" dirty="0" smtClean="0">
                <a:solidFill>
                  <a:srgbClr val="454E52"/>
                </a:solidFill>
                <a:latin typeface="Arial" charset="0"/>
                <a:ea typeface="ＭＳ Ｐゴシック" pitchFamily="34" charset="-128"/>
                <a:cs typeface="Arial" charset="0"/>
              </a:rPr>
              <a:t>Unpack and Rack Components</a:t>
            </a:r>
          </a:p>
          <a:p>
            <a:pPr>
              <a:buClr>
                <a:srgbClr val="3E4448"/>
              </a:buClr>
              <a:buSzPct val="100000"/>
              <a:buFont typeface="+mj-lt"/>
              <a:buAutoNum type="arabicPeriod"/>
            </a:pPr>
            <a:r>
              <a:rPr lang="en-US" sz="1600" dirty="0" smtClean="0">
                <a:solidFill>
                  <a:srgbClr val="454E52"/>
                </a:solidFill>
                <a:latin typeface="Arial" charset="0"/>
                <a:ea typeface="ＭＳ Ｐゴシック" pitchFamily="34" charset="-128"/>
                <a:cs typeface="Arial" charset="0"/>
              </a:rPr>
              <a:t>Cable the Components </a:t>
            </a:r>
          </a:p>
          <a:p>
            <a:pPr>
              <a:buClr>
                <a:srgbClr val="3E4448"/>
              </a:buClr>
              <a:buSzPct val="100000"/>
              <a:buFont typeface="+mj-lt"/>
              <a:buAutoNum type="arabicPeriod"/>
            </a:pPr>
            <a:endParaRPr lang="en-US" sz="1600" dirty="0" smtClean="0">
              <a:solidFill>
                <a:srgbClr val="454E52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buClr>
                <a:srgbClr val="3E4448"/>
              </a:buClr>
              <a:buSzPct val="100000"/>
              <a:buFont typeface="+mj-lt"/>
              <a:buAutoNum type="arabicPeriod"/>
            </a:pPr>
            <a:r>
              <a:rPr lang="en-US" sz="1600" dirty="0" smtClean="0">
                <a:solidFill>
                  <a:srgbClr val="454E52"/>
                </a:solidFill>
                <a:latin typeface="Arial" charset="0"/>
                <a:ea typeface="ＭＳ Ｐゴシック" pitchFamily="34" charset="-128"/>
                <a:cs typeface="Arial" charset="0"/>
              </a:rPr>
              <a:t>Configure the Switches </a:t>
            </a:r>
          </a:p>
          <a:p>
            <a:pPr>
              <a:buClr>
                <a:srgbClr val="3E4448"/>
              </a:buClr>
              <a:buSzPct val="100000"/>
              <a:buFont typeface="+mj-lt"/>
              <a:buAutoNum type="arabicPeriod"/>
            </a:pPr>
            <a:r>
              <a:rPr lang="en-US" sz="1600" dirty="0" smtClean="0">
                <a:solidFill>
                  <a:srgbClr val="454E52"/>
                </a:solidFill>
                <a:latin typeface="Arial" charset="0"/>
                <a:ea typeface="ＭＳ Ｐゴシック" pitchFamily="34" charset="-128"/>
                <a:cs typeface="Arial" charset="0"/>
              </a:rPr>
              <a:t>Configure the Controller Nodes </a:t>
            </a:r>
          </a:p>
          <a:p>
            <a:pPr>
              <a:buClr>
                <a:srgbClr val="3E4448"/>
              </a:buClr>
              <a:buSzPct val="100000"/>
              <a:buFont typeface="+mj-lt"/>
              <a:buAutoNum type="arabicPeriod"/>
            </a:pPr>
            <a:r>
              <a:rPr lang="en-US" sz="1600" dirty="0" smtClean="0">
                <a:solidFill>
                  <a:srgbClr val="454E52"/>
                </a:solidFill>
                <a:latin typeface="Arial" charset="0"/>
                <a:ea typeface="ＭＳ Ｐゴシック" pitchFamily="34" charset="-128"/>
                <a:cs typeface="Arial" charset="0"/>
              </a:rPr>
              <a:t>Configure the Storage Nodes</a:t>
            </a:r>
          </a:p>
          <a:p>
            <a:pPr>
              <a:buClr>
                <a:srgbClr val="3E4448"/>
              </a:buClr>
              <a:buSzPct val="100000"/>
              <a:buFont typeface="+mj-lt"/>
              <a:buAutoNum type="arabicPeriod"/>
            </a:pPr>
            <a:r>
              <a:rPr lang="en-US" sz="1600" dirty="0" smtClean="0">
                <a:solidFill>
                  <a:srgbClr val="454E52"/>
                </a:solidFill>
                <a:latin typeface="Arial" charset="0"/>
                <a:ea typeface="ＭＳ Ｐゴシック" pitchFamily="34" charset="-128"/>
                <a:cs typeface="Arial" charset="0"/>
              </a:rPr>
              <a:t>Create Storage Policies and Namespaces</a:t>
            </a:r>
          </a:p>
          <a:p>
            <a:pPr>
              <a:buClr>
                <a:srgbClr val="3E4448"/>
              </a:buClr>
              <a:buSzPct val="100000"/>
              <a:buFont typeface="+mj-lt"/>
              <a:buAutoNum type="arabicPeriod"/>
            </a:pPr>
            <a:r>
              <a:rPr lang="en-US" sz="1600" dirty="0" smtClean="0">
                <a:solidFill>
                  <a:srgbClr val="454E52"/>
                </a:solidFill>
                <a:latin typeface="Arial" charset="0"/>
                <a:ea typeface="ＭＳ Ｐゴシック" pitchFamily="34" charset="-128"/>
                <a:cs typeface="Arial" charset="0"/>
              </a:rPr>
              <a:t>Apply Software Patches</a:t>
            </a:r>
          </a:p>
          <a:p>
            <a:pPr>
              <a:buClr>
                <a:srgbClr val="3E4448"/>
              </a:buClr>
              <a:buSzPct val="100000"/>
              <a:buFont typeface="+mj-lt"/>
              <a:buAutoNum type="arabicPeriod"/>
            </a:pPr>
            <a:r>
              <a:rPr lang="en-US" sz="1600" dirty="0" smtClean="0">
                <a:solidFill>
                  <a:srgbClr val="454E52"/>
                </a:solidFill>
                <a:latin typeface="Arial" charset="0"/>
                <a:ea typeface="ＭＳ Ｐゴシック" pitchFamily="34" charset="-128"/>
                <a:cs typeface="Arial" charset="0"/>
              </a:rPr>
              <a:t>Configure Interfaces</a:t>
            </a:r>
          </a:p>
          <a:p>
            <a:pPr>
              <a:buClr>
                <a:srgbClr val="3E4448"/>
              </a:buClr>
              <a:buSzPct val="100000"/>
              <a:buFont typeface="+mj-lt"/>
              <a:buAutoNum type="arabicPeriod"/>
            </a:pPr>
            <a:r>
              <a:rPr lang="en-US" sz="1600" dirty="0" smtClean="0">
                <a:solidFill>
                  <a:srgbClr val="454E52"/>
                </a:solidFill>
                <a:latin typeface="Arial" charset="0"/>
                <a:ea typeface="ＭＳ Ｐゴシック" pitchFamily="34" charset="-128"/>
                <a:cs typeface="Arial" charset="0"/>
              </a:rPr>
              <a:t>Run Performance Verification</a:t>
            </a:r>
          </a:p>
          <a:p>
            <a:pPr>
              <a:buClr>
                <a:srgbClr val="3E4448"/>
              </a:buClr>
              <a:buSzPct val="100000"/>
              <a:buFont typeface="+mj-lt"/>
              <a:buAutoNum type="arabicPeriod"/>
            </a:pPr>
            <a:r>
              <a:rPr lang="en-US" sz="1600" dirty="0" smtClean="0">
                <a:solidFill>
                  <a:srgbClr val="454E52"/>
                </a:solidFill>
                <a:latin typeface="Arial" charset="0"/>
                <a:ea typeface="ＭＳ Ｐゴシック" pitchFamily="34" charset="-128"/>
                <a:cs typeface="Arial" charset="0"/>
              </a:rPr>
              <a:t>Install/Configure the A10 Access Node or M662</a:t>
            </a:r>
          </a:p>
          <a:p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2">
              <a:buNone/>
            </a:pPr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2">
              <a:buNone/>
            </a:pPr>
            <a:endParaRPr lang="en-US" dirty="0" smtClean="0">
              <a:solidFill>
                <a:srgbClr val="00B05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2"/>
            <a:endParaRPr lang="en-US" dirty="0" smtClean="0">
              <a:solidFill>
                <a:srgbClr val="00B05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2"/>
            <a:endParaRPr lang="en-US" dirty="0" smtClean="0">
              <a:solidFill>
                <a:srgbClr val="00B05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5364" name="Slide Number Placeholder 11"/>
          <p:cNvSpPr>
            <a:spLocks noGrp="1"/>
          </p:cNvSpPr>
          <p:nvPr>
            <p:ph type="sldNum" sz="quarter" idx="10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350804AF-AE68-440C-831B-9864568314CF}" type="slidenum">
              <a:rPr smtClean="0">
                <a:ea typeface="ＭＳ Ｐゴシック" pitchFamily="34" charset="-128"/>
              </a:rPr>
              <a:pPr/>
              <a:t>7</a:t>
            </a:fld>
            <a:endParaRPr dirty="0" smtClean="0">
              <a:ea typeface="ＭＳ Ｐゴシック" pitchFamily="34" charset="-128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231900" y="2527300"/>
            <a:ext cx="2197100" cy="127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43300" y="2336800"/>
            <a:ext cx="468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Lattus</a:t>
            </a:r>
            <a:r>
              <a:rPr lang="en-US" dirty="0" smtClean="0">
                <a:solidFill>
                  <a:srgbClr val="0070C0"/>
                </a:solidFill>
              </a:rPr>
              <a:t> Hardware Overview and Cabling Aid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3300" y="5016500"/>
            <a:ext cx="340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Lattus</a:t>
            </a:r>
            <a:r>
              <a:rPr lang="en-US" dirty="0" smtClean="0">
                <a:solidFill>
                  <a:srgbClr val="0070C0"/>
                </a:solidFill>
              </a:rPr>
              <a:t> A10 Installation Guide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3300" y="54356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Lattus</a:t>
            </a:r>
            <a:r>
              <a:rPr lang="en-US" dirty="0" smtClean="0">
                <a:solidFill>
                  <a:srgbClr val="0070C0"/>
                </a:solidFill>
              </a:rPr>
              <a:t> MDC Configuration and Conversion Guide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7900" y="58547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StorNext</a:t>
            </a:r>
            <a:r>
              <a:rPr lang="en-US" dirty="0" smtClean="0">
                <a:solidFill>
                  <a:srgbClr val="0070C0"/>
                </a:solidFill>
              </a:rPr>
              <a:t> M660 Installation Guide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231900" y="5435600"/>
            <a:ext cx="2197100" cy="127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975100" y="6057900"/>
            <a:ext cx="749300" cy="127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>
          <a:xfrm>
            <a:off x="228600" y="228600"/>
            <a:ext cx="8180614" cy="639763"/>
          </a:xfrm>
        </p:spPr>
        <p:txBody>
          <a:bodyPr/>
          <a:lstStyle/>
          <a:p>
            <a:r>
              <a:rPr dirty="0" smtClean="0">
                <a:latin typeface="Arial" charset="0"/>
                <a:ea typeface="ＭＳ Ｐゴシック" pitchFamily="34" charset="-128"/>
                <a:cs typeface="Arial" charset="0"/>
              </a:rPr>
              <a:t>Doc Enhancements (Ready at GA)</a:t>
            </a:r>
          </a:p>
        </p:txBody>
      </p:sp>
      <p:sp>
        <p:nvSpPr>
          <p:cNvPr id="15363" name="Content Placeholder 6"/>
          <p:cNvSpPr>
            <a:spLocks noGrp="1"/>
          </p:cNvSpPr>
          <p:nvPr>
            <p:ph idx="1"/>
          </p:nvPr>
        </p:nvSpPr>
        <p:spPr>
          <a:xfrm>
            <a:off x="482601" y="952500"/>
            <a:ext cx="8128000" cy="5397500"/>
          </a:xfrm>
        </p:spPr>
        <p:txBody>
          <a:bodyPr/>
          <a:lstStyle/>
          <a:p>
            <a:pPr>
              <a:buClr>
                <a:srgbClr val="3E4448"/>
              </a:buClr>
              <a:buSzPct val="100000"/>
              <a:buNone/>
            </a:pPr>
            <a:r>
              <a:rPr lang="en-US" dirty="0" smtClean="0">
                <a:solidFill>
                  <a:srgbClr val="454E52"/>
                </a:solidFill>
                <a:latin typeface="Arial" charset="0"/>
                <a:ea typeface="ＭＳ Ｐゴシック" pitchFamily="34" charset="-128"/>
                <a:cs typeface="Arial" charset="0"/>
              </a:rPr>
              <a:t>Install/Configure the M662 </a:t>
            </a:r>
          </a:p>
          <a:p>
            <a:pPr>
              <a:buClr>
                <a:srgbClr val="3E4448"/>
              </a:buClr>
              <a:buSzPct val="100000"/>
              <a:buNone/>
            </a:pPr>
            <a:endParaRPr lang="en-US" dirty="0" smtClean="0">
              <a:solidFill>
                <a:srgbClr val="454E52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buClr>
                <a:srgbClr val="3E4448"/>
              </a:buClr>
              <a:buSzPct val="100000"/>
              <a:buNone/>
            </a:pPr>
            <a:endParaRPr lang="en-US" dirty="0" smtClean="0">
              <a:solidFill>
                <a:srgbClr val="454E52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buClr>
                <a:srgbClr val="3E4448"/>
              </a:buClr>
              <a:buSzPct val="100000"/>
              <a:buNone/>
            </a:pPr>
            <a:endParaRPr lang="en-US" dirty="0" smtClean="0">
              <a:solidFill>
                <a:srgbClr val="454E52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buClr>
                <a:srgbClr val="3E4448"/>
              </a:buClr>
              <a:buSzPct val="100000"/>
              <a:buNone/>
            </a:pPr>
            <a:endParaRPr lang="en-US" dirty="0" smtClean="0">
              <a:solidFill>
                <a:srgbClr val="454E52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buClr>
                <a:srgbClr val="3E4448"/>
              </a:buClr>
              <a:buSzPct val="100000"/>
              <a:buNone/>
            </a:pPr>
            <a:r>
              <a:rPr lang="en-US" b="1" dirty="0" smtClean="0">
                <a:solidFill>
                  <a:srgbClr val="454E52"/>
                </a:solidFill>
                <a:latin typeface="Arial" charset="0"/>
                <a:ea typeface="ＭＳ Ｐゴシック" pitchFamily="34" charset="-128"/>
                <a:cs typeface="Arial" charset="0"/>
              </a:rPr>
              <a:t>Doc Enhancement</a:t>
            </a:r>
          </a:p>
          <a:p>
            <a:pPr>
              <a:buClr>
                <a:srgbClr val="3E4448"/>
              </a:buClr>
              <a:buSzPct val="100000"/>
            </a:pPr>
            <a:r>
              <a:rPr lang="en-US" dirty="0" err="1" smtClean="0">
                <a:solidFill>
                  <a:srgbClr val="454E52"/>
                </a:solidFill>
                <a:latin typeface="Arial" charset="0"/>
                <a:ea typeface="ＭＳ Ｐゴシック" pitchFamily="34" charset="-128"/>
                <a:cs typeface="Arial" charset="0"/>
              </a:rPr>
              <a:t>StorNext</a:t>
            </a:r>
            <a:r>
              <a:rPr lang="en-US" dirty="0" smtClean="0">
                <a:solidFill>
                  <a:srgbClr val="454E52"/>
                </a:solidFill>
                <a:latin typeface="Arial" charset="0"/>
                <a:ea typeface="ＭＳ Ｐゴシック" pitchFamily="34" charset="-128"/>
                <a:cs typeface="Arial" charset="0"/>
              </a:rPr>
              <a:t> content included in these guides. </a:t>
            </a:r>
          </a:p>
          <a:p>
            <a:pPr>
              <a:buClr>
                <a:srgbClr val="3E4448"/>
              </a:buClr>
              <a:buSzPct val="100000"/>
            </a:pPr>
            <a:r>
              <a:rPr lang="en-US" dirty="0" smtClean="0">
                <a:solidFill>
                  <a:srgbClr val="454E52"/>
                </a:solidFill>
                <a:latin typeface="Arial" charset="0"/>
                <a:ea typeface="ＭＳ Ｐゴシック" pitchFamily="34" charset="-128"/>
                <a:cs typeface="Arial" charset="0"/>
              </a:rPr>
              <a:t>No need to jump back and forth between guides.</a:t>
            </a:r>
          </a:p>
          <a:p>
            <a:pPr lvl="2">
              <a:buNone/>
            </a:pPr>
            <a:endParaRPr lang="en-US" dirty="0" smtClean="0">
              <a:solidFill>
                <a:srgbClr val="00B05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2"/>
            <a:endParaRPr lang="en-US" dirty="0" smtClean="0">
              <a:solidFill>
                <a:srgbClr val="00B05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5364" name="Slide Number Placeholder 11"/>
          <p:cNvSpPr>
            <a:spLocks noGrp="1"/>
          </p:cNvSpPr>
          <p:nvPr>
            <p:ph type="sldNum" sz="quarter" idx="10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350804AF-AE68-440C-831B-9864568314CF}" type="slidenum">
              <a:rPr smtClean="0">
                <a:ea typeface="ＭＳ Ｐゴシック" pitchFamily="34" charset="-128"/>
              </a:rPr>
              <a:pPr/>
              <a:t>8</a:t>
            </a:fld>
            <a:endParaRPr dirty="0" smtClean="0">
              <a:ea typeface="ＭＳ Ｐゴシック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3300" y="1630943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Lattus</a:t>
            </a:r>
            <a:r>
              <a:rPr lang="en-US" dirty="0" smtClean="0">
                <a:solidFill>
                  <a:srgbClr val="0070C0"/>
                </a:solidFill>
              </a:rPr>
              <a:t> MDC Configuration and Conversion Guide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7900" y="2050043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StorNext</a:t>
            </a:r>
            <a:r>
              <a:rPr lang="en-US" dirty="0" smtClean="0">
                <a:solidFill>
                  <a:srgbClr val="0070C0"/>
                </a:solidFill>
              </a:rPr>
              <a:t> M660 Installation Guide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231900" y="1843220"/>
            <a:ext cx="2197100" cy="127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975100" y="2253243"/>
            <a:ext cx="749300" cy="127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96043" y="1502228"/>
            <a:ext cx="7739743" cy="1126672"/>
          </a:xfrm>
          <a:prstGeom prst="rect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klenehan\AppData\Local\Temp\SNAGHTML3440aa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436" y="1084082"/>
            <a:ext cx="3450732" cy="2588049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Which documents?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Lattus</a:t>
            </a:r>
            <a:r>
              <a:rPr lang="en-US" dirty="0" smtClean="0"/>
              <a:t> Installation Prep</a:t>
            </a:r>
            <a:br>
              <a:rPr lang="en-US" dirty="0" smtClean="0"/>
            </a:br>
            <a:r>
              <a:rPr lang="en-US" dirty="0" smtClean="0"/>
              <a:t>Worksheet for your</a:t>
            </a:r>
            <a:br>
              <a:rPr lang="en-US" dirty="0" smtClean="0"/>
            </a:br>
            <a:r>
              <a:rPr lang="en-US" dirty="0" smtClean="0"/>
              <a:t>customer's </a:t>
            </a:r>
            <a:r>
              <a:rPr lang="en-US" dirty="0" smtClean="0"/>
              <a:t>system</a:t>
            </a:r>
            <a:br>
              <a:rPr lang="en-US" dirty="0" smtClean="0"/>
            </a:br>
            <a:r>
              <a:rPr lang="en-US" dirty="0" smtClean="0"/>
              <a:t>(pre-sales)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Lattus</a:t>
            </a:r>
            <a:r>
              <a:rPr lang="en-US" dirty="0" smtClean="0"/>
              <a:t> Installation </a:t>
            </a:r>
            <a:r>
              <a:rPr lang="en-US" dirty="0" smtClean="0"/>
              <a:t>Guide</a:t>
            </a:r>
            <a:br>
              <a:rPr lang="en-US" dirty="0" smtClean="0"/>
            </a:br>
            <a:r>
              <a:rPr lang="en-US" dirty="0" smtClean="0"/>
              <a:t>(now includes cabling)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A10 Installation</a:t>
            </a:r>
            <a:br>
              <a:rPr lang="en-US" dirty="0" smtClean="0"/>
            </a:br>
            <a:r>
              <a:rPr lang="en-US" dirty="0" smtClean="0"/>
              <a:t>Reference </a:t>
            </a:r>
            <a:r>
              <a:rPr lang="en-US" dirty="0" smtClean="0"/>
              <a:t>Guide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878819-3417-4981-AE5A-AC56B04BD61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202104" y="169223"/>
            <a:ext cx="8336254" cy="685800"/>
          </a:xfrm>
          <a:custGeom>
            <a:avLst/>
            <a:gdLst>
              <a:gd name="connsiteX0" fmla="*/ 0 w 6412230"/>
              <a:gd name="connsiteY0" fmla="*/ 150876 h 1508760"/>
              <a:gd name="connsiteX1" fmla="*/ 44191 w 6412230"/>
              <a:gd name="connsiteY1" fmla="*/ 44191 h 1508760"/>
              <a:gd name="connsiteX2" fmla="*/ 150877 w 6412230"/>
              <a:gd name="connsiteY2" fmla="*/ 1 h 1508760"/>
              <a:gd name="connsiteX3" fmla="*/ 6261354 w 6412230"/>
              <a:gd name="connsiteY3" fmla="*/ 0 h 1508760"/>
              <a:gd name="connsiteX4" fmla="*/ 6368039 w 6412230"/>
              <a:gd name="connsiteY4" fmla="*/ 44191 h 1508760"/>
              <a:gd name="connsiteX5" fmla="*/ 6412229 w 6412230"/>
              <a:gd name="connsiteY5" fmla="*/ 150877 h 1508760"/>
              <a:gd name="connsiteX6" fmla="*/ 6412230 w 6412230"/>
              <a:gd name="connsiteY6" fmla="*/ 1357884 h 1508760"/>
              <a:gd name="connsiteX7" fmla="*/ 6368039 w 6412230"/>
              <a:gd name="connsiteY7" fmla="*/ 1464569 h 1508760"/>
              <a:gd name="connsiteX8" fmla="*/ 6261354 w 6412230"/>
              <a:gd name="connsiteY8" fmla="*/ 1508760 h 1508760"/>
              <a:gd name="connsiteX9" fmla="*/ 150876 w 6412230"/>
              <a:gd name="connsiteY9" fmla="*/ 1508760 h 1508760"/>
              <a:gd name="connsiteX10" fmla="*/ 44191 w 6412230"/>
              <a:gd name="connsiteY10" fmla="*/ 1464569 h 1508760"/>
              <a:gd name="connsiteX11" fmla="*/ 1 w 6412230"/>
              <a:gd name="connsiteY11" fmla="*/ 1357883 h 1508760"/>
              <a:gd name="connsiteX12" fmla="*/ 0 w 6412230"/>
              <a:gd name="connsiteY12" fmla="*/ 150876 h 150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12230" h="1508760">
                <a:moveTo>
                  <a:pt x="0" y="150876"/>
                </a:moveTo>
                <a:cubicBezTo>
                  <a:pt x="0" y="110861"/>
                  <a:pt x="15896" y="72485"/>
                  <a:pt x="44191" y="44191"/>
                </a:cubicBezTo>
                <a:cubicBezTo>
                  <a:pt x="72486" y="15896"/>
                  <a:pt x="110862" y="1"/>
                  <a:pt x="150877" y="1"/>
                </a:cubicBezTo>
                <a:lnTo>
                  <a:pt x="6261354" y="0"/>
                </a:lnTo>
                <a:cubicBezTo>
                  <a:pt x="6301369" y="0"/>
                  <a:pt x="6339745" y="15896"/>
                  <a:pt x="6368039" y="44191"/>
                </a:cubicBezTo>
                <a:cubicBezTo>
                  <a:pt x="6396334" y="72486"/>
                  <a:pt x="6412229" y="110862"/>
                  <a:pt x="6412229" y="150877"/>
                </a:cubicBezTo>
                <a:cubicBezTo>
                  <a:pt x="6412229" y="553213"/>
                  <a:pt x="6412230" y="955548"/>
                  <a:pt x="6412230" y="1357884"/>
                </a:cubicBezTo>
                <a:cubicBezTo>
                  <a:pt x="6412230" y="1397899"/>
                  <a:pt x="6396334" y="1436275"/>
                  <a:pt x="6368039" y="1464569"/>
                </a:cubicBezTo>
                <a:cubicBezTo>
                  <a:pt x="6339744" y="1492864"/>
                  <a:pt x="6301368" y="1508760"/>
                  <a:pt x="6261354" y="1508760"/>
                </a:cubicBezTo>
                <a:lnTo>
                  <a:pt x="150876" y="1508760"/>
                </a:lnTo>
                <a:cubicBezTo>
                  <a:pt x="110861" y="1508760"/>
                  <a:pt x="72485" y="1492864"/>
                  <a:pt x="44191" y="1464569"/>
                </a:cubicBezTo>
                <a:cubicBezTo>
                  <a:pt x="15896" y="1436274"/>
                  <a:pt x="0" y="1397898"/>
                  <a:pt x="1" y="1357883"/>
                </a:cubicBezTo>
                <a:cubicBezTo>
                  <a:pt x="1" y="955547"/>
                  <a:pt x="0" y="553212"/>
                  <a:pt x="0" y="150876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820" tIns="131820" rIns="1671510" bIns="131820" numCol="1" spcCol="1270" anchor="ctr" anchorCtr="0">
            <a:noAutofit/>
          </a:bodyPr>
          <a:lstStyle/>
          <a:p>
            <a:pPr lvl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latin typeface="Arial" pitchFamily="34" charset="0"/>
                <a:cs typeface="Arial" pitchFamily="34" charset="0"/>
              </a:rPr>
              <a:t>Using Documents 4.6.0</a:t>
            </a:r>
            <a:r>
              <a:rPr lang="en-US" sz="2000" kern="12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, Install  and Configure </a:t>
            </a:r>
            <a:r>
              <a:rPr lang="en-US" sz="2000" kern="1200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Lattus</a:t>
            </a:r>
            <a:r>
              <a:rPr lang="en-US" sz="2000" kern="12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system components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0374" y="1716249"/>
            <a:ext cx="2512742" cy="301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7041" y="3142641"/>
            <a:ext cx="2507777" cy="298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10002&quot;&gt;&lt;/object&gt;&lt;object type=&quot;2&quot; unique_id=&quot;10003&quot;&gt;&lt;object type=&quot;3&quot; unique_id=&quot;10637&quot;&gt;&lt;property id=&quot;20148&quot; value=&quot;5&quot;/&gt;&lt;property id=&quot;20300&quot; value=&quot;Slide 1&quot;/&gt;&lt;property id=&quot;20307&quot; value=&quot;376&quot;/&gt;&lt;/object&gt;&lt;object type=&quot;3&quot; unique_id=&quot;10638&quot;&gt;&lt;property id=&quot;20148&quot; value=&quot;5&quot;/&gt;&lt;property id=&quot;20300&quot; value=&quot;Slide 2 - &amp;quot;LATTUS RESOURCES&amp;quot;&quot;/&gt;&lt;property id=&quot;20307&quot; value=&quot;394&quot;/&gt;&lt;/object&gt;&lt;object type=&quot;3&quot; unique_id=&quot;10639&quot;&gt;&lt;property id=&quot;20148&quot; value=&quot;5&quot;/&gt;&lt;property id=&quot;20300&quot; value=&quot;Slide 3 - &amp;quot;Customer-facing Resources (Ready at GA)&amp;quot;&quot;/&gt;&lt;property id=&quot;20307&quot; value=&quot;404&quot;/&gt;&lt;/object&gt;&lt;object type=&quot;3&quot; unique_id=&quot;10640&quot;&gt;&lt;property id=&quot;20148&quot; value=&quot;5&quot;/&gt;&lt;property id=&quot;20300&quot; value=&quot;Slide 4 - &amp;quot;Training Resources for Service (Ready at GA) &amp;quot;&quot;/&gt;&lt;property id=&quot;20307&quot; value=&quot;400&quot;/&gt;&lt;/object&gt;&lt;object type=&quot;3&quot; unique_id=&quot;10641&quot;&gt;&lt;property id=&quot;20148&quot; value=&quot;5&quot;/&gt;&lt;property id=&quot;20300&quot; value=&quot;Slide 5 - &amp;quot;Support &amp;amp; Troubleshooting Resources: CSWeb&amp;quot;&quot;/&gt;&lt;property id=&quot;20307&quot; value=&quot;407&quot;/&gt;&lt;/object&gt;&lt;object type=&quot;3&quot; unique_id=&quot;10642&quot;&gt;&lt;property id=&quot;20148&quot; value=&quot;5&quot;/&gt;&lt;property id=&quot;20300&quot; value=&quot;Slide 6 - &amp;quot;Qwikipedia Resources: Quantum Service Only&amp;quot;&quot;/&gt;&lt;property id=&quot;20307&quot; value=&quot;405&quot;/&gt;&lt;/object&gt;&lt;object type=&quot;3&quot; unique_id=&quot;10643&quot;&gt;&lt;property id=&quot;20148&quot; value=&quot;5&quot;/&gt;&lt;property id=&quot;20300&quot; value=&quot;Slide 7 - &amp;quot;Installation Resources: CSWeb (Ready at GA)&amp;quot;&quot;/&gt;&lt;property id=&quot;20307&quot; value=&quot;401&quot;/&gt;&lt;/object&gt;&lt;object type=&quot;3&quot; unique_id=&quot;10644&quot;&gt;&lt;property id=&quot;20148&quot; value=&quot;5&quot;/&gt;&lt;property id=&quot;20300&quot; value=&quot;Slide 8 - &amp;quot;Doc Enhancements (Ready at GA)&amp;quot;&quot;/&gt;&lt;property id=&quot;20307&quot; value=&quot;408&quot;/&gt;&lt;/object&gt;&lt;object type=&quot;3&quot; unique_id=&quot;10645&quot;&gt;&lt;property id=&quot;20148&quot; value=&quot;5&quot;/&gt;&lt;property id=&quot;20300&quot; value=&quot;Slide 12 - &amp;quot;Contributing Team Members&amp;quot;&quot;/&gt;&lt;property id=&quot;20307&quot; value=&quot;406&quot;/&gt;&lt;/object&gt;&lt;object type=&quot;3&quot; unique_id=&quot;10646&quot;&gt;&lt;property id=&quot;20148&quot; value=&quot;5&quot;/&gt;&lt;property id=&quot;20300&quot; value=&quot;Slide 13&quot;/&gt;&lt;property id=&quot;20307&quot; value=&quot;379&quot;/&gt;&lt;/object&gt;&lt;object type=&quot;3&quot; unique_id=&quot;10782&quot;&gt;&lt;property id=&quot;20148&quot; value=&quot;5&quot;/&gt;&lt;property id=&quot;20300&quot; value=&quot;Slide 9&quot;/&gt;&lt;property id=&quot;20307&quot; value=&quot;409&quot;/&gt;&lt;/object&gt;&lt;object type=&quot;3&quot; unique_id=&quot;10783&quot;&gt;&lt;property id=&quot;20148&quot; value=&quot;5&quot;/&gt;&lt;property id=&quot;20300&quot; value=&quot;Slide 10&quot;/&gt;&lt;property id=&quot;20307&quot; value=&quot;410&quot;/&gt;&lt;/object&gt;&lt;object type=&quot;3&quot; unique_id=&quot;10868&quot;&gt;&lt;property id=&quot;20148&quot; value=&quot;5&quot;/&gt;&lt;property id=&quot;20300&quot; value=&quot;Slide 11&quot;/&gt;&lt;property id=&quot;20307&quot; value=&quot;41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Quantum Certainty Master Template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2015</TotalTime>
  <Words>563</Words>
  <Application>Microsoft Office PowerPoint</Application>
  <PresentationFormat>On-screen Show (4:3)</PresentationFormat>
  <Paragraphs>101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Quantum Certainty Master Template</vt:lpstr>
      <vt:lpstr>Slide 1</vt:lpstr>
      <vt:lpstr>LATTUS RESOURCES</vt:lpstr>
      <vt:lpstr>Customer-facing Resources (Ready at GA)</vt:lpstr>
      <vt:lpstr>Training Resources for Service (Ready at GA) </vt:lpstr>
      <vt:lpstr>Support &amp; Troubleshooting Resources: CSWeb</vt:lpstr>
      <vt:lpstr>Qwikipedia Resources: Quantum Service Only</vt:lpstr>
      <vt:lpstr>Installation Resources: CSWeb (Ready at GA)</vt:lpstr>
      <vt:lpstr>Doc Enhancements (Ready at GA)</vt:lpstr>
      <vt:lpstr>Slide 9</vt:lpstr>
      <vt:lpstr>Slide 10</vt:lpstr>
      <vt:lpstr>Slide 11</vt:lpstr>
      <vt:lpstr>Contributing Team Members</vt:lpstr>
      <vt:lpstr>Slide 13</vt:lpstr>
    </vt:vector>
  </TitlesOfParts>
  <Company>Quantum Corporation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4:3</dc:title>
  <dc:subject>Master Template</dc:subject>
  <dc:creator>Isaac Alves</dc:creator>
  <cp:keywords>Powerpoint, template, Certainty, Certain, Quantum</cp:keywords>
  <dc:description>Any issues or problems please contact Quantum's creative services at: 
isaac.alves@quantum.com
All feedback or comments are welcome.</dc:description>
  <cp:lastModifiedBy>klenehan</cp:lastModifiedBy>
  <cp:revision>195</cp:revision>
  <cp:lastPrinted>2012-04-03T01:06:05Z</cp:lastPrinted>
  <dcterms:created xsi:type="dcterms:W3CDTF">2012-04-25T19:28:42Z</dcterms:created>
  <dcterms:modified xsi:type="dcterms:W3CDTF">2013-07-15T16:05:19Z</dcterms:modified>
  <cp:category>Template</cp:category>
  <cp:contentStatus>RELEASED</cp:contentStatus>
</cp:coreProperties>
</file>