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Lst>
  <p:notesMasterIdLst>
    <p:notesMasterId r:id="rId86"/>
  </p:notesMasterIdLst>
  <p:handoutMasterIdLst>
    <p:handoutMasterId r:id="rId87"/>
  </p:handoutMasterIdLst>
  <p:sldIdLst>
    <p:sldId id="370" r:id="rId2"/>
    <p:sldId id="365" r:id="rId3"/>
    <p:sldId id="369" r:id="rId4"/>
    <p:sldId id="404" r:id="rId5"/>
    <p:sldId id="373" r:id="rId6"/>
    <p:sldId id="408" r:id="rId7"/>
    <p:sldId id="409" r:id="rId8"/>
    <p:sldId id="410" r:id="rId9"/>
    <p:sldId id="411" r:id="rId10"/>
    <p:sldId id="412" r:id="rId11"/>
    <p:sldId id="414" r:id="rId12"/>
    <p:sldId id="419" r:id="rId13"/>
    <p:sldId id="420" r:id="rId14"/>
    <p:sldId id="421" r:id="rId15"/>
    <p:sldId id="422" r:id="rId16"/>
    <p:sldId id="423" r:id="rId17"/>
    <p:sldId id="424" r:id="rId18"/>
    <p:sldId id="425" r:id="rId19"/>
    <p:sldId id="430" r:id="rId20"/>
    <p:sldId id="448" r:id="rId21"/>
    <p:sldId id="449" r:id="rId22"/>
    <p:sldId id="428" r:id="rId23"/>
    <p:sldId id="429" r:id="rId24"/>
    <p:sldId id="433" r:id="rId25"/>
    <p:sldId id="434" r:id="rId26"/>
    <p:sldId id="480" r:id="rId27"/>
    <p:sldId id="435" r:id="rId28"/>
    <p:sldId id="436" r:id="rId29"/>
    <p:sldId id="431" r:id="rId30"/>
    <p:sldId id="432" r:id="rId31"/>
    <p:sldId id="426" r:id="rId32"/>
    <p:sldId id="438" r:id="rId33"/>
    <p:sldId id="437" r:id="rId34"/>
    <p:sldId id="427" r:id="rId35"/>
    <p:sldId id="418" r:id="rId36"/>
    <p:sldId id="407" r:id="rId37"/>
    <p:sldId id="415" r:id="rId38"/>
    <p:sldId id="473" r:id="rId39"/>
    <p:sldId id="417" r:id="rId40"/>
    <p:sldId id="439" r:id="rId41"/>
    <p:sldId id="440" r:id="rId42"/>
    <p:sldId id="441" r:id="rId43"/>
    <p:sldId id="442" r:id="rId44"/>
    <p:sldId id="472" r:id="rId45"/>
    <p:sldId id="443" r:id="rId46"/>
    <p:sldId id="444" r:id="rId47"/>
    <p:sldId id="445" r:id="rId48"/>
    <p:sldId id="446" r:id="rId49"/>
    <p:sldId id="450" r:id="rId50"/>
    <p:sldId id="452" r:id="rId51"/>
    <p:sldId id="453" r:id="rId52"/>
    <p:sldId id="454" r:id="rId53"/>
    <p:sldId id="455" r:id="rId54"/>
    <p:sldId id="456" r:id="rId55"/>
    <p:sldId id="457" r:id="rId56"/>
    <p:sldId id="459" r:id="rId57"/>
    <p:sldId id="458" r:id="rId58"/>
    <p:sldId id="460" r:id="rId59"/>
    <p:sldId id="461" r:id="rId60"/>
    <p:sldId id="462" r:id="rId61"/>
    <p:sldId id="463" r:id="rId62"/>
    <p:sldId id="482" r:id="rId63"/>
    <p:sldId id="464" r:id="rId64"/>
    <p:sldId id="466" r:id="rId65"/>
    <p:sldId id="451" r:id="rId66"/>
    <p:sldId id="467" r:id="rId67"/>
    <p:sldId id="468" r:id="rId68"/>
    <p:sldId id="469" r:id="rId69"/>
    <p:sldId id="470" r:id="rId70"/>
    <p:sldId id="471" r:id="rId71"/>
    <p:sldId id="483" r:id="rId72"/>
    <p:sldId id="465" r:id="rId73"/>
    <p:sldId id="485" r:id="rId74"/>
    <p:sldId id="486" r:id="rId75"/>
    <p:sldId id="484" r:id="rId76"/>
    <p:sldId id="474" r:id="rId77"/>
    <p:sldId id="476" r:id="rId78"/>
    <p:sldId id="477" r:id="rId79"/>
    <p:sldId id="478" r:id="rId80"/>
    <p:sldId id="479" r:id="rId81"/>
    <p:sldId id="481" r:id="rId82"/>
    <p:sldId id="401" r:id="rId83"/>
    <p:sldId id="487" r:id="rId84"/>
    <p:sldId id="402" r:id="rId85"/>
  </p:sldIdLst>
  <p:sldSz cx="9144000" cy="6858000" type="screen4x3"/>
  <p:notesSz cx="6858000" cy="9144000"/>
  <p:custDataLst>
    <p:tags r:id="rId89"/>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521415D9-36F7-43E2-AB2F-B90AF26B5E84}">
      <p14:sectionLst xmlns:p14="http://schemas.microsoft.com/office/powerpoint/2010/main">
        <p14:section name="Introduction" id="{6D953FD6-E768-4C40-8B70-A201CFDCD3BC}">
          <p14:sldIdLst>
            <p14:sldId id="370"/>
            <p14:sldId id="365"/>
            <p14:sldId id="369"/>
            <p14:sldId id="404"/>
          </p14:sldIdLst>
        </p14:section>
        <p14:section name="Amplidata Basics - Hardware Lineup" id="{5CE09E80-0538-45C9-8CA3-13542C5EA465}">
          <p14:sldIdLst>
            <p14:sldId id="373"/>
            <p14:sldId id="408"/>
            <p14:sldId id="409"/>
            <p14:sldId id="410"/>
            <p14:sldId id="411"/>
            <p14:sldId id="412"/>
          </p14:sldIdLst>
        </p14:section>
        <p14:section name="System Features" id="{480512EF-3173-2044-91AD-27E8B8D46942}">
          <p14:sldIdLst>
            <p14:sldId id="414"/>
            <p14:sldId id="419"/>
            <p14:sldId id="420"/>
            <p14:sldId id="421"/>
            <p14:sldId id="422"/>
            <p14:sldId id="423"/>
            <p14:sldId id="424"/>
            <p14:sldId id="425"/>
            <p14:sldId id="430"/>
            <p14:sldId id="448"/>
            <p14:sldId id="449"/>
            <p14:sldId id="428"/>
            <p14:sldId id="429"/>
            <p14:sldId id="433"/>
            <p14:sldId id="434"/>
            <p14:sldId id="480"/>
            <p14:sldId id="435"/>
            <p14:sldId id="436"/>
            <p14:sldId id="431"/>
            <p14:sldId id="432"/>
            <p14:sldId id="426"/>
            <p14:sldId id="438"/>
            <p14:sldId id="437"/>
            <p14:sldId id="427"/>
          </p14:sldIdLst>
        </p14:section>
        <p14:section name="Ststems Functions" id="{A9D3C18B-62CF-D64D-8288-68569982B77F}">
          <p14:sldIdLst>
            <p14:sldId id="418"/>
            <p14:sldId id="407"/>
            <p14:sldId id="415"/>
            <p14:sldId id="473"/>
            <p14:sldId id="417"/>
            <p14:sldId id="439"/>
            <p14:sldId id="440"/>
            <p14:sldId id="441"/>
            <p14:sldId id="442"/>
            <p14:sldId id="472"/>
            <p14:sldId id="443"/>
            <p14:sldId id="444"/>
            <p14:sldId id="445"/>
            <p14:sldId id="446"/>
            <p14:sldId id="450"/>
            <p14:sldId id="452"/>
            <p14:sldId id="453"/>
            <p14:sldId id="454"/>
            <p14:sldId id="455"/>
            <p14:sldId id="456"/>
            <p14:sldId id="457"/>
          </p14:sldIdLst>
        </p14:section>
        <p14:section name="3.1.4 Install" id="{44972411-508D-9D4D-BFA8-F38B173C371B}">
          <p14:sldIdLst>
            <p14:sldId id="459"/>
            <p14:sldId id="458"/>
            <p14:sldId id="460"/>
            <p14:sldId id="461"/>
            <p14:sldId id="462"/>
            <p14:sldId id="463"/>
          </p14:sldIdLst>
        </p14:section>
        <p14:section name="Multi-Geo" id="{975B5052-2DCE-104E-8184-7EA4E33A631A}">
          <p14:sldIdLst>
            <p14:sldId id="482"/>
            <p14:sldId id="464"/>
            <p14:sldId id="466"/>
            <p14:sldId id="451"/>
            <p14:sldId id="467"/>
            <p14:sldId id="468"/>
            <p14:sldId id="469"/>
            <p14:sldId id="470"/>
            <p14:sldId id="471"/>
          </p14:sldIdLst>
        </p14:section>
        <p14:section name="Operational Issues" id="{DAD9A171-403D-B04E-A228-F4F097D19BDD}">
          <p14:sldIdLst>
            <p14:sldId id="483"/>
            <p14:sldId id="465"/>
            <p14:sldId id="485"/>
            <p14:sldId id="486"/>
          </p14:sldIdLst>
        </p14:section>
        <p14:section name="Critcial Issues" id="{417E0E68-8036-8640-B89C-6D608AF6991E}">
          <p14:sldIdLst>
            <p14:sldId id="484"/>
            <p14:sldId id="474"/>
            <p14:sldId id="476"/>
            <p14:sldId id="477"/>
            <p14:sldId id="478"/>
            <p14:sldId id="479"/>
            <p14:sldId id="481"/>
          </p14:sldIdLst>
        </p14:section>
        <p14:section name="Summary" id="{EECC22B3-4375-4297-924A-8E927573031B}">
          <p14:sldIdLst>
            <p14:sldId id="401"/>
            <p14:sldId id="487"/>
          </p14:sldIdLst>
        </p14:section>
        <p14:section name="Closing" id="{64FDF9EE-58C2-E540-97A9-73B4A520413C}">
          <p14:sldIdLst>
            <p14:sldId id="40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8087"/>
    <a:srgbClr val="F0F3F7"/>
    <a:srgbClr val="FDFEFF"/>
    <a:srgbClr val="E3E9EF"/>
    <a:srgbClr val="E8EEF1"/>
    <a:srgbClr val="3E4448"/>
    <a:srgbClr val="171A1D"/>
    <a:srgbClr val="454E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7" autoAdjust="0"/>
    <p:restoredTop sz="93571" autoAdjust="0"/>
  </p:normalViewPr>
  <p:slideViewPr>
    <p:cSldViewPr snapToGrid="0">
      <p:cViewPr varScale="1">
        <p:scale>
          <a:sx n="110" d="100"/>
          <a:sy n="110" d="100"/>
        </p:scale>
        <p:origin x="-984" y="1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8.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6" descr="logo_blue"/>
          <p:cNvPicPr>
            <a:picLocks noChangeAspect="1" noChangeArrowheads="1"/>
          </p:cNvPicPr>
          <p:nvPr/>
        </p:nvPicPr>
        <p:blipFill>
          <a:blip r:embed="rId2" cstate="print"/>
          <a:srcRect/>
          <a:stretch>
            <a:fillRect/>
          </a:stretch>
        </p:blipFill>
        <p:spPr bwMode="auto">
          <a:xfrm>
            <a:off x="457200" y="109538"/>
            <a:ext cx="2057400" cy="347662"/>
          </a:xfrm>
          <a:prstGeom prst="rect">
            <a:avLst/>
          </a:prstGeom>
          <a:noFill/>
          <a:ln w="9525">
            <a:noFill/>
            <a:miter lim="800000"/>
            <a:headEnd/>
            <a:tailEnd/>
          </a:ln>
        </p:spPr>
      </p:pic>
      <p:sp>
        <p:nvSpPr>
          <p:cNvPr id="28675" name="Rectangle 7"/>
          <p:cNvSpPr>
            <a:spLocks noChangeArrowheads="1"/>
          </p:cNvSpPr>
          <p:nvPr/>
        </p:nvSpPr>
        <p:spPr bwMode="auto">
          <a:xfrm>
            <a:off x="76200" y="8612188"/>
            <a:ext cx="4953000" cy="457200"/>
          </a:xfrm>
          <a:prstGeom prst="rect">
            <a:avLst/>
          </a:prstGeom>
          <a:noFill/>
          <a:ln w="9525">
            <a:noFill/>
            <a:miter lim="800000"/>
            <a:headEnd/>
            <a:tailEnd/>
          </a:ln>
        </p:spPr>
        <p:txBody>
          <a:bodyPr anchor="b"/>
          <a:lstStyle/>
          <a:p>
            <a:pPr>
              <a:defRPr/>
            </a:pPr>
            <a:r>
              <a:rPr lang="en-US" sz="600">
                <a:ea typeface="ＭＳ Ｐゴシック" charset="-128"/>
                <a:cs typeface="+mn-cs"/>
              </a:rPr>
              <a:t>© 2010 Quantum Corporation. Company Confidential. Forward-looking information is based upon multiple assumptions and uncertainties, does not necessarily represent the company</a:t>
            </a:r>
            <a:r>
              <a:rPr lang="ja-JP" altLang="en-US" sz="600">
                <a:ea typeface="ＭＳ Ｐゴシック" charset="-128"/>
                <a:cs typeface="+mn-cs"/>
              </a:rPr>
              <a:t>’</a:t>
            </a:r>
            <a:r>
              <a:rPr lang="en-US" altLang="ja-JP" sz="600">
                <a:ea typeface="ＭＳ Ｐゴシック" charset="-128"/>
                <a:cs typeface="+mn-cs"/>
              </a:rPr>
              <a:t>s outlook and is for planning purposes only.</a:t>
            </a:r>
            <a:endParaRPr lang="en-US" sz="600">
              <a:ea typeface="ＭＳ Ｐゴシック" charset="-128"/>
              <a:cs typeface="+mn-cs"/>
            </a:endParaRPr>
          </a:p>
        </p:txBody>
      </p:sp>
      <p:sp>
        <p:nvSpPr>
          <p:cNvPr id="28676" name="Rectangle 8"/>
          <p:cNvSpPr>
            <a:spLocks noChangeArrowheads="1"/>
          </p:cNvSpPr>
          <p:nvPr/>
        </p:nvSpPr>
        <p:spPr bwMode="auto">
          <a:xfrm>
            <a:off x="5334000" y="8610600"/>
            <a:ext cx="1522413" cy="457200"/>
          </a:xfrm>
          <a:prstGeom prst="rect">
            <a:avLst/>
          </a:prstGeom>
          <a:noFill/>
          <a:ln w="9525">
            <a:noFill/>
            <a:miter lim="800000"/>
            <a:headEnd/>
            <a:tailEnd/>
          </a:ln>
        </p:spPr>
        <p:txBody>
          <a:bodyPr anchor="b"/>
          <a:lstStyle/>
          <a:p>
            <a:pPr algn="r">
              <a:defRPr/>
            </a:pPr>
            <a:fld id="{4B32EB3A-581C-423B-98C2-97EEDF51EE13}" type="slidenum">
              <a:rPr lang="en-US" sz="1200">
                <a:ea typeface="ＭＳ Ｐゴシック" charset="-128"/>
                <a:cs typeface="+mn-cs"/>
              </a:rPr>
              <a:pPr algn="r">
                <a:defRPr/>
              </a:pPr>
              <a:t>‹#›</a:t>
            </a:fld>
            <a:endParaRPr lang="en-US" sz="1200">
              <a:ea typeface="ＭＳ Ｐゴシック" charset="-128"/>
              <a:cs typeface="+mn-cs"/>
            </a:endParaRPr>
          </a:p>
        </p:txBody>
      </p:sp>
    </p:spTree>
    <p:extLst>
      <p:ext uri="{BB962C8B-B14F-4D97-AF65-F5344CB8AC3E}">
        <p14:creationId xmlns:p14="http://schemas.microsoft.com/office/powerpoint/2010/main" val="939518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52400" y="4343400"/>
            <a:ext cx="655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76200" y="8610600"/>
            <a:ext cx="4953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600">
                <a:ea typeface="ＭＳ Ｐゴシック" charset="-128"/>
                <a:cs typeface="+mn-cs"/>
              </a:defRPr>
            </a:lvl1pPr>
          </a:lstStyle>
          <a:p>
            <a:pPr>
              <a:defRPr/>
            </a:pPr>
            <a:r>
              <a:rPr lang="en-US"/>
              <a:t>© 2010 Quantum Corporation. Company Confidential. Forward-looking information is based upon multiple assumptions and uncertainties, does not necessarily represent the company</a:t>
            </a:r>
            <a:r>
              <a:rPr lang="ja-JP" altLang="en-US"/>
              <a:t>’</a:t>
            </a:r>
            <a:r>
              <a:rPr lang="en-US" altLang="ja-JP"/>
              <a:t>s outlook and is for planning purposes only.</a:t>
            </a:r>
            <a:endParaRPr lang="en-US"/>
          </a:p>
        </p:txBody>
      </p:sp>
      <p:sp>
        <p:nvSpPr>
          <p:cNvPr id="10247" name="Rectangle 7"/>
          <p:cNvSpPr>
            <a:spLocks noGrp="1" noChangeArrowheads="1"/>
          </p:cNvSpPr>
          <p:nvPr>
            <p:ph type="sldNum" sz="quarter" idx="5"/>
          </p:nvPr>
        </p:nvSpPr>
        <p:spPr bwMode="auto">
          <a:xfrm>
            <a:off x="5334000" y="8610600"/>
            <a:ext cx="15224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128"/>
                <a:cs typeface="+mn-cs"/>
              </a:defRPr>
            </a:lvl1pPr>
          </a:lstStyle>
          <a:p>
            <a:pPr>
              <a:defRPr/>
            </a:pPr>
            <a:fld id="{34A01E59-EB3D-4DB5-900B-BF1BD3FC3358}" type="slidenum">
              <a:rPr lang="en-US"/>
              <a:pPr>
                <a:defRPr/>
              </a:pPr>
              <a:t>‹#›</a:t>
            </a:fld>
            <a:endParaRPr lang="en-US"/>
          </a:p>
        </p:txBody>
      </p:sp>
      <p:pic>
        <p:nvPicPr>
          <p:cNvPr id="32774" name="Picture 8" descr="logo_blue"/>
          <p:cNvPicPr>
            <a:picLocks noChangeAspect="1" noChangeArrowheads="1"/>
          </p:cNvPicPr>
          <p:nvPr/>
        </p:nvPicPr>
        <p:blipFill>
          <a:blip r:embed="rId2"/>
          <a:srcRect/>
          <a:stretch>
            <a:fillRect/>
          </a:stretch>
        </p:blipFill>
        <p:spPr bwMode="auto">
          <a:xfrm>
            <a:off x="457200" y="109538"/>
            <a:ext cx="2057400" cy="347662"/>
          </a:xfrm>
          <a:prstGeom prst="rect">
            <a:avLst/>
          </a:prstGeom>
          <a:noFill/>
          <a:ln w="9525">
            <a:noFill/>
            <a:miter lim="800000"/>
            <a:headEnd/>
            <a:tailEnd/>
          </a:ln>
        </p:spPr>
      </p:pic>
    </p:spTree>
    <p:extLst>
      <p:ext uri="{BB962C8B-B14F-4D97-AF65-F5344CB8AC3E}">
        <p14:creationId xmlns:p14="http://schemas.microsoft.com/office/powerpoint/2010/main" val="1027136040"/>
      </p:ext>
    </p:extLst>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ＭＳ Ｐゴシック" charset="0"/>
        <a:cs typeface="ＭＳ Ｐゴシック" charset="-128"/>
      </a:defRPr>
    </a:lvl1pPr>
    <a:lvl2pPr marL="457200" algn="l" rtl="0" eaLnBrk="0" fontAlgn="base" hangingPunct="0">
      <a:spcBef>
        <a:spcPct val="10000"/>
      </a:spcBef>
      <a:spcAft>
        <a:spcPct val="0"/>
      </a:spcAft>
      <a:defRPr sz="1000" kern="1200">
        <a:solidFill>
          <a:schemeClr val="tx1"/>
        </a:solidFill>
        <a:latin typeface="Arial" charset="0"/>
        <a:ea typeface="ＭＳ Ｐゴシック" charset="0"/>
        <a:cs typeface="+mn-cs"/>
      </a:defRPr>
    </a:lvl2pPr>
    <a:lvl3pPr marL="914400" algn="l" rtl="0" eaLnBrk="0" fontAlgn="base" hangingPunct="0">
      <a:spcBef>
        <a:spcPct val="10000"/>
      </a:spcBef>
      <a:spcAft>
        <a:spcPct val="0"/>
      </a:spcAft>
      <a:defRPr sz="1000" kern="1200">
        <a:solidFill>
          <a:schemeClr val="tx1"/>
        </a:solidFill>
        <a:latin typeface="Arial" charset="0"/>
        <a:ea typeface="ＭＳ Ｐゴシック" charset="0"/>
        <a:cs typeface="+mn-cs"/>
      </a:defRPr>
    </a:lvl3pPr>
    <a:lvl4pPr marL="1371600" algn="l" rtl="0" eaLnBrk="0" fontAlgn="base" hangingPunct="0">
      <a:spcBef>
        <a:spcPct val="10000"/>
      </a:spcBef>
      <a:spcAft>
        <a:spcPct val="0"/>
      </a:spcAft>
      <a:defRPr sz="1000" kern="1200">
        <a:solidFill>
          <a:schemeClr val="tx1"/>
        </a:solidFill>
        <a:latin typeface="Arial" charset="0"/>
        <a:ea typeface="ＭＳ Ｐゴシック" charset="0"/>
        <a:cs typeface="+mn-cs"/>
      </a:defRPr>
    </a:lvl4pPr>
    <a:lvl5pPr marL="1828800" algn="l" rtl="0" eaLnBrk="0" fontAlgn="base" hangingPunct="0">
      <a:spcBef>
        <a:spcPct val="10000"/>
      </a:spcBef>
      <a:spcAft>
        <a:spcPct val="0"/>
      </a:spcAft>
      <a:defRPr sz="10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a:t>
            </a:r>
            <a:r>
              <a:rPr lang="ja-JP" altLang="en-US" smtClean="0"/>
              <a:t>’</a:t>
            </a:r>
            <a:r>
              <a:rPr lang="en-US" altLang="ja-JP" smtClean="0"/>
              <a:t>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34A01E59-EB3D-4DB5-900B-BF1BD3FC3358}" type="slidenum">
              <a:rPr lang="en-US" smtClean="0"/>
              <a:pPr>
                <a:defRPr/>
              </a:pPr>
              <a:t>2</a:t>
            </a:fld>
            <a:endParaRPr lang="en-US"/>
          </a:p>
        </p:txBody>
      </p:sp>
    </p:spTree>
    <p:extLst>
      <p:ext uri="{BB962C8B-B14F-4D97-AF65-F5344CB8AC3E}">
        <p14:creationId xmlns:p14="http://schemas.microsoft.com/office/powerpoint/2010/main" val="3734204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5"/>
          <p:cNvPicPr>
            <a:picLocks noChangeAspect="1" noChangeArrowheads="1"/>
          </p:cNvPicPr>
          <p:nvPr/>
        </p:nvPicPr>
        <p:blipFill>
          <a:blip r:embed="rId2" cstate="print"/>
          <a:srcRect/>
          <a:stretch>
            <a:fillRect/>
          </a:stretch>
        </p:blipFill>
        <p:spPr bwMode="auto">
          <a:xfrm>
            <a:off x="1457325" y="1211263"/>
            <a:ext cx="6229350" cy="4435475"/>
          </a:xfrm>
          <a:prstGeom prst="rect">
            <a:avLst/>
          </a:prstGeom>
          <a:noFill/>
          <a:ln w="9525">
            <a:noFill/>
            <a:miter lim="800000"/>
            <a:headEnd/>
            <a:tailEnd/>
          </a:ln>
        </p:spPr>
      </p:pic>
      <p:pic>
        <p:nvPicPr>
          <p:cNvPr id="8"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sp>
        <p:nvSpPr>
          <p:cNvPr id="17" name="Text Placeholder 16"/>
          <p:cNvSpPr>
            <a:spLocks noGrp="1"/>
          </p:cNvSpPr>
          <p:nvPr>
            <p:ph type="body" sz="quarter" idx="13"/>
          </p:nvPr>
        </p:nvSpPr>
        <p:spPr>
          <a:xfrm>
            <a:off x="1981199" y="3140075"/>
            <a:ext cx="3534937" cy="1073150"/>
          </a:xfrm>
          <a:noFill/>
          <a:ln w="9525">
            <a:noFill/>
            <a:miter lim="800000"/>
            <a:headEnd/>
            <a:tailEnd/>
          </a:ln>
        </p:spPr>
        <p:txBody>
          <a:bodyPr>
            <a:normAutofit/>
          </a:bodyPr>
          <a:lstStyle>
            <a:lvl1pPr marL="0" indent="0">
              <a:buNone/>
              <a:defRPr lang="en-US" sz="1600" b="1" i="0" kern="1200" dirty="0" smtClean="0">
                <a:solidFill>
                  <a:srgbClr val="B9CDE5"/>
                </a:solidFill>
                <a:latin typeface="Arial" pitchFamily="34" charset="0"/>
                <a:ea typeface="+mn-ea"/>
                <a:cs typeface="Arial" pitchFamily="34" charset="0"/>
              </a:defRPr>
            </a:lvl1pPr>
          </a:lstStyle>
          <a:p>
            <a:pPr lvl="0"/>
            <a:r>
              <a:rPr lang="en-US" dirty="0" smtClean="0"/>
              <a:t>Click to edit Master text styles</a:t>
            </a:r>
          </a:p>
        </p:txBody>
      </p:sp>
      <p:sp>
        <p:nvSpPr>
          <p:cNvPr id="19" name="Text Placeholder 18"/>
          <p:cNvSpPr>
            <a:spLocks noGrp="1"/>
          </p:cNvSpPr>
          <p:nvPr>
            <p:ph type="body" sz="quarter" idx="14"/>
          </p:nvPr>
        </p:nvSpPr>
        <p:spPr>
          <a:xfrm>
            <a:off x="1981200" y="6248400"/>
            <a:ext cx="3899210" cy="215444"/>
          </a:xfrm>
          <a:noFill/>
          <a:ln w="9525">
            <a:noFill/>
            <a:miter lim="800000"/>
            <a:headEnd/>
            <a:tailEnd/>
          </a:ln>
        </p:spPr>
        <p:txBody>
          <a:bodyPr>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p>
        </p:txBody>
      </p:sp>
      <p:sp>
        <p:nvSpPr>
          <p:cNvPr id="21" name="Text Placeholder 20"/>
          <p:cNvSpPr>
            <a:spLocks noGrp="1"/>
          </p:cNvSpPr>
          <p:nvPr>
            <p:ph type="body" sz="quarter" idx="15"/>
          </p:nvPr>
        </p:nvSpPr>
        <p:spPr>
          <a:xfrm>
            <a:off x="1981200" y="4206875"/>
            <a:ext cx="3549805" cy="338554"/>
          </a:xfrm>
          <a:noFill/>
          <a:ln w="9525">
            <a:noFill/>
            <a:miter lim="800000"/>
            <a:headEnd/>
            <a:tailEnd/>
          </a:ln>
        </p:spPr>
        <p:txBody>
          <a:bodyPr>
            <a:spAutoFit/>
          </a:bodyPr>
          <a:lstStyle>
            <a:lvl1pPr marL="0" indent="0">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dirty="0" smtClean="0"/>
              <a:t>Click to edit Master text styles</a:t>
            </a:r>
          </a:p>
        </p:txBody>
      </p:sp>
      <p:sp>
        <p:nvSpPr>
          <p:cNvPr id="23" name="Text Placeholder 22"/>
          <p:cNvSpPr>
            <a:spLocks noGrp="1"/>
          </p:cNvSpPr>
          <p:nvPr>
            <p:ph type="body" sz="quarter" idx="16"/>
          </p:nvPr>
        </p:nvSpPr>
        <p:spPr>
          <a:xfrm>
            <a:off x="1981200" y="685800"/>
            <a:ext cx="352750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3"/>
          <p:cNvGrpSpPr>
            <a:grpSpLocks/>
          </p:cNvGrpSpPr>
          <p:nvPr/>
        </p:nvGrpSpPr>
        <p:grpSpPr bwMode="auto">
          <a:xfrm>
            <a:off x="2684463" y="1589088"/>
            <a:ext cx="4791075" cy="3411537"/>
            <a:chOff x="2647950" y="1589088"/>
            <a:chExt cx="4791075" cy="3411537"/>
          </a:xfrm>
        </p:grpSpPr>
        <p:pic>
          <p:nvPicPr>
            <p:cNvPr id="4" name="Picture 5"/>
            <p:cNvPicPr>
              <a:picLocks noChangeAspect="1" noChangeArrowheads="1"/>
            </p:cNvPicPr>
            <p:nvPr/>
          </p:nvPicPr>
          <p:blipFill>
            <a:blip r:embed="rId2" cstate="print"/>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cs typeface="+mn-cs"/>
              </a:rPr>
              <a:t>© 2012 Quantum Corporation. Company Confidential. Forward-looking information is based upon multiple assumptions and uncertainties,</a:t>
            </a:r>
            <a:br>
              <a:rPr lang="en-US" sz="800" kern="0" dirty="0">
                <a:solidFill>
                  <a:sysClr val="window" lastClr="FFFFFF"/>
                </a:solidFill>
                <a:ea typeface="ＭＳ Ｐゴシック" charset="-128"/>
                <a:cs typeface="+mn-cs"/>
              </a:rPr>
            </a:br>
            <a:r>
              <a:rPr lang="en-US" sz="800" kern="0" dirty="0">
                <a:solidFill>
                  <a:sysClr val="window" lastClr="FFFFFF"/>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8"/>
          <p:cNvGrpSpPr>
            <a:grpSpLocks/>
          </p:cNvGrpSpPr>
          <p:nvPr/>
        </p:nvGrpSpPr>
        <p:grpSpPr bwMode="auto">
          <a:xfrm>
            <a:off x="2687638" y="1589088"/>
            <a:ext cx="4792662" cy="3411537"/>
            <a:chOff x="2646363" y="1589088"/>
            <a:chExt cx="4792662" cy="3411537"/>
          </a:xfrm>
        </p:grpSpPr>
        <p:pic>
          <p:nvPicPr>
            <p:cNvPr id="4" name="Picture 4"/>
            <p:cNvPicPr>
              <a:picLocks noChangeAspect="1" noChangeArrowheads="1"/>
            </p:cNvPicPr>
            <p:nvPr/>
          </p:nvPicPr>
          <p:blipFill>
            <a:blip r:embed="rId2" cstate="print"/>
            <a:srcRect/>
            <a:stretch>
              <a:fillRect/>
            </a:stretch>
          </p:blipFill>
          <p:spPr bwMode="auto">
            <a:xfrm>
              <a:off x="2646363" y="1589088"/>
              <a:ext cx="4792662" cy="3411537"/>
            </a:xfrm>
            <a:prstGeom prst="rect">
              <a:avLst/>
            </a:prstGeom>
            <a:noFill/>
            <a:ln w="9525">
              <a:noFill/>
              <a:miter lim="800000"/>
              <a:headEnd/>
              <a:tailEnd/>
            </a:ln>
          </p:spPr>
        </p:pic>
        <p:pic>
          <p:nvPicPr>
            <p:cNvPr id="5" name="Picture 2" descr="F:\My Box Files\Powerpoint\Quantum Certainty Master\Assets\be_certain-ltblue.png"/>
            <p:cNvPicPr>
              <a:picLocks noChangeAspect="1" noChangeArrowheads="1"/>
            </p:cNvPicPr>
            <p:nvPr/>
          </p:nvPicPr>
          <p:blipFill>
            <a:blip r:embed="rId3" cstate="print"/>
            <a:srcRect/>
            <a:stretch>
              <a:fillRect/>
            </a:stretch>
          </p:blipFill>
          <p:spPr bwMode="auto">
            <a:xfrm>
              <a:off x="3467100" y="3100388"/>
              <a:ext cx="2143125" cy="290512"/>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rgbClr val="00B0F0"/>
                </a:solidFill>
                <a:ea typeface="ＭＳ Ｐゴシック" charset="-128"/>
                <a:cs typeface="+mn-cs"/>
              </a:rPr>
              <a:t>© 2012 Quantum Corporation. Company Confidential. Forward-looking information is based upon multiple assumptions and uncertainties,</a:t>
            </a:r>
            <a:br>
              <a:rPr lang="en-US" sz="800" kern="0" dirty="0">
                <a:solidFill>
                  <a:srgbClr val="00B0F0"/>
                </a:solidFill>
                <a:ea typeface="ＭＳ Ｐゴシック" charset="-128"/>
                <a:cs typeface="+mn-cs"/>
              </a:rPr>
            </a:br>
            <a:r>
              <a:rPr lang="en-US" sz="800" kern="0" dirty="0">
                <a:solidFill>
                  <a:srgbClr val="00B0F0"/>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044579"/>
            <a:ext cx="4245240" cy="5432425"/>
          </a:xfrm>
        </p:spPr>
        <p:txBody>
          <a:bodyPr/>
          <a:lstStyle>
            <a:lvl1pPr>
              <a:defRPr sz="1600"/>
            </a:lvl1pPr>
            <a:lvl2pPr>
              <a:defRPr sz="1400"/>
            </a:lvl2pPr>
            <a:lvl3pPr>
              <a:defRPr sz="1200"/>
            </a:lvl3pPr>
            <a:lvl4pPr>
              <a:defRPr sz="1100"/>
            </a:lvl4pPr>
            <a:lvl5pPr>
              <a:defRPr sz="105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253" y="1044579"/>
            <a:ext cx="4245239" cy="5432425"/>
          </a:xfrm>
        </p:spPr>
        <p:txBody>
          <a:bodyPr/>
          <a:lstStyle>
            <a:lvl1pPr>
              <a:defRPr sz="1600"/>
            </a:lvl1pPr>
            <a:lvl2pPr>
              <a:defRPr sz="1400"/>
            </a:lvl2pPr>
            <a:lvl3pPr>
              <a:defRPr sz="1200"/>
            </a:lvl3pPr>
            <a:lvl4pPr>
              <a:defRPr sz="1100"/>
            </a:lvl4pPr>
            <a:lvl5pPr>
              <a:defRPr sz="105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idx="10"/>
          </p:nvPr>
        </p:nvSpPr>
        <p:spPr/>
        <p:txBody>
          <a:bodyPr/>
          <a:lstStyle>
            <a:lvl1pPr>
              <a:defRPr/>
            </a:lvl1pPr>
          </a:lstStyle>
          <a:p>
            <a:pPr>
              <a:defRPr/>
            </a:pPr>
            <a:fld id="{117D469A-896B-924E-BCB5-504F91C6BA71}" type="slidenum">
              <a:rPr lang="en-US" smtClean="0"/>
              <a:pPr>
                <a:defRPr/>
              </a:pPr>
              <a:t>‹#›</a:t>
            </a:fld>
            <a:endParaRPr lang="en-US" dirty="0"/>
          </a:p>
        </p:txBody>
      </p:sp>
      <p:sp>
        <p:nvSpPr>
          <p:cNvPr id="6" name="Footer Placeholder 2"/>
          <p:cNvSpPr>
            <a:spLocks noGrp="1"/>
          </p:cNvSpPr>
          <p:nvPr>
            <p:ph type="ftr" sz="quarter" idx="11"/>
          </p:nvPr>
        </p:nvSpPr>
        <p:spPr>
          <a:xfrm>
            <a:off x="2209808" y="6629401"/>
            <a:ext cx="4724399" cy="187325"/>
          </a:xfrm>
          <a:prstGeom prst="rect">
            <a:avLst/>
          </a:prstGeom>
        </p:spPr>
        <p:txBody>
          <a:bodyPr/>
          <a:lstStyle>
            <a:lvl1pPr>
              <a:defRPr/>
            </a:lvl1pPr>
          </a:lstStyle>
          <a:p>
            <a:pPr>
              <a:defRPr/>
            </a:pPr>
            <a:r>
              <a:rPr lang="en-US" dirty="0" smtClean="0"/>
              <a:t>Amplidata Confidential</a:t>
            </a:r>
            <a:endParaRPr lang="en-US" dirty="0"/>
          </a:p>
        </p:txBody>
      </p:sp>
      <p:sp>
        <p:nvSpPr>
          <p:cNvPr id="7" name="Date Placeholder 3"/>
          <p:cNvSpPr>
            <a:spLocks noGrp="1"/>
          </p:cNvSpPr>
          <p:nvPr>
            <p:ph type="dt" sz="half" idx="12"/>
          </p:nvPr>
        </p:nvSpPr>
        <p:spPr>
          <a:xfrm>
            <a:off x="0" y="6629400"/>
            <a:ext cx="1447800" cy="228600"/>
          </a:xfrm>
          <a:prstGeom prst="rect">
            <a:avLst/>
          </a:prstGeom>
        </p:spPr>
        <p:txBody>
          <a:bodyPr vert="horz" lIns="73262" tIns="36631" rIns="73262" bIns="36631" rtlCol="0" anchor="ctr"/>
          <a:lstStyle>
            <a:lvl1pPr>
              <a:defRPr lang="en-US" sz="800" smtClean="0">
                <a:solidFill>
                  <a:schemeClr val="tx1"/>
                </a:solidFill>
                <a:latin typeface="+mn-lt"/>
                <a:ea typeface="+mn-ea"/>
                <a:cs typeface="DejaVu Sans" charset="0"/>
              </a:defRPr>
            </a:lvl1pPr>
          </a:lstStyle>
          <a:p>
            <a:pPr algn="ctr">
              <a:buClr>
                <a:srgbClr val="000000"/>
              </a:buClr>
              <a:buSzPct val="100000"/>
              <a:buFont typeface="Times New Roman" pitchFamily="16" charset="0"/>
              <a:buNone/>
            </a:pPr>
            <a:endParaRPr lang="en-US" dirty="0"/>
          </a:p>
        </p:txBody>
      </p:sp>
    </p:spTree>
    <p:extLst>
      <p:ext uri="{BB962C8B-B14F-4D97-AF65-F5344CB8AC3E}">
        <p14:creationId xmlns:p14="http://schemas.microsoft.com/office/powerpoint/2010/main" val="250523639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8" descr="Photo-FPO.jpg"/>
          <p:cNvPicPr>
            <a:picLocks noChangeAspect="1"/>
          </p:cNvPicPr>
          <p:nvPr/>
        </p:nvPicPr>
        <p:blipFill>
          <a:blip r:embed="rId2" cstate="print"/>
          <a:srcRect/>
          <a:stretch>
            <a:fillRect/>
          </a:stretch>
        </p:blipFill>
        <p:spPr bwMode="auto">
          <a:xfrm>
            <a:off x="1271588" y="1820863"/>
            <a:ext cx="3295650" cy="2984500"/>
          </a:xfrm>
          <a:prstGeom prst="rect">
            <a:avLst/>
          </a:prstGeom>
          <a:noFill/>
          <a:ln w="9525">
            <a:noFill/>
            <a:miter lim="800000"/>
            <a:headEnd/>
            <a:tailEnd/>
          </a:ln>
        </p:spPr>
      </p:pic>
      <p:pic>
        <p:nvPicPr>
          <p:cNvPr id="9"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1035050" y="1582738"/>
            <a:ext cx="4789488" cy="3409950"/>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smtClean="0"/>
              <a:t>Click to edit Master text styles</a:t>
            </a:r>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871F3AD-2ECC-45F8-9355-BA1283ABB980}" type="slidenum">
              <a:rPr/>
              <a:pPr>
                <a:defRPr/>
              </a:pPr>
              <a:t>‹#›</a:t>
            </a:fld>
            <a:endParaRPr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E5930DB6-7CCC-4414-8A39-9EE54D185710}" type="slidenum">
              <a:rPr/>
              <a:pPr>
                <a:defRPr/>
              </a:pPr>
              <a:t>‹#›</a:t>
            </a:fld>
            <a:endParaRPr dirty="0"/>
          </a:p>
        </p:txBody>
      </p:sp>
      <p:sp>
        <p:nvSpPr>
          <p:cNvPr id="10" name="Slide Number Placeholder 4"/>
          <p:cNvSpPr txBox="1">
            <a:spLocks/>
          </p:cNvSpPr>
          <p:nvPr/>
        </p:nvSpPr>
        <p:spPr bwMode="auto">
          <a:xfrm>
            <a:off x="576263" y="6616700"/>
            <a:ext cx="4572000" cy="427038"/>
          </a:xfrm>
          <a:prstGeom prst="rect">
            <a:avLst/>
          </a:prstGeom>
          <a:noFill/>
          <a:ln w="9525">
            <a:noFill/>
            <a:miter lim="800000"/>
            <a:headEnd/>
            <a:tailEnd/>
          </a:ln>
        </p:spPr>
        <p:txBody>
          <a:bodyPr/>
          <a:lstStyle/>
          <a:p>
            <a:pPr>
              <a:defRPr/>
            </a:pPr>
            <a:r>
              <a:rPr lang="en-US" sz="1000" dirty="0">
                <a:solidFill>
                  <a:srgbClr val="A3A3A3"/>
                </a:solidFill>
                <a:ea typeface="ＭＳ Ｐゴシック" charset="-128"/>
                <a:cs typeface="+mn-cs"/>
              </a:rPr>
              <a:t>Quantum Confidential</a:t>
            </a:r>
          </a:p>
        </p:txBody>
      </p:sp>
      <p:sp>
        <p:nvSpPr>
          <p:cNvPr id="11" name="Rectangle 7"/>
          <p:cNvSpPr>
            <a:spLocks noGrp="1" noChangeArrowheads="1"/>
          </p:cNvSpPr>
          <p:nvPr/>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A3A3A3"/>
                </a:solidFill>
                <a:ea typeface="ＭＳ Ｐゴシック" charset="-128"/>
                <a:cs typeface="+mn-cs"/>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5" cstate="print"/>
          <a:srcRect/>
          <a:stretch>
            <a:fillRect/>
          </a:stretch>
        </p:blipFill>
        <p:spPr bwMode="auto">
          <a:xfrm>
            <a:off x="7561263" y="6173788"/>
            <a:ext cx="1354137" cy="684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2" r:id="rId1"/>
    <p:sldLayoutId id="2147484143" r:id="rId2"/>
    <p:sldLayoutId id="2147484141"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Lst>
  <p:txStyles>
    <p:titleStyle>
      <a:lvl1pPr algn="l" rtl="0" fontAlgn="base">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fontAlgn="base">
        <a:spcBef>
          <a:spcPct val="0"/>
        </a:spcBef>
        <a:spcAft>
          <a:spcPct val="0"/>
        </a:spcAft>
        <a:defRPr sz="3200">
          <a:solidFill>
            <a:srgbClr val="0076BB"/>
          </a:solidFill>
          <a:latin typeface="Arial" charset="0"/>
          <a:ea typeface="ＭＳ Ｐゴシック" charset="-128"/>
          <a:cs typeface="Arial" charset="0"/>
        </a:defRPr>
      </a:lvl2pPr>
      <a:lvl3pPr algn="l" rtl="0" fontAlgn="base">
        <a:spcBef>
          <a:spcPct val="0"/>
        </a:spcBef>
        <a:spcAft>
          <a:spcPct val="0"/>
        </a:spcAft>
        <a:defRPr sz="3200">
          <a:solidFill>
            <a:srgbClr val="0076BB"/>
          </a:solidFill>
          <a:latin typeface="Arial" charset="0"/>
          <a:ea typeface="ＭＳ Ｐゴシック" charset="-128"/>
          <a:cs typeface="Arial" charset="0"/>
        </a:defRPr>
      </a:lvl3pPr>
      <a:lvl4pPr algn="l" rtl="0" fontAlgn="base">
        <a:spcBef>
          <a:spcPct val="0"/>
        </a:spcBef>
        <a:spcAft>
          <a:spcPct val="0"/>
        </a:spcAft>
        <a:defRPr sz="3200">
          <a:solidFill>
            <a:srgbClr val="0076BB"/>
          </a:solidFill>
          <a:latin typeface="Arial" charset="0"/>
          <a:ea typeface="ＭＳ Ｐゴシック" charset="-128"/>
          <a:cs typeface="Arial" charset="0"/>
        </a:defRPr>
      </a:lvl4pPr>
      <a:lvl5pPr algn="l" rtl="0" fontAlgn="base">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fontAlgn="base">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fontAlgn="base">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fontAlgn="base">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fontAlgn="base">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fontAlgn="base">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hyperlink" Target="https://quantum.box.com/login" TargetMode="External"/><Relationship Id="rId4" Type="http://schemas.openxmlformats.org/officeDocument/2006/relationships/hyperlink" Target="https://confluence.amplidata.com/display/KBEX/Troubleshooting+guide" TargetMode="External"/><Relationship Id="rId1" Type="http://schemas.openxmlformats.org/officeDocument/2006/relationships/slideLayout" Target="../slideLayouts/slideLayout3.xml"/><Relationship Id="rId2" Type="http://schemas.openxmlformats.org/officeDocument/2006/relationships/hyperlink" Target="https://qsweb.quantum.com/wiki/tiki-index.php?page=Homepage%20-%20Public"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 Id="rId3" Type="http://schemas.openxmlformats.org/officeDocument/2006/relationships/image" Target="../media/image1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onfluence.amplidata.com/display/KBEX/SCS008+-+How+to+power+up+a+fully+installed+and+completely+powered+down+environment" TargetMode="External"/><Relationship Id="rId3" Type="http://schemas.openxmlformats.org/officeDocument/2006/relationships/hyperlink" Target="https://confluence.amplidata.com/display/KBEX/BDY002"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o.quantum.com/bugzilla/show_bug.cgi?id=42052" TargetMode="External"/><Relationship Id="rId3" Type="http://schemas.openxmlformats.org/officeDocument/2006/relationships/hyperlink" Target="https://confluence.amplidata.com/pages/viewpage.action?spaceKey=KBEX&amp;title=ARA005"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o.quantum.com/bugzilla/show_bug.cgi?id=41485" TargetMode="External"/><Relationship Id="rId3" Type="http://schemas.openxmlformats.org/officeDocument/2006/relationships/hyperlink" Target="https://confluence.amplidata.com/pages/viewpage.action?spaceKey=KBEX&amp;title=ARA005"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o.quantum.com/bugzilla/show_bug.cgi?id=42376"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o.quantum.com/bugzilla/show_bug.cgi?id=4231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 Id="rId3" Type="http://schemas.openxmlformats.org/officeDocument/2006/relationships/image" Target="../media/image1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bo.quantum.com/bugzilla/show_bug.cgi?id=42128"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confluence.amplidata.com/display/KBEX/BSP027"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 Id="rId3"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981199" y="3140075"/>
            <a:ext cx="3789092" cy="1073150"/>
          </a:xfrm>
        </p:spPr>
        <p:txBody>
          <a:bodyPr anchor="ctr"/>
          <a:lstStyle/>
          <a:p>
            <a:r>
              <a:rPr lang="en-US" dirty="0" smtClean="0"/>
              <a:t>Name: Larry Kriewald, StorNext QA</a:t>
            </a:r>
            <a:endParaRPr lang="en-US" dirty="0"/>
          </a:p>
        </p:txBody>
      </p:sp>
      <p:sp>
        <p:nvSpPr>
          <p:cNvPr id="5" name="Text Placeholder 4"/>
          <p:cNvSpPr>
            <a:spLocks noGrp="1"/>
          </p:cNvSpPr>
          <p:nvPr>
            <p:ph type="body" sz="quarter" idx="14"/>
          </p:nvPr>
        </p:nvSpPr>
        <p:spPr>
          <a:xfrm>
            <a:off x="2042850" y="6248400"/>
            <a:ext cx="3899210" cy="461665"/>
          </a:xfrm>
        </p:spPr>
        <p:txBody>
          <a:bodyPr/>
          <a:lstStyle/>
          <a:p>
            <a:pPr algn="ctr"/>
            <a:r>
              <a:rPr lang="en-US" sz="2400" b="1" dirty="0">
                <a:solidFill>
                  <a:schemeClr val="bg1"/>
                </a:solidFill>
              </a:rPr>
              <a:t>Q</a:t>
            </a:r>
            <a:r>
              <a:rPr lang="en-US" sz="2400" b="1" dirty="0" smtClean="0">
                <a:solidFill>
                  <a:schemeClr val="bg1"/>
                </a:solidFill>
              </a:rPr>
              <a:t>uantum Confidential</a:t>
            </a:r>
            <a:endParaRPr lang="en-US" sz="2400" b="1" dirty="0">
              <a:solidFill>
                <a:schemeClr val="bg1"/>
              </a:solidFill>
            </a:endParaRPr>
          </a:p>
        </p:txBody>
      </p:sp>
      <p:sp>
        <p:nvSpPr>
          <p:cNvPr id="6" name="Text Placeholder 5"/>
          <p:cNvSpPr>
            <a:spLocks noGrp="1"/>
          </p:cNvSpPr>
          <p:nvPr>
            <p:ph type="body" sz="quarter" idx="15"/>
          </p:nvPr>
        </p:nvSpPr>
        <p:spPr/>
        <p:txBody>
          <a:bodyPr/>
          <a:lstStyle/>
          <a:p>
            <a:r>
              <a:rPr lang="en-US" dirty="0" smtClean="0"/>
              <a:t>July 2013</a:t>
            </a:r>
            <a:endParaRPr lang="en-US" dirty="0"/>
          </a:p>
        </p:txBody>
      </p:sp>
      <p:sp>
        <p:nvSpPr>
          <p:cNvPr id="7" name="Text Placeholder 6"/>
          <p:cNvSpPr>
            <a:spLocks noGrp="1"/>
          </p:cNvSpPr>
          <p:nvPr>
            <p:ph type="body" sz="quarter" idx="16"/>
          </p:nvPr>
        </p:nvSpPr>
        <p:spPr/>
        <p:txBody>
          <a:bodyPr>
            <a:normAutofit/>
          </a:bodyPr>
          <a:lstStyle/>
          <a:p>
            <a:r>
              <a:rPr lang="en-US" sz="2000" dirty="0" smtClean="0"/>
              <a:t> StorNext   4.6   Lattus   </a:t>
            </a:r>
          </a:p>
          <a:p>
            <a:r>
              <a:rPr lang="en-US" sz="2400" dirty="0" smtClean="0"/>
              <a:t>                   TOI</a:t>
            </a:r>
          </a:p>
          <a:p>
            <a:pPr algn="ctr"/>
            <a:r>
              <a:rPr lang="en-US" sz="2400" dirty="0" smtClean="0"/>
              <a:t>Amplidata Topics</a:t>
            </a:r>
            <a:endParaRPr lang="en-US" sz="2400" dirty="0"/>
          </a:p>
        </p:txBody>
      </p:sp>
      <p:sp>
        <p:nvSpPr>
          <p:cNvPr id="2" name="TextBox 1"/>
          <p:cNvSpPr txBox="1"/>
          <p:nvPr/>
        </p:nvSpPr>
        <p:spPr>
          <a:xfrm>
            <a:off x="3119409" y="367403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016935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Lattus-M </a:t>
            </a: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10</a:t>
            </a:fld>
            <a:endParaRPr lang="en-US" dirty="0"/>
          </a:p>
        </p:txBody>
      </p:sp>
      <p:sp>
        <p:nvSpPr>
          <p:cNvPr id="8" name="Content Placeholder 7"/>
          <p:cNvSpPr>
            <a:spLocks noGrp="1"/>
          </p:cNvSpPr>
          <p:nvPr>
            <p:ph idx="1"/>
          </p:nvPr>
        </p:nvSpPr>
        <p:spPr/>
        <p:txBody>
          <a:bodyPr/>
          <a:lstStyle/>
          <a:p>
            <a:r>
              <a:rPr lang="en-US" dirty="0"/>
              <a:t>The Lattus</a:t>
            </a:r>
            <a:r>
              <a:rPr lang="en-US" dirty="0" smtClean="0"/>
              <a:t>-M M662 Dell and </a:t>
            </a:r>
            <a:r>
              <a:rPr lang="en-US" dirty="0" err="1" smtClean="0"/>
              <a:t>NetApps</a:t>
            </a:r>
            <a:r>
              <a:rPr lang="en-US" dirty="0" smtClean="0"/>
              <a:t> OEM </a:t>
            </a:r>
            <a:r>
              <a:rPr lang="en-US" dirty="0"/>
              <a:t>hardware for </a:t>
            </a:r>
            <a:r>
              <a:rPr lang="en-US" dirty="0" smtClean="0"/>
              <a:t>Lattus-M M662 for StorNext Managed Use.</a:t>
            </a:r>
          </a:p>
          <a:p>
            <a:endParaRPr lang="en-US" dirty="0"/>
          </a:p>
          <a:p>
            <a:endParaRPr lang="en-US" dirty="0" smtClean="0"/>
          </a:p>
          <a:p>
            <a:endParaRPr lang="en-US" dirty="0"/>
          </a:p>
          <a:p>
            <a:endParaRPr lang="en-US" dirty="0" smtClean="0"/>
          </a:p>
          <a:p>
            <a:endParaRPr lang="en-US" dirty="0"/>
          </a:p>
          <a:p>
            <a:r>
              <a:rPr lang="en-US" dirty="0" smtClean="0"/>
              <a:t>2 – Dell Servers (R710)</a:t>
            </a:r>
          </a:p>
          <a:p>
            <a:r>
              <a:rPr lang="en-US" dirty="0" smtClean="0"/>
              <a:t>1 – </a:t>
            </a:r>
            <a:r>
              <a:rPr lang="en-US" dirty="0" err="1" smtClean="0"/>
              <a:t>NetApp</a:t>
            </a:r>
            <a:r>
              <a:rPr lang="en-US" dirty="0" smtClean="0"/>
              <a:t> Metadata Array (CDE2600-24)</a:t>
            </a:r>
          </a:p>
          <a:p>
            <a:r>
              <a:rPr lang="en-US" dirty="0"/>
              <a:t>1 – </a:t>
            </a:r>
            <a:r>
              <a:rPr lang="en-US" dirty="0" err="1"/>
              <a:t>NetApp</a:t>
            </a:r>
            <a:r>
              <a:rPr lang="en-US" dirty="0"/>
              <a:t> Metadata </a:t>
            </a:r>
            <a:r>
              <a:rPr lang="en-US" dirty="0" smtClean="0"/>
              <a:t>Expansion Chassis </a:t>
            </a:r>
            <a:r>
              <a:rPr lang="en-US" dirty="0"/>
              <a:t>(CDE2600-</a:t>
            </a:r>
            <a:r>
              <a:rPr lang="en-US" dirty="0" smtClean="0"/>
              <a:t>24</a:t>
            </a:r>
            <a:r>
              <a:rPr lang="en-US" dirty="0"/>
              <a:t>)</a:t>
            </a:r>
          </a:p>
        </p:txBody>
      </p:sp>
      <p:pic>
        <p:nvPicPr>
          <p:cNvPr id="9" name="Picture 8" descr="m66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680" y="2550103"/>
            <a:ext cx="2692400" cy="1930400"/>
          </a:xfrm>
          <a:prstGeom prst="rect">
            <a:avLst/>
          </a:prstGeom>
        </p:spPr>
      </p:pic>
    </p:spTree>
    <p:extLst>
      <p:ext uri="{BB962C8B-B14F-4D97-AF65-F5344CB8AC3E}">
        <p14:creationId xmlns:p14="http://schemas.microsoft.com/office/powerpoint/2010/main" val="20196050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904875" y="1970088"/>
            <a:ext cx="5124339" cy="604837"/>
          </a:xfrm>
        </p:spPr>
        <p:txBody>
          <a:bodyPr/>
          <a:lstStyle/>
          <a:p>
            <a:r>
              <a:rPr lang="en-US" dirty="0" smtClean="0"/>
              <a:t>Amplidata Basics – Lattus System Features</a:t>
            </a:r>
            <a:endParaRPr lang="en-US" dirty="0"/>
          </a:p>
        </p:txBody>
      </p:sp>
      <p:sp>
        <p:nvSpPr>
          <p:cNvPr id="6" name="Title 5"/>
          <p:cNvSpPr>
            <a:spLocks noGrp="1"/>
          </p:cNvSpPr>
          <p:nvPr>
            <p:ph type="title"/>
          </p:nvPr>
        </p:nvSpPr>
        <p:spPr/>
        <p:txBody>
          <a:bodyPr/>
          <a:lstStyle/>
          <a:p>
            <a:r>
              <a:rPr lang="en-US" dirty="0" smtClean="0"/>
              <a:t>Next Section</a:t>
            </a:r>
            <a:endParaRPr lang="en-US" dirty="0"/>
          </a:p>
        </p:txBody>
      </p:sp>
    </p:spTree>
    <p:extLst>
      <p:ext uri="{BB962C8B-B14F-4D97-AF65-F5344CB8AC3E}">
        <p14:creationId xmlns:p14="http://schemas.microsoft.com/office/powerpoint/2010/main" val="11686424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Lattus System Features - CMC</a:t>
            </a:r>
            <a:endParaRPr lang="en-US" dirty="0"/>
          </a:p>
        </p:txBody>
      </p:sp>
      <p:sp>
        <p:nvSpPr>
          <p:cNvPr id="3" name="Content Placeholder 2"/>
          <p:cNvSpPr>
            <a:spLocks noGrp="1"/>
          </p:cNvSpPr>
          <p:nvPr>
            <p:ph idx="1"/>
          </p:nvPr>
        </p:nvSpPr>
        <p:spPr/>
        <p:txBody>
          <a:bodyPr/>
          <a:lstStyle/>
          <a:p>
            <a:pPr>
              <a:buFont typeface="Wingdings" charset="2"/>
              <a:buChar char="§"/>
            </a:pPr>
            <a:r>
              <a:rPr lang="en-US" dirty="0" smtClean="0"/>
              <a:t>Lattus CMC – Lattus Management Console</a:t>
            </a:r>
          </a:p>
          <a:p>
            <a:pPr lvl="1"/>
            <a:r>
              <a:rPr lang="en-US" dirty="0" smtClean="0"/>
              <a:t>Recommended Interface for QTM customer to access Lattus.</a:t>
            </a:r>
          </a:p>
          <a:p>
            <a:pPr lvl="2"/>
            <a:r>
              <a:rPr lang="en-US" dirty="0" smtClean="0"/>
              <a:t>Installation</a:t>
            </a:r>
          </a:p>
          <a:p>
            <a:pPr lvl="2"/>
            <a:r>
              <a:rPr lang="en-US" dirty="0" smtClean="0"/>
              <a:t>Management</a:t>
            </a:r>
          </a:p>
          <a:p>
            <a:pPr lvl="2"/>
            <a:r>
              <a:rPr lang="en-US" dirty="0" smtClean="0"/>
              <a:t>Monitoring</a:t>
            </a:r>
          </a:p>
          <a:p>
            <a:pPr lvl="2"/>
            <a:r>
              <a:rPr lang="en-US" dirty="0" smtClean="0"/>
              <a:t>Reporting </a:t>
            </a:r>
          </a:p>
          <a:p>
            <a:pPr marL="914400" lvl="2" indent="0">
              <a:buNone/>
            </a:pP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12</a:t>
            </a:fld>
            <a:endParaRPr lang="en-US" dirty="0"/>
          </a:p>
        </p:txBody>
      </p:sp>
      <p:pic>
        <p:nvPicPr>
          <p:cNvPr id="5" name="Picture 4" descr="Untitled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343" y="3593230"/>
            <a:ext cx="6621038" cy="2324685"/>
          </a:xfrm>
          <a:prstGeom prst="rect">
            <a:avLst/>
          </a:prstGeom>
        </p:spPr>
      </p:pic>
    </p:spTree>
    <p:extLst>
      <p:ext uri="{BB962C8B-B14F-4D97-AF65-F5344CB8AC3E}">
        <p14:creationId xmlns:p14="http://schemas.microsoft.com/office/powerpoint/2010/main" val="14340438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Features - OSMI</a:t>
            </a:r>
            <a:endParaRPr lang="en-US" dirty="0"/>
          </a:p>
        </p:txBody>
      </p:sp>
      <p:sp>
        <p:nvSpPr>
          <p:cNvPr id="3" name="Content Placeholder 2"/>
          <p:cNvSpPr>
            <a:spLocks noGrp="1"/>
          </p:cNvSpPr>
          <p:nvPr>
            <p:ph idx="1"/>
          </p:nvPr>
        </p:nvSpPr>
        <p:spPr/>
        <p:txBody>
          <a:bodyPr/>
          <a:lstStyle/>
          <a:p>
            <a:r>
              <a:rPr lang="en-US" dirty="0" smtClean="0"/>
              <a:t>OSMI (Object Storage Management Interface)</a:t>
            </a:r>
          </a:p>
          <a:p>
            <a:pPr lvl="1"/>
            <a:r>
              <a:rPr lang="en-US" dirty="0" smtClean="0"/>
              <a:t>Menu driven CLI for Administrators for commonly used “</a:t>
            </a:r>
            <a:r>
              <a:rPr lang="en-US" dirty="0" err="1" smtClean="0"/>
              <a:t>qshell</a:t>
            </a:r>
            <a:r>
              <a:rPr lang="en-US" dirty="0" smtClean="0"/>
              <a:t>” commands (written in python).</a:t>
            </a:r>
          </a:p>
          <a:p>
            <a:pPr lvl="1"/>
            <a:r>
              <a:rPr lang="en-US" dirty="0" smtClean="0"/>
              <a:t>OSMI is presented once a Administrator logs into a terminal for a Lattus controller.</a:t>
            </a:r>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13</a:t>
            </a:fld>
            <a:endParaRPr lang="en-US" dirty="0"/>
          </a:p>
        </p:txBody>
      </p:sp>
      <p:pic>
        <p:nvPicPr>
          <p:cNvPr id="6" name="Picture 5" descr="OSM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835" y="3032931"/>
            <a:ext cx="5758518" cy="3402801"/>
          </a:xfrm>
          <a:prstGeom prst="rect">
            <a:avLst/>
          </a:prstGeom>
        </p:spPr>
      </p:pic>
    </p:spTree>
    <p:extLst>
      <p:ext uri="{BB962C8B-B14F-4D97-AF65-F5344CB8AC3E}">
        <p14:creationId xmlns:p14="http://schemas.microsoft.com/office/powerpoint/2010/main" val="35157010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Features - OSMI</a:t>
            </a:r>
            <a:endParaRPr lang="en-US" dirty="0"/>
          </a:p>
        </p:txBody>
      </p:sp>
      <p:sp>
        <p:nvSpPr>
          <p:cNvPr id="3" name="Content Placeholder 2"/>
          <p:cNvSpPr>
            <a:spLocks noGrp="1"/>
          </p:cNvSpPr>
          <p:nvPr>
            <p:ph idx="1"/>
          </p:nvPr>
        </p:nvSpPr>
        <p:spPr/>
        <p:txBody>
          <a:bodyPr/>
          <a:lstStyle/>
          <a:p>
            <a:r>
              <a:rPr lang="en-US" dirty="0" smtClean="0"/>
              <a:t>OSMI (</a:t>
            </a:r>
            <a:r>
              <a:rPr lang="en-US" dirty="0" err="1" smtClean="0"/>
              <a:t>cont</a:t>
            </a:r>
            <a:r>
              <a:rPr lang="en-US" dirty="0" smtClean="0"/>
              <a:t>)</a:t>
            </a:r>
          </a:p>
          <a:p>
            <a:pPr lvl="1"/>
            <a:r>
              <a:rPr lang="en-US" dirty="0" smtClean="0"/>
              <a:t>Backing up to a previous menu in OSMI sometimes require CTRL+C.</a:t>
            </a:r>
          </a:p>
          <a:p>
            <a:pPr lvl="1"/>
            <a:r>
              <a:rPr lang="en-US" dirty="0" smtClean="0"/>
              <a:t>Exiting OSMI bring you to an OS root shell.</a:t>
            </a:r>
          </a:p>
          <a:p>
            <a:pPr lvl="1"/>
            <a:r>
              <a:rPr lang="en-US" dirty="0" smtClean="0"/>
              <a:t>OSMI usage is </a:t>
            </a:r>
            <a:r>
              <a:rPr lang="en-US" dirty="0"/>
              <a:t>documented in the Lattus </a:t>
            </a:r>
            <a:r>
              <a:rPr lang="en-US" dirty="0" smtClean="0"/>
              <a:t>documentation</a:t>
            </a:r>
          </a:p>
          <a:p>
            <a:pPr lvl="1"/>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14</a:t>
            </a:fld>
            <a:endParaRPr lang="en-US" dirty="0"/>
          </a:p>
        </p:txBody>
      </p:sp>
    </p:spTree>
    <p:extLst>
      <p:ext uri="{BB962C8B-B14F-4D97-AF65-F5344CB8AC3E}">
        <p14:creationId xmlns:p14="http://schemas.microsoft.com/office/powerpoint/2010/main" val="5699470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Features - Interfaces</a:t>
            </a:r>
            <a:endParaRPr lang="en-US" dirty="0"/>
          </a:p>
        </p:txBody>
      </p:sp>
      <p:sp>
        <p:nvSpPr>
          <p:cNvPr id="3" name="Content Placeholder 2"/>
          <p:cNvSpPr>
            <a:spLocks noGrp="1"/>
          </p:cNvSpPr>
          <p:nvPr>
            <p:ph idx="1"/>
          </p:nvPr>
        </p:nvSpPr>
        <p:spPr>
          <a:xfrm>
            <a:off x="301625" y="1143000"/>
            <a:ext cx="7543800" cy="5342048"/>
          </a:xfrm>
        </p:spPr>
        <p:txBody>
          <a:bodyPr/>
          <a:lstStyle/>
          <a:p>
            <a:r>
              <a:rPr lang="en-US" dirty="0" smtClean="0"/>
              <a:t>Interfaces</a:t>
            </a:r>
          </a:p>
          <a:p>
            <a:pPr lvl="1"/>
            <a:r>
              <a:rPr lang="en-US" dirty="0" smtClean="0"/>
              <a:t>AXR (Amplidata REST Interface)</a:t>
            </a:r>
          </a:p>
          <a:p>
            <a:pPr lvl="2"/>
            <a:r>
              <a:rPr lang="en-US" dirty="0" smtClean="0"/>
              <a:t>Can be configured to use HTTP or HTTPS</a:t>
            </a:r>
          </a:p>
          <a:p>
            <a:pPr lvl="2"/>
            <a:r>
              <a:rPr lang="en-US" dirty="0" smtClean="0"/>
              <a:t>By default only 1 client daemon is configured.</a:t>
            </a:r>
          </a:p>
          <a:p>
            <a:pPr lvl="2"/>
            <a:r>
              <a:rPr lang="en-US" dirty="0" smtClean="0"/>
              <a:t>Additional client daemons can be configured using the Lattus CMC</a:t>
            </a:r>
          </a:p>
          <a:p>
            <a:pPr lvl="2"/>
            <a:r>
              <a:rPr lang="en-US" dirty="0" smtClean="0"/>
              <a:t>http and https client daemons can co-exist in one configuration.</a:t>
            </a:r>
          </a:p>
          <a:p>
            <a:pPr lvl="1"/>
            <a:r>
              <a:rPr lang="en-US" dirty="0" smtClean="0"/>
              <a:t>AXR (HTTP)</a:t>
            </a:r>
          </a:p>
          <a:p>
            <a:pPr lvl="2"/>
            <a:r>
              <a:rPr lang="en-US" dirty="0" smtClean="0"/>
              <a:t>Uses the default port 8080</a:t>
            </a:r>
          </a:p>
          <a:p>
            <a:pPr lvl="3"/>
            <a:r>
              <a:rPr lang="en-US" dirty="0" smtClean="0"/>
              <a:t>Different port number can used per customer requirements.</a:t>
            </a:r>
          </a:p>
          <a:p>
            <a:pPr lvl="2"/>
            <a:r>
              <a:rPr lang="en-US" dirty="0" smtClean="0"/>
              <a:t>With http &amp; https configured in one configuration, http requires using ports 8090 &amp; 8091 for http client daemons configurations with (no TLS).</a:t>
            </a:r>
          </a:p>
          <a:p>
            <a:pPr lvl="1"/>
            <a:r>
              <a:rPr lang="en-US" dirty="0" smtClean="0"/>
              <a:t>AXR (HTTPS)</a:t>
            </a:r>
          </a:p>
          <a:p>
            <a:pPr lvl="2"/>
            <a:r>
              <a:rPr lang="en-US" dirty="0"/>
              <a:t>Default ports recommended for use with StorNext</a:t>
            </a:r>
          </a:p>
          <a:p>
            <a:pPr lvl="3"/>
            <a:r>
              <a:rPr lang="en-US" dirty="0"/>
              <a:t>Port 443 - Lattus CMC</a:t>
            </a:r>
          </a:p>
          <a:p>
            <a:pPr lvl="3"/>
            <a:r>
              <a:rPr lang="en-US" dirty="0"/>
              <a:t>Port 444 -  Primary Client Daemon</a:t>
            </a:r>
          </a:p>
          <a:p>
            <a:pPr lvl="3"/>
            <a:r>
              <a:rPr lang="en-US" dirty="0"/>
              <a:t>Port 445 – Secondary Client </a:t>
            </a:r>
            <a:r>
              <a:rPr lang="en-US" dirty="0" smtClean="0"/>
              <a:t>Daemon</a:t>
            </a:r>
          </a:p>
          <a:p>
            <a:pPr lvl="2"/>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15</a:t>
            </a:fld>
            <a:endParaRPr lang="en-US" dirty="0"/>
          </a:p>
        </p:txBody>
      </p:sp>
    </p:spTree>
    <p:extLst>
      <p:ext uri="{BB962C8B-B14F-4D97-AF65-F5344CB8AC3E}">
        <p14:creationId xmlns:p14="http://schemas.microsoft.com/office/powerpoint/2010/main" val="16948790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8" y="228600"/>
            <a:ext cx="7914692" cy="639763"/>
          </a:xfrm>
        </p:spPr>
        <p:txBody>
          <a:bodyPr/>
          <a:lstStyle/>
          <a:p>
            <a:r>
              <a:rPr lang="en-US" dirty="0"/>
              <a:t>Lattus System </a:t>
            </a:r>
            <a:r>
              <a:rPr lang="en-US" dirty="0" smtClean="0"/>
              <a:t>Features - Interfaces</a:t>
            </a:r>
            <a:endParaRPr lang="en-US" dirty="0"/>
          </a:p>
        </p:txBody>
      </p:sp>
      <p:sp>
        <p:nvSpPr>
          <p:cNvPr id="3" name="Content Placeholder 2"/>
          <p:cNvSpPr>
            <a:spLocks noGrp="1"/>
          </p:cNvSpPr>
          <p:nvPr>
            <p:ph idx="1"/>
          </p:nvPr>
        </p:nvSpPr>
        <p:spPr>
          <a:xfrm>
            <a:off x="301625" y="1142999"/>
            <a:ext cx="7543800" cy="5428351"/>
          </a:xfrm>
        </p:spPr>
        <p:txBody>
          <a:bodyPr/>
          <a:lstStyle/>
          <a:p>
            <a:r>
              <a:rPr lang="en-US" dirty="0" smtClean="0"/>
              <a:t>Interfaces</a:t>
            </a:r>
            <a:endParaRPr lang="en-US" dirty="0"/>
          </a:p>
          <a:p>
            <a:pPr lvl="1"/>
            <a:r>
              <a:rPr lang="en-US" dirty="0" smtClean="0"/>
              <a:t>HTTPS (</a:t>
            </a:r>
            <a:r>
              <a:rPr lang="en-US" dirty="0" err="1" smtClean="0"/>
              <a:t>cont</a:t>
            </a:r>
            <a:r>
              <a:rPr lang="en-US" dirty="0" smtClean="0"/>
              <a:t>)</a:t>
            </a:r>
          </a:p>
          <a:p>
            <a:pPr lvl="2"/>
            <a:r>
              <a:rPr lang="en-US" dirty="0"/>
              <a:t>Configuration Files:</a:t>
            </a:r>
          </a:p>
          <a:p>
            <a:pPr marL="914400" lvl="2" indent="0">
              <a:buNone/>
            </a:pPr>
            <a:endParaRPr lang="en-US" dirty="0" smtClean="0"/>
          </a:p>
          <a:p>
            <a:pPr lvl="2"/>
            <a:endParaRPr lang="en-US" dirty="0"/>
          </a:p>
          <a:p>
            <a:pPr lvl="2"/>
            <a:endParaRPr lang="en-US" dirty="0" smtClean="0"/>
          </a:p>
          <a:p>
            <a:pPr lvl="2"/>
            <a:endParaRPr lang="en-US" dirty="0"/>
          </a:p>
          <a:p>
            <a:pPr lvl="2"/>
            <a:endParaRPr lang="en-US" dirty="0" smtClean="0"/>
          </a:p>
          <a:p>
            <a:pPr lvl="2"/>
            <a:r>
              <a:rPr lang="en-US" dirty="0" smtClean="0"/>
              <a:t>RSA encryption Ciphers AES-128, &amp; AES-256 modes are supported.</a:t>
            </a:r>
          </a:p>
          <a:p>
            <a:pPr lvl="3"/>
            <a:r>
              <a:rPr lang="en-US" dirty="0" smtClean="0"/>
              <a:t>AES-128 is more restrictive.</a:t>
            </a:r>
          </a:p>
          <a:p>
            <a:pPr lvl="3"/>
            <a:r>
              <a:rPr lang="en-US" dirty="0" smtClean="0"/>
              <a:t>AES-128 is only supported on some browsers that support TLS 1.1 or higher.</a:t>
            </a:r>
          </a:p>
          <a:p>
            <a:pPr lvl="1"/>
            <a:r>
              <a:rPr lang="en-US" dirty="0" smtClean="0"/>
              <a:t>Certificates:</a:t>
            </a:r>
            <a:endParaRPr lang="en-US" dirty="0"/>
          </a:p>
          <a:p>
            <a:pPr lvl="2"/>
            <a:r>
              <a:rPr lang="en-US" dirty="0" smtClean="0"/>
              <a:t>Self signed certificates can be generated using </a:t>
            </a:r>
            <a:r>
              <a:rPr lang="en-US" dirty="0" err="1" smtClean="0"/>
              <a:t>openssl</a:t>
            </a:r>
            <a:r>
              <a:rPr lang="en-US" dirty="0" smtClean="0"/>
              <a:t> commands.</a:t>
            </a:r>
          </a:p>
          <a:p>
            <a:pPr lvl="3"/>
            <a:r>
              <a:rPr lang="en-US" dirty="0" smtClean="0"/>
              <a:t>Required a number of </a:t>
            </a:r>
            <a:r>
              <a:rPr lang="en-US" dirty="0" err="1" smtClean="0"/>
              <a:t>openssl</a:t>
            </a:r>
            <a:r>
              <a:rPr lang="en-US" dirty="0" smtClean="0"/>
              <a:t> commands.</a:t>
            </a:r>
          </a:p>
          <a:p>
            <a:pPr lvl="4"/>
            <a:r>
              <a:rPr lang="en-US" dirty="0" smtClean="0"/>
              <a:t>Build certificates using a template</a:t>
            </a:r>
          </a:p>
          <a:p>
            <a:pPr lvl="2"/>
            <a:endParaRPr lang="en-US" dirty="0"/>
          </a:p>
          <a:p>
            <a:pPr lvl="2"/>
            <a:endParaRPr lang="en-US" dirty="0" smtClean="0"/>
          </a:p>
          <a:p>
            <a:pPr lvl="2"/>
            <a:endParaRPr lang="en-US" dirty="0" smtClean="0"/>
          </a:p>
          <a:p>
            <a:pPr lvl="2"/>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16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76057191"/>
              </p:ext>
            </p:extLst>
          </p:nvPr>
        </p:nvGraphicFramePr>
        <p:xfrm>
          <a:off x="1524000" y="2354834"/>
          <a:ext cx="6096000" cy="1046479"/>
        </p:xfrm>
        <a:graphic>
          <a:graphicData uri="http://schemas.openxmlformats.org/drawingml/2006/table">
            <a:tbl>
              <a:tblPr firstRow="1" bandRow="1">
                <a:tableStyleId>{EB344D84-9AFB-497E-A393-DC336BA19D2E}</a:tableStyleId>
              </a:tblPr>
              <a:tblGrid>
                <a:gridCol w="1570750"/>
                <a:gridCol w="4525250"/>
              </a:tblGrid>
              <a:tr h="276036">
                <a:tc>
                  <a:txBody>
                    <a:bodyPr/>
                    <a:lstStyle/>
                    <a:p>
                      <a:r>
                        <a:rPr lang="en-US" sz="1400" dirty="0" smtClean="0"/>
                        <a:t>Use:</a:t>
                      </a:r>
                      <a:endParaRPr lang="en-US" sz="1400" dirty="0"/>
                    </a:p>
                  </a:txBody>
                  <a:tcPr/>
                </a:tc>
                <a:tc>
                  <a:txBody>
                    <a:bodyPr/>
                    <a:lstStyle/>
                    <a:p>
                      <a:r>
                        <a:rPr lang="en-US" sz="1400" dirty="0" smtClean="0"/>
                        <a:t>File Location:</a:t>
                      </a:r>
                      <a:endParaRPr lang="en-US" sz="1400" dirty="0"/>
                    </a:p>
                  </a:txBody>
                  <a:tcPr/>
                </a:tc>
              </a:tr>
              <a:tr h="370840">
                <a:tc>
                  <a:txBody>
                    <a:bodyPr/>
                    <a:lstStyle/>
                    <a:p>
                      <a:r>
                        <a:rPr lang="en-US" sz="1200" dirty="0" smtClean="0"/>
                        <a:t>CMC</a:t>
                      </a:r>
                      <a:endParaRPr lang="en-US" sz="1200" dirty="0"/>
                    </a:p>
                  </a:txBody>
                  <a:tcPr/>
                </a:tc>
                <a:tc>
                  <a:txBody>
                    <a:bodyPr/>
                    <a:lstStyle/>
                    <a:p>
                      <a:r>
                        <a:rPr lang="en-US" sz="1200" dirty="0" smtClean="0"/>
                        <a:t>/opt/qbase3/</a:t>
                      </a:r>
                      <a:r>
                        <a:rPr lang="en-US" sz="1200" dirty="0" err="1" smtClean="0"/>
                        <a:t>cfg</a:t>
                      </a:r>
                      <a:r>
                        <a:rPr lang="en-US" sz="1200" dirty="0" smtClean="0"/>
                        <a:t>/pound/</a:t>
                      </a:r>
                      <a:r>
                        <a:rPr lang="en-US" sz="1200" dirty="0" err="1" smtClean="0"/>
                        <a:t>ui.cfg</a:t>
                      </a:r>
                      <a:endParaRPr lang="en-US" sz="1200" dirty="0"/>
                    </a:p>
                  </a:txBody>
                  <a:tcPr/>
                </a:tc>
              </a:tr>
              <a:tr h="370840">
                <a:tc>
                  <a:txBody>
                    <a:bodyPr/>
                    <a:lstStyle/>
                    <a:p>
                      <a:r>
                        <a:rPr lang="en-US" sz="1200" dirty="0" smtClean="0"/>
                        <a:t>REST</a:t>
                      </a:r>
                      <a:endParaRPr lang="en-US" sz="1200" dirty="0"/>
                    </a:p>
                  </a:txBody>
                  <a:tcPr/>
                </a:tc>
                <a:tc>
                  <a:txBody>
                    <a:bodyPr/>
                    <a:lstStyle/>
                    <a:p>
                      <a:r>
                        <a:rPr lang="en-US" sz="1200" dirty="0" smtClean="0"/>
                        <a:t>/opt/qbase3/</a:t>
                      </a:r>
                      <a:r>
                        <a:rPr lang="en-US" sz="1200" dirty="0" err="1" smtClean="0"/>
                        <a:t>cfg</a:t>
                      </a:r>
                      <a:r>
                        <a:rPr lang="en-US" sz="1200" dirty="0" smtClean="0"/>
                        <a:t>/pound/</a:t>
                      </a:r>
                      <a:r>
                        <a:rPr lang="en-US" sz="1200" dirty="0" err="1" smtClean="0"/>
                        <a:t>rest.cfg</a:t>
                      </a:r>
                      <a:endParaRPr lang="en-US" sz="1200" dirty="0"/>
                    </a:p>
                  </a:txBody>
                  <a:tcPr/>
                </a:tc>
              </a:tr>
            </a:tbl>
          </a:graphicData>
        </a:graphic>
      </p:graphicFrame>
    </p:spTree>
    <p:extLst>
      <p:ext uri="{BB962C8B-B14F-4D97-AF65-F5344CB8AC3E}">
        <p14:creationId xmlns:p14="http://schemas.microsoft.com/office/powerpoint/2010/main" val="17604124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Features - Interfaces</a:t>
            </a:r>
            <a:endParaRPr lang="en-US" dirty="0"/>
          </a:p>
        </p:txBody>
      </p:sp>
      <p:sp>
        <p:nvSpPr>
          <p:cNvPr id="3" name="Content Placeholder 2"/>
          <p:cNvSpPr>
            <a:spLocks noGrp="1"/>
          </p:cNvSpPr>
          <p:nvPr>
            <p:ph idx="1"/>
          </p:nvPr>
        </p:nvSpPr>
        <p:spPr>
          <a:xfrm>
            <a:off x="301625" y="1143000"/>
            <a:ext cx="7543800" cy="5342048"/>
          </a:xfrm>
        </p:spPr>
        <p:txBody>
          <a:bodyPr/>
          <a:lstStyle/>
          <a:p>
            <a:r>
              <a:rPr lang="en-US" dirty="0"/>
              <a:t>Interfaces</a:t>
            </a:r>
          </a:p>
          <a:p>
            <a:pPr lvl="1"/>
            <a:r>
              <a:rPr lang="en-US" dirty="0" smtClean="0"/>
              <a:t>Certificates</a:t>
            </a:r>
          </a:p>
          <a:p>
            <a:pPr lvl="2"/>
            <a:r>
              <a:rPr lang="en-US" dirty="0" smtClean="0"/>
              <a:t>Generating certificates using StorNext GUI.</a:t>
            </a:r>
          </a:p>
          <a:p>
            <a:pPr lvl="3"/>
            <a:r>
              <a:rPr lang="en-US" dirty="0" smtClean="0"/>
              <a:t>Gets populated to </a:t>
            </a:r>
            <a:r>
              <a:rPr lang="en-US" sz="1200" dirty="0" smtClean="0"/>
              <a:t>/</a:t>
            </a:r>
            <a:r>
              <a:rPr lang="en-US" sz="1200" dirty="0" err="1" smtClean="0"/>
              <a:t>usr</a:t>
            </a:r>
            <a:r>
              <a:rPr lang="en-US" sz="1200" dirty="0" smtClean="0"/>
              <a:t>/</a:t>
            </a:r>
            <a:r>
              <a:rPr lang="en-US" sz="1200" dirty="0" err="1" smtClean="0"/>
              <a:t>cvfs</a:t>
            </a:r>
            <a:r>
              <a:rPr lang="en-US" sz="1200" dirty="0" smtClean="0"/>
              <a:t>/</a:t>
            </a:r>
            <a:r>
              <a:rPr lang="en-US" sz="1200" dirty="0" err="1" smtClean="0"/>
              <a:t>config</a:t>
            </a:r>
            <a:r>
              <a:rPr lang="en-US" sz="1200" dirty="0" smtClean="0"/>
              <a:t>/</a:t>
            </a:r>
            <a:r>
              <a:rPr lang="en-US" sz="1200" dirty="0" err="1" smtClean="0"/>
              <a:t>ssl</a:t>
            </a:r>
            <a:endParaRPr lang="en-US" sz="1200" dirty="0" smtClean="0"/>
          </a:p>
          <a:p>
            <a:pPr lvl="3"/>
            <a:r>
              <a:rPr lang="en-US" dirty="0" smtClean="0"/>
              <a:t>No import required for Public key</a:t>
            </a:r>
          </a:p>
          <a:p>
            <a:pPr lvl="3"/>
            <a:r>
              <a:rPr lang="en-US" dirty="0" smtClean="0"/>
              <a:t>Required the private key to be uploaded to C10 controllers</a:t>
            </a:r>
          </a:p>
          <a:p>
            <a:pPr marL="1371600" lvl="3" indent="0">
              <a:buNone/>
            </a:pPr>
            <a:r>
              <a:rPr lang="en-US" dirty="0" smtClean="0"/>
              <a:t>	</a:t>
            </a:r>
            <a:endParaRPr lang="en-US" dirty="0"/>
          </a:p>
          <a:p>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marL="914400" lvl="2" indent="0">
              <a:buNone/>
            </a:pPr>
            <a:endParaRPr lang="en-US" dirty="0"/>
          </a:p>
          <a:p>
            <a:pPr marL="0" indent="0">
              <a:buNone/>
            </a:pPr>
            <a:r>
              <a:rPr lang="en-US" dirty="0" smtClean="0"/>
              <a:t> 	</a:t>
            </a:r>
          </a:p>
          <a:p>
            <a:pPr lvl="1"/>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17</a:t>
            </a:fld>
            <a:endParaRPr lang="en-US" dirty="0"/>
          </a:p>
        </p:txBody>
      </p:sp>
      <p:pic>
        <p:nvPicPr>
          <p:cNvPr id="7" name="Picture 6" descr="sn_was_cer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001" y="3267184"/>
            <a:ext cx="6485412" cy="3119233"/>
          </a:xfrm>
          <a:prstGeom prst="rect">
            <a:avLst/>
          </a:prstGeom>
        </p:spPr>
      </p:pic>
    </p:spTree>
    <p:extLst>
      <p:ext uri="{BB962C8B-B14F-4D97-AF65-F5344CB8AC3E}">
        <p14:creationId xmlns:p14="http://schemas.microsoft.com/office/powerpoint/2010/main" val="9733645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Features - Interfaces</a:t>
            </a:r>
            <a:endParaRPr lang="en-US" dirty="0"/>
          </a:p>
        </p:txBody>
      </p:sp>
      <p:sp>
        <p:nvSpPr>
          <p:cNvPr id="3" name="Content Placeholder 2"/>
          <p:cNvSpPr>
            <a:spLocks noGrp="1"/>
          </p:cNvSpPr>
          <p:nvPr>
            <p:ph idx="1"/>
          </p:nvPr>
        </p:nvSpPr>
        <p:spPr>
          <a:xfrm>
            <a:off x="332901" y="1281700"/>
            <a:ext cx="8659185" cy="5576300"/>
          </a:xfrm>
        </p:spPr>
        <p:txBody>
          <a:bodyPr/>
          <a:lstStyle/>
          <a:p>
            <a:r>
              <a:rPr lang="en-US" dirty="0" smtClean="0"/>
              <a:t>Interfaces (Certificates </a:t>
            </a:r>
            <a:r>
              <a:rPr lang="en-US" dirty="0" err="1" smtClean="0"/>
              <a:t>cont</a:t>
            </a:r>
            <a:r>
              <a:rPr lang="en-US" dirty="0" smtClean="0"/>
              <a:t>)</a:t>
            </a:r>
            <a:endParaRPr lang="en-US" dirty="0"/>
          </a:p>
          <a:p>
            <a:pPr lvl="2"/>
            <a:r>
              <a:rPr lang="en-US" dirty="0" smtClean="0"/>
              <a:t>Build a template for using </a:t>
            </a:r>
            <a:r>
              <a:rPr lang="en-US" dirty="0" err="1" smtClean="0"/>
              <a:t>openssl</a:t>
            </a:r>
            <a:r>
              <a:rPr lang="en-US" dirty="0" smtClean="0"/>
              <a:t> commands.</a:t>
            </a:r>
            <a:endParaRPr lang="en-US" dirty="0"/>
          </a:p>
          <a:p>
            <a:endParaRPr lang="en-US" dirty="0" smtClean="0"/>
          </a:p>
          <a:p>
            <a:endParaRPr lang="en-US" dirty="0" smtClean="0"/>
          </a:p>
          <a:p>
            <a:endParaRPr lang="en-US" dirty="0"/>
          </a:p>
          <a:p>
            <a:pPr marL="0" indent="0">
              <a:buNone/>
            </a:pPr>
            <a:endParaRPr lang="en-US" dirty="0" smtClean="0"/>
          </a:p>
          <a:p>
            <a:pPr lvl="2"/>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7653547"/>
              </p:ext>
            </p:extLst>
          </p:nvPr>
        </p:nvGraphicFramePr>
        <p:xfrm>
          <a:off x="1590528" y="2161397"/>
          <a:ext cx="6029471" cy="4236721"/>
        </p:xfrm>
        <a:graphic>
          <a:graphicData uri="http://schemas.openxmlformats.org/drawingml/2006/table">
            <a:tbl>
              <a:tblPr firstRow="1" bandRow="1">
                <a:tableStyleId>{EB344D84-9AFB-497E-A393-DC336BA19D2E}</a:tableStyleId>
              </a:tblPr>
              <a:tblGrid>
                <a:gridCol w="6029471"/>
              </a:tblGrid>
              <a:tr h="3620898">
                <a:tc>
                  <a:txBody>
                    <a:bodyPr/>
                    <a:lstStyle/>
                    <a:p>
                      <a:r>
                        <a:rPr lang="en-US" sz="800" b="1" kern="1200" dirty="0" smtClean="0">
                          <a:solidFill>
                            <a:schemeClr val="lt1"/>
                          </a:solidFill>
                          <a:latin typeface="+mn-lt"/>
                          <a:ea typeface="+mn-ea"/>
                          <a:cs typeface="+mn-cs"/>
                        </a:rPr>
                        <a:t>root@snqe80a:~/SSL# cat </a:t>
                      </a:r>
                      <a:r>
                        <a:rPr lang="en-US" sz="800" b="1" kern="1200" dirty="0" err="1" smtClean="0">
                          <a:solidFill>
                            <a:schemeClr val="lt1"/>
                          </a:solidFill>
                          <a:latin typeface="+mn-lt"/>
                          <a:ea typeface="+mn-ea"/>
                          <a:cs typeface="+mn-cs"/>
                        </a:rPr>
                        <a:t>cert.temp</a:t>
                      </a:r>
                      <a:endParaRPr lang="en-US" sz="800" b="1" kern="1200" dirty="0" smtClean="0">
                        <a:solidFill>
                          <a:schemeClr val="lt1"/>
                        </a:solidFill>
                        <a:latin typeface="+mn-lt"/>
                        <a:ea typeface="+mn-ea"/>
                        <a:cs typeface="+mn-cs"/>
                      </a:endParaRPr>
                    </a:p>
                    <a:p>
                      <a:r>
                        <a:rPr lang="en-US" sz="800" b="1" kern="1200" dirty="0" smtClean="0">
                          <a:solidFill>
                            <a:schemeClr val="lt1"/>
                          </a:solidFill>
                          <a:latin typeface="+mn-lt"/>
                          <a:ea typeface="+mn-ea"/>
                          <a:cs typeface="+mn-cs"/>
                        </a:rPr>
                        <a:t>[</a:t>
                      </a:r>
                      <a:r>
                        <a:rPr lang="en-US" sz="800" b="1" kern="1200" dirty="0" err="1" smtClean="0">
                          <a:solidFill>
                            <a:schemeClr val="lt1"/>
                          </a:solidFill>
                          <a:latin typeface="+mn-lt"/>
                          <a:ea typeface="+mn-ea"/>
                          <a:cs typeface="+mn-cs"/>
                        </a:rPr>
                        <a:t>req</a:t>
                      </a:r>
                      <a:r>
                        <a:rPr lang="en-US" sz="800" b="1" kern="1200" dirty="0" smtClean="0">
                          <a:solidFill>
                            <a:schemeClr val="lt1"/>
                          </a:solidFill>
                          <a:latin typeface="+mn-lt"/>
                          <a:ea typeface="+mn-ea"/>
                          <a:cs typeface="+mn-cs"/>
                        </a:rPr>
                        <a:t>]</a:t>
                      </a:r>
                    </a:p>
                    <a:p>
                      <a:r>
                        <a:rPr lang="en-US" sz="800" b="1" kern="1200" dirty="0" err="1" smtClean="0">
                          <a:solidFill>
                            <a:schemeClr val="lt1"/>
                          </a:solidFill>
                          <a:latin typeface="+mn-lt"/>
                          <a:ea typeface="+mn-ea"/>
                          <a:cs typeface="+mn-cs"/>
                        </a:rPr>
                        <a:t>distinguished_name</a:t>
                      </a:r>
                      <a:r>
                        <a:rPr lang="en-US" sz="800" b="1" kern="1200" dirty="0" smtClean="0">
                          <a:solidFill>
                            <a:schemeClr val="lt1"/>
                          </a:solidFill>
                          <a:latin typeface="+mn-lt"/>
                          <a:ea typeface="+mn-ea"/>
                          <a:cs typeface="+mn-cs"/>
                        </a:rPr>
                        <a:t>  = </a:t>
                      </a:r>
                      <a:r>
                        <a:rPr lang="en-US" sz="800" b="1" kern="1200" dirty="0" err="1" smtClean="0">
                          <a:solidFill>
                            <a:schemeClr val="lt1"/>
                          </a:solidFill>
                          <a:latin typeface="+mn-lt"/>
                          <a:ea typeface="+mn-ea"/>
                          <a:cs typeface="+mn-cs"/>
                        </a:rPr>
                        <a:t>sn-lattus</a:t>
                      </a:r>
                      <a:endParaRPr lang="en-US" sz="800" b="1" kern="1200" dirty="0" smtClean="0">
                        <a:solidFill>
                          <a:schemeClr val="lt1"/>
                        </a:solidFill>
                        <a:latin typeface="+mn-lt"/>
                        <a:ea typeface="+mn-ea"/>
                        <a:cs typeface="+mn-cs"/>
                      </a:endParaRPr>
                    </a:p>
                    <a:p>
                      <a:r>
                        <a:rPr lang="en-US" sz="800" b="1" kern="1200" dirty="0" smtClean="0">
                          <a:solidFill>
                            <a:schemeClr val="lt1"/>
                          </a:solidFill>
                          <a:latin typeface="+mn-lt"/>
                          <a:ea typeface="+mn-ea"/>
                          <a:cs typeface="+mn-cs"/>
                        </a:rPr>
                        <a:t>x509_extensions     = v3_req</a:t>
                      </a:r>
                    </a:p>
                    <a:p>
                      <a:r>
                        <a:rPr lang="en-US" sz="800" b="1" kern="1200" dirty="0" smtClean="0">
                          <a:solidFill>
                            <a:schemeClr val="lt1"/>
                          </a:solidFill>
                          <a:latin typeface="+mn-lt"/>
                          <a:ea typeface="+mn-ea"/>
                          <a:cs typeface="+mn-cs"/>
                        </a:rPr>
                        <a:t>prompt              = no</a:t>
                      </a:r>
                    </a:p>
                    <a:p>
                      <a:r>
                        <a:rPr lang="en-US" sz="800" b="1" kern="1200" dirty="0" smtClean="0">
                          <a:solidFill>
                            <a:schemeClr val="lt1"/>
                          </a:solidFill>
                          <a:latin typeface="+mn-lt"/>
                          <a:ea typeface="+mn-ea"/>
                          <a:cs typeface="+mn-cs"/>
                        </a:rPr>
                        <a:t>[</a:t>
                      </a:r>
                      <a:r>
                        <a:rPr lang="en-US" sz="800" b="1" kern="1200" dirty="0" err="1" smtClean="0">
                          <a:solidFill>
                            <a:schemeClr val="lt1"/>
                          </a:solidFill>
                          <a:latin typeface="+mn-lt"/>
                          <a:ea typeface="+mn-ea"/>
                          <a:cs typeface="+mn-cs"/>
                        </a:rPr>
                        <a:t>sn-lattus</a:t>
                      </a:r>
                      <a:r>
                        <a:rPr lang="en-US" sz="800" b="1" kern="1200" dirty="0" smtClean="0">
                          <a:solidFill>
                            <a:schemeClr val="lt1"/>
                          </a:solidFill>
                          <a:latin typeface="+mn-lt"/>
                          <a:ea typeface="+mn-ea"/>
                          <a:cs typeface="+mn-cs"/>
                        </a:rPr>
                        <a:t>]</a:t>
                      </a:r>
                    </a:p>
                    <a:p>
                      <a:r>
                        <a:rPr lang="en-US" sz="800" b="1" kern="1200" dirty="0" smtClean="0">
                          <a:solidFill>
                            <a:schemeClr val="lt1"/>
                          </a:solidFill>
                          <a:latin typeface="+mn-lt"/>
                          <a:ea typeface="+mn-ea"/>
                          <a:cs typeface="+mn-cs"/>
                        </a:rPr>
                        <a:t>C           = US</a:t>
                      </a:r>
                    </a:p>
                    <a:p>
                      <a:r>
                        <a:rPr lang="en-US" sz="800" b="1" kern="1200" dirty="0" smtClean="0">
                          <a:solidFill>
                            <a:schemeClr val="lt1"/>
                          </a:solidFill>
                          <a:latin typeface="+mn-lt"/>
                          <a:ea typeface="+mn-ea"/>
                          <a:cs typeface="+mn-cs"/>
                        </a:rPr>
                        <a:t>ST          = Texas</a:t>
                      </a:r>
                    </a:p>
                    <a:p>
                      <a:r>
                        <a:rPr lang="en-US" sz="800" b="1" kern="1200" dirty="0" smtClean="0">
                          <a:solidFill>
                            <a:schemeClr val="lt1"/>
                          </a:solidFill>
                          <a:latin typeface="+mn-lt"/>
                          <a:ea typeface="+mn-ea"/>
                          <a:cs typeface="+mn-cs"/>
                        </a:rPr>
                        <a:t>L           = Richardson</a:t>
                      </a:r>
                    </a:p>
                    <a:p>
                      <a:r>
                        <a:rPr lang="en-US" sz="800" b="1" kern="1200" dirty="0" smtClean="0">
                          <a:solidFill>
                            <a:schemeClr val="lt1"/>
                          </a:solidFill>
                          <a:latin typeface="+mn-lt"/>
                          <a:ea typeface="+mn-ea"/>
                          <a:cs typeface="+mn-cs"/>
                        </a:rPr>
                        <a:t>O           = Quantum Corporation</a:t>
                      </a:r>
                    </a:p>
                    <a:p>
                      <a:r>
                        <a:rPr lang="en-US" sz="800" b="1" kern="1200" dirty="0" smtClean="0">
                          <a:solidFill>
                            <a:schemeClr val="lt1"/>
                          </a:solidFill>
                          <a:latin typeface="+mn-lt"/>
                          <a:ea typeface="+mn-ea"/>
                          <a:cs typeface="+mn-cs"/>
                        </a:rPr>
                        <a:t>OU          = StorNext Engineering</a:t>
                      </a:r>
                    </a:p>
                    <a:p>
                      <a:r>
                        <a:rPr lang="en-US" sz="800" b="1" kern="1200" dirty="0" smtClean="0">
                          <a:solidFill>
                            <a:schemeClr val="lt1"/>
                          </a:solidFill>
                          <a:latin typeface="+mn-lt"/>
                          <a:ea typeface="+mn-ea"/>
                          <a:cs typeface="+mn-cs"/>
                        </a:rPr>
                        <a:t>CN          = snqe80a.sn.quantum.com</a:t>
                      </a:r>
                    </a:p>
                    <a:p>
                      <a:r>
                        <a:rPr lang="en-US" sz="800" b="1" kern="1200" dirty="0" smtClean="0">
                          <a:solidFill>
                            <a:schemeClr val="lt1"/>
                          </a:solidFill>
                          <a:latin typeface="+mn-lt"/>
                          <a:ea typeface="+mn-ea"/>
                          <a:cs typeface="+mn-cs"/>
                        </a:rPr>
                        <a:t>[v3_req]</a:t>
                      </a:r>
                    </a:p>
                    <a:p>
                      <a:r>
                        <a:rPr lang="en-US" sz="800" b="1" kern="1200" dirty="0" err="1" smtClean="0">
                          <a:solidFill>
                            <a:schemeClr val="lt1"/>
                          </a:solidFill>
                          <a:latin typeface="+mn-lt"/>
                          <a:ea typeface="+mn-ea"/>
                          <a:cs typeface="+mn-cs"/>
                        </a:rPr>
                        <a:t>keyUsage</a:t>
                      </a:r>
                      <a:r>
                        <a:rPr lang="en-US" sz="800" b="1" kern="1200" dirty="0" smtClean="0">
                          <a:solidFill>
                            <a:schemeClr val="lt1"/>
                          </a:solidFill>
                          <a:latin typeface="+mn-lt"/>
                          <a:ea typeface="+mn-ea"/>
                          <a:cs typeface="+mn-cs"/>
                        </a:rPr>
                        <a:t>    = </a:t>
                      </a:r>
                      <a:r>
                        <a:rPr lang="en-US" sz="800" b="1" kern="1200" dirty="0" err="1" smtClean="0">
                          <a:solidFill>
                            <a:schemeClr val="lt1"/>
                          </a:solidFill>
                          <a:latin typeface="+mn-lt"/>
                          <a:ea typeface="+mn-ea"/>
                          <a:cs typeface="+mn-cs"/>
                        </a:rPr>
                        <a:t>nonRepudiation</a:t>
                      </a:r>
                      <a:r>
                        <a:rPr lang="en-US" sz="800" b="1" kern="1200" dirty="0" smtClean="0">
                          <a:solidFill>
                            <a:schemeClr val="lt1"/>
                          </a:solidFill>
                          <a:latin typeface="+mn-lt"/>
                          <a:ea typeface="+mn-ea"/>
                          <a:cs typeface="+mn-cs"/>
                        </a:rPr>
                        <a:t>, </a:t>
                      </a:r>
                      <a:r>
                        <a:rPr lang="en-US" sz="800" b="1" kern="1200" dirty="0" err="1" smtClean="0">
                          <a:solidFill>
                            <a:schemeClr val="lt1"/>
                          </a:solidFill>
                          <a:latin typeface="+mn-lt"/>
                          <a:ea typeface="+mn-ea"/>
                          <a:cs typeface="+mn-cs"/>
                        </a:rPr>
                        <a:t>digitalSignature</a:t>
                      </a:r>
                      <a:r>
                        <a:rPr lang="en-US" sz="800" b="1" kern="1200" dirty="0" smtClean="0">
                          <a:solidFill>
                            <a:schemeClr val="lt1"/>
                          </a:solidFill>
                          <a:latin typeface="+mn-lt"/>
                          <a:ea typeface="+mn-ea"/>
                          <a:cs typeface="+mn-cs"/>
                        </a:rPr>
                        <a:t>, </a:t>
                      </a:r>
                      <a:r>
                        <a:rPr lang="en-US" sz="800" b="1" kern="1200" dirty="0" err="1" smtClean="0">
                          <a:solidFill>
                            <a:schemeClr val="lt1"/>
                          </a:solidFill>
                          <a:latin typeface="+mn-lt"/>
                          <a:ea typeface="+mn-ea"/>
                          <a:cs typeface="+mn-cs"/>
                        </a:rPr>
                        <a:t>keyEncipherment</a:t>
                      </a:r>
                      <a:r>
                        <a:rPr lang="en-US" sz="800" b="1" kern="1200" dirty="0" smtClean="0">
                          <a:solidFill>
                            <a:schemeClr val="lt1"/>
                          </a:solidFill>
                          <a:latin typeface="+mn-lt"/>
                          <a:ea typeface="+mn-ea"/>
                          <a:cs typeface="+mn-cs"/>
                        </a:rPr>
                        <a:t>, </a:t>
                      </a:r>
                      <a:r>
                        <a:rPr lang="en-US" sz="800" b="1" kern="1200" dirty="0" err="1" smtClean="0">
                          <a:solidFill>
                            <a:schemeClr val="lt1"/>
                          </a:solidFill>
                          <a:latin typeface="+mn-lt"/>
                          <a:ea typeface="+mn-ea"/>
                          <a:cs typeface="+mn-cs"/>
                        </a:rPr>
                        <a:t>keyCertSign</a:t>
                      </a:r>
                      <a:endParaRPr lang="en-US" sz="800" b="1" kern="1200" dirty="0" smtClean="0">
                        <a:solidFill>
                          <a:schemeClr val="lt1"/>
                        </a:solidFill>
                        <a:latin typeface="+mn-lt"/>
                        <a:ea typeface="+mn-ea"/>
                        <a:cs typeface="+mn-cs"/>
                      </a:endParaRPr>
                    </a:p>
                    <a:p>
                      <a:r>
                        <a:rPr lang="en-US" sz="800" b="1" kern="1200" dirty="0" err="1" smtClean="0">
                          <a:solidFill>
                            <a:schemeClr val="lt1"/>
                          </a:solidFill>
                          <a:latin typeface="+mn-lt"/>
                          <a:ea typeface="+mn-ea"/>
                          <a:cs typeface="+mn-cs"/>
                        </a:rPr>
                        <a:t>subjectAltName</a:t>
                      </a:r>
                      <a:r>
                        <a:rPr lang="en-US" sz="800" b="1" kern="1200" dirty="0" smtClean="0">
                          <a:solidFill>
                            <a:schemeClr val="lt1"/>
                          </a:solidFill>
                          <a:latin typeface="+mn-lt"/>
                          <a:ea typeface="+mn-ea"/>
                          <a:cs typeface="+mn-cs"/>
                        </a:rPr>
                        <a:t> = @</a:t>
                      </a:r>
                      <a:r>
                        <a:rPr lang="en-US" sz="800" b="1" kern="1200" dirty="0" err="1" smtClean="0">
                          <a:solidFill>
                            <a:schemeClr val="lt1"/>
                          </a:solidFill>
                          <a:latin typeface="+mn-lt"/>
                          <a:ea typeface="+mn-ea"/>
                          <a:cs typeface="+mn-cs"/>
                        </a:rPr>
                        <a:t>alt_names</a:t>
                      </a:r>
                      <a:endParaRPr lang="en-US" sz="800" b="1" kern="1200" dirty="0" smtClean="0">
                        <a:solidFill>
                          <a:schemeClr val="lt1"/>
                        </a:solidFill>
                        <a:latin typeface="+mn-lt"/>
                        <a:ea typeface="+mn-ea"/>
                        <a:cs typeface="+mn-cs"/>
                      </a:endParaRPr>
                    </a:p>
                    <a:p>
                      <a:r>
                        <a:rPr lang="en-US" sz="800" b="1" kern="1200" dirty="0" smtClean="0">
                          <a:solidFill>
                            <a:schemeClr val="lt1"/>
                          </a:solidFill>
                          <a:latin typeface="+mn-lt"/>
                          <a:ea typeface="+mn-ea"/>
                          <a:cs typeface="+mn-cs"/>
                        </a:rPr>
                        <a:t>[</a:t>
                      </a:r>
                      <a:r>
                        <a:rPr lang="en-US" sz="800" b="1" kern="1200" dirty="0" err="1" smtClean="0">
                          <a:solidFill>
                            <a:schemeClr val="lt1"/>
                          </a:solidFill>
                          <a:latin typeface="+mn-lt"/>
                          <a:ea typeface="+mn-ea"/>
                          <a:cs typeface="+mn-cs"/>
                        </a:rPr>
                        <a:t>alt_names</a:t>
                      </a:r>
                      <a:r>
                        <a:rPr lang="en-US" sz="800" b="1" kern="1200" dirty="0" smtClean="0">
                          <a:solidFill>
                            <a:schemeClr val="lt1"/>
                          </a:solidFill>
                          <a:latin typeface="+mn-lt"/>
                          <a:ea typeface="+mn-ea"/>
                          <a:cs typeface="+mn-cs"/>
                        </a:rPr>
                        <a:t>]</a:t>
                      </a:r>
                    </a:p>
                    <a:p>
                      <a:r>
                        <a:rPr lang="en-US" sz="800" b="1" kern="1200" dirty="0" smtClean="0">
                          <a:solidFill>
                            <a:schemeClr val="lt1"/>
                          </a:solidFill>
                          <a:latin typeface="+mn-lt"/>
                          <a:ea typeface="+mn-ea"/>
                          <a:cs typeface="+mn-cs"/>
                        </a:rPr>
                        <a:t>DNS.1 = snqe80a</a:t>
                      </a:r>
                    </a:p>
                    <a:p>
                      <a:r>
                        <a:rPr lang="en-US" sz="800" b="1" kern="1200" dirty="0" smtClean="0">
                          <a:solidFill>
                            <a:schemeClr val="lt1"/>
                          </a:solidFill>
                          <a:latin typeface="+mn-lt"/>
                          <a:ea typeface="+mn-ea"/>
                          <a:cs typeface="+mn-cs"/>
                        </a:rPr>
                        <a:t>DNS.2 = snqe80a.sn.quantum.com</a:t>
                      </a:r>
                    </a:p>
                    <a:p>
                      <a:r>
                        <a:rPr lang="en-US" sz="800" b="1" kern="1200" dirty="0" smtClean="0">
                          <a:solidFill>
                            <a:schemeClr val="lt1"/>
                          </a:solidFill>
                          <a:latin typeface="+mn-lt"/>
                          <a:ea typeface="+mn-ea"/>
                          <a:cs typeface="+mn-cs"/>
                        </a:rPr>
                        <a:t>DNS.3 = snqe80-vip</a:t>
                      </a:r>
                    </a:p>
                    <a:p>
                      <a:r>
                        <a:rPr lang="en-US" sz="800" b="1" kern="1200" dirty="0" smtClean="0">
                          <a:solidFill>
                            <a:schemeClr val="lt1"/>
                          </a:solidFill>
                          <a:latin typeface="+mn-lt"/>
                          <a:ea typeface="+mn-ea"/>
                          <a:cs typeface="+mn-cs"/>
                        </a:rPr>
                        <a:t>DNS.4 = snqe80-vip.sn.quantum.com</a:t>
                      </a:r>
                    </a:p>
                    <a:p>
                      <a:r>
                        <a:rPr lang="en-US" sz="800" b="1" kern="1200" dirty="0" smtClean="0">
                          <a:solidFill>
                            <a:schemeClr val="lt1"/>
                          </a:solidFill>
                          <a:latin typeface="+mn-lt"/>
                          <a:ea typeface="+mn-ea"/>
                          <a:cs typeface="+mn-cs"/>
                        </a:rPr>
                        <a:t>DNS.5 = snqe80a-10</a:t>
                      </a:r>
                    </a:p>
                    <a:p>
                      <a:r>
                        <a:rPr lang="en-US" sz="800" b="1" kern="1200" dirty="0" smtClean="0">
                          <a:solidFill>
                            <a:schemeClr val="lt1"/>
                          </a:solidFill>
                          <a:latin typeface="+mn-lt"/>
                          <a:ea typeface="+mn-ea"/>
                          <a:cs typeface="+mn-cs"/>
                        </a:rPr>
                        <a:t>DNS.6 = snqe80a-10.sn.quantum.com</a:t>
                      </a:r>
                    </a:p>
                    <a:p>
                      <a:r>
                        <a:rPr lang="en-US" sz="800" b="1" kern="1200" dirty="0" smtClean="0">
                          <a:solidFill>
                            <a:schemeClr val="lt1"/>
                          </a:solidFill>
                          <a:latin typeface="+mn-lt"/>
                          <a:ea typeface="+mn-ea"/>
                          <a:cs typeface="+mn-cs"/>
                        </a:rPr>
                        <a:t>DNS.7 = snqe80-vip-10</a:t>
                      </a:r>
                    </a:p>
                    <a:p>
                      <a:r>
                        <a:rPr lang="en-US" sz="800" b="1" kern="1200" dirty="0" smtClean="0">
                          <a:solidFill>
                            <a:schemeClr val="lt1"/>
                          </a:solidFill>
                          <a:latin typeface="+mn-lt"/>
                          <a:ea typeface="+mn-ea"/>
                          <a:cs typeface="+mn-cs"/>
                        </a:rPr>
                        <a:t>DNS.8 = snqe80-vip-10.sn.quantum.com</a:t>
                      </a:r>
                    </a:p>
                    <a:p>
                      <a:r>
                        <a:rPr lang="en-US" sz="800" b="1" kern="1200" dirty="0" smtClean="0">
                          <a:solidFill>
                            <a:schemeClr val="lt1"/>
                          </a:solidFill>
                          <a:latin typeface="+mn-lt"/>
                          <a:ea typeface="+mn-ea"/>
                          <a:cs typeface="+mn-cs"/>
                        </a:rPr>
                        <a:t>DNS.9 = snqe80a-11</a:t>
                      </a:r>
                    </a:p>
                    <a:p>
                      <a:r>
                        <a:rPr lang="en-US" sz="800" b="1" kern="1200" dirty="0" smtClean="0">
                          <a:solidFill>
                            <a:schemeClr val="lt1"/>
                          </a:solidFill>
                          <a:latin typeface="+mn-lt"/>
                          <a:ea typeface="+mn-ea"/>
                          <a:cs typeface="+mn-cs"/>
                        </a:rPr>
                        <a:t>DNS.10 = snqe80a-11.sn.quantum.com</a:t>
                      </a:r>
                    </a:p>
                    <a:p>
                      <a:r>
                        <a:rPr lang="en-US" sz="800" b="1" kern="1200" dirty="0" smtClean="0">
                          <a:solidFill>
                            <a:schemeClr val="lt1"/>
                          </a:solidFill>
                          <a:latin typeface="+mn-lt"/>
                          <a:ea typeface="+mn-ea"/>
                          <a:cs typeface="+mn-cs"/>
                        </a:rPr>
                        <a:t>DNS.11 = snqe80-vip-11</a:t>
                      </a:r>
                    </a:p>
                    <a:p>
                      <a:r>
                        <a:rPr lang="en-US" sz="800" b="1" kern="1200" dirty="0" smtClean="0">
                          <a:solidFill>
                            <a:schemeClr val="lt1"/>
                          </a:solidFill>
                          <a:latin typeface="+mn-lt"/>
                          <a:ea typeface="+mn-ea"/>
                          <a:cs typeface="+mn-cs"/>
                        </a:rPr>
                        <a:t>DNS.12 = snqe80-vip-11.sn.quantum.com</a:t>
                      </a:r>
                    </a:p>
                    <a:p>
                      <a:r>
                        <a:rPr lang="en-US" sz="800" b="1" kern="1200" dirty="0" smtClean="0">
                          <a:solidFill>
                            <a:schemeClr val="lt1"/>
                          </a:solidFill>
                          <a:latin typeface="+mn-lt"/>
                          <a:ea typeface="+mn-ea"/>
                          <a:cs typeface="+mn-cs"/>
                        </a:rPr>
                        <a:t>IP.1 = 10.60.192.181</a:t>
                      </a:r>
                    </a:p>
                    <a:p>
                      <a:r>
                        <a:rPr lang="en-US" sz="800" b="1" kern="1200" dirty="0" smtClean="0">
                          <a:solidFill>
                            <a:schemeClr val="lt1"/>
                          </a:solidFill>
                          <a:latin typeface="+mn-lt"/>
                          <a:ea typeface="+mn-ea"/>
                          <a:cs typeface="+mn-cs"/>
                        </a:rPr>
                        <a:t>IP.2 = 10.60.192.185</a:t>
                      </a:r>
                    </a:p>
                    <a:p>
                      <a:r>
                        <a:rPr lang="en-US" sz="800" b="1" kern="1200" dirty="0" smtClean="0">
                          <a:solidFill>
                            <a:schemeClr val="lt1"/>
                          </a:solidFill>
                          <a:latin typeface="+mn-lt"/>
                          <a:ea typeface="+mn-ea"/>
                          <a:cs typeface="+mn-cs"/>
                        </a:rPr>
                        <a:t>IP.3 = 10.10.10.181</a:t>
                      </a:r>
                    </a:p>
                    <a:p>
                      <a:r>
                        <a:rPr lang="en-US" sz="800" b="1" kern="1200" dirty="0" smtClean="0">
                          <a:solidFill>
                            <a:schemeClr val="lt1"/>
                          </a:solidFill>
                          <a:latin typeface="+mn-lt"/>
                          <a:ea typeface="+mn-ea"/>
                          <a:cs typeface="+mn-cs"/>
                        </a:rPr>
                        <a:t>IP.4 = 10.10.10.185</a:t>
                      </a:r>
                    </a:p>
                    <a:p>
                      <a:r>
                        <a:rPr lang="en-US" sz="800" b="1" kern="1200" dirty="0" smtClean="0">
                          <a:solidFill>
                            <a:schemeClr val="lt1"/>
                          </a:solidFill>
                          <a:latin typeface="+mn-lt"/>
                          <a:ea typeface="+mn-ea"/>
                          <a:cs typeface="+mn-cs"/>
                        </a:rPr>
                        <a:t>IP.5 = 11.11.11.181</a:t>
                      </a:r>
                    </a:p>
                    <a:p>
                      <a:r>
                        <a:rPr lang="en-US" sz="800" b="1" kern="1200" dirty="0" smtClean="0">
                          <a:solidFill>
                            <a:schemeClr val="lt1"/>
                          </a:solidFill>
                          <a:latin typeface="+mn-lt"/>
                          <a:ea typeface="+mn-ea"/>
                          <a:cs typeface="+mn-cs"/>
                        </a:rPr>
                        <a:t>IP.6 = 11.11.11.185</a:t>
                      </a:r>
                      <a:endParaRPr lang="en-US" sz="800" b="0" dirty="0"/>
                    </a:p>
                  </a:txBody>
                  <a:tcPr/>
                </a:tc>
              </a:tr>
            </a:tbl>
          </a:graphicData>
        </a:graphic>
      </p:graphicFrame>
    </p:spTree>
    <p:extLst>
      <p:ext uri="{BB962C8B-B14F-4D97-AF65-F5344CB8AC3E}">
        <p14:creationId xmlns:p14="http://schemas.microsoft.com/office/powerpoint/2010/main" val="32661453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Features - Interfaces</a:t>
            </a:r>
            <a:endParaRPr lang="en-US" dirty="0"/>
          </a:p>
        </p:txBody>
      </p:sp>
      <p:sp>
        <p:nvSpPr>
          <p:cNvPr id="3" name="Content Placeholder 2"/>
          <p:cNvSpPr>
            <a:spLocks noGrp="1"/>
          </p:cNvSpPr>
          <p:nvPr>
            <p:ph idx="1"/>
          </p:nvPr>
        </p:nvSpPr>
        <p:spPr>
          <a:xfrm>
            <a:off x="301625" y="1143000"/>
            <a:ext cx="7543800" cy="5440680"/>
          </a:xfrm>
        </p:spPr>
        <p:txBody>
          <a:bodyPr/>
          <a:lstStyle/>
          <a:p>
            <a:r>
              <a:rPr lang="en-US" dirty="0"/>
              <a:t>Interfaces</a:t>
            </a:r>
          </a:p>
          <a:p>
            <a:pPr lvl="1"/>
            <a:r>
              <a:rPr lang="en-US" dirty="0" smtClean="0"/>
              <a:t>Certificates</a:t>
            </a:r>
          </a:p>
          <a:p>
            <a:pPr lvl="2"/>
            <a:r>
              <a:rPr lang="en-US" dirty="0" smtClean="0"/>
              <a:t>Generate </a:t>
            </a:r>
            <a:r>
              <a:rPr lang="en-US" dirty="0"/>
              <a:t>a certificate using </a:t>
            </a:r>
            <a:r>
              <a:rPr lang="en-US" dirty="0" err="1"/>
              <a:t>openssl</a:t>
            </a:r>
            <a:r>
              <a:rPr lang="en-US" dirty="0"/>
              <a:t> commands with a template</a:t>
            </a:r>
          </a:p>
          <a:p>
            <a:pPr marL="914400" lvl="2" indent="0">
              <a:buNone/>
            </a:pPr>
            <a:endParaRPr lang="en-US" dirty="0" smtClean="0"/>
          </a:p>
          <a:p>
            <a:pPr lvl="2"/>
            <a:endParaRPr lang="en-US" dirty="0"/>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smtClean="0"/>
          </a:p>
          <a:p>
            <a:pPr lvl="2"/>
            <a:endParaRPr lang="en-US" dirty="0" smtClean="0"/>
          </a:p>
          <a:p>
            <a:pPr lvl="2"/>
            <a:r>
              <a:rPr lang="en-US" dirty="0" smtClean="0"/>
              <a:t>Uploaded </a:t>
            </a:r>
            <a:r>
              <a:rPr lang="en-US" dirty="0"/>
              <a:t>.</a:t>
            </a:r>
            <a:r>
              <a:rPr lang="en-US" dirty="0" err="1"/>
              <a:t>pem</a:t>
            </a:r>
            <a:r>
              <a:rPr lang="en-US" dirty="0"/>
              <a:t> files to each controllers using the Lattus CMC</a:t>
            </a:r>
            <a:r>
              <a:rPr lang="en-US" sz="1200" dirty="0"/>
              <a:t>.</a:t>
            </a:r>
          </a:p>
          <a:p>
            <a:pPr lvl="3"/>
            <a:r>
              <a:rPr lang="en-US" dirty="0"/>
              <a:t>Get saved to </a:t>
            </a:r>
            <a:r>
              <a:rPr lang="en-US" sz="1200" i="1" dirty="0"/>
              <a:t>/opt/qbase3/</a:t>
            </a:r>
            <a:r>
              <a:rPr lang="en-US" sz="1200" i="1" dirty="0" err="1"/>
              <a:t>cfg</a:t>
            </a:r>
            <a:r>
              <a:rPr lang="en-US" sz="1200" i="1" dirty="0"/>
              <a:t>/pound/</a:t>
            </a:r>
            <a:r>
              <a:rPr lang="en-US" sz="1200" i="1" dirty="0" err="1" smtClean="0"/>
              <a:t>server.pem</a:t>
            </a:r>
            <a:endParaRPr lang="en-US" sz="1200" i="1" dirty="0" smtClean="0"/>
          </a:p>
          <a:p>
            <a:pPr lvl="2"/>
            <a:r>
              <a:rPr lang="en-US" sz="1200" dirty="0"/>
              <a:t>Public key needs to be extracted and imported into the StorNext client.</a:t>
            </a:r>
          </a:p>
          <a:p>
            <a:pPr lvl="2"/>
            <a:endParaRPr lang="en-US" sz="1200" i="1"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53306240"/>
              </p:ext>
            </p:extLst>
          </p:nvPr>
        </p:nvGraphicFramePr>
        <p:xfrm>
          <a:off x="1524000" y="2383319"/>
          <a:ext cx="6096000" cy="2346960"/>
        </p:xfrm>
        <a:graphic>
          <a:graphicData uri="http://schemas.openxmlformats.org/drawingml/2006/table">
            <a:tbl>
              <a:tblPr firstRow="1" bandRow="1">
                <a:tableStyleId>{F2DE63D5-997A-4646-A377-4702673A728D}</a:tableStyleId>
              </a:tblPr>
              <a:tblGrid>
                <a:gridCol w="6096000"/>
              </a:tblGrid>
              <a:tr h="2129091">
                <a:tc>
                  <a:txBody>
                    <a:bodyPr/>
                    <a:lstStyle/>
                    <a:p>
                      <a:r>
                        <a:rPr lang="en-US" sz="1000" b="1" kern="1200" dirty="0" smtClean="0">
                          <a:solidFill>
                            <a:schemeClr val="lt1"/>
                          </a:solidFill>
                          <a:latin typeface="+mn-lt"/>
                          <a:ea typeface="+mn-ea"/>
                          <a:cs typeface="+mn-cs"/>
                        </a:rPr>
                        <a:t>Generate a private key:</a:t>
                      </a:r>
                    </a:p>
                    <a:p>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openssl</a:t>
                      </a:r>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genrsa</a:t>
                      </a:r>
                      <a:r>
                        <a:rPr lang="en-US" sz="1000" b="0" kern="1200" dirty="0" smtClean="0">
                          <a:solidFill>
                            <a:schemeClr val="lt1"/>
                          </a:solidFill>
                          <a:latin typeface="+mn-lt"/>
                          <a:ea typeface="+mn-ea"/>
                          <a:cs typeface="+mn-cs"/>
                        </a:rPr>
                        <a:t> -des3 -out </a:t>
                      </a:r>
                      <a:r>
                        <a:rPr lang="en-US" sz="1000" b="0" kern="1200" dirty="0" err="1" smtClean="0">
                          <a:solidFill>
                            <a:schemeClr val="lt1"/>
                          </a:solidFill>
                          <a:latin typeface="+mn-lt"/>
                          <a:ea typeface="+mn-ea"/>
                          <a:cs typeface="+mn-cs"/>
                        </a:rPr>
                        <a:t>server.key</a:t>
                      </a:r>
                      <a:r>
                        <a:rPr lang="en-US" sz="1000" b="0" kern="1200" dirty="0" smtClean="0">
                          <a:solidFill>
                            <a:schemeClr val="lt1"/>
                          </a:solidFill>
                          <a:latin typeface="+mn-lt"/>
                          <a:ea typeface="+mn-ea"/>
                          <a:cs typeface="+mn-cs"/>
                        </a:rPr>
                        <a:t> 1024</a:t>
                      </a:r>
                    </a:p>
                    <a:p>
                      <a:r>
                        <a:rPr lang="en-US" sz="1000" b="1" kern="1200" dirty="0" smtClean="0">
                          <a:solidFill>
                            <a:schemeClr val="lt1"/>
                          </a:solidFill>
                          <a:latin typeface="+mn-lt"/>
                          <a:ea typeface="+mn-ea"/>
                          <a:cs typeface="+mn-cs"/>
                        </a:rPr>
                        <a:t>Generate a CSR from the key:</a:t>
                      </a:r>
                    </a:p>
                    <a:p>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openssl</a:t>
                      </a:r>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req</a:t>
                      </a:r>
                      <a:r>
                        <a:rPr lang="en-US" sz="1000" b="0" kern="1200" dirty="0" smtClean="0">
                          <a:solidFill>
                            <a:schemeClr val="lt1"/>
                          </a:solidFill>
                          <a:latin typeface="+mn-lt"/>
                          <a:ea typeface="+mn-ea"/>
                          <a:cs typeface="+mn-cs"/>
                        </a:rPr>
                        <a:t> -new -key </a:t>
                      </a:r>
                      <a:r>
                        <a:rPr lang="en-US" sz="1000" b="0" kern="1200" dirty="0" err="1" smtClean="0">
                          <a:solidFill>
                            <a:schemeClr val="lt1"/>
                          </a:solidFill>
                          <a:latin typeface="+mn-lt"/>
                          <a:ea typeface="+mn-ea"/>
                          <a:cs typeface="+mn-cs"/>
                        </a:rPr>
                        <a:t>server.key</a:t>
                      </a:r>
                      <a:r>
                        <a:rPr lang="en-US" sz="1000" b="0" kern="1200" dirty="0" smtClean="0">
                          <a:solidFill>
                            <a:schemeClr val="lt1"/>
                          </a:solidFill>
                          <a:latin typeface="+mn-lt"/>
                          <a:ea typeface="+mn-ea"/>
                          <a:cs typeface="+mn-cs"/>
                        </a:rPr>
                        <a:t> -out </a:t>
                      </a:r>
                      <a:r>
                        <a:rPr lang="en-US" sz="1000" b="0" kern="1200" dirty="0" err="1" smtClean="0">
                          <a:solidFill>
                            <a:schemeClr val="lt1"/>
                          </a:solidFill>
                          <a:latin typeface="+mn-lt"/>
                          <a:ea typeface="+mn-ea"/>
                          <a:cs typeface="+mn-cs"/>
                        </a:rPr>
                        <a:t>server.csr</a:t>
                      </a:r>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config</a:t>
                      </a:r>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cert.temp</a:t>
                      </a:r>
                      <a:endParaRPr lang="en-US" sz="1000" b="0" kern="1200" dirty="0" smtClean="0">
                        <a:solidFill>
                          <a:schemeClr val="lt1"/>
                        </a:solidFill>
                        <a:latin typeface="+mn-lt"/>
                        <a:ea typeface="+mn-ea"/>
                        <a:cs typeface="+mn-cs"/>
                      </a:endParaRPr>
                    </a:p>
                    <a:p>
                      <a:r>
                        <a:rPr lang="en-US" sz="1000" b="1" kern="1200" dirty="0" smtClean="0">
                          <a:solidFill>
                            <a:schemeClr val="lt1"/>
                          </a:solidFill>
                          <a:latin typeface="+mn-lt"/>
                          <a:ea typeface="+mn-ea"/>
                          <a:cs typeface="+mn-cs"/>
                        </a:rPr>
                        <a:t>Remove the password from the key:</a:t>
                      </a:r>
                    </a:p>
                    <a:p>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cp</a:t>
                      </a:r>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server.key</a:t>
                      </a:r>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server.key.org</a:t>
                      </a:r>
                      <a:endParaRPr lang="en-US" sz="1000" b="0" kern="1200" dirty="0" smtClean="0">
                        <a:solidFill>
                          <a:schemeClr val="lt1"/>
                        </a:solidFill>
                        <a:latin typeface="+mn-lt"/>
                        <a:ea typeface="+mn-ea"/>
                        <a:cs typeface="+mn-cs"/>
                      </a:endParaRPr>
                    </a:p>
                    <a:p>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openssl</a:t>
                      </a:r>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rsa</a:t>
                      </a:r>
                      <a:r>
                        <a:rPr lang="en-US" sz="1000" b="0" kern="1200" dirty="0" smtClean="0">
                          <a:solidFill>
                            <a:schemeClr val="lt1"/>
                          </a:solidFill>
                          <a:latin typeface="+mn-lt"/>
                          <a:ea typeface="+mn-ea"/>
                          <a:cs typeface="+mn-cs"/>
                        </a:rPr>
                        <a:t> -in </a:t>
                      </a:r>
                      <a:r>
                        <a:rPr lang="en-US" sz="1000" b="0" kern="1200" dirty="0" err="1" smtClean="0">
                          <a:solidFill>
                            <a:schemeClr val="lt1"/>
                          </a:solidFill>
                          <a:latin typeface="+mn-lt"/>
                          <a:ea typeface="+mn-ea"/>
                          <a:cs typeface="+mn-cs"/>
                        </a:rPr>
                        <a:t>server.key.org</a:t>
                      </a:r>
                      <a:r>
                        <a:rPr lang="en-US" sz="1000" b="0" kern="1200" dirty="0" smtClean="0">
                          <a:solidFill>
                            <a:schemeClr val="lt1"/>
                          </a:solidFill>
                          <a:latin typeface="+mn-lt"/>
                          <a:ea typeface="+mn-ea"/>
                          <a:cs typeface="+mn-cs"/>
                        </a:rPr>
                        <a:t> -out </a:t>
                      </a:r>
                      <a:r>
                        <a:rPr lang="en-US" sz="1000" b="0" kern="1200" dirty="0" err="1" smtClean="0">
                          <a:solidFill>
                            <a:schemeClr val="lt1"/>
                          </a:solidFill>
                          <a:latin typeface="+mn-lt"/>
                          <a:ea typeface="+mn-ea"/>
                          <a:cs typeface="+mn-cs"/>
                        </a:rPr>
                        <a:t>server.key</a:t>
                      </a:r>
                      <a:endParaRPr lang="en-US" sz="1000" b="0" kern="1200" dirty="0" smtClean="0">
                        <a:solidFill>
                          <a:schemeClr val="lt1"/>
                        </a:solidFill>
                        <a:latin typeface="+mn-lt"/>
                        <a:ea typeface="+mn-ea"/>
                        <a:cs typeface="+mn-cs"/>
                      </a:endParaRPr>
                    </a:p>
                    <a:p>
                      <a:r>
                        <a:rPr lang="en-US" sz="1000" b="1" kern="1200" dirty="0" smtClean="0">
                          <a:solidFill>
                            <a:schemeClr val="lt1"/>
                          </a:solidFill>
                          <a:latin typeface="+mn-lt"/>
                          <a:ea typeface="+mn-ea"/>
                          <a:cs typeface="+mn-cs"/>
                        </a:rPr>
                        <a:t>Generate a self-signed certificate:</a:t>
                      </a:r>
                    </a:p>
                    <a:p>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openssl</a:t>
                      </a:r>
                      <a:r>
                        <a:rPr lang="en-US" sz="1000" b="0" kern="1200" dirty="0" smtClean="0">
                          <a:solidFill>
                            <a:schemeClr val="lt1"/>
                          </a:solidFill>
                          <a:latin typeface="+mn-lt"/>
                          <a:ea typeface="+mn-ea"/>
                          <a:cs typeface="+mn-cs"/>
                        </a:rPr>
                        <a:t> x509 -</a:t>
                      </a:r>
                      <a:r>
                        <a:rPr lang="en-US" sz="1000" b="0" kern="1200" dirty="0" err="1" smtClean="0">
                          <a:solidFill>
                            <a:schemeClr val="lt1"/>
                          </a:solidFill>
                          <a:latin typeface="+mn-lt"/>
                          <a:ea typeface="+mn-ea"/>
                          <a:cs typeface="+mn-cs"/>
                        </a:rPr>
                        <a:t>req</a:t>
                      </a:r>
                      <a:r>
                        <a:rPr lang="en-US" sz="1000" b="0" kern="1200" dirty="0" smtClean="0">
                          <a:solidFill>
                            <a:schemeClr val="lt1"/>
                          </a:solidFill>
                          <a:latin typeface="+mn-lt"/>
                          <a:ea typeface="+mn-ea"/>
                          <a:cs typeface="+mn-cs"/>
                        </a:rPr>
                        <a:t> -days 1460 -in </a:t>
                      </a:r>
                      <a:r>
                        <a:rPr lang="en-US" sz="1000" b="0" kern="1200" dirty="0" err="1" smtClean="0">
                          <a:solidFill>
                            <a:schemeClr val="lt1"/>
                          </a:solidFill>
                          <a:latin typeface="+mn-lt"/>
                          <a:ea typeface="+mn-ea"/>
                          <a:cs typeface="+mn-cs"/>
                        </a:rPr>
                        <a:t>server.csr</a:t>
                      </a:r>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signkey</a:t>
                      </a:r>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server.key</a:t>
                      </a:r>
                      <a:r>
                        <a:rPr lang="en-US" sz="1000" b="0" kern="1200" dirty="0" smtClean="0">
                          <a:solidFill>
                            <a:schemeClr val="lt1"/>
                          </a:solidFill>
                          <a:latin typeface="+mn-lt"/>
                          <a:ea typeface="+mn-ea"/>
                          <a:cs typeface="+mn-cs"/>
                        </a:rPr>
                        <a:t> -out </a:t>
                      </a:r>
                      <a:r>
                        <a:rPr lang="en-US" sz="1000" b="0" kern="1200" dirty="0" err="1" smtClean="0">
                          <a:solidFill>
                            <a:schemeClr val="lt1"/>
                          </a:solidFill>
                          <a:latin typeface="+mn-lt"/>
                          <a:ea typeface="+mn-ea"/>
                          <a:cs typeface="+mn-cs"/>
                        </a:rPr>
                        <a:t>server.crt</a:t>
                      </a:r>
                      <a:endParaRPr lang="en-US" sz="1000" b="0" kern="1200" dirty="0" smtClean="0">
                        <a:solidFill>
                          <a:schemeClr val="lt1"/>
                        </a:solidFill>
                        <a:latin typeface="+mn-lt"/>
                        <a:ea typeface="+mn-ea"/>
                        <a:cs typeface="+mn-cs"/>
                      </a:endParaRPr>
                    </a:p>
                    <a:p>
                      <a:r>
                        <a:rPr lang="en-US" sz="1000" b="1" kern="1200" dirty="0" smtClean="0">
                          <a:solidFill>
                            <a:schemeClr val="lt1"/>
                          </a:solidFill>
                          <a:latin typeface="+mn-lt"/>
                          <a:ea typeface="+mn-ea"/>
                          <a:cs typeface="+mn-cs"/>
                        </a:rPr>
                        <a:t>Concatenate a </a:t>
                      </a:r>
                      <a:r>
                        <a:rPr lang="en-US" sz="1000" b="1" kern="1200" dirty="0" err="1" smtClean="0">
                          <a:solidFill>
                            <a:schemeClr val="lt1"/>
                          </a:solidFill>
                          <a:latin typeface="+mn-lt"/>
                          <a:ea typeface="+mn-ea"/>
                          <a:cs typeface="+mn-cs"/>
                        </a:rPr>
                        <a:t>crt</a:t>
                      </a:r>
                      <a:r>
                        <a:rPr lang="en-US" sz="1000" b="1" kern="1200" dirty="0" smtClean="0">
                          <a:solidFill>
                            <a:schemeClr val="lt1"/>
                          </a:solidFill>
                          <a:latin typeface="+mn-lt"/>
                          <a:ea typeface="+mn-ea"/>
                          <a:cs typeface="+mn-cs"/>
                        </a:rPr>
                        <a:t> and private key in the </a:t>
                      </a:r>
                      <a:r>
                        <a:rPr lang="en-US" sz="1000" b="1" kern="1200" dirty="0" err="1" smtClean="0">
                          <a:solidFill>
                            <a:schemeClr val="lt1"/>
                          </a:solidFill>
                          <a:latin typeface="+mn-lt"/>
                          <a:ea typeface="+mn-ea"/>
                          <a:cs typeface="+mn-cs"/>
                        </a:rPr>
                        <a:t>pem</a:t>
                      </a:r>
                      <a:r>
                        <a:rPr lang="en-US" sz="1000" b="1" kern="1200" dirty="0" smtClean="0">
                          <a:solidFill>
                            <a:schemeClr val="lt1"/>
                          </a:solidFill>
                          <a:latin typeface="+mn-lt"/>
                          <a:ea typeface="+mn-ea"/>
                          <a:cs typeface="+mn-cs"/>
                        </a:rPr>
                        <a:t> file:</a:t>
                      </a:r>
                    </a:p>
                    <a:p>
                      <a:r>
                        <a:rPr lang="en-US" sz="1000" b="0" kern="1200" dirty="0" smtClean="0">
                          <a:solidFill>
                            <a:schemeClr val="lt1"/>
                          </a:solidFill>
                          <a:latin typeface="+mn-lt"/>
                          <a:ea typeface="+mn-ea"/>
                          <a:cs typeface="+mn-cs"/>
                        </a:rPr>
                        <a:t># cat </a:t>
                      </a:r>
                      <a:r>
                        <a:rPr lang="en-US" sz="1000" b="0" kern="1200" dirty="0" err="1" smtClean="0">
                          <a:solidFill>
                            <a:schemeClr val="lt1"/>
                          </a:solidFill>
                          <a:latin typeface="+mn-lt"/>
                          <a:ea typeface="+mn-ea"/>
                          <a:cs typeface="+mn-cs"/>
                        </a:rPr>
                        <a:t>server.crt</a:t>
                      </a:r>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server.key</a:t>
                      </a:r>
                      <a:r>
                        <a:rPr lang="en-US" sz="1000" b="0" kern="1200" dirty="0" smtClean="0">
                          <a:solidFill>
                            <a:schemeClr val="lt1"/>
                          </a:solidFill>
                          <a:latin typeface="+mn-lt"/>
                          <a:ea typeface="+mn-ea"/>
                          <a:cs typeface="+mn-cs"/>
                        </a:rPr>
                        <a:t> &gt; </a:t>
                      </a:r>
                      <a:r>
                        <a:rPr lang="en-US" sz="1000" b="0" kern="1200" dirty="0" err="1" smtClean="0">
                          <a:solidFill>
                            <a:schemeClr val="lt1"/>
                          </a:solidFill>
                          <a:latin typeface="+mn-lt"/>
                          <a:ea typeface="+mn-ea"/>
                          <a:cs typeface="+mn-cs"/>
                        </a:rPr>
                        <a:t>server.pem</a:t>
                      </a:r>
                      <a:endParaRPr lang="en-US" sz="1000" b="0" kern="1200" dirty="0" smtClean="0">
                        <a:solidFill>
                          <a:schemeClr val="lt1"/>
                        </a:solidFill>
                        <a:latin typeface="+mn-lt"/>
                        <a:ea typeface="+mn-ea"/>
                        <a:cs typeface="+mn-cs"/>
                      </a:endParaRPr>
                    </a:p>
                    <a:p>
                      <a:r>
                        <a:rPr lang="en-US" sz="1000" b="1" kern="1200" dirty="0" smtClean="0">
                          <a:solidFill>
                            <a:schemeClr val="lt1"/>
                          </a:solidFill>
                          <a:latin typeface="+mn-lt"/>
                          <a:ea typeface="+mn-ea"/>
                          <a:cs typeface="+mn-cs"/>
                        </a:rPr>
                        <a:t>Verify your </a:t>
                      </a:r>
                      <a:r>
                        <a:rPr lang="en-US" sz="1000" b="1" kern="1200" dirty="0" err="1" smtClean="0">
                          <a:solidFill>
                            <a:schemeClr val="lt1"/>
                          </a:solidFill>
                          <a:latin typeface="+mn-lt"/>
                          <a:ea typeface="+mn-ea"/>
                          <a:cs typeface="+mn-cs"/>
                        </a:rPr>
                        <a:t>pem</a:t>
                      </a:r>
                      <a:r>
                        <a:rPr lang="en-US" sz="1000" b="1" kern="1200" dirty="0" smtClean="0">
                          <a:solidFill>
                            <a:schemeClr val="lt1"/>
                          </a:solidFill>
                          <a:latin typeface="+mn-lt"/>
                          <a:ea typeface="+mn-ea"/>
                          <a:cs typeface="+mn-cs"/>
                        </a:rPr>
                        <a:t> file:</a:t>
                      </a:r>
                    </a:p>
                    <a:p>
                      <a:r>
                        <a:rPr lang="en-US" sz="1000" b="0" kern="1200" dirty="0" smtClean="0">
                          <a:solidFill>
                            <a:schemeClr val="lt1"/>
                          </a:solidFill>
                          <a:latin typeface="+mn-lt"/>
                          <a:ea typeface="+mn-ea"/>
                          <a:cs typeface="+mn-cs"/>
                        </a:rPr>
                        <a:t># </a:t>
                      </a:r>
                      <a:r>
                        <a:rPr lang="en-US" sz="1000" b="0" kern="1200" dirty="0" err="1" smtClean="0">
                          <a:solidFill>
                            <a:schemeClr val="lt1"/>
                          </a:solidFill>
                          <a:latin typeface="+mn-lt"/>
                          <a:ea typeface="+mn-ea"/>
                          <a:cs typeface="+mn-cs"/>
                        </a:rPr>
                        <a:t>openssl</a:t>
                      </a:r>
                      <a:r>
                        <a:rPr lang="en-US" sz="1000" b="0" kern="1200" dirty="0" smtClean="0">
                          <a:solidFill>
                            <a:schemeClr val="lt1"/>
                          </a:solidFill>
                          <a:latin typeface="+mn-lt"/>
                          <a:ea typeface="+mn-ea"/>
                          <a:cs typeface="+mn-cs"/>
                        </a:rPr>
                        <a:t> verify </a:t>
                      </a:r>
                      <a:r>
                        <a:rPr lang="en-US" sz="1000" b="0" kern="1200" dirty="0" err="1" smtClean="0">
                          <a:solidFill>
                            <a:schemeClr val="lt1"/>
                          </a:solidFill>
                          <a:latin typeface="+mn-lt"/>
                          <a:ea typeface="+mn-ea"/>
                          <a:cs typeface="+mn-cs"/>
                        </a:rPr>
                        <a:t>server.pem</a:t>
                      </a:r>
                      <a:endParaRPr lang="en-US" sz="1800" b="0" dirty="0" smtClean="0"/>
                    </a:p>
                    <a:p>
                      <a:endParaRPr lang="en-US" dirty="0"/>
                    </a:p>
                  </a:txBody>
                  <a:tcPr/>
                </a:tc>
              </a:tr>
            </a:tbl>
          </a:graphicData>
        </a:graphic>
      </p:graphicFrame>
    </p:spTree>
    <p:extLst>
      <p:ext uri="{BB962C8B-B14F-4D97-AF65-F5344CB8AC3E}">
        <p14:creationId xmlns:p14="http://schemas.microsoft.com/office/powerpoint/2010/main" val="38695984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dirty="0" smtClean="0">
                <a:latin typeface="Arial" charset="0"/>
                <a:ea typeface="ＭＳ Ｐゴシック" pitchFamily="34" charset="-128"/>
                <a:cs typeface="Arial" charset="0"/>
              </a:rPr>
              <a:t>Agenda</a:t>
            </a:r>
          </a:p>
        </p:txBody>
      </p:sp>
      <p:sp>
        <p:nvSpPr>
          <p:cNvPr id="17412" name="Slide Number Placeholder 3"/>
          <p:cNvSpPr>
            <a:spLocks noGrp="1"/>
          </p:cNvSpPr>
          <p:nvPr>
            <p:ph type="sldNum" idx="10"/>
          </p:nvPr>
        </p:nvSpPr>
        <p:spPr bwMode="auto">
          <a:noFill/>
        </p:spPr>
        <p:txBody>
          <a:bodyPr vert="horz" wrap="square" lIns="91440" tIns="45720" rIns="91440" bIns="45720" numCol="1" anchor="t" anchorCtr="0" compatLnSpc="1">
            <a:prstTxWarp prst="textNoShape">
              <a:avLst/>
            </a:prstTxWarp>
          </a:bodyPr>
          <a:lstStyle/>
          <a:p>
            <a:fld id="{3B6A645F-DA9C-4F7E-8498-CE6265C9FD18}" type="slidenum">
              <a:rPr smtClean="0">
                <a:ea typeface="ＭＳ Ｐゴシック" pitchFamily="34" charset="-128"/>
              </a:rPr>
              <a:pPr/>
              <a:t>2</a:t>
            </a:fld>
            <a:endParaRPr smtClean="0">
              <a:ea typeface="ＭＳ Ｐゴシック" pitchFamily="34" charset="-128"/>
            </a:endParaRPr>
          </a:p>
        </p:txBody>
      </p:sp>
      <p:sp>
        <p:nvSpPr>
          <p:cNvPr id="4" name="Content Placeholder 3"/>
          <p:cNvSpPr>
            <a:spLocks noGrp="1"/>
          </p:cNvSpPr>
          <p:nvPr>
            <p:ph sz="half" idx="1"/>
          </p:nvPr>
        </p:nvSpPr>
        <p:spPr/>
        <p:txBody>
          <a:bodyPr/>
          <a:lstStyle/>
          <a:p>
            <a:pPr marL="0" indent="0">
              <a:lnSpc>
                <a:spcPct val="80000"/>
              </a:lnSpc>
              <a:buNone/>
              <a:defRPr/>
            </a:pPr>
            <a:r>
              <a:rPr lang="en-US" sz="1800" dirty="0">
                <a:latin typeface="Arial" charset="0"/>
                <a:ea typeface="ＭＳ Ｐゴシック" pitchFamily="34" charset="-128"/>
                <a:cs typeface="Arial" charset="0"/>
              </a:rPr>
              <a:t>Day 1</a:t>
            </a:r>
          </a:p>
          <a:p>
            <a:pPr>
              <a:lnSpc>
                <a:spcPct val="80000"/>
              </a:lnSpc>
              <a:defRPr/>
            </a:pPr>
            <a:r>
              <a:rPr lang="en-US" sz="1800" dirty="0" smtClean="0">
                <a:latin typeface="Arial" charset="0"/>
                <a:ea typeface="ＭＳ Ｐゴシック" pitchFamily="34" charset="-128"/>
                <a:cs typeface="Arial" charset="0"/>
              </a:rPr>
              <a:t>Introduction</a:t>
            </a:r>
            <a:endParaRPr lang="en-US" sz="1800" dirty="0">
              <a:latin typeface="Arial" charset="0"/>
              <a:ea typeface="ＭＳ Ｐゴシック" pitchFamily="34" charset="-128"/>
              <a:cs typeface="Arial" charset="0"/>
            </a:endParaRPr>
          </a:p>
          <a:p>
            <a:pPr lvl="1">
              <a:lnSpc>
                <a:spcPct val="80000"/>
              </a:lnSpc>
              <a:defRPr/>
            </a:pPr>
            <a:r>
              <a:rPr lang="en-US" sz="1200" dirty="0" smtClean="0">
                <a:latin typeface="Arial" charset="0"/>
                <a:ea typeface="ＭＳ Ｐゴシック" pitchFamily="34" charset="-128"/>
                <a:cs typeface="Arial" charset="0"/>
              </a:rPr>
              <a:t>Expectations</a:t>
            </a:r>
          </a:p>
          <a:p>
            <a:pPr lvl="1">
              <a:lnSpc>
                <a:spcPct val="80000"/>
              </a:lnSpc>
              <a:defRPr/>
            </a:pPr>
            <a:r>
              <a:rPr lang="en-US" sz="1200" dirty="0" smtClean="0">
                <a:latin typeface="Arial" charset="0"/>
                <a:ea typeface="ＭＳ Ｐゴシック" pitchFamily="34" charset="-128"/>
                <a:cs typeface="Arial" charset="0"/>
              </a:rPr>
              <a:t>Available Resources</a:t>
            </a:r>
            <a:endParaRPr lang="en-US" sz="1200" dirty="0">
              <a:latin typeface="Arial" charset="0"/>
              <a:ea typeface="ＭＳ Ｐゴシック" pitchFamily="34" charset="-128"/>
              <a:cs typeface="Arial" charset="0"/>
            </a:endParaRPr>
          </a:p>
          <a:p>
            <a:pPr marL="457200" lvl="1" indent="0">
              <a:lnSpc>
                <a:spcPct val="80000"/>
              </a:lnSpc>
              <a:buNone/>
              <a:defRPr/>
            </a:pPr>
            <a:endParaRPr lang="en-US" dirty="0" smtClean="0">
              <a:latin typeface="Arial" charset="0"/>
              <a:ea typeface="ＭＳ Ｐゴシック" pitchFamily="34" charset="-128"/>
              <a:cs typeface="Arial" charset="0"/>
            </a:endParaRPr>
          </a:p>
          <a:p>
            <a:pPr>
              <a:lnSpc>
                <a:spcPct val="80000"/>
              </a:lnSpc>
              <a:defRPr/>
            </a:pPr>
            <a:r>
              <a:rPr lang="en-US" sz="1800" dirty="0" smtClean="0">
                <a:latin typeface="Arial" charset="0"/>
                <a:ea typeface="ＭＳ Ｐゴシック" pitchFamily="34" charset="-128"/>
                <a:cs typeface="Arial" charset="0"/>
              </a:rPr>
              <a:t>Amplidata Basics</a:t>
            </a:r>
          </a:p>
          <a:p>
            <a:pPr lvl="1">
              <a:lnSpc>
                <a:spcPct val="80000"/>
              </a:lnSpc>
              <a:defRPr/>
            </a:pPr>
            <a:r>
              <a:rPr lang="en-US" sz="1200" dirty="0">
                <a:latin typeface="Arial" charset="0"/>
                <a:ea typeface="ＭＳ Ｐゴシック" pitchFamily="34" charset="-128"/>
                <a:cs typeface="Arial" charset="0"/>
              </a:rPr>
              <a:t>Lattus Hardware </a:t>
            </a:r>
            <a:r>
              <a:rPr lang="en-US" sz="1200" dirty="0" smtClean="0">
                <a:latin typeface="Arial" charset="0"/>
                <a:ea typeface="ＭＳ Ｐゴシック" pitchFamily="34" charset="-128"/>
                <a:cs typeface="Arial" charset="0"/>
              </a:rPr>
              <a:t>Lineup</a:t>
            </a:r>
          </a:p>
          <a:p>
            <a:pPr lvl="1">
              <a:lnSpc>
                <a:spcPct val="80000"/>
              </a:lnSpc>
              <a:defRPr/>
            </a:pPr>
            <a:r>
              <a:rPr lang="en-US" sz="1200" dirty="0" smtClean="0">
                <a:latin typeface="Arial" charset="0"/>
                <a:ea typeface="ＭＳ Ｐゴシック" pitchFamily="34" charset="-128"/>
                <a:cs typeface="Arial" charset="0"/>
              </a:rPr>
              <a:t>Amplidata System Features</a:t>
            </a:r>
          </a:p>
          <a:p>
            <a:pPr lvl="2">
              <a:lnSpc>
                <a:spcPct val="80000"/>
              </a:lnSpc>
              <a:defRPr/>
            </a:pPr>
            <a:r>
              <a:rPr lang="en-US" dirty="0" smtClean="0">
                <a:latin typeface="Arial" charset="0"/>
                <a:ea typeface="ＭＳ Ｐゴシック" pitchFamily="34" charset="-128"/>
                <a:cs typeface="Arial" charset="0"/>
              </a:rPr>
              <a:t>Interfaces</a:t>
            </a:r>
          </a:p>
          <a:p>
            <a:pPr lvl="3">
              <a:lnSpc>
                <a:spcPct val="80000"/>
              </a:lnSpc>
              <a:defRPr/>
            </a:pPr>
            <a:r>
              <a:rPr lang="en-US" sz="1200" dirty="0" smtClean="0">
                <a:latin typeface="Arial" charset="0"/>
                <a:ea typeface="ＭＳ Ｐゴシック" pitchFamily="34" charset="-128"/>
                <a:cs typeface="Arial" charset="0"/>
              </a:rPr>
              <a:t>CMC</a:t>
            </a:r>
          </a:p>
          <a:p>
            <a:pPr lvl="3">
              <a:lnSpc>
                <a:spcPct val="80000"/>
              </a:lnSpc>
              <a:defRPr/>
            </a:pPr>
            <a:r>
              <a:rPr lang="en-US" sz="1200" dirty="0" smtClean="0">
                <a:latin typeface="Arial" charset="0"/>
                <a:ea typeface="ＭＳ Ｐゴシック" pitchFamily="34" charset="-128"/>
                <a:cs typeface="Arial" charset="0"/>
              </a:rPr>
              <a:t>OSMI, CLI</a:t>
            </a:r>
          </a:p>
          <a:p>
            <a:pPr lvl="3">
              <a:lnSpc>
                <a:spcPct val="80000"/>
              </a:lnSpc>
              <a:defRPr/>
            </a:pPr>
            <a:r>
              <a:rPr lang="en-US" sz="1200" dirty="0" smtClean="0">
                <a:latin typeface="Arial" charset="0"/>
                <a:ea typeface="ＭＳ Ｐゴシック" pitchFamily="34" charset="-128"/>
                <a:cs typeface="Arial" charset="0"/>
              </a:rPr>
              <a:t>AXR</a:t>
            </a:r>
          </a:p>
          <a:p>
            <a:pPr lvl="2">
              <a:lnSpc>
                <a:spcPct val="80000"/>
              </a:lnSpc>
              <a:defRPr/>
            </a:pPr>
            <a:r>
              <a:rPr lang="en-US" dirty="0" smtClean="0">
                <a:latin typeface="Arial" charset="0"/>
                <a:ea typeface="ＭＳ Ｐゴシック" pitchFamily="34" charset="-128"/>
                <a:cs typeface="Arial" charset="0"/>
              </a:rPr>
              <a:t>Monitoring</a:t>
            </a:r>
          </a:p>
          <a:p>
            <a:pPr lvl="2">
              <a:lnSpc>
                <a:spcPct val="80000"/>
              </a:lnSpc>
              <a:defRPr/>
            </a:pPr>
            <a:r>
              <a:rPr lang="en-US" dirty="0" err="1" smtClean="0">
                <a:latin typeface="Arial" charset="0"/>
                <a:ea typeface="ＭＳ Ｐゴシック" pitchFamily="34" charset="-128"/>
                <a:cs typeface="Arial" charset="0"/>
              </a:rPr>
              <a:t>qshell</a:t>
            </a:r>
            <a:endParaRPr lang="en-US" dirty="0" smtClean="0">
              <a:latin typeface="Arial" charset="0"/>
              <a:ea typeface="ＭＳ Ｐゴシック" pitchFamily="34" charset="-128"/>
              <a:cs typeface="Arial" charset="0"/>
            </a:endParaRPr>
          </a:p>
          <a:p>
            <a:pPr lvl="2">
              <a:lnSpc>
                <a:spcPct val="80000"/>
              </a:lnSpc>
              <a:defRPr/>
            </a:pPr>
            <a:r>
              <a:rPr lang="en-US" dirty="0" smtClean="0">
                <a:latin typeface="Arial" charset="0"/>
                <a:ea typeface="ＭＳ Ｐゴシック" pitchFamily="34" charset="-128"/>
                <a:cs typeface="Arial" charset="0"/>
              </a:rPr>
              <a:t>Logging</a:t>
            </a:r>
          </a:p>
          <a:p>
            <a:pPr lvl="2">
              <a:lnSpc>
                <a:spcPct val="80000"/>
              </a:lnSpc>
              <a:defRPr/>
            </a:pPr>
            <a:r>
              <a:rPr lang="en-US" dirty="0" smtClean="0">
                <a:latin typeface="Arial" charset="0"/>
                <a:ea typeface="ＭＳ Ｐゴシック" pitchFamily="34" charset="-128"/>
                <a:cs typeface="Arial" charset="0"/>
              </a:rPr>
              <a:t>Using the Log Collector</a:t>
            </a:r>
          </a:p>
          <a:p>
            <a:pPr lvl="2">
              <a:lnSpc>
                <a:spcPct val="80000"/>
              </a:lnSpc>
              <a:defRPr/>
            </a:pPr>
            <a:r>
              <a:rPr lang="en-US" dirty="0" smtClean="0">
                <a:latin typeface="Arial" charset="0"/>
                <a:ea typeface="ＭＳ Ｐゴシック" pitchFamily="34" charset="-128"/>
                <a:cs typeface="Arial" charset="0"/>
              </a:rPr>
              <a:t>Networking</a:t>
            </a:r>
          </a:p>
          <a:p>
            <a:pPr marL="914400" lvl="2" indent="0">
              <a:lnSpc>
                <a:spcPct val="80000"/>
              </a:lnSpc>
              <a:buNone/>
              <a:defRPr/>
            </a:pPr>
            <a:endParaRPr lang="en-US" dirty="0" smtClean="0">
              <a:latin typeface="Arial" charset="0"/>
              <a:ea typeface="ＭＳ Ｐゴシック" pitchFamily="34" charset="-128"/>
              <a:cs typeface="Arial" charset="0"/>
            </a:endParaRPr>
          </a:p>
          <a:p>
            <a:pPr lvl="1">
              <a:lnSpc>
                <a:spcPct val="80000"/>
              </a:lnSpc>
              <a:defRPr/>
            </a:pPr>
            <a:r>
              <a:rPr lang="en-US" dirty="0">
                <a:latin typeface="Arial" charset="0"/>
                <a:ea typeface="ＭＳ Ｐゴシック" pitchFamily="34" charset="-128"/>
                <a:cs typeface="Arial" charset="0"/>
              </a:rPr>
              <a:t>Amplidata System </a:t>
            </a:r>
            <a:r>
              <a:rPr lang="en-US" dirty="0" smtClean="0">
                <a:latin typeface="Arial" charset="0"/>
                <a:ea typeface="ＭＳ Ｐゴシック" pitchFamily="34" charset="-128"/>
                <a:cs typeface="Arial" charset="0"/>
              </a:rPr>
              <a:t>Functions</a:t>
            </a:r>
          </a:p>
          <a:p>
            <a:pPr lvl="2">
              <a:lnSpc>
                <a:spcPct val="80000"/>
              </a:lnSpc>
              <a:defRPr/>
            </a:pPr>
            <a:r>
              <a:rPr lang="en-US" dirty="0" smtClean="0">
                <a:latin typeface="Arial" charset="0"/>
                <a:ea typeface="ＭＳ Ｐゴシック" pitchFamily="34" charset="-128"/>
                <a:cs typeface="Arial" charset="0"/>
              </a:rPr>
              <a:t>DCOS</a:t>
            </a:r>
          </a:p>
          <a:p>
            <a:pPr lvl="2">
              <a:lnSpc>
                <a:spcPct val="80000"/>
              </a:lnSpc>
              <a:defRPr/>
            </a:pPr>
            <a:r>
              <a:rPr lang="en-US" dirty="0" err="1" smtClean="0">
                <a:latin typeface="Arial" charset="0"/>
                <a:ea typeface="ＭＳ Ｐゴシック" pitchFamily="34" charset="-128"/>
                <a:cs typeface="Arial" charset="0"/>
              </a:rPr>
              <a:t>Metastores</a:t>
            </a:r>
            <a:endParaRPr lang="en-US" dirty="0" smtClean="0">
              <a:latin typeface="Arial" charset="0"/>
              <a:ea typeface="ＭＳ Ｐゴシック" pitchFamily="34" charset="-128"/>
              <a:cs typeface="Arial" charset="0"/>
            </a:endParaRPr>
          </a:p>
          <a:p>
            <a:pPr lvl="2">
              <a:lnSpc>
                <a:spcPct val="80000"/>
              </a:lnSpc>
              <a:defRPr/>
            </a:pPr>
            <a:r>
              <a:rPr lang="en-US" dirty="0" err="1" smtClean="0">
                <a:latin typeface="Arial" charset="0"/>
                <a:ea typeface="ＭＳ Ｐゴシック" pitchFamily="34" charset="-128"/>
                <a:cs typeface="Arial" charset="0"/>
              </a:rPr>
              <a:t>Blockstors</a:t>
            </a:r>
            <a:endParaRPr lang="en-US" dirty="0" smtClean="0">
              <a:latin typeface="Arial" charset="0"/>
              <a:ea typeface="ＭＳ Ｐゴシック" pitchFamily="34" charset="-128"/>
              <a:cs typeface="Arial" charset="0"/>
            </a:endParaRPr>
          </a:p>
          <a:p>
            <a:pPr lvl="2">
              <a:lnSpc>
                <a:spcPct val="80000"/>
              </a:lnSpc>
              <a:defRPr/>
            </a:pPr>
            <a:r>
              <a:rPr lang="en-US" dirty="0" smtClean="0">
                <a:latin typeface="Arial" charset="0"/>
                <a:ea typeface="ＭＳ Ｐゴシック" pitchFamily="34" charset="-128"/>
                <a:cs typeface="Arial" charset="0"/>
              </a:rPr>
              <a:t>Cache Daemon</a:t>
            </a:r>
          </a:p>
          <a:p>
            <a:pPr lvl="2">
              <a:lnSpc>
                <a:spcPct val="80000"/>
              </a:lnSpc>
              <a:defRPr/>
            </a:pPr>
            <a:r>
              <a:rPr lang="en-US" dirty="0" smtClean="0">
                <a:latin typeface="Arial" charset="0"/>
                <a:ea typeface="ＭＳ Ｐゴシック" pitchFamily="34" charset="-128"/>
                <a:cs typeface="Arial" charset="0"/>
              </a:rPr>
              <a:t>Client Daemon</a:t>
            </a:r>
          </a:p>
          <a:p>
            <a:pPr lvl="2">
              <a:lnSpc>
                <a:spcPct val="80000"/>
              </a:lnSpc>
              <a:defRPr/>
            </a:pPr>
            <a:r>
              <a:rPr lang="en-US" dirty="0" smtClean="0">
                <a:latin typeface="Arial" charset="0"/>
                <a:ea typeface="ＭＳ Ｐゴシック" pitchFamily="34" charset="-128"/>
                <a:cs typeface="Arial" charset="0"/>
              </a:rPr>
              <a:t>Storage Daemon</a:t>
            </a:r>
          </a:p>
          <a:p>
            <a:pPr lvl="2">
              <a:lnSpc>
                <a:spcPct val="80000"/>
              </a:lnSpc>
              <a:defRPr/>
            </a:pPr>
            <a:r>
              <a:rPr lang="en-US" dirty="0" smtClean="0">
                <a:latin typeface="Arial" charset="0"/>
                <a:ea typeface="ＭＳ Ｐゴシック" pitchFamily="34" charset="-128"/>
                <a:cs typeface="Arial" charset="0"/>
              </a:rPr>
              <a:t>Maintenance Agent</a:t>
            </a:r>
          </a:p>
        </p:txBody>
      </p:sp>
      <p:sp>
        <p:nvSpPr>
          <p:cNvPr id="5" name="Content Placeholder 4"/>
          <p:cNvSpPr>
            <a:spLocks noGrp="1"/>
          </p:cNvSpPr>
          <p:nvPr>
            <p:ph sz="half" idx="2"/>
          </p:nvPr>
        </p:nvSpPr>
        <p:spPr/>
        <p:txBody>
          <a:bodyPr/>
          <a:lstStyle/>
          <a:p>
            <a:pPr>
              <a:lnSpc>
                <a:spcPct val="80000"/>
              </a:lnSpc>
              <a:defRPr/>
            </a:pPr>
            <a:r>
              <a:rPr lang="en-US" sz="1800" dirty="0">
                <a:latin typeface="Arial" charset="0"/>
                <a:ea typeface="ＭＳ Ｐゴシック" pitchFamily="34" charset="-128"/>
                <a:cs typeface="Arial" charset="0"/>
              </a:rPr>
              <a:t>Amplidata Basics</a:t>
            </a:r>
          </a:p>
          <a:p>
            <a:pPr lvl="1">
              <a:lnSpc>
                <a:spcPct val="80000"/>
              </a:lnSpc>
              <a:defRPr/>
            </a:pPr>
            <a:r>
              <a:rPr lang="en-US" dirty="0">
                <a:latin typeface="Arial" charset="0"/>
                <a:ea typeface="ＭＳ Ｐゴシック" pitchFamily="34" charset="-128"/>
                <a:cs typeface="Arial" charset="0"/>
              </a:rPr>
              <a:t>Amplidata System </a:t>
            </a:r>
            <a:r>
              <a:rPr lang="en-US" dirty="0" smtClean="0">
                <a:latin typeface="Arial" charset="0"/>
                <a:ea typeface="ＭＳ Ｐゴシック" pitchFamily="34" charset="-128"/>
                <a:cs typeface="Arial" charset="0"/>
              </a:rPr>
              <a:t>Functions (</a:t>
            </a:r>
            <a:r>
              <a:rPr lang="en-US" dirty="0" err="1" smtClean="0">
                <a:latin typeface="Arial" charset="0"/>
                <a:ea typeface="ＭＳ Ｐゴシック" pitchFamily="34" charset="-128"/>
                <a:cs typeface="Arial" charset="0"/>
              </a:rPr>
              <a:t>cont</a:t>
            </a:r>
            <a:r>
              <a:rPr lang="en-US" dirty="0" smtClean="0">
                <a:latin typeface="Arial" charset="0"/>
                <a:ea typeface="ＭＳ Ｐゴシック" pitchFamily="34" charset="-128"/>
                <a:cs typeface="Arial" charset="0"/>
              </a:rPr>
              <a:t>)</a:t>
            </a:r>
          </a:p>
          <a:p>
            <a:pPr lvl="2">
              <a:lnSpc>
                <a:spcPct val="80000"/>
              </a:lnSpc>
              <a:defRPr/>
            </a:pPr>
            <a:r>
              <a:rPr lang="en-US" dirty="0" err="1">
                <a:latin typeface="Arial" charset="0"/>
                <a:ea typeface="ＭＳ Ｐゴシック" pitchFamily="34" charset="-128"/>
                <a:cs typeface="Arial" charset="0"/>
              </a:rPr>
              <a:t>Arakoon</a:t>
            </a:r>
            <a:endParaRPr lang="en-US" dirty="0">
              <a:latin typeface="Arial" charset="0"/>
              <a:ea typeface="ＭＳ Ｐゴシック" pitchFamily="34" charset="-128"/>
              <a:cs typeface="Arial" charset="0"/>
            </a:endParaRPr>
          </a:p>
          <a:p>
            <a:pPr lvl="2">
              <a:lnSpc>
                <a:spcPct val="80000"/>
              </a:lnSpc>
              <a:defRPr/>
            </a:pPr>
            <a:r>
              <a:rPr lang="en-US" dirty="0">
                <a:latin typeface="Arial" charset="0"/>
                <a:ea typeface="ＭＳ Ｐゴシック" pitchFamily="34" charset="-128"/>
                <a:cs typeface="Arial" charset="0"/>
              </a:rPr>
              <a:t>HTTPS Proxy Server</a:t>
            </a:r>
          </a:p>
          <a:p>
            <a:pPr lvl="3">
              <a:lnSpc>
                <a:spcPct val="80000"/>
              </a:lnSpc>
              <a:defRPr/>
            </a:pPr>
            <a:r>
              <a:rPr lang="en-US" dirty="0" smtClean="0">
                <a:latin typeface="Arial" charset="0"/>
                <a:ea typeface="ＭＳ Ｐゴシック" pitchFamily="34" charset="-128"/>
                <a:cs typeface="Arial" charset="0"/>
              </a:rPr>
              <a:t>Certificates</a:t>
            </a:r>
          </a:p>
          <a:p>
            <a:pPr lvl="1">
              <a:lnSpc>
                <a:spcPct val="80000"/>
              </a:lnSpc>
              <a:defRPr/>
            </a:pPr>
            <a:r>
              <a:rPr lang="en-US" dirty="0" smtClean="0">
                <a:latin typeface="Arial" charset="0"/>
                <a:ea typeface="ＭＳ Ｐゴシック" pitchFamily="34" charset="-128"/>
                <a:cs typeface="Arial" charset="0"/>
              </a:rPr>
              <a:t>Data Structures</a:t>
            </a:r>
          </a:p>
          <a:p>
            <a:pPr lvl="2">
              <a:lnSpc>
                <a:spcPct val="80000"/>
              </a:lnSpc>
              <a:defRPr/>
            </a:pPr>
            <a:r>
              <a:rPr lang="en-US" dirty="0" smtClean="0">
                <a:latin typeface="Arial" charset="0"/>
                <a:ea typeface="ＭＳ Ｐゴシック" pitchFamily="34" charset="-128"/>
                <a:cs typeface="Arial" charset="0"/>
              </a:rPr>
              <a:t>Storage Policies</a:t>
            </a:r>
          </a:p>
          <a:p>
            <a:pPr lvl="2">
              <a:lnSpc>
                <a:spcPct val="80000"/>
              </a:lnSpc>
              <a:defRPr/>
            </a:pPr>
            <a:r>
              <a:rPr lang="en-US" dirty="0" smtClean="0">
                <a:latin typeface="Arial" charset="0"/>
                <a:ea typeface="ＭＳ Ｐゴシック" pitchFamily="34" charset="-128"/>
                <a:cs typeface="Arial" charset="0"/>
              </a:rPr>
              <a:t>Namespace</a:t>
            </a:r>
          </a:p>
          <a:p>
            <a:pPr lvl="2">
              <a:lnSpc>
                <a:spcPct val="80000"/>
              </a:lnSpc>
              <a:defRPr/>
            </a:pPr>
            <a:r>
              <a:rPr lang="en-US" dirty="0" smtClean="0">
                <a:latin typeface="Arial" charset="0"/>
                <a:ea typeface="ＭＳ Ｐゴシック" pitchFamily="34" charset="-128"/>
                <a:cs typeface="Arial" charset="0"/>
              </a:rPr>
              <a:t>Superblocks</a:t>
            </a:r>
          </a:p>
          <a:p>
            <a:pPr lvl="2">
              <a:lnSpc>
                <a:spcPct val="80000"/>
              </a:lnSpc>
              <a:defRPr/>
            </a:pPr>
            <a:r>
              <a:rPr lang="en-US" dirty="0" smtClean="0">
                <a:latin typeface="Arial" charset="0"/>
                <a:ea typeface="ＭＳ Ｐゴシック" pitchFamily="34" charset="-128"/>
                <a:cs typeface="Arial" charset="0"/>
              </a:rPr>
              <a:t>Object</a:t>
            </a:r>
          </a:p>
          <a:p>
            <a:pPr lvl="2">
              <a:lnSpc>
                <a:spcPct val="80000"/>
              </a:lnSpc>
              <a:defRPr/>
            </a:pPr>
            <a:r>
              <a:rPr lang="en-US" dirty="0" smtClean="0">
                <a:latin typeface="Arial" charset="0"/>
                <a:ea typeface="ＭＳ Ｐゴシック" pitchFamily="34" charset="-128"/>
                <a:cs typeface="Arial" charset="0"/>
              </a:rPr>
              <a:t>Check-blocks</a:t>
            </a:r>
          </a:p>
          <a:p>
            <a:pPr marL="914400" lvl="2" indent="0">
              <a:lnSpc>
                <a:spcPct val="80000"/>
              </a:lnSpc>
              <a:buNone/>
              <a:defRPr/>
            </a:pPr>
            <a:endParaRPr lang="en-US" dirty="0" smtClean="0">
              <a:latin typeface="Arial" charset="0"/>
              <a:ea typeface="ＭＳ Ｐゴシック" pitchFamily="34" charset="-128"/>
              <a:cs typeface="Arial" charset="0"/>
            </a:endParaRPr>
          </a:p>
          <a:p>
            <a:pPr>
              <a:lnSpc>
                <a:spcPct val="80000"/>
              </a:lnSpc>
              <a:defRPr/>
            </a:pPr>
            <a:r>
              <a:rPr lang="en-US" dirty="0" smtClean="0">
                <a:latin typeface="Arial" charset="0"/>
                <a:ea typeface="ＭＳ Ｐゴシック" pitchFamily="34" charset="-128"/>
                <a:cs typeface="Arial" charset="0"/>
              </a:rPr>
              <a:t>Lattus 3.1.4 Install Overview</a:t>
            </a:r>
          </a:p>
          <a:p>
            <a:pPr>
              <a:lnSpc>
                <a:spcPct val="80000"/>
              </a:lnSpc>
              <a:defRPr/>
            </a:pPr>
            <a:r>
              <a:rPr lang="en-US" dirty="0" smtClean="0">
                <a:latin typeface="Arial" charset="0"/>
                <a:ea typeface="ＭＳ Ｐゴシック" pitchFamily="34" charset="-128"/>
                <a:cs typeface="Arial" charset="0"/>
              </a:rPr>
              <a:t>Lattus Operational Issues</a:t>
            </a:r>
          </a:p>
          <a:p>
            <a:pPr lvl="1">
              <a:lnSpc>
                <a:spcPct val="80000"/>
              </a:lnSpc>
              <a:defRPr/>
            </a:pPr>
            <a:r>
              <a:rPr lang="en-US" dirty="0" smtClean="0">
                <a:latin typeface="Arial" charset="0"/>
                <a:ea typeface="ＭＳ Ｐゴシック" pitchFamily="34" charset="-128"/>
                <a:cs typeface="Arial" charset="0"/>
              </a:rPr>
              <a:t>Start-Up</a:t>
            </a:r>
          </a:p>
          <a:p>
            <a:pPr lvl="1">
              <a:lnSpc>
                <a:spcPct val="80000"/>
              </a:lnSpc>
              <a:defRPr/>
            </a:pPr>
            <a:r>
              <a:rPr lang="en-US" dirty="0" smtClean="0">
                <a:latin typeface="Arial" charset="0"/>
                <a:ea typeface="ＭＳ Ｐゴシック" pitchFamily="34" charset="-128"/>
                <a:cs typeface="Arial" charset="0"/>
              </a:rPr>
              <a:t>Shutdown</a:t>
            </a:r>
          </a:p>
          <a:p>
            <a:pPr lvl="1">
              <a:lnSpc>
                <a:spcPct val="80000"/>
              </a:lnSpc>
              <a:defRPr/>
            </a:pPr>
            <a:r>
              <a:rPr lang="en-US" dirty="0" smtClean="0">
                <a:latin typeface="Arial" charset="0"/>
                <a:ea typeface="ＭＳ Ｐゴシック" pitchFamily="34" charset="-128"/>
                <a:cs typeface="Arial" charset="0"/>
              </a:rPr>
              <a:t>Thresholds</a:t>
            </a:r>
          </a:p>
          <a:p>
            <a:pPr lvl="1">
              <a:lnSpc>
                <a:spcPct val="80000"/>
              </a:lnSpc>
              <a:defRPr/>
            </a:pPr>
            <a:r>
              <a:rPr lang="en-US" dirty="0" smtClean="0">
                <a:latin typeface="Arial" charset="0"/>
                <a:ea typeface="ＭＳ Ｐゴシック" pitchFamily="34" charset="-128"/>
                <a:cs typeface="Arial" charset="0"/>
              </a:rPr>
              <a:t>Admin Email</a:t>
            </a:r>
          </a:p>
          <a:p>
            <a:pPr lvl="1">
              <a:lnSpc>
                <a:spcPct val="80000"/>
              </a:lnSpc>
              <a:defRPr/>
            </a:pPr>
            <a:r>
              <a:rPr lang="en-US" smtClean="0">
                <a:latin typeface="Arial" charset="0"/>
                <a:ea typeface="ＭＳ Ｐゴシック" pitchFamily="34" charset="-128"/>
                <a:cs typeface="Arial" charset="0"/>
              </a:rPr>
              <a:t>Crawl</a:t>
            </a:r>
            <a:endParaRPr lang="en-US" dirty="0" smtClean="0">
              <a:latin typeface="Arial" charset="0"/>
              <a:ea typeface="ＭＳ Ｐゴシック" pitchFamily="34" charset="-128"/>
              <a:cs typeface="Arial" charset="0"/>
            </a:endParaRPr>
          </a:p>
          <a:p>
            <a:pPr lvl="1">
              <a:lnSpc>
                <a:spcPct val="80000"/>
              </a:lnSpc>
              <a:defRPr/>
            </a:pPr>
            <a:r>
              <a:rPr lang="en-US" dirty="0" smtClean="0">
                <a:latin typeface="Arial" charset="0"/>
                <a:ea typeface="ＭＳ Ｐゴシック" pitchFamily="34" charset="-128"/>
                <a:cs typeface="Arial" charset="0"/>
              </a:rPr>
              <a:t>Disks (Decommission/Replace)</a:t>
            </a:r>
          </a:p>
          <a:p>
            <a:pPr lvl="1">
              <a:lnSpc>
                <a:spcPct val="80000"/>
              </a:lnSpc>
              <a:defRPr/>
            </a:pPr>
            <a:endParaRPr lang="en-US" dirty="0">
              <a:latin typeface="Arial" charset="0"/>
              <a:ea typeface="ＭＳ Ｐゴシック" pitchFamily="34" charset="-128"/>
              <a:cs typeface="Arial" charset="0"/>
            </a:endParaRPr>
          </a:p>
          <a:p>
            <a:pPr>
              <a:lnSpc>
                <a:spcPct val="80000"/>
              </a:lnSpc>
              <a:defRPr/>
            </a:pPr>
            <a:r>
              <a:rPr lang="en-US" dirty="0" smtClean="0">
                <a:latin typeface="Arial" charset="0"/>
                <a:ea typeface="ＭＳ Ｐゴシック" pitchFamily="34" charset="-128"/>
                <a:cs typeface="Arial" charset="0"/>
              </a:rPr>
              <a:t>Multi-Geo Overview</a:t>
            </a:r>
            <a:endParaRPr lang="en-US" dirty="0">
              <a:latin typeface="Arial" charset="0"/>
              <a:ea typeface="ＭＳ Ｐゴシック" pitchFamily="34" charset="-128"/>
              <a:cs typeface="Arial" charset="0"/>
            </a:endParaRPr>
          </a:p>
          <a:p>
            <a:pPr>
              <a:lnSpc>
                <a:spcPct val="80000"/>
              </a:lnSpc>
              <a:defRPr/>
            </a:pPr>
            <a:r>
              <a:rPr lang="en-US" dirty="0" smtClean="0">
                <a:latin typeface="Arial" charset="0"/>
                <a:ea typeface="ＭＳ Ｐゴシック" pitchFamily="34" charset="-128"/>
                <a:cs typeface="Arial" charset="0"/>
              </a:rPr>
              <a:t>Critical Issues</a:t>
            </a:r>
          </a:p>
        </p:txBody>
      </p:sp>
    </p:spTree>
    <p:extLst>
      <p:ext uri="{BB962C8B-B14F-4D97-AF65-F5344CB8AC3E}">
        <p14:creationId xmlns:p14="http://schemas.microsoft.com/office/powerpoint/2010/main" val="24047389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Features - Interfaces</a:t>
            </a:r>
          </a:p>
        </p:txBody>
      </p:sp>
      <p:sp>
        <p:nvSpPr>
          <p:cNvPr id="3" name="Content Placeholder 2"/>
          <p:cNvSpPr>
            <a:spLocks noGrp="1"/>
          </p:cNvSpPr>
          <p:nvPr>
            <p:ph idx="1"/>
          </p:nvPr>
        </p:nvSpPr>
        <p:spPr/>
        <p:txBody>
          <a:bodyPr/>
          <a:lstStyle/>
          <a:p>
            <a:r>
              <a:rPr lang="en-US" dirty="0" smtClean="0"/>
              <a:t>Example or private key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342900" lvl="2" indent="-342900">
              <a:buSzPct val="75000"/>
            </a:pPr>
            <a:r>
              <a:rPr lang="en-US" dirty="0"/>
              <a:t>Public key needs to be extracted and imported into the StorNext client</a:t>
            </a:r>
            <a:r>
              <a:rPr lang="en-US" dirty="0" smtClean="0"/>
              <a:t>.</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36965321"/>
              </p:ext>
            </p:extLst>
          </p:nvPr>
        </p:nvGraphicFramePr>
        <p:xfrm>
          <a:off x="821190" y="1671607"/>
          <a:ext cx="6096000" cy="3383279"/>
        </p:xfrm>
        <a:graphic>
          <a:graphicData uri="http://schemas.openxmlformats.org/drawingml/2006/table">
            <a:tbl>
              <a:tblPr firstRow="1" bandRow="1">
                <a:tableStyleId>{F2DE63D5-997A-4646-A377-4702673A728D}</a:tableStyleId>
              </a:tblPr>
              <a:tblGrid>
                <a:gridCol w="6096000"/>
              </a:tblGrid>
              <a:tr h="3201713">
                <a:tc>
                  <a:txBody>
                    <a:bodyPr/>
                    <a:lstStyle/>
                    <a:p>
                      <a:r>
                        <a:rPr lang="en-US" sz="1200" dirty="0" smtClean="0"/>
                        <a:t>root@snqe80a:# cat /opt/qbase3/</a:t>
                      </a:r>
                      <a:r>
                        <a:rPr lang="en-US" sz="1200" dirty="0" err="1" smtClean="0"/>
                        <a:t>cfg</a:t>
                      </a:r>
                      <a:r>
                        <a:rPr lang="en-US" sz="1200" dirty="0" smtClean="0"/>
                        <a:t>/pound/</a:t>
                      </a:r>
                      <a:r>
                        <a:rPr lang="en-US" sz="1200" dirty="0" err="1" smtClean="0"/>
                        <a:t>server.pem</a:t>
                      </a:r>
                      <a:endParaRPr lang="en-US" sz="1200" dirty="0" smtClean="0"/>
                    </a:p>
                    <a:p>
                      <a:r>
                        <a:rPr lang="en-US" sz="1200" dirty="0" smtClean="0"/>
                        <a:t>-----BEGIN PRIVATE KEY-----</a:t>
                      </a:r>
                    </a:p>
                    <a:p>
                      <a:r>
                        <a:rPr lang="en-US" sz="1200" dirty="0" smtClean="0"/>
                        <a:t>MIICeAIBADANBgkqhkiG9w0BAQEFAASCAmIwggJeAgEAAoGBAL3M0oCzW0mDI0XN</a:t>
                      </a:r>
                    </a:p>
                    <a:p>
                      <a:r>
                        <a:rPr lang="en-US" sz="1200" dirty="0" smtClean="0"/>
                        <a:t>tMQQnhJ+IeRTxYxMJ0YHmsrlaTW5ZXM6YZ8c4+L+sAs2BFxo24yhil5Fcqirm05z</a:t>
                      </a:r>
                    </a:p>
                    <a:p>
                      <a:r>
                        <a:rPr lang="en-US" sz="1200" dirty="0" smtClean="0"/>
                        <a:t>uPuMeaP9w/V/SiYr+BU1d3oQXuNfuXjKHzPxTiOm2ScqbHTaNbW0Y9OXIIMVeXZZ</a:t>
                      </a:r>
                    </a:p>
                    <a:p>
                      <a:r>
                        <a:rPr lang="en-US" sz="1200" dirty="0" smtClean="0"/>
                        <a:t>nydgcZFfytiG8yv6M5usnyG7WLNDAgMBAAECgYA2zK5yblaLEQvcGZp5iXq6SCSs</a:t>
                      </a:r>
                    </a:p>
                    <a:p>
                      <a:r>
                        <a:rPr lang="en-US" sz="1200" dirty="0" smtClean="0"/>
                        <a:t>8er1qP8l3wg4UKhh1JeP/2k0MXkyjupxMjVsIPJS1klHErIaNQHwUsU0C8kKqs4r</a:t>
                      </a:r>
                    </a:p>
                    <a:p>
                      <a:r>
                        <a:rPr lang="en-US" sz="1200" dirty="0" smtClean="0"/>
                        <a:t>iJG4xNGsV9W9ztj5XcgLar0cA2VJE+76duXVrVm036SAob6Vlf6y5CsBs5SK2BnZ</a:t>
                      </a:r>
                    </a:p>
                    <a:p>
                      <a:r>
                        <a:rPr lang="en-US" sz="1200" dirty="0" err="1" smtClean="0"/>
                        <a:t>vMonP</a:t>
                      </a:r>
                      <a:r>
                        <a:rPr lang="en-US" sz="1200" dirty="0" smtClean="0"/>
                        <a:t>/mgfwUVPgKloQJBAOZ8S6enT0myviVPgAzuPLAfFNglHn7Ftb+GmnGlDmYT</a:t>
                      </a:r>
                    </a:p>
                    <a:p>
                      <a:r>
                        <a:rPr lang="en-US" sz="1200" dirty="0" smtClean="0"/>
                        <a:t>b6u4azV2P/5p4oGHHn+EAeG6vxUffxxpue1CTKNuGYsCQQDSz4vg7V4IlGOf+H5t</a:t>
                      </a:r>
                    </a:p>
                    <a:p>
                      <a:r>
                        <a:rPr lang="en-US" sz="1200" dirty="0" smtClean="0"/>
                        <a:t>9WWgkQn+Ca+zZsoMVnDTgjQ3ld0+y37PQy2t06GND+s93tXBKI/6ose05DQM8eTT</a:t>
                      </a:r>
                    </a:p>
                    <a:p>
                      <a:r>
                        <a:rPr lang="en-US" sz="1200" dirty="0" smtClean="0"/>
                        <a:t>n1QpAkEAuwuJ1g/YL4Xn+51t3JCGHaPLpbFR8y191mVk9u8tJTeGu4PZNTS2sD+7</a:t>
                      </a:r>
                    </a:p>
                    <a:p>
                      <a:r>
                        <a:rPr lang="en-US" sz="1200" dirty="0" smtClean="0"/>
                        <a:t>usQtwuwdHtQPeBPscuF2Ko5QZZzXCwJBAL+Hr6epIZEb+LPD2mJe3XmXrQNwm4Cc</a:t>
                      </a:r>
                    </a:p>
                    <a:p>
                      <a:r>
                        <a:rPr lang="en-US" sz="1200" dirty="0" err="1" smtClean="0"/>
                        <a:t>eB</a:t>
                      </a:r>
                      <a:r>
                        <a:rPr lang="en-US" sz="1200" dirty="0" smtClean="0"/>
                        <a:t>/jfVi9aGHEOCIwUsNOXrcamyGFgA5TYdO/3agyss0HtL66G1Ol45kCQQDfAw5p</a:t>
                      </a:r>
                    </a:p>
                    <a:p>
                      <a:r>
                        <a:rPr lang="en-US" sz="1200" dirty="0" smtClean="0"/>
                        <a:t>Ks5YJLyb6UlwLCQc3BpCGzCXHKpqsU+FozunNcqdLaGe0kWO8kvA7/+nwWhy85dN</a:t>
                      </a:r>
                    </a:p>
                    <a:p>
                      <a:r>
                        <a:rPr lang="en-US" sz="1200" dirty="0" smtClean="0"/>
                        <a:t>6zRdDSyNibDWhgAn</a:t>
                      </a:r>
                    </a:p>
                    <a:p>
                      <a:r>
                        <a:rPr lang="en-US" sz="1200" dirty="0" smtClean="0"/>
                        <a:t>-----END PRIVATE KEY-----</a:t>
                      </a:r>
                    </a:p>
                    <a:p>
                      <a:endParaRPr lang="en-US" sz="1200" dirty="0"/>
                    </a:p>
                  </a:txBody>
                  <a:tcPr/>
                </a:tc>
              </a:tr>
            </a:tbl>
          </a:graphicData>
        </a:graphic>
      </p:graphicFrame>
    </p:spTree>
    <p:extLst>
      <p:ext uri="{BB962C8B-B14F-4D97-AF65-F5344CB8AC3E}">
        <p14:creationId xmlns:p14="http://schemas.microsoft.com/office/powerpoint/2010/main" val="15425179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Features - Interfaces</a:t>
            </a:r>
          </a:p>
        </p:txBody>
      </p:sp>
      <p:sp>
        <p:nvSpPr>
          <p:cNvPr id="3" name="Content Placeholder 2"/>
          <p:cNvSpPr>
            <a:spLocks noGrp="1"/>
          </p:cNvSpPr>
          <p:nvPr>
            <p:ph idx="1"/>
          </p:nvPr>
        </p:nvSpPr>
        <p:spPr/>
        <p:txBody>
          <a:bodyPr/>
          <a:lstStyle/>
          <a:p>
            <a:r>
              <a:rPr lang="en-US" dirty="0" smtClean="0"/>
              <a:t>Example of Public Key</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50453518"/>
              </p:ext>
            </p:extLst>
          </p:nvPr>
        </p:nvGraphicFramePr>
        <p:xfrm>
          <a:off x="833520" y="1680567"/>
          <a:ext cx="6096000" cy="4480559"/>
        </p:xfrm>
        <a:graphic>
          <a:graphicData uri="http://schemas.openxmlformats.org/drawingml/2006/table">
            <a:tbl>
              <a:tblPr firstRow="1" bandRow="1">
                <a:tableStyleId>{F2DE63D5-997A-4646-A377-4702673A728D}</a:tableStyleId>
              </a:tblPr>
              <a:tblGrid>
                <a:gridCol w="6096000"/>
              </a:tblGrid>
              <a:tr h="3349660">
                <a:tc>
                  <a:txBody>
                    <a:bodyPr/>
                    <a:lstStyle/>
                    <a:p>
                      <a:r>
                        <a:rPr lang="en-US" sz="1200" dirty="0" smtClean="0"/>
                        <a:t>snqe41a# cat /</a:t>
                      </a:r>
                      <a:r>
                        <a:rPr lang="en-US" sz="1200" dirty="0" err="1" smtClean="0"/>
                        <a:t>usr</a:t>
                      </a:r>
                      <a:r>
                        <a:rPr lang="en-US" sz="1200" dirty="0" smtClean="0"/>
                        <a:t>/</a:t>
                      </a:r>
                      <a:r>
                        <a:rPr lang="en-US" sz="1200" dirty="0" err="1" smtClean="0"/>
                        <a:t>cvfs</a:t>
                      </a:r>
                      <a:r>
                        <a:rPr lang="en-US" sz="1200" dirty="0" smtClean="0"/>
                        <a:t>/</a:t>
                      </a:r>
                      <a:r>
                        <a:rPr lang="en-US" sz="1200" dirty="0" err="1" smtClean="0"/>
                        <a:t>config</a:t>
                      </a:r>
                      <a:r>
                        <a:rPr lang="en-US" sz="1200" dirty="0" smtClean="0"/>
                        <a:t>/</a:t>
                      </a:r>
                      <a:r>
                        <a:rPr lang="en-US" sz="1200" dirty="0" err="1" smtClean="0"/>
                        <a:t>ssl</a:t>
                      </a:r>
                      <a:r>
                        <a:rPr lang="en-US" sz="1200" dirty="0" smtClean="0"/>
                        <a:t>/snqe80a.client.pem</a:t>
                      </a:r>
                    </a:p>
                    <a:p>
                      <a:r>
                        <a:rPr lang="en-US" sz="1200" dirty="0" smtClean="0"/>
                        <a:t>-----BEGIN CERTIFICATE-----</a:t>
                      </a:r>
                    </a:p>
                    <a:p>
                      <a:r>
                        <a:rPr lang="en-US" sz="1200" dirty="0" smtClean="0"/>
                        <a:t>MIID2DCCA0GgAwIBAgIJAO2aijTZryhGMA0GCSqGSIb3DQEBBQUAMIGQMQswCQYD</a:t>
                      </a:r>
                    </a:p>
                    <a:p>
                      <a:r>
                        <a:rPr lang="en-US" sz="1200" dirty="0" smtClean="0"/>
                        <a:t>VQQGEwJVUzEOMAwGA1UECBMFVGV4YXMxEzARBgNVBAcTClJpY2hhcmRzb24xHDAa</a:t>
                      </a:r>
                    </a:p>
                    <a:p>
                      <a:r>
                        <a:rPr lang="en-US" sz="1200" dirty="0" smtClean="0"/>
                        <a:t>BgNVBAoTE1F1YW50dW0gQ29ycG9yYXRpb24xHTAbBgNVBAsTFFN0b3JOZXh0IEVu</a:t>
                      </a:r>
                    </a:p>
                    <a:p>
                      <a:r>
                        <a:rPr lang="en-US" sz="1200" dirty="0" smtClean="0"/>
                        <a:t>Z2luZWVyaW5nMR8wHQYDVQQDExZzbnFlODBhLnNuLnF1YW50dW0uY29tMB4XDTEz</a:t>
                      </a:r>
                    </a:p>
                    <a:p>
                      <a:r>
                        <a:rPr lang="en-US" sz="1200" dirty="0" smtClean="0"/>
                        <a:t>MDUxNTIwMTQyOVoXDTE3MDUxNDIwMTQyOVowgZAxCzAJBgNVBAYTAlVTMQ4wDAYD</a:t>
                      </a:r>
                    </a:p>
                    <a:p>
                      <a:r>
                        <a:rPr lang="en-US" sz="1200" dirty="0" smtClean="0"/>
                        <a:t>VQQIEwVUZXhhczETMBEGA1UEBxMKUmljaGFyZHNvbjEcMBoGA1UEChMTUXVhbnR1</a:t>
                      </a:r>
                    </a:p>
                    <a:p>
                      <a:r>
                        <a:rPr lang="en-US" sz="1200" dirty="0" smtClean="0"/>
                        <a:t>bSBDb3Jwb3JhdGlvbjEdMBsGA1UECxMUU3Rvck5leHQgRW5naW5lZXJpbmcxHzAd</a:t>
                      </a:r>
                    </a:p>
                    <a:p>
                      <a:r>
                        <a:rPr lang="en-US" sz="1200" dirty="0" smtClean="0"/>
                        <a:t>BgNVBAMTFnNucWU4MGEuc24ucXVhbnR1bS5jb20wgZ8wDQYJKoZIhvcNAQEBBQAD</a:t>
                      </a:r>
                    </a:p>
                    <a:p>
                      <a:r>
                        <a:rPr lang="en-US" sz="1200" dirty="0" smtClean="0"/>
                        <a:t>gY0AMIGJAoGBAL3M0oCzW0mDI0XNtMQQnhJ+IeRTxYxMJ0YHmsrlaTW5ZXM6YZ8c</a:t>
                      </a:r>
                    </a:p>
                    <a:p>
                      <a:r>
                        <a:rPr lang="en-US" sz="1200" dirty="0" smtClean="0"/>
                        <a:t>4+L+sAs2BFxo24yhil5Fcqirm05zuPuMeaP9w/V/SiYr+BU1d3oQXuNfuXjKHzPx</a:t>
                      </a:r>
                    </a:p>
                    <a:p>
                      <a:r>
                        <a:rPr lang="en-US" sz="1200" dirty="0" smtClean="0"/>
                        <a:t>TiOm2ScqbHTaNbW0Y9OXIIMVeXZZnydgcZFfytiG8yv6M5usnyG7WLNDAgMBAAGj</a:t>
                      </a:r>
                    </a:p>
                    <a:p>
                      <a:r>
                        <a:rPr lang="en-US" sz="1200" dirty="0" smtClean="0"/>
                        <a:t>ggE2MIIBMjALBgNVHQ8EBAMCAuQwggEhBgNVHREEggEYMIIBFIIHc25xZTgwYYIW</a:t>
                      </a:r>
                    </a:p>
                    <a:p>
                      <a:r>
                        <a:rPr lang="en-US" sz="1200" dirty="0" smtClean="0"/>
                        <a:t>c25xZTgwYS5zbi5xdWFudHVtLmNvbYIKc25xZTgwLXZpcIIZc25xZTgwLXZpcC5z</a:t>
                      </a:r>
                    </a:p>
                    <a:p>
                      <a:r>
                        <a:rPr lang="en-US" sz="1200" dirty="0" smtClean="0"/>
                        <a:t>bi5xdWFudHVtLmNvbYIKc25xZTgwYS0xMIIZc25xZTgwYS0xMC5zbi5xdWFudHVt</a:t>
                      </a:r>
                    </a:p>
                    <a:p>
                      <a:r>
                        <a:rPr lang="en-US" sz="1200" dirty="0" smtClean="0"/>
                        <a:t>LmNvbYINc25xZTgwLXZpcC0xMIIcc25xZTgwLXZpcC0xMC5zbi5xdWFudHVtLmNv</a:t>
                      </a:r>
                    </a:p>
                    <a:p>
                      <a:r>
                        <a:rPr lang="en-US" sz="1200" dirty="0" smtClean="0"/>
                        <a:t>bYIKc25xZTgwYS0xMYIZc25xZTgwYS0xMS5zbi5xdWFudHVtLmNvbYINc25xZTgw</a:t>
                      </a:r>
                    </a:p>
                    <a:p>
                      <a:r>
                        <a:rPr lang="en-US" sz="1200" dirty="0" smtClean="0"/>
                        <a:t>LXZpcC0xMYIcc25xZTgwLXZpcC0xMS5zbi5xdWFudHVtLmNvbYcECjzAtYcECjzA</a:t>
                      </a:r>
                    </a:p>
                    <a:p>
                      <a:r>
                        <a:rPr lang="en-US" sz="1200" dirty="0" smtClean="0"/>
                        <a:t>uYcECgoKtYcECgoKuYcECwsLtYcECwsLuTANBgkqhkiG9w0BAQUFAAOBgQCWmugg</a:t>
                      </a:r>
                    </a:p>
                    <a:p>
                      <a:r>
                        <a:rPr lang="en-US" sz="1200" dirty="0" smtClean="0"/>
                        <a:t>1XwadV1+wzE67fbOG0ysvOYhhp+mjJTvXT8v5iDwI4AiZ7ce787TiWHckaNqhjLY</a:t>
                      </a:r>
                    </a:p>
                    <a:p>
                      <a:r>
                        <a:rPr lang="en-US" sz="1200" dirty="0" smtClean="0"/>
                        <a:t>1Xj2cvXe7QEef2R8qpGQkKSYyFtFWsgwkSBdORTvAtiN49+zEVYKoBpKCPkcemjD</a:t>
                      </a:r>
                    </a:p>
                    <a:p>
                      <a:r>
                        <a:rPr lang="en-US" sz="1200" dirty="0" smtClean="0"/>
                        <a:t>K0pHdfIcZQ0gbkPqoZ37yuYlPzrPJekZtsh0HQ==</a:t>
                      </a:r>
                    </a:p>
                    <a:p>
                      <a:r>
                        <a:rPr lang="en-US" sz="1200" dirty="0" smtClean="0"/>
                        <a:t>-----END CERTIFICATE-----</a:t>
                      </a:r>
                      <a:endParaRPr lang="en-US" sz="1200" dirty="0"/>
                    </a:p>
                  </a:txBody>
                  <a:tcPr/>
                </a:tc>
              </a:tr>
            </a:tbl>
          </a:graphicData>
        </a:graphic>
      </p:graphicFrame>
    </p:spTree>
    <p:extLst>
      <p:ext uri="{BB962C8B-B14F-4D97-AF65-F5344CB8AC3E}">
        <p14:creationId xmlns:p14="http://schemas.microsoft.com/office/powerpoint/2010/main" val="40824248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Features - Interfaces</a:t>
            </a:r>
            <a:endParaRPr lang="en-US" dirty="0"/>
          </a:p>
        </p:txBody>
      </p:sp>
      <p:sp>
        <p:nvSpPr>
          <p:cNvPr id="3" name="Content Placeholder 2"/>
          <p:cNvSpPr>
            <a:spLocks noGrp="1"/>
          </p:cNvSpPr>
          <p:nvPr>
            <p:ph idx="1"/>
          </p:nvPr>
        </p:nvSpPr>
        <p:spPr>
          <a:xfrm>
            <a:off x="301625" y="1143000"/>
            <a:ext cx="7543800" cy="5613286"/>
          </a:xfrm>
        </p:spPr>
        <p:txBody>
          <a:bodyPr/>
          <a:lstStyle/>
          <a:p>
            <a:r>
              <a:rPr lang="en-US" dirty="0" smtClean="0"/>
              <a:t>Interfaces</a:t>
            </a:r>
          </a:p>
          <a:p>
            <a:pPr lvl="1"/>
            <a:r>
              <a:rPr lang="en-US" dirty="0"/>
              <a:t>Certificates generated by a Public Certificate Authority have </a:t>
            </a:r>
            <a:r>
              <a:rPr lang="en-US" b="1" dirty="0"/>
              <a:t>not</a:t>
            </a:r>
            <a:r>
              <a:rPr lang="en-US" dirty="0"/>
              <a:t> been tested. i.e. (Symantec, VeriSign</a:t>
            </a:r>
            <a:r>
              <a:rPr lang="en-US" dirty="0" smtClean="0"/>
              <a:t>)</a:t>
            </a:r>
          </a:p>
          <a:p>
            <a:pPr lvl="1"/>
            <a:r>
              <a:rPr lang="en-US" dirty="0" smtClean="0"/>
              <a:t>Install Certificates</a:t>
            </a:r>
          </a:p>
          <a:p>
            <a:pPr lvl="2"/>
            <a:r>
              <a:rPr lang="en-US" dirty="0" smtClean="0"/>
              <a:t>Select .</a:t>
            </a:r>
            <a:r>
              <a:rPr lang="en-US" dirty="0" err="1" smtClean="0"/>
              <a:t>pem</a:t>
            </a:r>
            <a:r>
              <a:rPr lang="en-US" dirty="0" smtClean="0"/>
              <a:t> file and upload for each controller</a:t>
            </a:r>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22</a:t>
            </a:fld>
            <a:endParaRPr lang="en-US" dirty="0"/>
          </a:p>
        </p:txBody>
      </p:sp>
      <p:pic>
        <p:nvPicPr>
          <p:cNvPr id="5" name="Picture 4" descr="CERT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6300" y="2872657"/>
            <a:ext cx="5462049" cy="3735684"/>
          </a:xfrm>
          <a:prstGeom prst="rect">
            <a:avLst/>
          </a:prstGeom>
        </p:spPr>
      </p:pic>
    </p:spTree>
    <p:extLst>
      <p:ext uri="{BB962C8B-B14F-4D97-AF65-F5344CB8AC3E}">
        <p14:creationId xmlns:p14="http://schemas.microsoft.com/office/powerpoint/2010/main" val="38336465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Features - Interfaces</a:t>
            </a:r>
            <a:endParaRPr lang="en-US" dirty="0"/>
          </a:p>
        </p:txBody>
      </p:sp>
      <p:sp>
        <p:nvSpPr>
          <p:cNvPr id="3" name="Content Placeholder 2"/>
          <p:cNvSpPr>
            <a:spLocks noGrp="1"/>
          </p:cNvSpPr>
          <p:nvPr>
            <p:ph idx="1"/>
          </p:nvPr>
        </p:nvSpPr>
        <p:spPr>
          <a:xfrm>
            <a:off x="301625" y="1142999"/>
            <a:ext cx="7543800" cy="5526983"/>
          </a:xfrm>
        </p:spPr>
        <p:txBody>
          <a:bodyPr/>
          <a:lstStyle/>
          <a:p>
            <a:r>
              <a:rPr lang="en-US" dirty="0" smtClean="0"/>
              <a:t>Interfaces</a:t>
            </a:r>
          </a:p>
          <a:p>
            <a:pPr lvl="1"/>
            <a:r>
              <a:rPr lang="en-US" dirty="0"/>
              <a:t>S3 Interface </a:t>
            </a:r>
            <a:r>
              <a:rPr lang="en-US" dirty="0" smtClean="0"/>
              <a:t>is not implemented in StorNext 4.6.1</a:t>
            </a:r>
            <a:endParaRPr lang="en-US" dirty="0"/>
          </a:p>
          <a:p>
            <a:pPr lvl="1"/>
            <a:r>
              <a:rPr lang="en-US" dirty="0" smtClean="0"/>
              <a:t>Enabling CMC  HTTPS </a:t>
            </a:r>
          </a:p>
          <a:p>
            <a:pPr lvl="2"/>
            <a:r>
              <a:rPr lang="en-US" dirty="0" smtClean="0"/>
              <a:t>Select enable, verify port 443 is populated, and save</a:t>
            </a:r>
          </a:p>
          <a:p>
            <a:pPr marL="914400" lvl="2" indent="0">
              <a:buNone/>
            </a:pP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23</a:t>
            </a:fld>
            <a:endParaRPr lang="en-US" dirty="0"/>
          </a:p>
        </p:txBody>
      </p:sp>
      <p:pic>
        <p:nvPicPr>
          <p:cNvPr id="5" name="Picture 4" descr="cert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7904" y="2576761"/>
            <a:ext cx="6293228" cy="3846642"/>
          </a:xfrm>
          <a:prstGeom prst="rect">
            <a:avLst/>
          </a:prstGeom>
        </p:spPr>
      </p:pic>
    </p:spTree>
    <p:extLst>
      <p:ext uri="{BB962C8B-B14F-4D97-AF65-F5344CB8AC3E}">
        <p14:creationId xmlns:p14="http://schemas.microsoft.com/office/powerpoint/2010/main" val="12936603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Features - Logging</a:t>
            </a:r>
            <a:endParaRPr lang="en-US" dirty="0"/>
          </a:p>
        </p:txBody>
      </p:sp>
      <p:sp>
        <p:nvSpPr>
          <p:cNvPr id="3" name="Content Placeholder 2"/>
          <p:cNvSpPr>
            <a:spLocks noGrp="1"/>
          </p:cNvSpPr>
          <p:nvPr>
            <p:ph idx="1"/>
          </p:nvPr>
        </p:nvSpPr>
        <p:spPr/>
        <p:txBody>
          <a:bodyPr/>
          <a:lstStyle/>
          <a:p>
            <a:r>
              <a:rPr lang="en-US" dirty="0" smtClean="0"/>
              <a:t>Logging </a:t>
            </a:r>
          </a:p>
          <a:p>
            <a:pPr lvl="1"/>
            <a:r>
              <a:rPr lang="en-US" dirty="0" smtClean="0"/>
              <a:t>Most logs use log rotate rules.</a:t>
            </a:r>
          </a:p>
          <a:p>
            <a:pPr lvl="2"/>
            <a:r>
              <a:rPr lang="en-US" dirty="0" smtClean="0"/>
              <a:t>Log rotations happen daily and or </a:t>
            </a:r>
            <a:r>
              <a:rPr lang="en-US" dirty="0"/>
              <a:t>w</a:t>
            </a:r>
            <a:r>
              <a:rPr lang="en-US" dirty="0" smtClean="0"/>
              <a:t>eekly.</a:t>
            </a:r>
          </a:p>
          <a:p>
            <a:pPr lvl="2"/>
            <a:r>
              <a:rPr lang="en-US" dirty="0" smtClean="0"/>
              <a:t>Log rotation rules are located in /</a:t>
            </a:r>
            <a:r>
              <a:rPr lang="en-US" dirty="0" err="1" smtClean="0"/>
              <a:t>etc</a:t>
            </a:r>
            <a:r>
              <a:rPr lang="en-US" dirty="0" smtClean="0"/>
              <a:t>/</a:t>
            </a:r>
            <a:r>
              <a:rPr lang="en-US" dirty="0" err="1" smtClean="0"/>
              <a:t>logrotate.d</a:t>
            </a:r>
            <a:endParaRPr lang="en-US" dirty="0" smtClean="0"/>
          </a:p>
          <a:p>
            <a:pPr lvl="1"/>
            <a:r>
              <a:rPr lang="en-US" dirty="0" smtClean="0"/>
              <a:t>Analyzing logs can be achieved with most OS related utilities used for viewing logs.</a:t>
            </a:r>
          </a:p>
          <a:p>
            <a:pPr lvl="1"/>
            <a:r>
              <a:rPr lang="en-US" dirty="0" smtClean="0"/>
              <a:t>Logs are not in one place.</a:t>
            </a:r>
          </a:p>
          <a:p>
            <a:pPr lvl="1"/>
            <a:endParaRPr lang="en-US" dirty="0" smtClean="0"/>
          </a:p>
          <a:p>
            <a:pPr lvl="2"/>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24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70940609"/>
              </p:ext>
            </p:extLst>
          </p:nvPr>
        </p:nvGraphicFramePr>
        <p:xfrm>
          <a:off x="549930" y="3554575"/>
          <a:ext cx="7932882" cy="2359938"/>
        </p:xfrm>
        <a:graphic>
          <a:graphicData uri="http://schemas.openxmlformats.org/drawingml/2006/table">
            <a:tbl>
              <a:tblPr firstRow="1" bandRow="1">
                <a:tableStyleId>{F2DE63D5-997A-4646-A377-4702673A728D}</a:tableStyleId>
              </a:tblPr>
              <a:tblGrid>
                <a:gridCol w="1657083"/>
                <a:gridCol w="3631505"/>
                <a:gridCol w="2644294"/>
              </a:tblGrid>
              <a:tr h="337134">
                <a:tc>
                  <a:txBody>
                    <a:bodyPr/>
                    <a:lstStyle/>
                    <a:p>
                      <a:r>
                        <a:rPr lang="en-US" sz="1200" dirty="0" smtClean="0"/>
                        <a:t>Log Type:</a:t>
                      </a:r>
                      <a:endParaRPr lang="en-US" sz="1200" dirty="0"/>
                    </a:p>
                  </a:txBody>
                  <a:tcPr/>
                </a:tc>
                <a:tc>
                  <a:txBody>
                    <a:bodyPr/>
                    <a:lstStyle/>
                    <a:p>
                      <a:r>
                        <a:rPr lang="en-US" sz="1200" dirty="0" smtClean="0"/>
                        <a:t>Path to Log</a:t>
                      </a:r>
                      <a:endParaRPr lang="en-US" sz="1200" dirty="0"/>
                    </a:p>
                  </a:txBody>
                  <a:tcPr/>
                </a:tc>
                <a:tc>
                  <a:txBody>
                    <a:bodyPr/>
                    <a:lstStyle/>
                    <a:p>
                      <a:r>
                        <a:rPr lang="en-US" sz="1200" dirty="0" smtClean="0"/>
                        <a:t>Lattus Component</a:t>
                      </a:r>
                      <a:endParaRPr lang="en-US" sz="1200" dirty="0"/>
                    </a:p>
                  </a:txBody>
                  <a:tcPr/>
                </a:tc>
              </a:tr>
              <a:tr h="337134">
                <a:tc>
                  <a:txBody>
                    <a:bodyPr/>
                    <a:lstStyle/>
                    <a:p>
                      <a:r>
                        <a:rPr lang="en-US" sz="1000" dirty="0" smtClean="0"/>
                        <a:t>Application Server</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/opt/qbase3/</a:t>
                      </a:r>
                      <a:r>
                        <a:rPr lang="en-US" sz="1000" dirty="0" err="1" smtClean="0"/>
                        <a:t>var</a:t>
                      </a:r>
                      <a:r>
                        <a:rPr lang="en-US" sz="1000" dirty="0" smtClean="0"/>
                        <a:t>/log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Controller and Storage Nodes</a:t>
                      </a:r>
                    </a:p>
                  </a:txBody>
                  <a:tcPr/>
                </a:tc>
              </a:tr>
              <a:tr h="337134">
                <a:tc>
                  <a:txBody>
                    <a:bodyPr/>
                    <a:lstStyle/>
                    <a:p>
                      <a:r>
                        <a:rPr lang="en-US" sz="1000" dirty="0" smtClean="0"/>
                        <a:t>Monitoring Agent</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/opt/qbase3/</a:t>
                      </a:r>
                      <a:r>
                        <a:rPr lang="en-US" sz="1000" dirty="0" err="1" smtClean="0"/>
                        <a:t>var</a:t>
                      </a:r>
                      <a:r>
                        <a:rPr lang="en-US" sz="1000" dirty="0" smtClean="0"/>
                        <a:t>/log/monitoring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Controller and Storage Nodes</a:t>
                      </a:r>
                    </a:p>
                  </a:txBody>
                  <a:tcPr/>
                </a:tc>
              </a:tr>
              <a:tr h="337134">
                <a:tc>
                  <a:txBody>
                    <a:bodyPr/>
                    <a:lstStyle/>
                    <a:p>
                      <a:r>
                        <a:rPr lang="en-US" sz="1000" dirty="0" err="1" smtClean="0"/>
                        <a:t>Arakoon</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/opt/qbase3/</a:t>
                      </a:r>
                      <a:r>
                        <a:rPr lang="en-US" sz="1000" dirty="0" err="1" smtClean="0"/>
                        <a:t>var</a:t>
                      </a:r>
                      <a:r>
                        <a:rPr lang="en-US" sz="1000" dirty="0" smtClean="0"/>
                        <a:t>/log/</a:t>
                      </a:r>
                      <a:r>
                        <a:rPr lang="en-US" sz="1000" dirty="0" err="1" smtClean="0"/>
                        <a:t>arakoon</a:t>
                      </a:r>
                      <a:endParaRPr 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Controller Node</a:t>
                      </a:r>
                    </a:p>
                  </a:txBody>
                  <a:tcPr/>
                </a:tc>
              </a:tr>
              <a:tr h="337134">
                <a:tc>
                  <a:txBody>
                    <a:bodyPr/>
                    <a:lstStyle/>
                    <a:p>
                      <a:r>
                        <a:rPr lang="en-US" sz="1000" dirty="0" smtClean="0"/>
                        <a:t>Cache Daemon</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/opt/qbase3/</a:t>
                      </a:r>
                      <a:r>
                        <a:rPr lang="en-US" sz="1000" dirty="0" err="1" smtClean="0"/>
                        <a:t>var</a:t>
                      </a:r>
                      <a:r>
                        <a:rPr lang="en-US" sz="1000" dirty="0" smtClean="0"/>
                        <a:t>/log/</a:t>
                      </a:r>
                      <a:r>
                        <a:rPr lang="en-US" sz="1000" dirty="0" err="1" smtClean="0"/>
                        <a:t>dss</a:t>
                      </a:r>
                      <a:r>
                        <a:rPr lang="en-US" sz="1000" dirty="0" smtClean="0"/>
                        <a:t>/</a:t>
                      </a:r>
                      <a:r>
                        <a:rPr lang="en-US" sz="1000" dirty="0" err="1" smtClean="0"/>
                        <a:t>cachedaemons</a:t>
                      </a:r>
                      <a:endParaRPr lang="en-US" sz="1000" dirty="0" smtClean="0"/>
                    </a:p>
                  </a:txBody>
                  <a:tcPr/>
                </a:tc>
                <a:tc>
                  <a:txBody>
                    <a:bodyPr/>
                    <a:lstStyle/>
                    <a:p>
                      <a:r>
                        <a:rPr lang="en-US" sz="1000" dirty="0" smtClean="0"/>
                        <a:t>Controller Node</a:t>
                      </a:r>
                      <a:endParaRPr lang="en-US" sz="1000" dirty="0"/>
                    </a:p>
                  </a:txBody>
                  <a:tcPr/>
                </a:tc>
              </a:tr>
              <a:tr h="337134">
                <a:tc>
                  <a:txBody>
                    <a:bodyPr/>
                    <a:lstStyle/>
                    <a:p>
                      <a:r>
                        <a:rPr lang="en-US" sz="1000" dirty="0" smtClean="0"/>
                        <a:t>DSS Client Daemon</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/opt/qbase3/</a:t>
                      </a:r>
                      <a:r>
                        <a:rPr lang="en-US" sz="1000" dirty="0" err="1" smtClean="0"/>
                        <a:t>var</a:t>
                      </a:r>
                      <a:r>
                        <a:rPr lang="en-US" sz="1000" dirty="0" smtClean="0"/>
                        <a:t>/log/</a:t>
                      </a:r>
                      <a:r>
                        <a:rPr lang="en-US" sz="1000" dirty="0" err="1" smtClean="0"/>
                        <a:t>dss</a:t>
                      </a:r>
                      <a:r>
                        <a:rPr lang="en-US" sz="1000" dirty="0" smtClean="0"/>
                        <a:t>/</a:t>
                      </a:r>
                      <a:r>
                        <a:rPr lang="en-US" sz="1000" dirty="0" err="1" smtClean="0"/>
                        <a:t>clientdaemons</a:t>
                      </a:r>
                      <a:r>
                        <a:rPr lang="en-US" sz="1000" dirty="0" smtClean="0"/>
                        <a:t>/</a:t>
                      </a:r>
                    </a:p>
                  </a:txBody>
                  <a:tcPr/>
                </a:tc>
                <a:tc>
                  <a:txBody>
                    <a:bodyPr/>
                    <a:lstStyle/>
                    <a:p>
                      <a:r>
                        <a:rPr lang="en-US" sz="1000" dirty="0" smtClean="0"/>
                        <a:t>Controller Node</a:t>
                      </a:r>
                      <a:endParaRPr lang="en-US" sz="1000" dirty="0"/>
                    </a:p>
                  </a:txBody>
                  <a:tcPr/>
                </a:tc>
              </a:tr>
              <a:tr h="337134">
                <a:tc>
                  <a:txBody>
                    <a:bodyPr/>
                    <a:lstStyle/>
                    <a:p>
                      <a:r>
                        <a:rPr lang="en-US" sz="1000" dirty="0" smtClean="0"/>
                        <a:t>Pound</a:t>
                      </a:r>
                      <a:r>
                        <a:rPr lang="en-US" sz="1000" baseline="0" dirty="0" smtClean="0"/>
                        <a:t> Log</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/opt/qbase3/</a:t>
                      </a:r>
                      <a:r>
                        <a:rPr lang="en-US" sz="1000" dirty="0" err="1" smtClean="0"/>
                        <a:t>var</a:t>
                      </a:r>
                      <a:r>
                        <a:rPr lang="en-US" sz="1000" dirty="0" smtClean="0"/>
                        <a:t>/log/pound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Controller Node</a:t>
                      </a:r>
                    </a:p>
                  </a:txBody>
                  <a:tcPr/>
                </a:tc>
              </a:tr>
            </a:tbl>
          </a:graphicData>
        </a:graphic>
      </p:graphicFrame>
    </p:spTree>
    <p:extLst>
      <p:ext uri="{BB962C8B-B14F-4D97-AF65-F5344CB8AC3E}">
        <p14:creationId xmlns:p14="http://schemas.microsoft.com/office/powerpoint/2010/main" val="34313508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Features - Logging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4583330"/>
              </p:ext>
            </p:extLst>
          </p:nvPr>
        </p:nvGraphicFramePr>
        <p:xfrm>
          <a:off x="301625" y="1143000"/>
          <a:ext cx="8390799" cy="3388360"/>
        </p:xfrm>
        <a:graphic>
          <a:graphicData uri="http://schemas.openxmlformats.org/drawingml/2006/table">
            <a:tbl>
              <a:tblPr firstRow="1" bandRow="1">
                <a:tableStyleId>{F2DE63D5-997A-4646-A377-4702673A728D}</a:tableStyleId>
              </a:tblPr>
              <a:tblGrid>
                <a:gridCol w="1831410"/>
                <a:gridCol w="3762456"/>
                <a:gridCol w="2796933"/>
              </a:tblGrid>
              <a:tr h="370840">
                <a:tc>
                  <a:txBody>
                    <a:bodyPr/>
                    <a:lstStyle/>
                    <a:p>
                      <a:r>
                        <a:rPr lang="en-US" sz="1200" dirty="0" smtClean="0"/>
                        <a:t>Log Type:</a:t>
                      </a:r>
                      <a:endParaRPr lang="en-US" sz="1200" dirty="0"/>
                    </a:p>
                  </a:txBody>
                  <a:tcPr/>
                </a:tc>
                <a:tc>
                  <a:txBody>
                    <a:bodyPr/>
                    <a:lstStyle/>
                    <a:p>
                      <a:r>
                        <a:rPr lang="en-US" sz="1200" dirty="0" smtClean="0"/>
                        <a:t>Path to Log</a:t>
                      </a:r>
                      <a:endParaRPr lang="en-US" sz="1200" dirty="0"/>
                    </a:p>
                  </a:txBody>
                  <a:tcPr/>
                </a:tc>
                <a:tc>
                  <a:txBody>
                    <a:bodyPr/>
                    <a:lstStyle/>
                    <a:p>
                      <a:r>
                        <a:rPr lang="en-US" sz="1200" dirty="0" smtClean="0"/>
                        <a:t>Lattus Component</a:t>
                      </a:r>
                      <a:endParaRPr lang="en-US" sz="1200" dirty="0"/>
                    </a:p>
                  </a:txBody>
                  <a:tcPr/>
                </a:tc>
              </a:tr>
              <a:tr h="370840">
                <a:tc>
                  <a:txBody>
                    <a:bodyPr/>
                    <a:lstStyle/>
                    <a:p>
                      <a:r>
                        <a:rPr lang="en-US" sz="1000" dirty="0" smtClean="0"/>
                        <a:t>Hardware, OS, DHCP</a:t>
                      </a:r>
                      <a:endParaRPr lang="en-US" sz="1000" dirty="0"/>
                    </a:p>
                  </a:txBody>
                  <a:tcPr/>
                </a:tc>
                <a:tc>
                  <a:txBody>
                    <a:bodyPr/>
                    <a:lstStyle/>
                    <a:p>
                      <a:r>
                        <a:rPr lang="en-US" sz="1000" dirty="0" smtClean="0"/>
                        <a:t>/</a:t>
                      </a:r>
                      <a:r>
                        <a:rPr lang="en-US" sz="1000" dirty="0" err="1" smtClean="0"/>
                        <a:t>var</a:t>
                      </a:r>
                      <a:r>
                        <a:rPr lang="en-US" sz="1000" dirty="0" smtClean="0"/>
                        <a:t>/log</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Controller and Storage Nodes</a:t>
                      </a:r>
                    </a:p>
                  </a:txBody>
                  <a:tcPr/>
                </a:tc>
              </a:tr>
              <a:tr h="370840">
                <a:tc>
                  <a:txBody>
                    <a:bodyPr/>
                    <a:lstStyle/>
                    <a:p>
                      <a:r>
                        <a:rPr lang="en-US" sz="1000" dirty="0" smtClean="0"/>
                        <a:t>DHCP - Install</a:t>
                      </a:r>
                      <a:endParaRPr lang="en-US" sz="1000" dirty="0"/>
                    </a:p>
                  </a:txBody>
                  <a:tcPr/>
                </a:tc>
                <a:tc>
                  <a:txBody>
                    <a:bodyPr/>
                    <a:lstStyle/>
                    <a:p>
                      <a:r>
                        <a:rPr lang="en-US" sz="1000" dirty="0" smtClean="0"/>
                        <a:t>/opt/qbase3/</a:t>
                      </a:r>
                      <a:r>
                        <a:rPr lang="en-US" sz="1000" dirty="0" err="1" smtClean="0"/>
                        <a:t>var</a:t>
                      </a:r>
                      <a:r>
                        <a:rPr lang="en-US" sz="1000" dirty="0" smtClean="0"/>
                        <a:t>/log/</a:t>
                      </a:r>
                      <a:r>
                        <a:rPr lang="en-US" sz="1000" dirty="0" err="1" smtClean="0"/>
                        <a:t>dhcpd.log</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Management Controller</a:t>
                      </a:r>
                    </a:p>
                  </a:txBody>
                  <a:tcPr/>
                </a:tc>
              </a:tr>
              <a:tr h="370840">
                <a:tc>
                  <a:txBody>
                    <a:bodyPr/>
                    <a:lstStyle/>
                    <a:p>
                      <a:r>
                        <a:rPr lang="en-US" sz="1000" dirty="0" smtClean="0"/>
                        <a:t>Apache </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/opt/qbase3/</a:t>
                      </a:r>
                      <a:r>
                        <a:rPr lang="en-US" sz="1000" dirty="0" err="1" smtClean="0"/>
                        <a:t>var</a:t>
                      </a:r>
                      <a:r>
                        <a:rPr lang="en-US" sz="1000" dirty="0" smtClean="0"/>
                        <a:t>/log/apache</a:t>
                      </a:r>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Management Controller</a:t>
                      </a:r>
                    </a:p>
                  </a:txBody>
                  <a:tcPr/>
                </a:tc>
              </a:tr>
              <a:tr h="370840">
                <a:tc>
                  <a:txBody>
                    <a:bodyPr/>
                    <a:lstStyle/>
                    <a:p>
                      <a:r>
                        <a:rPr lang="en-US" sz="1000" dirty="0" smtClean="0"/>
                        <a:t>Workflow</a:t>
                      </a:r>
                      <a:r>
                        <a:rPr lang="en-US" sz="1000" baseline="0" dirty="0" smtClean="0"/>
                        <a:t> Engine</a:t>
                      </a:r>
                      <a:endParaRPr lang="en-US" sz="1000" dirty="0"/>
                    </a:p>
                  </a:txBody>
                  <a:tcPr/>
                </a:tc>
                <a:tc>
                  <a:txBody>
                    <a:bodyPr/>
                    <a:lstStyle/>
                    <a:p>
                      <a:r>
                        <a:rPr lang="en-US" sz="1000" dirty="0" smtClean="0"/>
                        <a:t>/opt/qbase3/</a:t>
                      </a:r>
                      <a:r>
                        <a:rPr lang="en-US" sz="1000" dirty="0" err="1" smtClean="0"/>
                        <a:t>var</a:t>
                      </a:r>
                      <a:r>
                        <a:rPr lang="en-US" sz="1000" dirty="0" smtClean="0"/>
                        <a:t>/log</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Management Controller</a:t>
                      </a:r>
                    </a:p>
                  </a:txBody>
                  <a:tcPr/>
                </a:tc>
              </a:tr>
              <a:tr h="370840">
                <a:tc>
                  <a:txBody>
                    <a:bodyPr/>
                    <a:lstStyle/>
                    <a:p>
                      <a:r>
                        <a:rPr lang="en-US" sz="1000" dirty="0" smtClean="0"/>
                        <a:t>Log Collector</a:t>
                      </a:r>
                      <a:endParaRPr lang="en-US" sz="1000" dirty="0"/>
                    </a:p>
                  </a:txBody>
                  <a:tcPr/>
                </a:tc>
                <a:tc>
                  <a:txBody>
                    <a:bodyPr/>
                    <a:lstStyle/>
                    <a:p>
                      <a:r>
                        <a:rPr lang="en-US" sz="1000" dirty="0" smtClean="0"/>
                        <a:t>/opt/qbase3/</a:t>
                      </a:r>
                      <a:r>
                        <a:rPr lang="en-US" sz="1000" dirty="0" err="1" smtClean="0"/>
                        <a:t>var</a:t>
                      </a:r>
                      <a:r>
                        <a:rPr lang="en-US" sz="1000" dirty="0" smtClean="0"/>
                        <a:t>/log/</a:t>
                      </a:r>
                      <a:r>
                        <a:rPr lang="en-US" sz="1000" dirty="0" err="1" smtClean="0"/>
                        <a:t>log_collector</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Management Controller</a:t>
                      </a:r>
                    </a:p>
                  </a:txBody>
                  <a:tcPr/>
                </a:tc>
              </a:tr>
              <a:tr h="370840">
                <a:tc>
                  <a:txBody>
                    <a:bodyPr/>
                    <a:lstStyle/>
                    <a:p>
                      <a:r>
                        <a:rPr lang="en-US" sz="1000" dirty="0" smtClean="0"/>
                        <a:t>Upgrade </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/opt/qbase3/</a:t>
                      </a:r>
                      <a:r>
                        <a:rPr lang="en-US" sz="1000" dirty="0" err="1" smtClean="0"/>
                        <a:t>var</a:t>
                      </a:r>
                      <a:r>
                        <a:rPr lang="en-US" sz="1000" dirty="0" smtClean="0"/>
                        <a:t>/log</a:t>
                      </a:r>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Controller and Storage Nodes,</a:t>
                      </a:r>
                      <a:r>
                        <a:rPr lang="en-US" sz="1000" baseline="0" dirty="0" smtClean="0"/>
                        <a:t> main upgrade log is on the management controller.</a:t>
                      </a:r>
                      <a:endParaRPr lang="en-US" sz="1000" dirty="0" smtClean="0"/>
                    </a:p>
                  </a:txBody>
                  <a:tcPr/>
                </a:tc>
              </a:tr>
              <a:tr h="370840">
                <a:tc>
                  <a:txBody>
                    <a:bodyPr/>
                    <a:lstStyle/>
                    <a:p>
                      <a:r>
                        <a:rPr lang="en-US" sz="1000" dirty="0" smtClean="0"/>
                        <a:t>DSS Storage Daemon</a:t>
                      </a:r>
                      <a:endParaRPr lang="en-US" sz="1000" dirty="0"/>
                    </a:p>
                  </a:txBody>
                  <a:tcPr/>
                </a:tc>
                <a:tc>
                  <a:txBody>
                    <a:bodyPr/>
                    <a:lstStyle/>
                    <a:p>
                      <a:r>
                        <a:rPr lang="en-US" sz="1000" dirty="0" smtClean="0"/>
                        <a:t>/opt/qbase3/</a:t>
                      </a:r>
                      <a:r>
                        <a:rPr lang="en-US" sz="1000" dirty="0" err="1" smtClean="0"/>
                        <a:t>var</a:t>
                      </a:r>
                      <a:r>
                        <a:rPr lang="en-US" sz="1000" dirty="0" smtClean="0"/>
                        <a:t>/log/</a:t>
                      </a:r>
                      <a:r>
                        <a:rPr lang="en-US" sz="1000" dirty="0" err="1" smtClean="0"/>
                        <a:t>dss</a:t>
                      </a:r>
                      <a:r>
                        <a:rPr lang="en-US" sz="1000" dirty="0" smtClean="0"/>
                        <a:t>/</a:t>
                      </a:r>
                      <a:r>
                        <a:rPr lang="en-US" sz="1000" dirty="0" err="1" smtClean="0"/>
                        <a:t>storagedaemons</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Storage Node</a:t>
                      </a:r>
                    </a:p>
                  </a:txBody>
                  <a:tcPr/>
                </a:tc>
              </a:tr>
              <a:tr h="370840">
                <a:tc>
                  <a:txBody>
                    <a:bodyPr/>
                    <a:lstStyle/>
                    <a:p>
                      <a:r>
                        <a:rPr lang="en-US" sz="1000" dirty="0" smtClean="0"/>
                        <a:t>DSS Maintenance</a:t>
                      </a:r>
                      <a:r>
                        <a:rPr lang="en-US" sz="1000" baseline="0" dirty="0" smtClean="0"/>
                        <a:t> Agent</a:t>
                      </a:r>
                      <a:endParaRPr lang="en-US" sz="1000" dirty="0"/>
                    </a:p>
                  </a:txBody>
                  <a:tcPr/>
                </a:tc>
                <a:tc>
                  <a:txBody>
                    <a:bodyPr/>
                    <a:lstStyle/>
                    <a:p>
                      <a:r>
                        <a:rPr lang="en-US" sz="1000" dirty="0" smtClean="0"/>
                        <a:t>/opt/qbase3/</a:t>
                      </a:r>
                      <a:r>
                        <a:rPr lang="en-US" sz="1000" dirty="0" err="1" smtClean="0"/>
                        <a:t>var</a:t>
                      </a:r>
                      <a:r>
                        <a:rPr lang="en-US" sz="1000" dirty="0" smtClean="0"/>
                        <a:t>/log/</a:t>
                      </a:r>
                      <a:r>
                        <a:rPr lang="en-US" sz="1000" dirty="0" err="1" smtClean="0"/>
                        <a:t>dss</a:t>
                      </a:r>
                      <a:r>
                        <a:rPr lang="en-US" sz="1000" dirty="0" smtClean="0"/>
                        <a:t>/</a:t>
                      </a:r>
                      <a:r>
                        <a:rPr lang="en-US" sz="1000" dirty="0" err="1" smtClean="0"/>
                        <a:t>maintenanceagents</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Storage Node</a:t>
                      </a:r>
                    </a:p>
                  </a:txBody>
                  <a:tcPr/>
                </a:tc>
              </a:tr>
            </a:tbl>
          </a:graphicData>
        </a:graphic>
      </p:graphicFrame>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25</a:t>
            </a:fld>
            <a:endParaRPr lang="en-US" dirty="0"/>
          </a:p>
        </p:txBody>
      </p:sp>
    </p:spTree>
    <p:extLst>
      <p:ext uri="{BB962C8B-B14F-4D97-AF65-F5344CB8AC3E}">
        <p14:creationId xmlns:p14="http://schemas.microsoft.com/office/powerpoint/2010/main" val="16632908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Features - Logging</a:t>
            </a:r>
          </a:p>
        </p:txBody>
      </p:sp>
      <p:sp>
        <p:nvSpPr>
          <p:cNvPr id="3" name="Content Placeholder 2"/>
          <p:cNvSpPr>
            <a:spLocks noGrp="1"/>
          </p:cNvSpPr>
          <p:nvPr>
            <p:ph idx="1"/>
          </p:nvPr>
        </p:nvSpPr>
        <p:spPr/>
        <p:txBody>
          <a:bodyPr/>
          <a:lstStyle/>
          <a:p>
            <a:r>
              <a:rPr lang="en-US" dirty="0" smtClean="0"/>
              <a:t>Quickly finding issues in DSS </a:t>
            </a:r>
            <a:r>
              <a:rPr lang="en-US" dirty="0" err="1" smtClean="0"/>
              <a:t>client.log</a:t>
            </a:r>
            <a:endParaRPr lang="en-US" dirty="0" smtClean="0"/>
          </a:p>
          <a:p>
            <a:pPr lvl="1"/>
            <a:r>
              <a:rPr lang="en-US" dirty="0" smtClean="0"/>
              <a:t>Using “</a:t>
            </a:r>
            <a:r>
              <a:rPr lang="en-US" dirty="0" err="1" smtClean="0"/>
              <a:t>grep</a:t>
            </a:r>
            <a:r>
              <a:rPr lang="en-US" dirty="0" smtClean="0"/>
              <a:t>” for some keywords yields the best results for triage of potential issues between StorNext and Lattus.</a:t>
            </a:r>
          </a:p>
          <a:p>
            <a:pPr lvl="1"/>
            <a:r>
              <a:rPr lang="en-US" dirty="0" smtClean="0"/>
              <a:t>Each connections between StorNext and Lattus has a unique thread ID in the client log.</a:t>
            </a:r>
          </a:p>
          <a:p>
            <a:pPr lvl="1"/>
            <a:r>
              <a:rPr lang="en-US" dirty="0" smtClean="0"/>
              <a:t>You can get a good determination of REST operations from specific keywords to use with “</a:t>
            </a:r>
            <a:r>
              <a:rPr lang="en-US" dirty="0" err="1" smtClean="0"/>
              <a:t>grep</a:t>
            </a:r>
            <a:r>
              <a:rPr lang="en-US" dirty="0" smtClean="0"/>
              <a:t>”.</a:t>
            </a:r>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26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35869473"/>
              </p:ext>
            </p:extLst>
          </p:nvPr>
        </p:nvGraphicFramePr>
        <p:xfrm>
          <a:off x="1191088" y="3492930"/>
          <a:ext cx="7464346" cy="2682240"/>
        </p:xfrm>
        <a:graphic>
          <a:graphicData uri="http://schemas.openxmlformats.org/drawingml/2006/table">
            <a:tbl>
              <a:tblPr firstRow="1" bandRow="1">
                <a:tableStyleId>{F2DE63D5-997A-4646-A377-4702673A728D}</a:tableStyleId>
              </a:tblPr>
              <a:tblGrid>
                <a:gridCol w="1965310"/>
                <a:gridCol w="5499036"/>
              </a:tblGrid>
              <a:tr h="370840">
                <a:tc>
                  <a:txBody>
                    <a:bodyPr/>
                    <a:lstStyle/>
                    <a:p>
                      <a:r>
                        <a:rPr lang="en-US" sz="1200" dirty="0" smtClean="0"/>
                        <a:t>Keyword:</a:t>
                      </a:r>
                      <a:endParaRPr lang="en-US" sz="1200" dirty="0"/>
                    </a:p>
                  </a:txBody>
                  <a:tcPr/>
                </a:tc>
                <a:tc>
                  <a:txBody>
                    <a:bodyPr/>
                    <a:lstStyle/>
                    <a:p>
                      <a:r>
                        <a:rPr lang="en-US" sz="1200" dirty="0" smtClean="0"/>
                        <a:t>Synopsis when it appears in the Log:</a:t>
                      </a:r>
                      <a:endParaRPr lang="en-US" sz="1200" dirty="0"/>
                    </a:p>
                  </a:txBody>
                  <a:tcPr/>
                </a:tc>
              </a:tr>
              <a:tr h="370840">
                <a:tc>
                  <a:txBody>
                    <a:bodyPr/>
                    <a:lstStyle/>
                    <a:p>
                      <a:r>
                        <a:rPr lang="en-US" sz="1200" dirty="0" err="1" smtClean="0"/>
                        <a:t>put:Namespace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the completion of a successful PUT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get: Namespace</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the</a:t>
                      </a:r>
                      <a:r>
                        <a:rPr lang="en-US" sz="1200" baseline="0" dirty="0" smtClean="0"/>
                        <a:t> completion of a success GET</a:t>
                      </a:r>
                      <a:endParaRPr lang="en-US" sz="1200" dirty="0" smtClean="0"/>
                    </a:p>
                    <a:p>
                      <a:endParaRPr lang="en-US" sz="1200" dirty="0"/>
                    </a:p>
                  </a:txBody>
                  <a:tcPr/>
                </a:tc>
              </a:tr>
              <a:tr h="370840">
                <a:tc>
                  <a:txBody>
                    <a:bodyPr/>
                    <a:lstStyle/>
                    <a:p>
                      <a:r>
                        <a:rPr lang="en-US" sz="1200" dirty="0" smtClean="0"/>
                        <a:t>delete</a:t>
                      </a:r>
                      <a:endParaRPr lang="en-US" sz="1200" dirty="0"/>
                    </a:p>
                  </a:txBody>
                  <a:tcPr/>
                </a:tc>
                <a:tc>
                  <a:txBody>
                    <a:bodyPr/>
                    <a:lstStyle/>
                    <a:p>
                      <a:r>
                        <a:rPr lang="en-US" sz="1200" dirty="0" smtClean="0"/>
                        <a:t>At</a:t>
                      </a:r>
                      <a:r>
                        <a:rPr lang="en-US" sz="1200" baseline="0" dirty="0" smtClean="0"/>
                        <a:t> the completion of a successful delete action</a:t>
                      </a:r>
                      <a:endParaRPr lang="en-US" sz="1200" dirty="0"/>
                    </a:p>
                  </a:txBody>
                  <a:tcPr/>
                </a:tc>
              </a:tr>
              <a:tr h="370840">
                <a:tc>
                  <a:txBody>
                    <a:bodyPr/>
                    <a:lstStyle/>
                    <a:p>
                      <a:r>
                        <a:rPr lang="en-US" sz="1200" dirty="0" smtClean="0"/>
                        <a:t>blacklist</a:t>
                      </a:r>
                      <a:endParaRPr lang="en-US" sz="1200" dirty="0"/>
                    </a:p>
                  </a:txBody>
                  <a:tcPr/>
                </a:tc>
                <a:tc>
                  <a:txBody>
                    <a:bodyPr/>
                    <a:lstStyle/>
                    <a:p>
                      <a:r>
                        <a:rPr lang="en-US" sz="1200" dirty="0" smtClean="0"/>
                        <a:t>Whenever a blacklist operation occurs</a:t>
                      </a:r>
                      <a:endParaRPr lang="en-US" sz="1200" dirty="0"/>
                    </a:p>
                  </a:txBody>
                  <a:tcPr/>
                </a:tc>
              </a:tr>
              <a:tr h="370840">
                <a:tc>
                  <a:txBody>
                    <a:bodyPr/>
                    <a:lstStyle/>
                    <a:p>
                      <a:r>
                        <a:rPr lang="en-US" sz="1200" dirty="0" smtClean="0"/>
                        <a:t>error</a:t>
                      </a:r>
                      <a:endParaRPr lang="en-US" sz="1200" dirty="0"/>
                    </a:p>
                  </a:txBody>
                  <a:tcPr/>
                </a:tc>
                <a:tc>
                  <a:txBody>
                    <a:bodyPr/>
                    <a:lstStyle/>
                    <a:p>
                      <a:r>
                        <a:rPr lang="en-US" sz="1200" dirty="0" smtClean="0"/>
                        <a:t>Any DSS</a:t>
                      </a:r>
                      <a:r>
                        <a:rPr lang="en-US" sz="1200" baseline="0" dirty="0" smtClean="0"/>
                        <a:t> operational failure.</a:t>
                      </a:r>
                      <a:endParaRPr lang="en-US" sz="1200" dirty="0"/>
                    </a:p>
                  </a:txBody>
                  <a:tcPr/>
                </a:tc>
              </a:tr>
              <a:tr h="370840">
                <a:tc>
                  <a:txBody>
                    <a:bodyPr/>
                    <a:lstStyle/>
                    <a:p>
                      <a:r>
                        <a:rPr lang="en-US" sz="1200" dirty="0" smtClean="0"/>
                        <a:t>[thread</a:t>
                      </a:r>
                      <a:r>
                        <a:rPr lang="en-US" sz="1200" baseline="0" dirty="0" smtClean="0"/>
                        <a:t> id]</a:t>
                      </a:r>
                      <a:endParaRPr lang="en-US" sz="1200" dirty="0"/>
                    </a:p>
                  </a:txBody>
                  <a:tcPr/>
                </a:tc>
                <a:tc>
                  <a:txBody>
                    <a:bodyPr/>
                    <a:lstStyle/>
                    <a:p>
                      <a:r>
                        <a:rPr lang="en-US" sz="1200" dirty="0" smtClean="0"/>
                        <a:t>All operational logs have a</a:t>
                      </a:r>
                      <a:r>
                        <a:rPr lang="en-US" sz="1200" baseline="0" dirty="0" smtClean="0"/>
                        <a:t> thread ID.</a:t>
                      </a:r>
                      <a:endParaRPr lang="en-US" sz="1200" dirty="0"/>
                    </a:p>
                  </a:txBody>
                  <a:tcPr/>
                </a:tc>
              </a:tr>
            </a:tbl>
          </a:graphicData>
        </a:graphic>
      </p:graphicFrame>
    </p:spTree>
    <p:extLst>
      <p:ext uri="{BB962C8B-B14F-4D97-AF65-F5344CB8AC3E}">
        <p14:creationId xmlns:p14="http://schemas.microsoft.com/office/powerpoint/2010/main" val="18571623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Features – </a:t>
            </a:r>
            <a:r>
              <a:rPr lang="en-US" dirty="0" smtClean="0"/>
              <a:t>Log Collector</a:t>
            </a:r>
            <a:endParaRPr lang="en-US" dirty="0"/>
          </a:p>
        </p:txBody>
      </p:sp>
      <p:sp>
        <p:nvSpPr>
          <p:cNvPr id="3" name="Content Placeholder 2"/>
          <p:cNvSpPr>
            <a:spLocks noGrp="1"/>
          </p:cNvSpPr>
          <p:nvPr>
            <p:ph idx="1"/>
          </p:nvPr>
        </p:nvSpPr>
        <p:spPr>
          <a:xfrm>
            <a:off x="301625" y="1142999"/>
            <a:ext cx="7543800" cy="5563971"/>
          </a:xfrm>
        </p:spPr>
        <p:txBody>
          <a:bodyPr/>
          <a:lstStyle/>
          <a:p>
            <a:r>
              <a:rPr lang="en-US" dirty="0" smtClean="0"/>
              <a:t>The log collector tool is installed in 3.1.4, previous releases had to be manually installed from the “</a:t>
            </a:r>
            <a:r>
              <a:rPr lang="en-US" dirty="0" err="1" smtClean="0"/>
              <a:t>qshell</a:t>
            </a:r>
            <a:r>
              <a:rPr lang="en-US" dirty="0" smtClean="0"/>
              <a:t>”</a:t>
            </a:r>
          </a:p>
          <a:p>
            <a:pPr lvl="1"/>
            <a:r>
              <a:rPr lang="en-US" dirty="0"/>
              <a:t>i.qp.findByName('log_collector'</a:t>
            </a:r>
            <a:r>
              <a:rPr lang="en-US" dirty="0" smtClean="0"/>
              <a:t>)</a:t>
            </a:r>
          </a:p>
          <a:p>
            <a:pPr lvl="1"/>
            <a:r>
              <a:rPr lang="en-US" dirty="0"/>
              <a:t>i.qp.lastPackage.install(</a:t>
            </a:r>
            <a:r>
              <a:rPr lang="en-US" dirty="0" smtClean="0"/>
              <a:t>)</a:t>
            </a:r>
          </a:p>
          <a:p>
            <a:pPr lvl="1"/>
            <a:r>
              <a:rPr lang="en-US" dirty="0"/>
              <a:t>i.qp.lastPackage.configure(</a:t>
            </a:r>
            <a:r>
              <a:rPr lang="en-US" dirty="0" smtClean="0"/>
              <a:t>)</a:t>
            </a:r>
          </a:p>
          <a:p>
            <a:r>
              <a:rPr lang="en-US" dirty="0" smtClean="0"/>
              <a:t>Using the log collector: </a:t>
            </a:r>
          </a:p>
          <a:p>
            <a:pPr lvl="1"/>
            <a:r>
              <a:rPr lang="en-US" dirty="0" smtClean="0"/>
              <a:t>Logs </a:t>
            </a:r>
            <a:r>
              <a:rPr lang="en-US" dirty="0"/>
              <a:t>can be collected from all nodes by using the log collector tool on the management </a:t>
            </a:r>
            <a:r>
              <a:rPr lang="en-US" dirty="0" smtClean="0"/>
              <a:t>controller.</a:t>
            </a:r>
          </a:p>
          <a:p>
            <a:pPr lvl="1"/>
            <a:r>
              <a:rPr lang="en-US" dirty="0" smtClean="0"/>
              <a:t>The log collector can upload files to Amplidata Support once it completes collection.</a:t>
            </a:r>
          </a:p>
          <a:p>
            <a:pPr lvl="1"/>
            <a:r>
              <a:rPr lang="en-US" dirty="0" smtClean="0"/>
              <a:t>The log collector is run from the OS shell</a:t>
            </a:r>
          </a:p>
          <a:p>
            <a:pPr lvl="2"/>
            <a:r>
              <a:rPr lang="en-US" sz="1200" dirty="0" smtClean="0"/>
              <a:t># cd</a:t>
            </a:r>
            <a:r>
              <a:rPr lang="en-US" sz="1200" dirty="0"/>
              <a:t> /opt/qbase3/apps/</a:t>
            </a:r>
            <a:r>
              <a:rPr lang="en-US" sz="1200" dirty="0" err="1" smtClean="0"/>
              <a:t>log_collector</a:t>
            </a:r>
            <a:endParaRPr lang="en-US" sz="1200" dirty="0" smtClean="0"/>
          </a:p>
          <a:p>
            <a:pPr lvl="2"/>
            <a:r>
              <a:rPr lang="en-US" sz="1200" dirty="0"/>
              <a:t># ./log_collector_trigger.py -t all  alllogs -d 2013-06-15 -n snqe80a -n snqe80b -n snqe80c -n snqe80-stor-03 -n snqe80-stor-06 -n snqe80-stor-09 -n snqe80-stor-16 -H -N quantum -U 'quantum' -P '!mplist0rN4xt' -D 'QUANTUM-</a:t>
            </a:r>
            <a:r>
              <a:rPr lang="en-US" sz="1200" dirty="0" smtClean="0"/>
              <a:t>390’</a:t>
            </a:r>
          </a:p>
          <a:p>
            <a:pPr lvl="1"/>
            <a:r>
              <a:rPr lang="en-US" dirty="0" smtClean="0"/>
              <a:t>Multiple </a:t>
            </a:r>
            <a:r>
              <a:rPr lang="en-US" dirty="0"/>
              <a:t>logs from a single </a:t>
            </a:r>
            <a:r>
              <a:rPr lang="en-US" dirty="0" smtClean="0"/>
              <a:t>Lattus system </a:t>
            </a:r>
            <a:r>
              <a:rPr lang="en-US" dirty="0"/>
              <a:t>are organized and renamed by the tool.</a:t>
            </a:r>
          </a:p>
          <a:p>
            <a:pPr lvl="1"/>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27</a:t>
            </a:fld>
            <a:endParaRPr lang="en-US" dirty="0"/>
          </a:p>
        </p:txBody>
      </p:sp>
    </p:spTree>
    <p:extLst>
      <p:ext uri="{BB962C8B-B14F-4D97-AF65-F5344CB8AC3E}">
        <p14:creationId xmlns:p14="http://schemas.microsoft.com/office/powerpoint/2010/main" val="10462178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Features – Log Collector</a:t>
            </a:r>
          </a:p>
        </p:txBody>
      </p:sp>
      <p:sp>
        <p:nvSpPr>
          <p:cNvPr id="3" name="Content Placeholder 2"/>
          <p:cNvSpPr>
            <a:spLocks noGrp="1"/>
          </p:cNvSpPr>
          <p:nvPr>
            <p:ph idx="1"/>
          </p:nvPr>
        </p:nvSpPr>
        <p:spPr/>
        <p:txBody>
          <a:bodyPr/>
          <a:lstStyle/>
          <a:p>
            <a:r>
              <a:rPr lang="en-US" dirty="0"/>
              <a:t>Logs are </a:t>
            </a:r>
            <a:r>
              <a:rPr lang="en-US" dirty="0" smtClean="0"/>
              <a:t>moved </a:t>
            </a:r>
            <a:r>
              <a:rPr lang="en-US" dirty="0"/>
              <a:t>on the management </a:t>
            </a:r>
            <a:r>
              <a:rPr lang="en-US" dirty="0" smtClean="0"/>
              <a:t>controller </a:t>
            </a:r>
            <a:r>
              <a:rPr lang="en-US" dirty="0"/>
              <a:t>in </a:t>
            </a:r>
            <a:r>
              <a:rPr lang="en-US" dirty="0" err="1" smtClean="0"/>
              <a:t>gziped</a:t>
            </a:r>
            <a:r>
              <a:rPr lang="en-US" dirty="0" smtClean="0"/>
              <a:t> </a:t>
            </a:r>
            <a:r>
              <a:rPr lang="en-US" dirty="0" err="1" smtClean="0"/>
              <a:t>tarballs</a:t>
            </a:r>
            <a:r>
              <a:rPr lang="en-US" dirty="0" smtClean="0"/>
              <a:t> </a:t>
            </a:r>
            <a:r>
              <a:rPr lang="en-US" dirty="0"/>
              <a:t>identified by the dates and system of the collection</a:t>
            </a:r>
            <a:r>
              <a:rPr lang="en-US" dirty="0" smtClean="0"/>
              <a:t>.</a:t>
            </a:r>
          </a:p>
          <a:p>
            <a:r>
              <a:rPr lang="en-US" dirty="0"/>
              <a:t>Logs can be collected by type, severity, date, or keyword. </a:t>
            </a:r>
            <a:endParaRPr lang="en-US" dirty="0" smtClean="0"/>
          </a:p>
          <a:p>
            <a:r>
              <a:rPr lang="en-US" dirty="0" smtClean="0"/>
              <a:t>Amplidata support prefers that requested data and logs be uploaded to their evidence site.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28</a:t>
            </a:fld>
            <a:endParaRPr lang="en-US" dirty="0"/>
          </a:p>
        </p:txBody>
      </p:sp>
    </p:spTree>
    <p:extLst>
      <p:ext uri="{BB962C8B-B14F-4D97-AF65-F5344CB8AC3E}">
        <p14:creationId xmlns:p14="http://schemas.microsoft.com/office/powerpoint/2010/main" val="259993407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Features – “</a:t>
            </a:r>
            <a:r>
              <a:rPr lang="en-US" dirty="0" err="1" smtClean="0"/>
              <a:t>qshell</a:t>
            </a:r>
            <a:r>
              <a:rPr lang="en-US" dirty="0" smtClean="0"/>
              <a:t>”</a:t>
            </a:r>
            <a:endParaRPr lang="en-US" dirty="0"/>
          </a:p>
        </p:txBody>
      </p:sp>
      <p:sp>
        <p:nvSpPr>
          <p:cNvPr id="3" name="Content Placeholder 2"/>
          <p:cNvSpPr>
            <a:spLocks noGrp="1"/>
          </p:cNvSpPr>
          <p:nvPr>
            <p:ph idx="1"/>
          </p:nvPr>
        </p:nvSpPr>
        <p:spPr>
          <a:xfrm>
            <a:off x="301625" y="1142999"/>
            <a:ext cx="7543800" cy="5502325"/>
          </a:xfrm>
        </p:spPr>
        <p:txBody>
          <a:bodyPr/>
          <a:lstStyle/>
          <a:p>
            <a:r>
              <a:rPr lang="en-US" dirty="0" smtClean="0"/>
              <a:t>Using the “</a:t>
            </a:r>
            <a:r>
              <a:rPr lang="en-US" dirty="0" err="1" smtClean="0"/>
              <a:t>qshell</a:t>
            </a:r>
            <a:r>
              <a:rPr lang="en-US" dirty="0" smtClean="0"/>
              <a:t>”</a:t>
            </a:r>
          </a:p>
          <a:p>
            <a:pPr lvl="1"/>
            <a:r>
              <a:rPr lang="en-US" b="1" dirty="0" smtClean="0"/>
              <a:t>CAUTION: </a:t>
            </a:r>
            <a:r>
              <a:rPr lang="en-US" dirty="0" smtClean="0"/>
              <a:t>The “</a:t>
            </a:r>
            <a:r>
              <a:rPr lang="en-US" dirty="0" err="1" smtClean="0"/>
              <a:t>qshell</a:t>
            </a:r>
            <a:r>
              <a:rPr lang="en-US" dirty="0" smtClean="0"/>
              <a:t>” should used with direction of Amplidata support. </a:t>
            </a:r>
          </a:p>
          <a:p>
            <a:pPr lvl="1"/>
            <a:r>
              <a:rPr lang="en-US" dirty="0" smtClean="0"/>
              <a:t>Treat the “</a:t>
            </a:r>
            <a:r>
              <a:rPr lang="en-US" dirty="0" err="1" smtClean="0"/>
              <a:t>qshell</a:t>
            </a:r>
            <a:r>
              <a:rPr lang="en-US" dirty="0" smtClean="0"/>
              <a:t>” with extreme caution, use of commands in the “</a:t>
            </a:r>
            <a:r>
              <a:rPr lang="en-US" dirty="0" err="1" smtClean="0"/>
              <a:t>qshell</a:t>
            </a:r>
            <a:r>
              <a:rPr lang="en-US" dirty="0" smtClean="0"/>
              <a:t>” can many times cause irreversible damage. Requiring downtime and can cripple a configuration. Be aware of what the command you are going to issue does!</a:t>
            </a:r>
          </a:p>
          <a:p>
            <a:pPr lvl="2"/>
            <a:r>
              <a:rPr lang="en-US" dirty="0"/>
              <a:t>If you </a:t>
            </a:r>
            <a:r>
              <a:rPr lang="en-US" dirty="0" smtClean="0"/>
              <a:t>need help understanding what a command does, use </a:t>
            </a:r>
            <a:r>
              <a:rPr lang="en-US" dirty="0"/>
              <a:t>the command with "(? “ to get a help information.</a:t>
            </a:r>
          </a:p>
          <a:p>
            <a:pPr lvl="1"/>
            <a:r>
              <a:rPr lang="en-US" dirty="0" smtClean="0"/>
              <a:t>The “</a:t>
            </a:r>
            <a:r>
              <a:rPr lang="en-US" dirty="0" err="1" smtClean="0"/>
              <a:t>qshell</a:t>
            </a:r>
            <a:r>
              <a:rPr lang="en-US" dirty="0" smtClean="0"/>
              <a:t>” is a python command environment.</a:t>
            </a:r>
          </a:p>
          <a:p>
            <a:pPr lvl="2"/>
            <a:r>
              <a:rPr lang="en-US" dirty="0" smtClean="0"/>
              <a:t>“</a:t>
            </a:r>
            <a:r>
              <a:rPr lang="en-US" dirty="0" err="1" smtClean="0"/>
              <a:t>qshell</a:t>
            </a:r>
            <a:r>
              <a:rPr lang="en-US" dirty="0" smtClean="0"/>
              <a:t>” commands can only interact with services that are local.</a:t>
            </a:r>
          </a:p>
          <a:p>
            <a:pPr lvl="2"/>
            <a:r>
              <a:rPr lang="en-US" dirty="0" smtClean="0"/>
              <a:t>Commands are methods and are completed with “()”</a:t>
            </a:r>
          </a:p>
          <a:p>
            <a:pPr lvl="1"/>
            <a:r>
              <a:rPr lang="en-US" dirty="0" smtClean="0"/>
              <a:t>Evoke from the OS prompt on the controller</a:t>
            </a:r>
          </a:p>
          <a:p>
            <a:pPr lvl="2"/>
            <a:r>
              <a:rPr lang="en-US" dirty="0"/>
              <a:t>/opt/qbase3/</a:t>
            </a:r>
            <a:r>
              <a:rPr lang="en-US" dirty="0" err="1" smtClean="0"/>
              <a:t>qshell</a:t>
            </a:r>
            <a:endParaRPr lang="en-US" dirty="0" smtClean="0"/>
          </a:p>
          <a:p>
            <a:pPr lvl="1"/>
            <a:r>
              <a:rPr lang="en-US" dirty="0" smtClean="0"/>
              <a:t>Use standard python syntax</a:t>
            </a:r>
          </a:p>
          <a:p>
            <a:pPr lvl="2"/>
            <a:r>
              <a:rPr lang="en-US" dirty="0" smtClean="0"/>
              <a:t>String syntax: Use single and double quotes</a:t>
            </a:r>
          </a:p>
          <a:p>
            <a:pPr lvl="2"/>
            <a:r>
              <a:rPr lang="en-US" dirty="0" smtClean="0"/>
              <a:t>Integers syntax: uses no quotes</a:t>
            </a:r>
          </a:p>
          <a:p>
            <a:pPr lvl="2"/>
            <a:r>
              <a:rPr lang="en-US" dirty="0" smtClean="0"/>
              <a:t>List syntax: use square brackets “[]”</a:t>
            </a:r>
            <a:endParaRPr lang="en-US" dirty="0"/>
          </a:p>
          <a:p>
            <a:pPr lvl="2"/>
            <a:endParaRPr lang="en-US" dirty="0" smtClean="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29</a:t>
            </a:fld>
            <a:endParaRPr lang="en-US" dirty="0"/>
          </a:p>
        </p:txBody>
      </p:sp>
    </p:spTree>
    <p:extLst>
      <p:ext uri="{BB962C8B-B14F-4D97-AF65-F5344CB8AC3E}">
        <p14:creationId xmlns:p14="http://schemas.microsoft.com/office/powerpoint/2010/main" val="39267745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1149080"/>
            <a:ext cx="524503" cy="830997"/>
          </a:xfrm>
          <a:prstGeom prst="rect">
            <a:avLst/>
          </a:prstGeom>
          <a:noFill/>
        </p:spPr>
        <p:txBody>
          <a:bodyPr wrap="none" rtlCol="0">
            <a:spAutoFit/>
          </a:bodyPr>
          <a:lstStyle/>
          <a:p>
            <a:r>
              <a:rPr lang="en-US" sz="4800" b="1" dirty="0" smtClean="0">
                <a:solidFill>
                  <a:srgbClr val="0070C0"/>
                </a:solidFill>
                <a:latin typeface="Gill Sans MT" pitchFamily="34" charset="0"/>
              </a:rPr>
              <a:t>1</a:t>
            </a:r>
            <a:endParaRPr lang="en-US" sz="4800" b="1" dirty="0">
              <a:solidFill>
                <a:srgbClr val="0070C0"/>
              </a:solidFill>
              <a:latin typeface="Gill Sans MT" pitchFamily="34" charset="0"/>
            </a:endParaRPr>
          </a:p>
        </p:txBody>
      </p:sp>
      <p:sp>
        <p:nvSpPr>
          <p:cNvPr id="5" name="TextBox 4"/>
          <p:cNvSpPr txBox="1"/>
          <p:nvPr/>
        </p:nvSpPr>
        <p:spPr>
          <a:xfrm>
            <a:off x="228601" y="2880361"/>
            <a:ext cx="524503" cy="830997"/>
          </a:xfrm>
          <a:prstGeom prst="rect">
            <a:avLst/>
          </a:prstGeom>
          <a:noFill/>
        </p:spPr>
        <p:txBody>
          <a:bodyPr wrap="none" rtlCol="0">
            <a:spAutoFit/>
          </a:bodyPr>
          <a:lstStyle/>
          <a:p>
            <a:r>
              <a:rPr lang="en-US" sz="4800" b="1" dirty="0">
                <a:solidFill>
                  <a:srgbClr val="0070C0"/>
                </a:solidFill>
                <a:latin typeface="Gill Sans MT" pitchFamily="34" charset="0"/>
              </a:rPr>
              <a:t>2</a:t>
            </a:r>
          </a:p>
        </p:txBody>
      </p:sp>
      <p:sp>
        <p:nvSpPr>
          <p:cNvPr id="6" name="Title 5"/>
          <p:cNvSpPr>
            <a:spLocks noGrp="1"/>
          </p:cNvSpPr>
          <p:nvPr>
            <p:ph type="title"/>
          </p:nvPr>
        </p:nvSpPr>
        <p:spPr/>
        <p:txBody>
          <a:bodyPr/>
          <a:lstStyle/>
          <a:p>
            <a:r>
              <a:rPr lang="en-US" dirty="0" smtClean="0"/>
              <a:t>Expectations</a:t>
            </a:r>
            <a:endParaRPr lang="en-US" dirty="0"/>
          </a:p>
        </p:txBody>
      </p:sp>
      <p:sp>
        <p:nvSpPr>
          <p:cNvPr id="7" name="Content Placeholder 6"/>
          <p:cNvSpPr>
            <a:spLocks noGrp="1"/>
          </p:cNvSpPr>
          <p:nvPr>
            <p:ph idx="1"/>
          </p:nvPr>
        </p:nvSpPr>
        <p:spPr>
          <a:xfrm>
            <a:off x="733175" y="1143000"/>
            <a:ext cx="7543800" cy="5029200"/>
          </a:xfrm>
        </p:spPr>
        <p:txBody>
          <a:bodyPr/>
          <a:lstStyle/>
          <a:p>
            <a:pPr>
              <a:buFont typeface="Wingdings" charset="2"/>
              <a:buChar char="§"/>
            </a:pPr>
            <a:r>
              <a:rPr lang="en-US" dirty="0" smtClean="0"/>
              <a:t>Not a end-to-end tutorial of the Amplidata System.</a:t>
            </a:r>
          </a:p>
          <a:p>
            <a:pPr>
              <a:buFont typeface="Wingdings" charset="2"/>
              <a:buChar char="§"/>
            </a:pPr>
            <a:r>
              <a:rPr lang="en-US" dirty="0" smtClean="0"/>
              <a:t>Not a replacement for Quantum provided online training.</a:t>
            </a:r>
          </a:p>
          <a:p>
            <a:pPr>
              <a:buFont typeface="Wingdings" charset="2"/>
              <a:buChar char="§"/>
            </a:pPr>
            <a:endParaRPr lang="en-US" dirty="0" smtClean="0"/>
          </a:p>
          <a:p>
            <a:pPr>
              <a:buFont typeface="Wingdings" charset="2"/>
              <a:buChar char="§"/>
            </a:pPr>
            <a:r>
              <a:rPr lang="en-US" dirty="0" smtClean="0"/>
              <a:t>This will focus on QA experience with:</a:t>
            </a:r>
          </a:p>
          <a:p>
            <a:pPr lvl="1">
              <a:buFont typeface="Wingdings" charset="2"/>
              <a:buChar char="§"/>
            </a:pPr>
            <a:r>
              <a:rPr lang="en-US" dirty="0" smtClean="0"/>
              <a:t>Overview of Amplidata Components</a:t>
            </a:r>
          </a:p>
          <a:p>
            <a:pPr lvl="1">
              <a:buFont typeface="Wingdings" charset="2"/>
              <a:buChar char="§"/>
            </a:pPr>
            <a:r>
              <a:rPr lang="en-US" dirty="0" smtClean="0"/>
              <a:t>Amplidata issues</a:t>
            </a:r>
          </a:p>
          <a:p>
            <a:pPr lvl="1">
              <a:buFont typeface="Wingdings" charset="2"/>
              <a:buChar char="§"/>
            </a:pPr>
            <a:r>
              <a:rPr lang="en-US" dirty="0" smtClean="0"/>
              <a:t>Amplidata bugs</a:t>
            </a:r>
          </a:p>
          <a:p>
            <a:pPr lvl="1">
              <a:buFont typeface="Wingdings" charset="2"/>
              <a:buChar char="§"/>
            </a:pPr>
            <a:r>
              <a:rPr lang="en-US" dirty="0" smtClean="0"/>
              <a:t>Special </a:t>
            </a:r>
            <a:r>
              <a:rPr lang="en-US" dirty="0"/>
              <a:t>R</a:t>
            </a:r>
            <a:r>
              <a:rPr lang="en-US" dirty="0" smtClean="0"/>
              <a:t>ecovery to resolve potential Amplidata product defects.</a:t>
            </a:r>
            <a:endParaRPr lang="en-US" dirty="0"/>
          </a:p>
        </p:txBody>
      </p:sp>
    </p:spTree>
    <p:extLst>
      <p:ext uri="{BB962C8B-B14F-4D97-AF65-F5344CB8AC3E}">
        <p14:creationId xmlns:p14="http://schemas.microsoft.com/office/powerpoint/2010/main" val="23523870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Features – “</a:t>
            </a:r>
            <a:r>
              <a:rPr lang="en-US" dirty="0" err="1" smtClean="0"/>
              <a:t>qshell</a:t>
            </a:r>
            <a:r>
              <a:rPr lang="en-US" dirty="0" smtClean="0"/>
              <a:t>”</a:t>
            </a:r>
            <a:endParaRPr lang="en-US" dirty="0"/>
          </a:p>
        </p:txBody>
      </p:sp>
      <p:sp>
        <p:nvSpPr>
          <p:cNvPr id="3" name="Content Placeholder 2"/>
          <p:cNvSpPr>
            <a:spLocks noGrp="1"/>
          </p:cNvSpPr>
          <p:nvPr>
            <p:ph idx="1"/>
          </p:nvPr>
        </p:nvSpPr>
        <p:spPr/>
        <p:txBody>
          <a:bodyPr/>
          <a:lstStyle/>
          <a:p>
            <a:r>
              <a:rPr lang="en-US" dirty="0"/>
              <a:t>Using the “</a:t>
            </a:r>
            <a:r>
              <a:rPr lang="en-US" dirty="0" err="1"/>
              <a:t>qshell</a:t>
            </a:r>
            <a:r>
              <a:rPr lang="en-US" dirty="0"/>
              <a:t>”</a:t>
            </a:r>
          </a:p>
          <a:p>
            <a:pPr lvl="1"/>
            <a:r>
              <a:rPr lang="en-US" dirty="0" smtClean="0"/>
              <a:t>Command Reference:</a:t>
            </a:r>
          </a:p>
          <a:p>
            <a:pPr marL="457200" lvl="1" indent="0">
              <a:buNone/>
            </a:pP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30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51179967"/>
              </p:ext>
            </p:extLst>
          </p:nvPr>
        </p:nvGraphicFramePr>
        <p:xfrm>
          <a:off x="796528" y="2038108"/>
          <a:ext cx="7723278" cy="4058920"/>
        </p:xfrm>
        <a:graphic>
          <a:graphicData uri="http://schemas.openxmlformats.org/drawingml/2006/table">
            <a:tbl>
              <a:tblPr firstRow="1" bandRow="1">
                <a:tableStyleId>{F2DE63D5-997A-4646-A377-4702673A728D}</a:tableStyleId>
              </a:tblPr>
              <a:tblGrid>
                <a:gridCol w="2261230"/>
                <a:gridCol w="2219342"/>
                <a:gridCol w="3242706"/>
              </a:tblGrid>
              <a:tr h="370840">
                <a:tc>
                  <a:txBody>
                    <a:bodyPr/>
                    <a:lstStyle/>
                    <a:p>
                      <a:r>
                        <a:rPr lang="en-US" sz="1200" dirty="0" smtClean="0"/>
                        <a:t>“</a:t>
                      </a:r>
                      <a:r>
                        <a:rPr lang="en-US" sz="1200" dirty="0" err="1" smtClean="0"/>
                        <a:t>qshell</a:t>
                      </a:r>
                      <a:r>
                        <a:rPr lang="en-US" sz="1200" dirty="0" smtClean="0"/>
                        <a:t>” extension</a:t>
                      </a:r>
                      <a:endParaRPr lang="en-US" sz="1200" dirty="0"/>
                    </a:p>
                  </a:txBody>
                  <a:tcPr/>
                </a:tc>
                <a:tc>
                  <a:txBody>
                    <a:bodyPr/>
                    <a:lstStyle/>
                    <a:p>
                      <a:r>
                        <a:rPr lang="en-US" sz="1200" dirty="0" smtClean="0"/>
                        <a:t>Extension component affected</a:t>
                      </a:r>
                      <a:endParaRPr lang="en-US" sz="1200" dirty="0"/>
                    </a:p>
                  </a:txBody>
                  <a:tcPr/>
                </a:tc>
                <a:tc>
                  <a:txBody>
                    <a:bodyPr/>
                    <a:lstStyle/>
                    <a:p>
                      <a:r>
                        <a:rPr lang="en-US" sz="1200" dirty="0" smtClean="0"/>
                        <a:t>Description</a:t>
                      </a:r>
                      <a:r>
                        <a:rPr lang="en-US" sz="1200" baseline="0" dirty="0" smtClean="0"/>
                        <a:t> of Use</a:t>
                      </a:r>
                      <a:endParaRPr lang="en-US" sz="1200" dirty="0"/>
                    </a:p>
                  </a:txBody>
                  <a:tcPr/>
                </a:tc>
              </a:tr>
              <a:tr h="370840">
                <a:tc>
                  <a:txBody>
                    <a:bodyPr/>
                    <a:lstStyle/>
                    <a:p>
                      <a:r>
                        <a:rPr lang="en-US" sz="1000" dirty="0" err="1" smtClean="0"/>
                        <a:t>i.config.cloudApiConnection.find</a:t>
                      </a:r>
                      <a:r>
                        <a:rPr lang="en-US" sz="1000" dirty="0" smtClean="0"/>
                        <a:t>('main')</a:t>
                      </a:r>
                      <a:endParaRPr lang="en-US" sz="1000" dirty="0"/>
                    </a:p>
                  </a:txBody>
                  <a:tcPr/>
                </a:tc>
                <a:tc>
                  <a:txBody>
                    <a:bodyPr/>
                    <a:lstStyle/>
                    <a:p>
                      <a:r>
                        <a:rPr lang="en-US" sz="1000" dirty="0" smtClean="0"/>
                        <a:t>Cloud</a:t>
                      </a:r>
                      <a:r>
                        <a:rPr lang="en-US" sz="1000" baseline="0" dirty="0" smtClean="0"/>
                        <a:t> </a:t>
                      </a:r>
                      <a:r>
                        <a:rPr lang="en-US" sz="1000" dirty="0" smtClean="0"/>
                        <a:t>Database</a:t>
                      </a:r>
                      <a:r>
                        <a:rPr lang="en-US" sz="1000" baseline="0" dirty="0" smtClean="0"/>
                        <a:t> Connection</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Creates an extension</a:t>
                      </a:r>
                      <a:r>
                        <a:rPr lang="en-US" sz="1000" baseline="0" dirty="0" smtClean="0"/>
                        <a:t> to the cloud database to manipulate it.</a:t>
                      </a:r>
                      <a:endParaRPr lang="en-US" sz="1000" dirty="0" smtClean="0"/>
                    </a:p>
                    <a:p>
                      <a:endParaRPr lang="en-US" sz="100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err="1" smtClean="0"/>
                        <a:t>q.dss.client</a:t>
                      </a:r>
                      <a:endParaRPr lang="en-US" sz="1000" dirty="0" smtClean="0"/>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DSS client services</a:t>
                      </a:r>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Used</a:t>
                      </a:r>
                      <a:r>
                        <a:rPr lang="en-US" sz="1000" baseline="0" dirty="0" smtClean="0"/>
                        <a:t> for REST.  Includes writing files, reading files, deleting files, and inspecting file information in storage.</a:t>
                      </a:r>
                      <a:endParaRPr lang="en-US" sz="1000" dirty="0" smtClean="0"/>
                    </a:p>
                    <a:p>
                      <a:endParaRPr lang="en-US" sz="100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err="1" smtClean="0"/>
                        <a:t>q.dss.clientdaemons</a:t>
                      </a:r>
                      <a:endParaRPr lang="en-US" sz="1000" dirty="0" smtClean="0"/>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DSS Client daemons</a:t>
                      </a:r>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Used</a:t>
                      </a:r>
                      <a:r>
                        <a:rPr lang="en-US" sz="1000" baseline="0" dirty="0" smtClean="0"/>
                        <a:t> for starting, stopping, restarting, and rotating logs for DSS client daemon processes</a:t>
                      </a:r>
                      <a:endParaRPr lang="en-US" sz="1000" dirty="0" smtClean="0"/>
                    </a:p>
                    <a:p>
                      <a:endParaRPr lang="en-US" sz="100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err="1" smtClean="0"/>
                        <a:t>q.dss.maintenanceagents</a:t>
                      </a:r>
                      <a:endParaRPr lang="en-US" sz="1000" dirty="0" smtClean="0"/>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DSS Maintenance agents</a:t>
                      </a:r>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Used for starting, stopping, restarting, and rotating logs for DSS maintenance agent processes</a:t>
                      </a:r>
                      <a:endParaRPr lang="en-US" sz="1000" dirty="0" smtClean="0"/>
                    </a:p>
                    <a:p>
                      <a:endParaRPr lang="en-US" sz="100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err="1" smtClean="0"/>
                        <a:t>q.dss.storagedaemons</a:t>
                      </a:r>
                      <a:endParaRPr lang="en-US" sz="1000" dirty="0" smtClean="0"/>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DSS Storage daemons</a:t>
                      </a:r>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Used </a:t>
                      </a:r>
                      <a:r>
                        <a:rPr lang="en-US" sz="1000" baseline="0" dirty="0" smtClean="0"/>
                        <a:t>for starting, stopping, restarting, and rotating logs </a:t>
                      </a:r>
                      <a:r>
                        <a:rPr lang="en-US" sz="1000" dirty="0" smtClean="0"/>
                        <a:t>for DSS storage daemon</a:t>
                      </a:r>
                      <a:r>
                        <a:rPr lang="en-US" sz="1000" baseline="0" dirty="0" smtClean="0"/>
                        <a:t> processes</a:t>
                      </a:r>
                      <a:endParaRPr lang="en-US" sz="1000" dirty="0" smtClean="0"/>
                    </a:p>
                    <a:p>
                      <a:endParaRPr lang="en-US" sz="1000" dirty="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err="1" smtClean="0"/>
                        <a:t>q.manage</a:t>
                      </a:r>
                      <a:endParaRPr lang="en-US" sz="1000" dirty="0" smtClean="0"/>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Apache, </a:t>
                      </a:r>
                      <a:r>
                        <a:rPr lang="en-US" sz="1000" dirty="0" err="1" smtClean="0"/>
                        <a:t>workflowengine</a:t>
                      </a:r>
                      <a:r>
                        <a:rPr lang="en-US" sz="1000" dirty="0" smtClean="0"/>
                        <a:t>, </a:t>
                      </a:r>
                      <a:r>
                        <a:rPr lang="en-US" sz="1000" dirty="0" err="1" smtClean="0"/>
                        <a:t>dhcp</a:t>
                      </a:r>
                      <a:r>
                        <a:rPr lang="en-US" sz="1000" dirty="0" smtClean="0"/>
                        <a:t>, </a:t>
                      </a:r>
                      <a:r>
                        <a:rPr lang="en-US" sz="1000" dirty="0" err="1" smtClean="0"/>
                        <a:t>tftp</a:t>
                      </a:r>
                      <a:r>
                        <a:rPr lang="en-US" sz="1000" dirty="0" smtClean="0"/>
                        <a:t>, </a:t>
                      </a:r>
                      <a:r>
                        <a:rPr lang="en-US" sz="1000" dirty="0" err="1" smtClean="0"/>
                        <a:t>arakoon</a:t>
                      </a:r>
                      <a:endParaRPr lang="en-US" sz="1000" dirty="0" smtClean="0"/>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Used for auxiliary</a:t>
                      </a:r>
                      <a:r>
                        <a:rPr lang="en-US" sz="1000" baseline="0" dirty="0" smtClean="0"/>
                        <a:t> Lattus services to list service status and restart services.</a:t>
                      </a:r>
                      <a:endParaRPr lang="en-US" sz="1000" dirty="0" smtClean="0"/>
                    </a:p>
                    <a:p>
                      <a:endParaRPr lang="en-US" sz="1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err="1" smtClean="0"/>
                        <a:t>q.qp</a:t>
                      </a:r>
                      <a:endParaRPr lang="en-US" sz="100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t>Q-Packaging</a:t>
                      </a:r>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Used for </a:t>
                      </a:r>
                      <a:r>
                        <a:rPr lang="en-US" sz="1000" dirty="0" err="1" smtClean="0"/>
                        <a:t>Qpackage</a:t>
                      </a:r>
                      <a:r>
                        <a:rPr lang="en-US" sz="1000" dirty="0" smtClean="0"/>
                        <a:t> repository interaction</a:t>
                      </a:r>
                    </a:p>
                    <a:p>
                      <a:endParaRPr lang="en-US" sz="1000" dirty="0"/>
                    </a:p>
                  </a:txBody>
                  <a:tcPr/>
                </a:tc>
              </a:tr>
            </a:tbl>
          </a:graphicData>
        </a:graphic>
      </p:graphicFrame>
    </p:spTree>
    <p:extLst>
      <p:ext uri="{BB962C8B-B14F-4D97-AF65-F5344CB8AC3E}">
        <p14:creationId xmlns:p14="http://schemas.microsoft.com/office/powerpoint/2010/main" val="16253244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Features - Monitoring</a:t>
            </a:r>
            <a:endParaRPr lang="en-US" dirty="0"/>
          </a:p>
        </p:txBody>
      </p:sp>
      <p:sp>
        <p:nvSpPr>
          <p:cNvPr id="3" name="Content Placeholder 2"/>
          <p:cNvSpPr>
            <a:spLocks noGrp="1"/>
          </p:cNvSpPr>
          <p:nvPr>
            <p:ph idx="1"/>
          </p:nvPr>
        </p:nvSpPr>
        <p:spPr>
          <a:xfrm>
            <a:off x="301625" y="1142999"/>
            <a:ext cx="7543800" cy="5477667"/>
          </a:xfrm>
        </p:spPr>
        <p:txBody>
          <a:bodyPr/>
          <a:lstStyle/>
          <a:p>
            <a:r>
              <a:rPr lang="en-US" dirty="0" smtClean="0"/>
              <a:t>Lattus Monitoring</a:t>
            </a:r>
          </a:p>
          <a:p>
            <a:pPr lvl="1"/>
            <a:r>
              <a:rPr lang="en-US" dirty="0" smtClean="0"/>
              <a:t>Access for monitoring is accessed by the Lattus CMC</a:t>
            </a:r>
          </a:p>
          <a:p>
            <a:pPr lvl="2"/>
            <a:r>
              <a:rPr lang="en-US" dirty="0" smtClean="0"/>
              <a:t>Use the Lattus CMC VIP address.</a:t>
            </a:r>
          </a:p>
          <a:p>
            <a:pPr lvl="1"/>
            <a:r>
              <a:rPr lang="en-US" dirty="0" smtClean="0"/>
              <a:t>Main Dashboard in the Lattus CMC</a:t>
            </a:r>
          </a:p>
          <a:p>
            <a:pPr lvl="2"/>
            <a:r>
              <a:rPr lang="en-US" dirty="0" smtClean="0"/>
              <a:t>Worst case Disk safety</a:t>
            </a:r>
          </a:p>
          <a:p>
            <a:pPr lvl="2"/>
            <a:r>
              <a:rPr lang="en-US" dirty="0" smtClean="0"/>
              <a:t>Storage pool capacity </a:t>
            </a:r>
          </a:p>
          <a:p>
            <a:pPr lvl="2"/>
            <a:r>
              <a:rPr lang="en-US" dirty="0" smtClean="0"/>
              <a:t>Blacklist read/write status</a:t>
            </a:r>
          </a:p>
          <a:p>
            <a:pPr lvl="2"/>
            <a:r>
              <a:rPr lang="en-US" dirty="0" smtClean="0"/>
              <a:t>Repair status</a:t>
            </a:r>
          </a:p>
          <a:p>
            <a:pPr marL="914400" lvl="2" indent="0">
              <a:buNone/>
            </a:pPr>
            <a:endParaRPr lang="en-US" dirty="0" smtClean="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31</a:t>
            </a:fld>
            <a:endParaRPr lang="en-US" dirty="0"/>
          </a:p>
        </p:txBody>
      </p:sp>
    </p:spTree>
    <p:extLst>
      <p:ext uri="{BB962C8B-B14F-4D97-AF65-F5344CB8AC3E}">
        <p14:creationId xmlns:p14="http://schemas.microsoft.com/office/powerpoint/2010/main" val="306358240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Features - Monitoring</a:t>
            </a:r>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32</a:t>
            </a:fld>
            <a:endParaRPr lang="en-US" dirty="0"/>
          </a:p>
        </p:txBody>
      </p:sp>
      <p:pic>
        <p:nvPicPr>
          <p:cNvPr id="5" name="imagerId66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99" r="799"/>
          <a:stretch>
            <a:fillRect/>
          </a:stretch>
        </p:blipFill>
        <p:spPr bwMode="auto">
          <a:xfrm>
            <a:off x="720845" y="1143000"/>
            <a:ext cx="75438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109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Features - Monitoring</a:t>
            </a:r>
          </a:p>
        </p:txBody>
      </p:sp>
      <p:sp>
        <p:nvSpPr>
          <p:cNvPr id="3" name="Content Placeholder 2"/>
          <p:cNvSpPr>
            <a:spLocks noGrp="1"/>
          </p:cNvSpPr>
          <p:nvPr>
            <p:ph idx="1"/>
          </p:nvPr>
        </p:nvSpPr>
        <p:spPr/>
        <p:txBody>
          <a:bodyPr/>
          <a:lstStyle/>
          <a:p>
            <a:r>
              <a:rPr lang="en-US" dirty="0" smtClean="0"/>
              <a:t>Each node in Lattus has a monitoring agent.</a:t>
            </a:r>
          </a:p>
          <a:p>
            <a:pPr lvl="1"/>
            <a:r>
              <a:rPr lang="en-US" dirty="0" smtClean="0"/>
              <a:t>A monitoring cycle is on 60 second intervals</a:t>
            </a:r>
          </a:p>
          <a:p>
            <a:pPr lvl="1"/>
            <a:r>
              <a:rPr lang="en-US" dirty="0" smtClean="0"/>
              <a:t>Agent results are updated in the local DB.</a:t>
            </a:r>
          </a:p>
          <a:p>
            <a:pPr lvl="2"/>
            <a:r>
              <a:rPr lang="en-US" dirty="0" smtClean="0"/>
              <a:t>Only modified results will be updated locally.</a:t>
            </a:r>
          </a:p>
          <a:p>
            <a:pPr lvl="1"/>
            <a:r>
              <a:rPr lang="en-US" dirty="0" smtClean="0"/>
              <a:t>When the management node monitoring policy is run.</a:t>
            </a:r>
          </a:p>
          <a:p>
            <a:pPr lvl="2"/>
            <a:r>
              <a:rPr lang="en-US" dirty="0" smtClean="0"/>
              <a:t>it will pull all local copies and synchronize them into the central DB on the central monitoring DB.</a:t>
            </a:r>
          </a:p>
          <a:p>
            <a:pPr lvl="2"/>
            <a:r>
              <a:rPr lang="en-US" dirty="0" smtClean="0"/>
              <a:t>Generates aggregated storage pool usage.</a:t>
            </a:r>
          </a:p>
          <a:p>
            <a:pPr lvl="2"/>
            <a:r>
              <a:rPr lang="en-US" dirty="0" smtClean="0"/>
              <a:t>Populate blacklist suspects, update blacklist graphs.</a:t>
            </a:r>
          </a:p>
          <a:p>
            <a:pPr lvl="2"/>
            <a:r>
              <a:rPr lang="en-US" dirty="0" smtClean="0"/>
              <a:t>Validate the state of remote controllers and storage nodes running status.</a:t>
            </a:r>
          </a:p>
          <a:p>
            <a:pPr lvl="2"/>
            <a:r>
              <a:rPr lang="en-US" dirty="0" smtClean="0"/>
              <a:t>Validate the status </a:t>
            </a:r>
            <a:r>
              <a:rPr lang="en-US" dirty="0"/>
              <a:t>of remote controllers and storage </a:t>
            </a:r>
            <a:r>
              <a:rPr lang="en-US" dirty="0" smtClean="0"/>
              <a:t>nodes agents.</a:t>
            </a:r>
          </a:p>
          <a:p>
            <a:pPr lvl="2"/>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33</a:t>
            </a:fld>
            <a:endParaRPr lang="en-US" dirty="0"/>
          </a:p>
        </p:txBody>
      </p:sp>
    </p:spTree>
    <p:extLst>
      <p:ext uri="{BB962C8B-B14F-4D97-AF65-F5344CB8AC3E}">
        <p14:creationId xmlns:p14="http://schemas.microsoft.com/office/powerpoint/2010/main" val="5240193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Features - Monitoring</a:t>
            </a:r>
            <a:endParaRPr lang="en-US" dirty="0"/>
          </a:p>
        </p:txBody>
      </p:sp>
      <p:sp>
        <p:nvSpPr>
          <p:cNvPr id="3" name="Content Placeholder 2"/>
          <p:cNvSpPr>
            <a:spLocks noGrp="1"/>
          </p:cNvSpPr>
          <p:nvPr>
            <p:ph idx="1"/>
          </p:nvPr>
        </p:nvSpPr>
        <p:spPr/>
        <p:txBody>
          <a:bodyPr/>
          <a:lstStyle/>
          <a:p>
            <a:pPr>
              <a:buFont typeface="Wingdings" charset="2"/>
              <a:buChar char="§"/>
            </a:pPr>
            <a:r>
              <a:rPr lang="en-US" dirty="0" smtClean="0"/>
              <a:t>The </a:t>
            </a:r>
            <a:r>
              <a:rPr lang="en-US" dirty="0"/>
              <a:t>events displayed in the </a:t>
            </a:r>
            <a:r>
              <a:rPr lang="en-US" dirty="0" smtClean="0"/>
              <a:t>dashboard </a:t>
            </a:r>
            <a:r>
              <a:rPr lang="en-US" dirty="0"/>
              <a:t>are the most current and considered “live events”</a:t>
            </a:r>
          </a:p>
          <a:p>
            <a:pPr lvl="1"/>
            <a:r>
              <a:rPr lang="en-US" dirty="0"/>
              <a:t>Recent events no longer active role and can be seen using “all events” button on the second event screen. Using the more button will get you to the second screen.</a:t>
            </a:r>
          </a:p>
          <a:p>
            <a:pPr lvl="1"/>
            <a:r>
              <a:rPr lang="en-US" dirty="0"/>
              <a:t>Events older than 7 days role off the dashboard by </a:t>
            </a:r>
            <a:r>
              <a:rPr lang="en-US" dirty="0" smtClean="0"/>
              <a:t>default.  Depending </a:t>
            </a:r>
            <a:r>
              <a:rPr lang="en-US" dirty="0"/>
              <a:t>on your log rotation </a:t>
            </a:r>
            <a:r>
              <a:rPr lang="en-US" dirty="0" smtClean="0"/>
              <a:t>scheme, </a:t>
            </a:r>
            <a:r>
              <a:rPr lang="en-US" dirty="0"/>
              <a:t>these </a:t>
            </a:r>
            <a:r>
              <a:rPr lang="en-US" dirty="0" smtClean="0"/>
              <a:t>logs can </a:t>
            </a:r>
            <a:r>
              <a:rPr lang="en-US" dirty="0"/>
              <a:t>disappear after 7 days.</a:t>
            </a:r>
          </a:p>
          <a:p>
            <a:pPr lvl="1"/>
            <a:r>
              <a:rPr lang="en-US" dirty="0"/>
              <a:t>Event detail can be viewed by selecting the specific event.</a:t>
            </a:r>
          </a:p>
          <a:p>
            <a:pPr lvl="1"/>
            <a:r>
              <a:rPr lang="en-US" dirty="0"/>
              <a:t>Phone Home “event escalation” can be configured for a collections of daily events depending on the severity level chosen</a:t>
            </a:r>
          </a:p>
          <a:p>
            <a:pPr lvl="1"/>
            <a:r>
              <a:rPr lang="en-US" dirty="0" smtClean="0"/>
              <a:t>Hardware </a:t>
            </a:r>
            <a:r>
              <a:rPr lang="en-US" dirty="0"/>
              <a:t>status monitoring can be viewed from the hardware tab.</a:t>
            </a:r>
          </a:p>
          <a:p>
            <a:pPr lvl="2"/>
            <a:r>
              <a:rPr lang="en-US" dirty="0"/>
              <a:t>Provides Node status</a:t>
            </a:r>
          </a:p>
          <a:p>
            <a:pPr lvl="2"/>
            <a:r>
              <a:rPr lang="en-US" dirty="0"/>
              <a:t>Degraded  disks and </a:t>
            </a:r>
            <a:r>
              <a:rPr lang="en-US" dirty="0" err="1"/>
              <a:t>metastore</a:t>
            </a:r>
            <a:r>
              <a:rPr lang="en-US" dirty="0"/>
              <a:t> </a:t>
            </a:r>
            <a:r>
              <a:rPr lang="en-US" dirty="0" smtClean="0"/>
              <a:t>SSD’s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34</a:t>
            </a:fld>
            <a:endParaRPr lang="en-US" dirty="0"/>
          </a:p>
        </p:txBody>
      </p:sp>
    </p:spTree>
    <p:extLst>
      <p:ext uri="{BB962C8B-B14F-4D97-AF65-F5344CB8AC3E}">
        <p14:creationId xmlns:p14="http://schemas.microsoft.com/office/powerpoint/2010/main" val="34181859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904875" y="1970088"/>
            <a:ext cx="5124339" cy="604837"/>
          </a:xfrm>
        </p:spPr>
        <p:txBody>
          <a:bodyPr/>
          <a:lstStyle/>
          <a:p>
            <a:r>
              <a:rPr lang="en-US" dirty="0" smtClean="0"/>
              <a:t>Amplidata Basics – Lattus System Functions</a:t>
            </a:r>
            <a:endParaRPr lang="en-US" dirty="0"/>
          </a:p>
        </p:txBody>
      </p:sp>
      <p:sp>
        <p:nvSpPr>
          <p:cNvPr id="6" name="Title 5"/>
          <p:cNvSpPr>
            <a:spLocks noGrp="1"/>
          </p:cNvSpPr>
          <p:nvPr>
            <p:ph type="title"/>
          </p:nvPr>
        </p:nvSpPr>
        <p:spPr/>
        <p:txBody>
          <a:bodyPr/>
          <a:lstStyle/>
          <a:p>
            <a:r>
              <a:rPr lang="en-US" dirty="0" smtClean="0"/>
              <a:t>Next Section</a:t>
            </a:r>
            <a:endParaRPr lang="en-US" dirty="0"/>
          </a:p>
        </p:txBody>
      </p:sp>
    </p:spTree>
    <p:extLst>
      <p:ext uri="{BB962C8B-B14F-4D97-AF65-F5344CB8AC3E}">
        <p14:creationId xmlns:p14="http://schemas.microsoft.com/office/powerpoint/2010/main" val="12990527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Lattus System Functions</a:t>
            </a:r>
            <a:endParaRPr lang="en-US" dirty="0"/>
          </a:p>
        </p:txBody>
      </p:sp>
      <p:sp>
        <p:nvSpPr>
          <p:cNvPr id="3" name="Content Placeholder 2"/>
          <p:cNvSpPr>
            <a:spLocks noGrp="1"/>
          </p:cNvSpPr>
          <p:nvPr>
            <p:ph idx="1"/>
          </p:nvPr>
        </p:nvSpPr>
        <p:spPr>
          <a:xfrm>
            <a:off x="313955" y="1142999"/>
            <a:ext cx="7543800" cy="5453009"/>
          </a:xfrm>
        </p:spPr>
        <p:txBody>
          <a:bodyPr/>
          <a:lstStyle/>
          <a:p>
            <a:r>
              <a:rPr lang="en-US" dirty="0" smtClean="0"/>
              <a:t>Where is my data??</a:t>
            </a:r>
          </a:p>
          <a:p>
            <a:pPr lvl="1"/>
            <a:r>
              <a:rPr lang="en-US" dirty="0" smtClean="0"/>
              <a:t>Metadata resides in the </a:t>
            </a:r>
            <a:r>
              <a:rPr lang="en-US" dirty="0" err="1"/>
              <a:t>M</a:t>
            </a:r>
            <a:r>
              <a:rPr lang="en-US" dirty="0" err="1" smtClean="0"/>
              <a:t>etastores</a:t>
            </a:r>
            <a:endParaRPr lang="en-US" dirty="0" smtClean="0"/>
          </a:p>
          <a:p>
            <a:pPr lvl="1"/>
            <a:r>
              <a:rPr lang="en-US" dirty="0" smtClean="0"/>
              <a:t>Data resides in the </a:t>
            </a:r>
            <a:r>
              <a:rPr lang="en-US" dirty="0" err="1" smtClean="0"/>
              <a:t>Blockstores</a:t>
            </a:r>
            <a:endParaRPr lang="en-US" dirty="0" smtClean="0"/>
          </a:p>
          <a:p>
            <a:r>
              <a:rPr lang="en-US" dirty="0" smtClean="0"/>
              <a:t>The Amplidata System is built upon Ubuntu Operating System and has a unique software stack.</a:t>
            </a:r>
          </a:p>
          <a:p>
            <a:pPr lvl="1"/>
            <a:r>
              <a:rPr lang="en-US" dirty="0" smtClean="0"/>
              <a:t>DCOS Operating System</a:t>
            </a:r>
          </a:p>
          <a:p>
            <a:pPr lvl="2"/>
            <a:r>
              <a:rPr lang="en-US" dirty="0" smtClean="0"/>
              <a:t>Ubuntu version 12.04 LTS</a:t>
            </a:r>
          </a:p>
          <a:p>
            <a:pPr lvl="2"/>
            <a:r>
              <a:rPr lang="en-US" dirty="0" smtClean="0"/>
              <a:t>Uses a modified kernel modified by Amplidata</a:t>
            </a:r>
          </a:p>
          <a:p>
            <a:pPr lvl="2"/>
            <a:r>
              <a:rPr lang="en-US" dirty="0" smtClean="0"/>
              <a:t>Controller Node HDD’s  use Linux RAID 1</a:t>
            </a:r>
          </a:p>
          <a:p>
            <a:pPr lvl="2"/>
            <a:r>
              <a:rPr lang="en-US" dirty="0" smtClean="0"/>
              <a:t>Storage Node also uses Linux RAID 1</a:t>
            </a:r>
          </a:p>
          <a:p>
            <a:r>
              <a:rPr lang="en-US" dirty="0" err="1" smtClean="0"/>
              <a:t>MetaStores</a:t>
            </a:r>
            <a:r>
              <a:rPr lang="en-US" dirty="0" smtClean="0"/>
              <a:t>: </a:t>
            </a:r>
          </a:p>
          <a:p>
            <a:pPr lvl="1"/>
            <a:r>
              <a:rPr lang="en-US" dirty="0" smtClean="0"/>
              <a:t>Depends on a </a:t>
            </a:r>
            <a:r>
              <a:rPr lang="en-US" dirty="0" err="1" smtClean="0"/>
              <a:t>Arakoon</a:t>
            </a:r>
            <a:r>
              <a:rPr lang="en-US" dirty="0" smtClean="0"/>
              <a:t> Cluster underneath the </a:t>
            </a:r>
            <a:r>
              <a:rPr lang="en-US" dirty="0" err="1" smtClean="0"/>
              <a:t>Metastores</a:t>
            </a:r>
            <a:r>
              <a:rPr lang="en-US" dirty="0" smtClean="0"/>
              <a:t>, with 2 active members.</a:t>
            </a:r>
          </a:p>
          <a:p>
            <a:pPr lvl="1"/>
            <a:r>
              <a:rPr lang="en-US" dirty="0" smtClean="0"/>
              <a:t>(C10) Controller Node SSD is required.</a:t>
            </a:r>
          </a:p>
          <a:p>
            <a:pPr lvl="1"/>
            <a:r>
              <a:rPr lang="en-US" dirty="0" err="1" smtClean="0"/>
              <a:t>Metastore’s</a:t>
            </a:r>
            <a:r>
              <a:rPr lang="en-US" dirty="0" smtClean="0"/>
              <a:t> requires 3 SSD</a:t>
            </a:r>
            <a:r>
              <a:rPr lang="en-US" dirty="0"/>
              <a:t> </a:t>
            </a:r>
            <a:r>
              <a:rPr lang="en-US" dirty="0" smtClean="0"/>
              <a:t>(1 for each controller).</a:t>
            </a:r>
          </a:p>
          <a:p>
            <a:pPr lvl="1"/>
            <a:endParaRPr lang="en-US" dirty="0"/>
          </a:p>
          <a:p>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36</a:t>
            </a:fld>
            <a:endParaRPr lang="en-US" dirty="0"/>
          </a:p>
        </p:txBody>
      </p:sp>
    </p:spTree>
    <p:extLst>
      <p:ext uri="{BB962C8B-B14F-4D97-AF65-F5344CB8AC3E}">
        <p14:creationId xmlns:p14="http://schemas.microsoft.com/office/powerpoint/2010/main" val="4333382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Lattus System Functions</a:t>
            </a:r>
            <a:endParaRPr lang="en-US" dirty="0"/>
          </a:p>
        </p:txBody>
      </p:sp>
      <p:sp>
        <p:nvSpPr>
          <p:cNvPr id="3" name="Content Placeholder 2"/>
          <p:cNvSpPr>
            <a:spLocks noGrp="1"/>
          </p:cNvSpPr>
          <p:nvPr>
            <p:ph idx="1"/>
          </p:nvPr>
        </p:nvSpPr>
        <p:spPr>
          <a:xfrm>
            <a:off x="301625" y="1142999"/>
            <a:ext cx="7543800" cy="5502325"/>
          </a:xfrm>
        </p:spPr>
        <p:txBody>
          <a:bodyPr/>
          <a:lstStyle/>
          <a:p>
            <a:r>
              <a:rPr lang="en-US" dirty="0" err="1" smtClean="0"/>
              <a:t>Metastores</a:t>
            </a:r>
            <a:r>
              <a:rPr lang="en-US" dirty="0" smtClean="0"/>
              <a:t> (</a:t>
            </a:r>
            <a:r>
              <a:rPr lang="en-US" dirty="0" err="1" smtClean="0"/>
              <a:t>cont</a:t>
            </a:r>
            <a:r>
              <a:rPr lang="en-US" dirty="0" smtClean="0"/>
              <a:t>)</a:t>
            </a:r>
          </a:p>
          <a:p>
            <a:pPr lvl="1"/>
            <a:r>
              <a:rPr lang="en-US" dirty="0"/>
              <a:t>Internal defined </a:t>
            </a:r>
            <a:r>
              <a:rPr lang="en-US" dirty="0" err="1"/>
              <a:t>metastores</a:t>
            </a:r>
            <a:endParaRPr lang="en-US" dirty="0"/>
          </a:p>
          <a:p>
            <a:pPr lvl="2"/>
            <a:r>
              <a:rPr lang="en-US" dirty="0" err="1"/>
              <a:t>env_metastore</a:t>
            </a:r>
            <a:r>
              <a:rPr lang="en-US" dirty="0"/>
              <a:t>  - 5GiB</a:t>
            </a:r>
          </a:p>
          <a:p>
            <a:pPr lvl="2"/>
            <a:r>
              <a:rPr lang="en-US" dirty="0"/>
              <a:t>framework </a:t>
            </a:r>
            <a:r>
              <a:rPr lang="en-US" dirty="0" err="1"/>
              <a:t>metastore</a:t>
            </a:r>
            <a:r>
              <a:rPr lang="en-US" dirty="0"/>
              <a:t> – 20 </a:t>
            </a:r>
            <a:r>
              <a:rPr lang="en-US" dirty="0" err="1"/>
              <a:t>GiB</a:t>
            </a:r>
            <a:endParaRPr lang="en-US" dirty="0"/>
          </a:p>
          <a:p>
            <a:pPr lvl="1"/>
            <a:r>
              <a:rPr lang="en-US" dirty="0"/>
              <a:t>User defined </a:t>
            </a:r>
            <a:r>
              <a:rPr lang="en-US" dirty="0" err="1"/>
              <a:t>metastores</a:t>
            </a:r>
            <a:endParaRPr lang="en-US" dirty="0"/>
          </a:p>
          <a:p>
            <a:pPr lvl="2"/>
            <a:r>
              <a:rPr lang="en-US" dirty="0" smtClean="0"/>
              <a:t>Objects</a:t>
            </a:r>
            <a:endParaRPr lang="en-US" dirty="0"/>
          </a:p>
          <a:p>
            <a:r>
              <a:rPr lang="en-US" dirty="0" err="1" smtClean="0"/>
              <a:t>Blockstores</a:t>
            </a:r>
            <a:endParaRPr lang="en-US" dirty="0" smtClean="0"/>
          </a:p>
          <a:p>
            <a:pPr lvl="1"/>
            <a:r>
              <a:rPr lang="en-US" sz="1600" dirty="0" smtClean="0"/>
              <a:t>A </a:t>
            </a:r>
            <a:r>
              <a:rPr lang="en-US" sz="1600" dirty="0" err="1" smtClean="0"/>
              <a:t>blockstore</a:t>
            </a:r>
            <a:r>
              <a:rPr lang="en-US" sz="1600" dirty="0" smtClean="0"/>
              <a:t> has a unique identifier within a Lattus configuration.</a:t>
            </a:r>
          </a:p>
          <a:p>
            <a:pPr lvl="2"/>
            <a:r>
              <a:rPr lang="en-US" dirty="0" smtClean="0"/>
              <a:t>The </a:t>
            </a:r>
            <a:r>
              <a:rPr lang="en-US" dirty="0" err="1" smtClean="0"/>
              <a:t>blockstore</a:t>
            </a:r>
            <a:r>
              <a:rPr lang="en-US" dirty="0" smtClean="0"/>
              <a:t> ID is recorded in a file under the </a:t>
            </a:r>
            <a:r>
              <a:rPr lang="en-US" dirty="0" err="1" smtClean="0"/>
              <a:t>dss</a:t>
            </a:r>
            <a:r>
              <a:rPr lang="en-US" dirty="0" smtClean="0"/>
              <a:t> </a:t>
            </a:r>
            <a:r>
              <a:rPr lang="en-US" dirty="0" err="1" smtClean="0"/>
              <a:t>mountpoint</a:t>
            </a:r>
            <a:r>
              <a:rPr lang="en-US" dirty="0" smtClean="0"/>
              <a:t> as well as the configuration database.</a:t>
            </a:r>
          </a:p>
          <a:p>
            <a:pPr lvl="2"/>
            <a:r>
              <a:rPr lang="en-US" dirty="0" err="1" smtClean="0"/>
              <a:t>Blockstore</a:t>
            </a:r>
            <a:r>
              <a:rPr lang="en-US" dirty="0" smtClean="0"/>
              <a:t> ID can also be acquired by using the </a:t>
            </a:r>
            <a:r>
              <a:rPr lang="en-US" dirty="0" err="1" smtClean="0"/>
              <a:t>qshell</a:t>
            </a:r>
            <a:r>
              <a:rPr lang="en-US" dirty="0" smtClean="0"/>
              <a:t> command “</a:t>
            </a:r>
            <a:r>
              <a:rPr lang="en-US" dirty="0"/>
              <a:t>print q.dss.manage.showLocationHierarchy(</a:t>
            </a:r>
            <a:r>
              <a:rPr lang="en-US" dirty="0" smtClean="0"/>
              <a:t>)”</a:t>
            </a:r>
          </a:p>
          <a:p>
            <a:pPr lvl="2"/>
            <a:r>
              <a:rPr lang="en-US" dirty="0" smtClean="0"/>
              <a:t>Decommissioned disks </a:t>
            </a:r>
            <a:r>
              <a:rPr lang="en-US" dirty="0"/>
              <a:t>will show a “ABANDONED, </a:t>
            </a:r>
            <a:r>
              <a:rPr lang="en-US" dirty="0" smtClean="0"/>
              <a:t>failed” status.</a:t>
            </a:r>
          </a:p>
          <a:p>
            <a:pPr lvl="1"/>
            <a:r>
              <a:rPr lang="en-US" sz="1600" dirty="0" smtClean="0"/>
              <a:t>A storage node contains </a:t>
            </a:r>
            <a:r>
              <a:rPr lang="en-US" sz="1600" dirty="0" err="1" smtClean="0"/>
              <a:t>blockstores</a:t>
            </a:r>
            <a:r>
              <a:rPr lang="en-US" sz="1600" dirty="0" smtClean="0"/>
              <a:t>, 1 </a:t>
            </a:r>
            <a:r>
              <a:rPr lang="en-US" sz="1600" dirty="0" err="1" smtClean="0"/>
              <a:t>blockstore</a:t>
            </a:r>
            <a:r>
              <a:rPr lang="en-US" sz="1600" dirty="0" smtClean="0"/>
              <a:t> per disk.</a:t>
            </a:r>
          </a:p>
          <a:p>
            <a:pPr lvl="1"/>
            <a:r>
              <a:rPr lang="en-US" sz="1600" dirty="0" err="1" smtClean="0"/>
              <a:t>Blockstore</a:t>
            </a:r>
            <a:r>
              <a:rPr lang="en-US" sz="1600" dirty="0" smtClean="0"/>
              <a:t> states are managed by the DSS processes, or can manually by changed. </a:t>
            </a:r>
            <a:endParaRPr lang="en-US" sz="16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37</a:t>
            </a:fld>
            <a:endParaRPr lang="en-US" dirty="0"/>
          </a:p>
        </p:txBody>
      </p:sp>
    </p:spTree>
    <p:extLst>
      <p:ext uri="{BB962C8B-B14F-4D97-AF65-F5344CB8AC3E}">
        <p14:creationId xmlns:p14="http://schemas.microsoft.com/office/powerpoint/2010/main" val="36949277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Functions</a:t>
            </a:r>
          </a:p>
        </p:txBody>
      </p:sp>
      <p:sp>
        <p:nvSpPr>
          <p:cNvPr id="3" name="Content Placeholder 2"/>
          <p:cNvSpPr>
            <a:spLocks noGrp="1"/>
          </p:cNvSpPr>
          <p:nvPr>
            <p:ph idx="1"/>
          </p:nvPr>
        </p:nvSpPr>
        <p:spPr/>
        <p:txBody>
          <a:bodyPr/>
          <a:lstStyle/>
          <a:p>
            <a:r>
              <a:rPr lang="en-US" dirty="0" smtClean="0"/>
              <a:t>A </a:t>
            </a:r>
            <a:r>
              <a:rPr lang="en-US" dirty="0" err="1" smtClean="0"/>
              <a:t>blockstore</a:t>
            </a:r>
            <a:r>
              <a:rPr lang="en-US" dirty="0" smtClean="0"/>
              <a:t> </a:t>
            </a:r>
            <a:r>
              <a:rPr lang="en-US" dirty="0" err="1" smtClean="0"/>
              <a:t>tlog</a:t>
            </a:r>
            <a:r>
              <a:rPr lang="en-US" dirty="0" smtClean="0"/>
              <a:t> directory structure looks like:</a:t>
            </a:r>
          </a:p>
          <a:p>
            <a:pPr lvl="1"/>
            <a:r>
              <a:rPr lang="en-US" sz="1400" dirty="0"/>
              <a:t>/</a:t>
            </a:r>
            <a:r>
              <a:rPr lang="en-US" sz="1400" dirty="0" err="1"/>
              <a:t>mnt</a:t>
            </a:r>
            <a:r>
              <a:rPr lang="en-US" sz="1400" dirty="0"/>
              <a:t>/</a:t>
            </a:r>
            <a:r>
              <a:rPr lang="en-US" sz="1400" dirty="0" err="1"/>
              <a:t>dss</a:t>
            </a:r>
            <a:r>
              <a:rPr lang="en-US" sz="1400" dirty="0"/>
              <a:t>/dss5/</a:t>
            </a:r>
            <a:r>
              <a:rPr lang="en-US" sz="1400" dirty="0" err="1"/>
              <a:t>blockstore</a:t>
            </a:r>
            <a:r>
              <a:rPr lang="en-US" sz="1400" dirty="0"/>
              <a:t>/ns/0/0/2Sc3UShWB=of6lzExBsISN/_</a:t>
            </a:r>
            <a:r>
              <a:rPr lang="en-US" sz="1400" dirty="0" err="1"/>
              <a:t>tlog</a:t>
            </a:r>
            <a:endParaRPr lang="en-US" sz="1400" dirty="0" smtClean="0"/>
          </a:p>
          <a:p>
            <a:r>
              <a:rPr lang="en-US" dirty="0"/>
              <a:t>Note the </a:t>
            </a:r>
            <a:r>
              <a:rPr lang="en-US" dirty="0" smtClean="0"/>
              <a:t>following:</a:t>
            </a:r>
          </a:p>
          <a:p>
            <a:pPr lvl="1"/>
            <a:r>
              <a:rPr lang="en-US" sz="1400" dirty="0" smtClean="0"/>
              <a:t>All </a:t>
            </a:r>
            <a:r>
              <a:rPr lang="en-US" sz="1400" dirty="0"/>
              <a:t>storage nodes have all blockstores in /mnt/</a:t>
            </a:r>
            <a:r>
              <a:rPr lang="en-US" sz="1400" dirty="0" err="1"/>
              <a:t>dss</a:t>
            </a:r>
            <a:r>
              <a:rPr lang="en-US" sz="1400" dirty="0" smtClean="0"/>
              <a:t>/</a:t>
            </a:r>
          </a:p>
          <a:p>
            <a:pPr lvl="1"/>
            <a:r>
              <a:rPr lang="en-US" sz="1400" dirty="0" smtClean="0"/>
              <a:t>The </a:t>
            </a:r>
            <a:r>
              <a:rPr lang="en-US" sz="1400" dirty="0"/>
              <a:t>dssX number is </a:t>
            </a:r>
            <a:r>
              <a:rPr lang="en-US" sz="1400" b="1" dirty="0"/>
              <a:t>not</a:t>
            </a:r>
            <a:r>
              <a:rPr lang="en-US" sz="1400" dirty="0"/>
              <a:t> the same as the blockstore ID.  On AS36 nodes, there will be a dss1, dss2, dss3 etc… on every single </a:t>
            </a:r>
            <a:r>
              <a:rPr lang="en-US" sz="1400" dirty="0" smtClean="0"/>
              <a:t>node.</a:t>
            </a:r>
          </a:p>
          <a:p>
            <a:pPr lvl="1"/>
            <a:r>
              <a:rPr lang="en-US" sz="1400" dirty="0" smtClean="0"/>
              <a:t>The </a:t>
            </a:r>
            <a:r>
              <a:rPr lang="en-US" sz="1400" dirty="0"/>
              <a:t>directory 2Sc3UShWB=of6lzExBsISN</a:t>
            </a:r>
            <a:r>
              <a:rPr lang="en-US" sz="1400" dirty="0" smtClean="0"/>
              <a:t> </a:t>
            </a:r>
            <a:r>
              <a:rPr lang="en-US" sz="1400" dirty="0"/>
              <a:t>translates to a specific namespace.   This is a coded version of the namespace that only DSS understands.  The coded version of this will be the same on all storage nodes</a:t>
            </a:r>
            <a:r>
              <a:rPr lang="en-US" sz="1400" dirty="0" smtClean="0"/>
              <a:t>.</a:t>
            </a:r>
            <a:endParaRPr lang="en-US" sz="14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38</a:t>
            </a:fld>
            <a:endParaRPr lang="en-US" dirty="0"/>
          </a:p>
        </p:txBody>
      </p:sp>
    </p:spTree>
    <p:extLst>
      <p:ext uri="{BB962C8B-B14F-4D97-AF65-F5344CB8AC3E}">
        <p14:creationId xmlns:p14="http://schemas.microsoft.com/office/powerpoint/2010/main" val="30515599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Lattus System Functions - Daemons</a:t>
            </a: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39</a:t>
            </a:fld>
            <a:endParaRPr lang="en-US" dirty="0"/>
          </a:p>
        </p:txBody>
      </p:sp>
      <p:sp>
        <p:nvSpPr>
          <p:cNvPr id="5" name="Content Placeholder 5"/>
          <p:cNvSpPr>
            <a:spLocks noGrp="1"/>
          </p:cNvSpPr>
          <p:nvPr>
            <p:ph idx="1"/>
          </p:nvPr>
        </p:nvSpPr>
        <p:spPr>
          <a:xfrm>
            <a:off x="251524" y="913283"/>
            <a:ext cx="8365959" cy="5510119"/>
          </a:xfrm>
        </p:spPr>
        <p:txBody>
          <a:bodyPr/>
          <a:lstStyle/>
          <a:p>
            <a:endParaRPr lang="en-US" dirty="0" smtClean="0"/>
          </a:p>
          <a:p>
            <a:pPr>
              <a:buFont typeface="Wingdings" charset="2"/>
              <a:buChar char="§"/>
            </a:pPr>
            <a:r>
              <a:rPr lang="en-US" dirty="0" smtClean="0"/>
              <a:t>Client Daemons</a:t>
            </a:r>
          </a:p>
          <a:p>
            <a:pPr lvl="1">
              <a:buFont typeface="Wingdings" charset="2"/>
              <a:buChar char="§"/>
            </a:pPr>
            <a:r>
              <a:rPr lang="en-US" sz="1400" dirty="0" smtClean="0"/>
              <a:t>REST API</a:t>
            </a:r>
          </a:p>
          <a:p>
            <a:pPr lvl="1">
              <a:buFont typeface="Wingdings" charset="2"/>
              <a:buChar char="§"/>
            </a:pPr>
            <a:r>
              <a:rPr lang="en-US" sz="1400" dirty="0" smtClean="0"/>
              <a:t>(DSS) </a:t>
            </a:r>
            <a:r>
              <a:rPr lang="en-US" sz="1400" dirty="0" err="1" smtClean="0"/>
              <a:t>BitSpread</a:t>
            </a:r>
            <a:r>
              <a:rPr lang="en-US" sz="1400" dirty="0" smtClean="0"/>
              <a:t> Encoder</a:t>
            </a:r>
          </a:p>
          <a:p>
            <a:pPr lvl="1">
              <a:buFont typeface="Wingdings" charset="2"/>
              <a:buChar char="§"/>
            </a:pPr>
            <a:r>
              <a:rPr lang="en-US" sz="1400" dirty="0" smtClean="0"/>
              <a:t>One or more per controller</a:t>
            </a:r>
            <a:endParaRPr lang="en-US" dirty="0"/>
          </a:p>
          <a:p>
            <a:pPr>
              <a:buFont typeface="Wingdings" charset="2"/>
              <a:buChar char="§"/>
            </a:pPr>
            <a:r>
              <a:rPr lang="en-US" dirty="0" smtClean="0"/>
              <a:t>Cache Daemons</a:t>
            </a:r>
          </a:p>
          <a:p>
            <a:pPr lvl="1">
              <a:buFont typeface="Wingdings" charset="2"/>
              <a:buChar char="§"/>
            </a:pPr>
            <a:r>
              <a:rPr lang="en-US" sz="1400" dirty="0" smtClean="0"/>
              <a:t>Caches superblocks</a:t>
            </a:r>
          </a:p>
          <a:p>
            <a:pPr lvl="1">
              <a:buFont typeface="Wingdings" charset="2"/>
              <a:buChar char="§"/>
            </a:pPr>
            <a:r>
              <a:rPr lang="en-US" sz="1400" dirty="0" smtClean="0"/>
              <a:t>Max size is configurable</a:t>
            </a:r>
            <a:endParaRPr lang="en-US" sz="1400" dirty="0"/>
          </a:p>
          <a:p>
            <a:r>
              <a:rPr lang="en-US" dirty="0" smtClean="0"/>
              <a:t>Storage Daemons</a:t>
            </a:r>
          </a:p>
          <a:p>
            <a:pPr lvl="1">
              <a:buFont typeface="Wingdings" charset="2"/>
              <a:buChar char="§"/>
            </a:pPr>
            <a:r>
              <a:rPr lang="en-US" sz="1400" dirty="0" smtClean="0"/>
              <a:t>2 instances per S10</a:t>
            </a:r>
          </a:p>
          <a:p>
            <a:pPr lvl="1">
              <a:buFont typeface="Wingdings" charset="2"/>
              <a:buChar char="§"/>
            </a:pPr>
            <a:r>
              <a:rPr lang="en-US" sz="1400" dirty="0" smtClean="0"/>
              <a:t>Is responsible for a set of </a:t>
            </a:r>
            <a:r>
              <a:rPr lang="en-US" sz="1400" dirty="0" err="1" smtClean="0"/>
              <a:t>blkstores</a:t>
            </a:r>
            <a:endParaRPr lang="en-US" sz="1400" dirty="0"/>
          </a:p>
          <a:p>
            <a:pPr>
              <a:buFont typeface="Wingdings" charset="2"/>
              <a:buChar char="§"/>
            </a:pPr>
            <a:r>
              <a:rPr lang="en-US" dirty="0"/>
              <a:t>Maintenance </a:t>
            </a:r>
            <a:r>
              <a:rPr lang="en-US" dirty="0" smtClean="0"/>
              <a:t>Agents</a:t>
            </a:r>
          </a:p>
          <a:p>
            <a:pPr lvl="1">
              <a:buFont typeface="Wingdings" charset="2"/>
              <a:buChar char="§"/>
            </a:pPr>
            <a:r>
              <a:rPr lang="en-US" sz="1400" dirty="0" smtClean="0"/>
              <a:t>Polls the storage daemon:</a:t>
            </a:r>
          </a:p>
          <a:p>
            <a:pPr lvl="2">
              <a:buFont typeface="Wingdings" charset="2"/>
              <a:buChar char="§"/>
            </a:pPr>
            <a:r>
              <a:rPr lang="en-US" sz="1200" dirty="0" smtClean="0"/>
              <a:t>For Objects to be repaired</a:t>
            </a:r>
          </a:p>
          <a:p>
            <a:pPr lvl="2">
              <a:buFont typeface="Wingdings" charset="2"/>
              <a:buChar char="§"/>
            </a:pPr>
            <a:r>
              <a:rPr lang="en-US" sz="1200" dirty="0" smtClean="0"/>
              <a:t>For Object to be deleted</a:t>
            </a:r>
            <a:endParaRPr lang="en-US" sz="1200" dirty="0"/>
          </a:p>
          <a:p>
            <a:pPr marL="0" indent="0">
              <a:buNone/>
            </a:pPr>
            <a:endParaRPr lang="en-US" dirty="0" smtClean="0"/>
          </a:p>
          <a:p>
            <a:pPr marL="457200" indent="-457200">
              <a:buFont typeface="+mj-lt"/>
              <a:buAutoNum type="arabicPeriod"/>
            </a:pPr>
            <a:endParaRPr lang="en-US" dirty="0"/>
          </a:p>
          <a:p>
            <a:pPr marL="457200" indent="-457200">
              <a:buFont typeface="+mj-lt"/>
              <a:buAutoNum type="arabicPeriod"/>
            </a:pPr>
            <a:endParaRPr lang="en-US" dirty="0" smtClean="0"/>
          </a:p>
          <a:p>
            <a:pPr marL="0" indent="0">
              <a:buNone/>
            </a:pPr>
            <a:endParaRPr lang="en-US" dirty="0"/>
          </a:p>
          <a:p>
            <a:pPr marL="457200" indent="-457200">
              <a:buFont typeface="+mj-lt"/>
              <a:buAutoNum type="arabicPeriod"/>
            </a:pPr>
            <a:endParaRPr lang="en-US" dirty="0" smtClean="0"/>
          </a:p>
          <a:p>
            <a:pPr marL="0" indent="0">
              <a:buNone/>
            </a:pPr>
            <a:endParaRPr lang="en-US" dirty="0" smtClean="0"/>
          </a:p>
        </p:txBody>
      </p:sp>
      <p:sp>
        <p:nvSpPr>
          <p:cNvPr id="7" name="Line 22"/>
          <p:cNvSpPr>
            <a:spLocks noChangeShapeType="1"/>
          </p:cNvSpPr>
          <p:nvPr/>
        </p:nvSpPr>
        <p:spPr bwMode="auto">
          <a:xfrm>
            <a:off x="3734911" y="1489350"/>
            <a:ext cx="549061" cy="1944216"/>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 name="Line 22"/>
          <p:cNvSpPr>
            <a:spLocks noChangeShapeType="1"/>
          </p:cNvSpPr>
          <p:nvPr/>
        </p:nvSpPr>
        <p:spPr bwMode="auto">
          <a:xfrm>
            <a:off x="3837618" y="1526335"/>
            <a:ext cx="3528392" cy="1872208"/>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 name="AutoShape 23"/>
          <p:cNvSpPr>
            <a:spLocks noChangeArrowheads="1"/>
          </p:cNvSpPr>
          <p:nvPr/>
        </p:nvSpPr>
        <p:spPr bwMode="auto">
          <a:xfrm>
            <a:off x="3914884" y="3685383"/>
            <a:ext cx="750099" cy="286505"/>
          </a:xfrm>
          <a:prstGeom prst="roundRect">
            <a:avLst>
              <a:gd name="adj" fmla="val 4144"/>
            </a:avLst>
          </a:prstGeom>
          <a:solidFill>
            <a:srgbClr val="808080">
              <a:lumMod val="40000"/>
              <a:lumOff val="60000"/>
            </a:srgbClr>
          </a:solidFill>
          <a:ln w="28575">
            <a:solidFill>
              <a:srgbClr val="808080">
                <a:lumMod val="60000"/>
                <a:lumOff val="4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Daemon</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cxnSp>
        <p:nvCxnSpPr>
          <p:cNvPr id="10" name="Elbow Connector 9"/>
          <p:cNvCxnSpPr/>
          <p:nvPr/>
        </p:nvCxnSpPr>
        <p:spPr>
          <a:xfrm rot="16200000" flipH="1">
            <a:off x="4119118" y="3938718"/>
            <a:ext cx="233730" cy="300073"/>
          </a:xfrm>
          <a:prstGeom prst="bentConnector2">
            <a:avLst/>
          </a:prstGeom>
          <a:noFill/>
          <a:ln w="25400" cap="flat" cmpd="sng" algn="ctr">
            <a:solidFill>
              <a:srgbClr val="808080"/>
            </a:solidFill>
            <a:prstDash val="solid"/>
            <a:tailEnd type="arrow"/>
          </a:ln>
          <a:effectLst/>
        </p:spPr>
      </p:cxnSp>
      <p:pic>
        <p:nvPicPr>
          <p:cNvPr id="11" name="Picture 10" descr="volume"/>
          <p:cNvPicPr>
            <a:picLocks noChangeAspect="1" noChangeArrowheads="1"/>
          </p:cNvPicPr>
          <p:nvPr/>
        </p:nvPicPr>
        <p:blipFill>
          <a:blip r:embed="rId2">
            <a:grayscl/>
          </a:blip>
          <a:srcRect/>
          <a:stretch>
            <a:fillRect/>
          </a:stretch>
        </p:blipFill>
        <p:spPr bwMode="auto">
          <a:xfrm>
            <a:off x="4410921" y="4088752"/>
            <a:ext cx="368102" cy="397574"/>
          </a:xfrm>
          <a:prstGeom prst="rect">
            <a:avLst/>
          </a:prstGeom>
          <a:noFill/>
        </p:spPr>
      </p:pic>
      <p:pic>
        <p:nvPicPr>
          <p:cNvPr id="12" name="Picture 11" descr="volume"/>
          <p:cNvPicPr>
            <a:picLocks noChangeAspect="1" noChangeArrowheads="1"/>
          </p:cNvPicPr>
          <p:nvPr/>
        </p:nvPicPr>
        <p:blipFill>
          <a:blip r:embed="rId2">
            <a:grayscl/>
          </a:blip>
          <a:srcRect/>
          <a:stretch>
            <a:fillRect/>
          </a:stretch>
        </p:blipFill>
        <p:spPr bwMode="auto">
          <a:xfrm>
            <a:off x="4410921" y="4835367"/>
            <a:ext cx="368102" cy="397574"/>
          </a:xfrm>
          <a:prstGeom prst="rect">
            <a:avLst/>
          </a:prstGeom>
          <a:noFill/>
        </p:spPr>
      </p:pic>
      <p:cxnSp>
        <p:nvCxnSpPr>
          <p:cNvPr id="13" name="Straight Connector 12"/>
          <p:cNvCxnSpPr/>
          <p:nvPr/>
        </p:nvCxnSpPr>
        <p:spPr>
          <a:xfrm>
            <a:off x="4085946" y="4205619"/>
            <a:ext cx="0" cy="686999"/>
          </a:xfrm>
          <a:prstGeom prst="line">
            <a:avLst/>
          </a:prstGeom>
          <a:noFill/>
          <a:ln w="25400" cap="flat" cmpd="sng" algn="ctr">
            <a:solidFill>
              <a:srgbClr val="808080"/>
            </a:solidFill>
            <a:prstDash val="sysDot"/>
          </a:ln>
          <a:effectLst/>
        </p:spPr>
      </p:cxnSp>
      <p:cxnSp>
        <p:nvCxnSpPr>
          <p:cNvPr id="14" name="Elbow Connector 13"/>
          <p:cNvCxnSpPr/>
          <p:nvPr/>
        </p:nvCxnSpPr>
        <p:spPr>
          <a:xfrm rot="16200000" flipH="1">
            <a:off x="4119118" y="4687698"/>
            <a:ext cx="233730" cy="300073"/>
          </a:xfrm>
          <a:prstGeom prst="bentConnector2">
            <a:avLst/>
          </a:prstGeom>
          <a:noFill/>
          <a:ln w="25400" cap="flat" cmpd="sng" algn="ctr">
            <a:solidFill>
              <a:srgbClr val="808080"/>
            </a:solidFill>
            <a:prstDash val="solid"/>
            <a:tailEnd type="arrow"/>
          </a:ln>
          <a:effectLst/>
        </p:spPr>
      </p:cxnSp>
      <p:sp>
        <p:nvSpPr>
          <p:cNvPr id="15" name="Rectangle 14"/>
          <p:cNvSpPr/>
          <p:nvPr/>
        </p:nvSpPr>
        <p:spPr>
          <a:xfrm>
            <a:off x="4708318" y="4145192"/>
            <a:ext cx="952807" cy="215444"/>
          </a:xfrm>
          <a:prstGeom prst="rect">
            <a:avLst/>
          </a:prstGeom>
        </p:spPr>
        <p:txBody>
          <a:bodyPr wrap="square">
            <a:spAutoFit/>
          </a:bodyPr>
          <a:lstStyle/>
          <a:p>
            <a:pPr algn="ctr"/>
            <a:r>
              <a:rPr lang="en-US" sz="800" b="1" dirty="0" smtClean="0">
                <a:solidFill>
                  <a:srgbClr val="000000"/>
                </a:solidFill>
                <a:latin typeface="Verdana" pitchFamily="34" charset="0"/>
              </a:rPr>
              <a:t>Blockstore 1</a:t>
            </a:r>
            <a:endParaRPr lang="en-US" sz="800" b="1" dirty="0">
              <a:solidFill>
                <a:srgbClr val="000000"/>
              </a:solidFill>
              <a:latin typeface="Verdana" pitchFamily="34" charset="0"/>
            </a:endParaRPr>
          </a:p>
        </p:txBody>
      </p:sp>
      <p:sp>
        <p:nvSpPr>
          <p:cNvPr id="16" name="Rectangle 15"/>
          <p:cNvSpPr/>
          <p:nvPr/>
        </p:nvSpPr>
        <p:spPr>
          <a:xfrm>
            <a:off x="4708318" y="4907407"/>
            <a:ext cx="952807" cy="215444"/>
          </a:xfrm>
          <a:prstGeom prst="rect">
            <a:avLst/>
          </a:prstGeom>
        </p:spPr>
        <p:txBody>
          <a:bodyPr wrap="square">
            <a:spAutoFit/>
          </a:bodyPr>
          <a:lstStyle/>
          <a:p>
            <a:pPr algn="ctr"/>
            <a:r>
              <a:rPr lang="en-US" sz="800" b="1" dirty="0" smtClean="0">
                <a:solidFill>
                  <a:srgbClr val="000000"/>
                </a:solidFill>
                <a:latin typeface="Verdana" pitchFamily="34" charset="0"/>
              </a:rPr>
              <a:t>Blockstore n</a:t>
            </a:r>
            <a:endParaRPr lang="en-US" sz="800" b="1" dirty="0">
              <a:solidFill>
                <a:srgbClr val="000000"/>
              </a:solidFill>
              <a:latin typeface="Verdana" pitchFamily="34" charset="0"/>
            </a:endParaRPr>
          </a:p>
        </p:txBody>
      </p:sp>
      <p:sp>
        <p:nvSpPr>
          <p:cNvPr id="17" name="Rectangle 16"/>
          <p:cNvSpPr/>
          <p:nvPr/>
        </p:nvSpPr>
        <p:spPr>
          <a:xfrm>
            <a:off x="3821117" y="3577580"/>
            <a:ext cx="1772026" cy="1712610"/>
          </a:xfrm>
          <a:prstGeom prst="rect">
            <a:avLst/>
          </a:prstGeom>
          <a:noFill/>
          <a:ln w="12700" cap="flat" cmpd="sng" algn="ctr">
            <a:solidFill>
              <a:srgbClr val="000000">
                <a:lumMod val="65000"/>
                <a:lumOff val="3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8" name="TextBox 17"/>
          <p:cNvSpPr txBox="1"/>
          <p:nvPr/>
        </p:nvSpPr>
        <p:spPr>
          <a:xfrm>
            <a:off x="3664740" y="3406291"/>
            <a:ext cx="1077538" cy="215444"/>
          </a:xfrm>
          <a:prstGeom prst="rect">
            <a:avLst/>
          </a:prstGeom>
          <a:noFill/>
        </p:spPr>
        <p:txBody>
          <a:bodyPr wrap="none" rtlCol="0">
            <a:spAutoFit/>
          </a:bodyPr>
          <a:lstStyle/>
          <a:p>
            <a:pPr algn="ctr"/>
            <a:r>
              <a:rPr lang="en-US" sz="800" b="1" dirty="0" smtClean="0">
                <a:solidFill>
                  <a:srgbClr val="000000"/>
                </a:solidFill>
                <a:latin typeface="Verdana" pitchFamily="34" charset="0"/>
              </a:rPr>
              <a:t>Storage Node 1</a:t>
            </a:r>
          </a:p>
        </p:txBody>
      </p:sp>
      <p:sp>
        <p:nvSpPr>
          <p:cNvPr id="19" name="AutoShape 23"/>
          <p:cNvSpPr>
            <a:spLocks noChangeArrowheads="1"/>
          </p:cNvSpPr>
          <p:nvPr/>
        </p:nvSpPr>
        <p:spPr bwMode="auto">
          <a:xfrm>
            <a:off x="4779027" y="3685383"/>
            <a:ext cx="750099" cy="286505"/>
          </a:xfrm>
          <a:prstGeom prst="roundRect">
            <a:avLst>
              <a:gd name="adj" fmla="val 4144"/>
            </a:avLst>
          </a:prstGeom>
          <a:solidFill>
            <a:srgbClr val="808080">
              <a:lumMod val="20000"/>
              <a:lumOff val="80000"/>
            </a:srgbClr>
          </a:solidFill>
          <a:ln w="28575">
            <a:solidFill>
              <a:srgbClr val="808080">
                <a:lumMod val="20000"/>
                <a:lumOff val="8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Maintenance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Agent</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grpSp>
        <p:nvGrpSpPr>
          <p:cNvPr id="20" name="Group 19"/>
          <p:cNvGrpSpPr/>
          <p:nvPr/>
        </p:nvGrpSpPr>
        <p:grpSpPr>
          <a:xfrm>
            <a:off x="6388440" y="3400944"/>
            <a:ext cx="1996383" cy="1883899"/>
            <a:chOff x="6388436" y="3400942"/>
            <a:chExt cx="1996383" cy="1883899"/>
          </a:xfrm>
        </p:grpSpPr>
        <p:sp>
          <p:nvSpPr>
            <p:cNvPr id="21" name="AutoShape 23"/>
            <p:cNvSpPr>
              <a:spLocks noChangeArrowheads="1"/>
            </p:cNvSpPr>
            <p:nvPr/>
          </p:nvSpPr>
          <p:spPr bwMode="auto">
            <a:xfrm>
              <a:off x="6638578" y="3680033"/>
              <a:ext cx="750099" cy="286505"/>
            </a:xfrm>
            <a:prstGeom prst="roundRect">
              <a:avLst>
                <a:gd name="adj" fmla="val 4144"/>
              </a:avLst>
            </a:prstGeom>
            <a:solidFill>
              <a:srgbClr val="808080">
                <a:lumMod val="40000"/>
                <a:lumOff val="60000"/>
              </a:srgbClr>
            </a:solidFill>
            <a:ln w="28575">
              <a:solidFill>
                <a:srgbClr val="808080">
                  <a:lumMod val="60000"/>
                  <a:lumOff val="4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Daemon</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cxnSp>
          <p:nvCxnSpPr>
            <p:cNvPr id="22" name="Elbow Connector 21"/>
            <p:cNvCxnSpPr/>
            <p:nvPr/>
          </p:nvCxnSpPr>
          <p:spPr>
            <a:xfrm rot="16200000" flipH="1">
              <a:off x="6842816" y="3933367"/>
              <a:ext cx="233730" cy="300073"/>
            </a:xfrm>
            <a:prstGeom prst="bentConnector2">
              <a:avLst/>
            </a:prstGeom>
            <a:noFill/>
            <a:ln w="25400" cap="flat" cmpd="sng" algn="ctr">
              <a:solidFill>
                <a:srgbClr val="808080"/>
              </a:solidFill>
              <a:prstDash val="solid"/>
              <a:tailEnd type="arrow"/>
            </a:ln>
            <a:effectLst/>
          </p:spPr>
        </p:cxnSp>
        <p:pic>
          <p:nvPicPr>
            <p:cNvPr id="23" name="Picture 22" descr="volume"/>
            <p:cNvPicPr>
              <a:picLocks noChangeAspect="1" noChangeArrowheads="1"/>
            </p:cNvPicPr>
            <p:nvPr/>
          </p:nvPicPr>
          <p:blipFill>
            <a:blip r:embed="rId2">
              <a:grayscl/>
            </a:blip>
            <a:srcRect/>
            <a:stretch>
              <a:fillRect/>
            </a:stretch>
          </p:blipFill>
          <p:spPr bwMode="auto">
            <a:xfrm>
              <a:off x="7134619" y="4083403"/>
              <a:ext cx="368102" cy="397574"/>
            </a:xfrm>
            <a:prstGeom prst="rect">
              <a:avLst/>
            </a:prstGeom>
            <a:noFill/>
          </p:spPr>
        </p:pic>
        <p:pic>
          <p:nvPicPr>
            <p:cNvPr id="24" name="Picture 23" descr="volume"/>
            <p:cNvPicPr>
              <a:picLocks noChangeAspect="1" noChangeArrowheads="1"/>
            </p:cNvPicPr>
            <p:nvPr/>
          </p:nvPicPr>
          <p:blipFill>
            <a:blip r:embed="rId2">
              <a:grayscl/>
            </a:blip>
            <a:srcRect/>
            <a:stretch>
              <a:fillRect/>
            </a:stretch>
          </p:blipFill>
          <p:spPr bwMode="auto">
            <a:xfrm>
              <a:off x="7134619" y="4830018"/>
              <a:ext cx="368102" cy="397574"/>
            </a:xfrm>
            <a:prstGeom prst="rect">
              <a:avLst/>
            </a:prstGeom>
            <a:noFill/>
          </p:spPr>
        </p:pic>
        <p:cxnSp>
          <p:nvCxnSpPr>
            <p:cNvPr id="25" name="Straight Connector 24"/>
            <p:cNvCxnSpPr/>
            <p:nvPr/>
          </p:nvCxnSpPr>
          <p:spPr>
            <a:xfrm>
              <a:off x="6809644" y="4200268"/>
              <a:ext cx="0" cy="686999"/>
            </a:xfrm>
            <a:prstGeom prst="line">
              <a:avLst/>
            </a:prstGeom>
            <a:noFill/>
            <a:ln w="25400" cap="flat" cmpd="sng" algn="ctr">
              <a:solidFill>
                <a:srgbClr val="808080"/>
              </a:solidFill>
              <a:prstDash val="sysDot"/>
            </a:ln>
            <a:effectLst/>
          </p:spPr>
        </p:cxnSp>
        <p:cxnSp>
          <p:nvCxnSpPr>
            <p:cNvPr id="26" name="Elbow Connector 25"/>
            <p:cNvCxnSpPr/>
            <p:nvPr/>
          </p:nvCxnSpPr>
          <p:spPr>
            <a:xfrm rot="16200000" flipH="1">
              <a:off x="6842816" y="4682347"/>
              <a:ext cx="233730" cy="300073"/>
            </a:xfrm>
            <a:prstGeom prst="bentConnector2">
              <a:avLst/>
            </a:prstGeom>
            <a:noFill/>
            <a:ln w="25400" cap="flat" cmpd="sng" algn="ctr">
              <a:solidFill>
                <a:srgbClr val="808080"/>
              </a:solidFill>
              <a:prstDash val="solid"/>
              <a:tailEnd type="arrow"/>
            </a:ln>
            <a:effectLst/>
          </p:spPr>
        </p:cxnSp>
        <p:sp>
          <p:nvSpPr>
            <p:cNvPr id="27" name="Rectangle 26"/>
            <p:cNvSpPr/>
            <p:nvPr/>
          </p:nvSpPr>
          <p:spPr>
            <a:xfrm>
              <a:off x="7432012" y="4139843"/>
              <a:ext cx="952807" cy="215444"/>
            </a:xfrm>
            <a:prstGeom prst="rect">
              <a:avLst/>
            </a:prstGeom>
          </p:spPr>
          <p:txBody>
            <a:bodyPr wrap="square">
              <a:spAutoFit/>
            </a:bodyPr>
            <a:lstStyle/>
            <a:p>
              <a:pPr algn="ctr"/>
              <a:r>
                <a:rPr lang="en-US" sz="800" b="1" dirty="0" err="1" smtClean="0">
                  <a:solidFill>
                    <a:srgbClr val="000000"/>
                  </a:solidFill>
                  <a:latin typeface="Verdana" pitchFamily="34" charset="0"/>
                </a:rPr>
                <a:t>Blockstore</a:t>
              </a:r>
              <a:r>
                <a:rPr lang="en-US" sz="800" b="1" dirty="0" smtClean="0">
                  <a:solidFill>
                    <a:srgbClr val="000000"/>
                  </a:solidFill>
                  <a:latin typeface="Verdana" pitchFamily="34" charset="0"/>
                </a:rPr>
                <a:t> n</a:t>
              </a:r>
              <a:endParaRPr lang="en-US" sz="800" b="1" dirty="0">
                <a:solidFill>
                  <a:srgbClr val="000000"/>
                </a:solidFill>
                <a:latin typeface="Verdana" pitchFamily="34" charset="0"/>
              </a:endParaRPr>
            </a:p>
          </p:txBody>
        </p:sp>
        <p:sp>
          <p:nvSpPr>
            <p:cNvPr id="28" name="Rectangle 27"/>
            <p:cNvSpPr/>
            <p:nvPr/>
          </p:nvSpPr>
          <p:spPr>
            <a:xfrm>
              <a:off x="7432012" y="4902058"/>
              <a:ext cx="952807" cy="215444"/>
            </a:xfrm>
            <a:prstGeom prst="rect">
              <a:avLst/>
            </a:prstGeom>
          </p:spPr>
          <p:txBody>
            <a:bodyPr wrap="square">
              <a:spAutoFit/>
            </a:bodyPr>
            <a:lstStyle/>
            <a:p>
              <a:pPr algn="ctr"/>
              <a:r>
                <a:rPr lang="en-US" sz="800" b="1" dirty="0" smtClean="0">
                  <a:solidFill>
                    <a:srgbClr val="000000"/>
                  </a:solidFill>
                  <a:latin typeface="Verdana" pitchFamily="34" charset="0"/>
                </a:rPr>
                <a:t>Blockstore n</a:t>
              </a:r>
              <a:endParaRPr lang="en-US" sz="800" b="1" dirty="0">
                <a:solidFill>
                  <a:srgbClr val="000000"/>
                </a:solidFill>
                <a:latin typeface="Verdana" pitchFamily="34" charset="0"/>
              </a:endParaRPr>
            </a:p>
          </p:txBody>
        </p:sp>
        <p:sp>
          <p:nvSpPr>
            <p:cNvPr id="29" name="Rectangle 28"/>
            <p:cNvSpPr/>
            <p:nvPr/>
          </p:nvSpPr>
          <p:spPr>
            <a:xfrm>
              <a:off x="6544815" y="3572231"/>
              <a:ext cx="1772026" cy="1712610"/>
            </a:xfrm>
            <a:prstGeom prst="rect">
              <a:avLst/>
            </a:prstGeom>
            <a:noFill/>
            <a:ln w="12700" cap="flat" cmpd="sng" algn="ctr">
              <a:solidFill>
                <a:srgbClr val="000000">
                  <a:lumMod val="65000"/>
                  <a:lumOff val="3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30" name="TextBox 29"/>
            <p:cNvSpPr txBox="1"/>
            <p:nvPr/>
          </p:nvSpPr>
          <p:spPr>
            <a:xfrm>
              <a:off x="6388436" y="3400942"/>
              <a:ext cx="1077538" cy="215444"/>
            </a:xfrm>
            <a:prstGeom prst="rect">
              <a:avLst/>
            </a:prstGeom>
            <a:noFill/>
          </p:spPr>
          <p:txBody>
            <a:bodyPr wrap="none" rtlCol="0">
              <a:spAutoFit/>
            </a:bodyPr>
            <a:lstStyle/>
            <a:p>
              <a:pPr algn="ctr"/>
              <a:r>
                <a:rPr lang="en-US" sz="800" b="1" dirty="0" smtClean="0">
                  <a:solidFill>
                    <a:srgbClr val="000000"/>
                  </a:solidFill>
                  <a:latin typeface="Verdana" pitchFamily="34" charset="0"/>
                </a:rPr>
                <a:t>Storage Node n</a:t>
              </a:r>
            </a:p>
          </p:txBody>
        </p:sp>
        <p:sp>
          <p:nvSpPr>
            <p:cNvPr id="31" name="AutoShape 23"/>
            <p:cNvSpPr>
              <a:spLocks noChangeArrowheads="1"/>
            </p:cNvSpPr>
            <p:nvPr/>
          </p:nvSpPr>
          <p:spPr bwMode="auto">
            <a:xfrm>
              <a:off x="7502721" y="3680033"/>
              <a:ext cx="750099" cy="286505"/>
            </a:xfrm>
            <a:prstGeom prst="roundRect">
              <a:avLst>
                <a:gd name="adj" fmla="val 4144"/>
              </a:avLst>
            </a:prstGeom>
            <a:solidFill>
              <a:srgbClr val="808080">
                <a:lumMod val="20000"/>
                <a:lumOff val="80000"/>
              </a:srgbClr>
            </a:solidFill>
            <a:ln w="28575">
              <a:solidFill>
                <a:srgbClr val="808080">
                  <a:lumMod val="20000"/>
                  <a:lumOff val="80000"/>
                </a:srgb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Maintenance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Agent</a:t>
              </a:r>
              <a:endParaRPr kumimoji="0" lang="en-US" sz="800" b="1" i="0" u="none" strike="noStrike" kern="0" cap="none" spc="0" normalizeH="0" baseline="0" noProof="0" dirty="0">
                <a:ln>
                  <a:noFill/>
                </a:ln>
                <a:solidFill>
                  <a:srgbClr val="000000"/>
                </a:solidFill>
                <a:effectLst/>
                <a:uLnTx/>
                <a:uFillTx/>
                <a:latin typeface="Verdana" pitchFamily="34" charset="0"/>
              </a:endParaRPr>
            </a:p>
          </p:txBody>
        </p:sp>
      </p:grpSp>
      <p:cxnSp>
        <p:nvCxnSpPr>
          <p:cNvPr id="32" name="Straight Connector 31"/>
          <p:cNvCxnSpPr/>
          <p:nvPr/>
        </p:nvCxnSpPr>
        <p:spPr>
          <a:xfrm>
            <a:off x="5652120" y="4433885"/>
            <a:ext cx="422994" cy="0"/>
          </a:xfrm>
          <a:prstGeom prst="line">
            <a:avLst/>
          </a:prstGeom>
          <a:noFill/>
          <a:ln w="25400" cap="flat" cmpd="sng" algn="ctr">
            <a:solidFill>
              <a:srgbClr val="000000"/>
            </a:solidFill>
            <a:prstDash val="dash"/>
          </a:ln>
          <a:effectLst/>
        </p:spPr>
      </p:cxnSp>
      <p:grpSp>
        <p:nvGrpSpPr>
          <p:cNvPr id="33" name="Group 32"/>
          <p:cNvGrpSpPr/>
          <p:nvPr/>
        </p:nvGrpSpPr>
        <p:grpSpPr>
          <a:xfrm>
            <a:off x="3419876" y="2004599"/>
            <a:ext cx="2331259" cy="1087749"/>
            <a:chOff x="35496" y="2636912"/>
            <a:chExt cx="2664296" cy="1368152"/>
          </a:xfrm>
        </p:grpSpPr>
        <p:sp>
          <p:nvSpPr>
            <p:cNvPr id="34" name="Oval 33"/>
            <p:cNvSpPr/>
            <p:nvPr/>
          </p:nvSpPr>
          <p:spPr>
            <a:xfrm>
              <a:off x="35496" y="2636912"/>
              <a:ext cx="2664296" cy="1368152"/>
            </a:xfrm>
            <a:prstGeom prst="ellipse">
              <a:avLst/>
            </a:prstGeom>
            <a:solidFill>
              <a:srgbClr val="FFFFFF"/>
            </a:solidFill>
            <a:ln w="12700" cap="flat" cmpd="sng" algn="ctr">
              <a:solidFill>
                <a:srgbClr val="000000">
                  <a:lumMod val="65000"/>
                  <a:lumOff val="3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35" name="Group 34"/>
            <p:cNvGrpSpPr/>
            <p:nvPr/>
          </p:nvGrpSpPr>
          <p:grpSpPr>
            <a:xfrm>
              <a:off x="251520" y="2708920"/>
              <a:ext cx="2299904" cy="1186488"/>
              <a:chOff x="4139952" y="1628800"/>
              <a:chExt cx="2299904" cy="1186488"/>
            </a:xfrm>
          </p:grpSpPr>
          <p:pic>
            <p:nvPicPr>
              <p:cNvPr id="36" name="Picture 17" descr="volume"/>
              <p:cNvPicPr>
                <a:picLocks noChangeAspect="1" noChangeArrowheads="1"/>
              </p:cNvPicPr>
              <p:nvPr/>
            </p:nvPicPr>
            <p:blipFill>
              <a:blip r:embed="rId2">
                <a:grayscl/>
              </a:blip>
              <a:srcRect/>
              <a:stretch>
                <a:fillRect/>
              </a:stretch>
            </p:blipFill>
            <p:spPr bwMode="auto">
              <a:xfrm>
                <a:off x="4139952" y="2132856"/>
                <a:ext cx="420688" cy="407458"/>
              </a:xfrm>
              <a:prstGeom prst="rect">
                <a:avLst/>
              </a:prstGeom>
              <a:noFill/>
            </p:spPr>
          </p:pic>
          <p:pic>
            <p:nvPicPr>
              <p:cNvPr id="37" name="Picture 17" descr="volume"/>
              <p:cNvPicPr>
                <a:picLocks noChangeAspect="1" noChangeArrowheads="1"/>
              </p:cNvPicPr>
              <p:nvPr/>
            </p:nvPicPr>
            <p:blipFill>
              <a:blip r:embed="rId2">
                <a:grayscl/>
              </a:blip>
              <a:srcRect/>
              <a:stretch>
                <a:fillRect/>
              </a:stretch>
            </p:blipFill>
            <p:spPr bwMode="auto">
              <a:xfrm>
                <a:off x="5076056" y="1628800"/>
                <a:ext cx="420688" cy="407458"/>
              </a:xfrm>
              <a:prstGeom prst="rect">
                <a:avLst/>
              </a:prstGeom>
              <a:noFill/>
            </p:spPr>
          </p:pic>
          <p:pic>
            <p:nvPicPr>
              <p:cNvPr id="38" name="Picture 17" descr="volume"/>
              <p:cNvPicPr>
                <a:picLocks noChangeAspect="1" noChangeArrowheads="1"/>
              </p:cNvPicPr>
              <p:nvPr/>
            </p:nvPicPr>
            <p:blipFill>
              <a:blip r:embed="rId2">
                <a:grayscl/>
              </a:blip>
              <a:srcRect/>
              <a:stretch>
                <a:fillRect/>
              </a:stretch>
            </p:blipFill>
            <p:spPr bwMode="auto">
              <a:xfrm>
                <a:off x="6012160" y="2132856"/>
                <a:ext cx="420688" cy="407458"/>
              </a:xfrm>
              <a:prstGeom prst="rect">
                <a:avLst/>
              </a:prstGeom>
              <a:noFill/>
            </p:spPr>
          </p:pic>
          <p:sp>
            <p:nvSpPr>
              <p:cNvPr id="39" name="Line 22"/>
              <p:cNvSpPr>
                <a:spLocks noChangeShapeType="1"/>
              </p:cNvSpPr>
              <p:nvPr/>
            </p:nvSpPr>
            <p:spPr bwMode="auto">
              <a:xfrm flipV="1">
                <a:off x="4572000" y="1869440"/>
                <a:ext cx="497840" cy="335424"/>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0" name="Line 22"/>
              <p:cNvSpPr>
                <a:spLocks noChangeShapeType="1"/>
              </p:cNvSpPr>
              <p:nvPr/>
            </p:nvSpPr>
            <p:spPr bwMode="auto">
              <a:xfrm>
                <a:off x="5536584" y="1892799"/>
                <a:ext cx="475576" cy="312066"/>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1" name="Line 22"/>
              <p:cNvSpPr>
                <a:spLocks noChangeShapeType="1"/>
              </p:cNvSpPr>
              <p:nvPr/>
            </p:nvSpPr>
            <p:spPr bwMode="auto">
              <a:xfrm>
                <a:off x="4572000" y="2348879"/>
                <a:ext cx="1440160" cy="1"/>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2" name="TextBox 41"/>
              <p:cNvSpPr txBox="1"/>
              <p:nvPr/>
            </p:nvSpPr>
            <p:spPr>
              <a:xfrm>
                <a:off x="4314367" y="2544306"/>
                <a:ext cx="2125489" cy="27098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Distributed Metadata Store 1</a:t>
                </a:r>
              </a:p>
            </p:txBody>
          </p:sp>
        </p:grpSp>
      </p:grpSp>
      <p:sp>
        <p:nvSpPr>
          <p:cNvPr id="43" name="Oval 42"/>
          <p:cNvSpPr/>
          <p:nvPr/>
        </p:nvSpPr>
        <p:spPr>
          <a:xfrm>
            <a:off x="3104838" y="1145848"/>
            <a:ext cx="1197133" cy="3435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SN Client 1</a:t>
            </a:r>
            <a:endParaRPr kumimoji="0" lang="nl-BE" sz="800" b="1" i="0" u="none" strike="noStrike" kern="0" cap="none" spc="0" normalizeH="0" baseline="0" noProof="0" dirty="0">
              <a:ln>
                <a:noFill/>
              </a:ln>
              <a:solidFill>
                <a:srgbClr val="000000"/>
              </a:solidFill>
              <a:effectLst/>
              <a:uLnTx/>
              <a:uFillTx/>
              <a:latin typeface="Verdana" pitchFamily="34" charset="0"/>
              <a:ea typeface="Verdana" pitchFamily="34" charset="0"/>
              <a:cs typeface="Verdana" pitchFamily="34" charset="0"/>
            </a:endParaRPr>
          </a:p>
        </p:txBody>
      </p:sp>
      <p:sp>
        <p:nvSpPr>
          <p:cNvPr id="44" name="Line 22"/>
          <p:cNvSpPr>
            <a:spLocks noChangeShapeType="1"/>
          </p:cNvSpPr>
          <p:nvPr/>
        </p:nvSpPr>
        <p:spPr bwMode="auto">
          <a:xfrm flipH="1" flipV="1">
            <a:off x="3797914" y="1489348"/>
            <a:ext cx="378042" cy="515251"/>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5" name="Oval 44"/>
          <p:cNvSpPr/>
          <p:nvPr/>
        </p:nvSpPr>
        <p:spPr>
          <a:xfrm>
            <a:off x="6343566" y="1133519"/>
            <a:ext cx="1197133" cy="3435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Arial"/>
                <a:ea typeface="Verdana" pitchFamily="34" charset="0"/>
                <a:cs typeface="Arial"/>
              </a:rPr>
              <a:t>SN Clients n</a:t>
            </a:r>
            <a:endParaRPr kumimoji="0" lang="nl-BE" sz="800" b="1" i="0" u="none" strike="noStrike" kern="0" cap="none" spc="0" normalizeH="0" baseline="0" noProof="0" dirty="0">
              <a:ln>
                <a:noFill/>
              </a:ln>
              <a:solidFill>
                <a:srgbClr val="000000"/>
              </a:solidFill>
              <a:effectLst/>
              <a:uLnTx/>
              <a:uFillTx/>
              <a:latin typeface="Arial"/>
              <a:ea typeface="Verdana" pitchFamily="34" charset="0"/>
              <a:cs typeface="Arial"/>
            </a:endParaRPr>
          </a:p>
        </p:txBody>
      </p:sp>
      <p:cxnSp>
        <p:nvCxnSpPr>
          <p:cNvPr id="46" name="Straight Connector 45"/>
          <p:cNvCxnSpPr/>
          <p:nvPr/>
        </p:nvCxnSpPr>
        <p:spPr>
          <a:xfrm>
            <a:off x="4490991" y="1317598"/>
            <a:ext cx="2016224" cy="0"/>
          </a:xfrm>
          <a:prstGeom prst="line">
            <a:avLst/>
          </a:prstGeom>
          <a:noFill/>
          <a:ln w="25400" cap="flat" cmpd="sng" algn="ctr">
            <a:solidFill>
              <a:srgbClr val="808080"/>
            </a:solidFill>
            <a:prstDash val="sysDot"/>
          </a:ln>
          <a:effectLst/>
        </p:spPr>
      </p:cxnSp>
      <p:grpSp>
        <p:nvGrpSpPr>
          <p:cNvPr id="47" name="Group 46"/>
          <p:cNvGrpSpPr/>
          <p:nvPr/>
        </p:nvGrpSpPr>
        <p:grpSpPr>
          <a:xfrm>
            <a:off x="5954553" y="1947349"/>
            <a:ext cx="2331259" cy="1087749"/>
            <a:chOff x="35496" y="2636912"/>
            <a:chExt cx="2664296" cy="1368152"/>
          </a:xfrm>
        </p:grpSpPr>
        <p:sp>
          <p:nvSpPr>
            <p:cNvPr id="48" name="Oval 47"/>
            <p:cNvSpPr/>
            <p:nvPr/>
          </p:nvSpPr>
          <p:spPr>
            <a:xfrm>
              <a:off x="35496" y="2636912"/>
              <a:ext cx="2664296" cy="1368152"/>
            </a:xfrm>
            <a:prstGeom prst="ellipse">
              <a:avLst/>
            </a:prstGeom>
            <a:solidFill>
              <a:srgbClr val="FFFFFF"/>
            </a:solidFill>
            <a:ln w="12700" cap="flat" cmpd="sng" algn="ctr">
              <a:solidFill>
                <a:srgbClr val="000000">
                  <a:lumMod val="65000"/>
                  <a:lumOff val="35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49" name="Group 48"/>
            <p:cNvGrpSpPr/>
            <p:nvPr/>
          </p:nvGrpSpPr>
          <p:grpSpPr>
            <a:xfrm>
              <a:off x="251520" y="2708920"/>
              <a:ext cx="2299905" cy="1186488"/>
              <a:chOff x="4139952" y="1628800"/>
              <a:chExt cx="2299905" cy="1186488"/>
            </a:xfrm>
          </p:grpSpPr>
          <p:pic>
            <p:nvPicPr>
              <p:cNvPr id="50" name="Picture 17" descr="volume"/>
              <p:cNvPicPr>
                <a:picLocks noChangeAspect="1" noChangeArrowheads="1"/>
              </p:cNvPicPr>
              <p:nvPr/>
            </p:nvPicPr>
            <p:blipFill>
              <a:blip r:embed="rId2">
                <a:grayscl/>
              </a:blip>
              <a:srcRect/>
              <a:stretch>
                <a:fillRect/>
              </a:stretch>
            </p:blipFill>
            <p:spPr bwMode="auto">
              <a:xfrm>
                <a:off x="4139952" y="2132856"/>
                <a:ext cx="420688" cy="407458"/>
              </a:xfrm>
              <a:prstGeom prst="rect">
                <a:avLst/>
              </a:prstGeom>
              <a:noFill/>
            </p:spPr>
          </p:pic>
          <p:pic>
            <p:nvPicPr>
              <p:cNvPr id="51" name="Picture 17" descr="volume"/>
              <p:cNvPicPr>
                <a:picLocks noChangeAspect="1" noChangeArrowheads="1"/>
              </p:cNvPicPr>
              <p:nvPr/>
            </p:nvPicPr>
            <p:blipFill>
              <a:blip r:embed="rId2">
                <a:grayscl/>
              </a:blip>
              <a:srcRect/>
              <a:stretch>
                <a:fillRect/>
              </a:stretch>
            </p:blipFill>
            <p:spPr bwMode="auto">
              <a:xfrm>
                <a:off x="5076056" y="1628800"/>
                <a:ext cx="420688" cy="407458"/>
              </a:xfrm>
              <a:prstGeom prst="rect">
                <a:avLst/>
              </a:prstGeom>
              <a:noFill/>
            </p:spPr>
          </p:pic>
          <p:pic>
            <p:nvPicPr>
              <p:cNvPr id="52" name="Picture 17" descr="volume"/>
              <p:cNvPicPr>
                <a:picLocks noChangeAspect="1" noChangeArrowheads="1"/>
              </p:cNvPicPr>
              <p:nvPr/>
            </p:nvPicPr>
            <p:blipFill>
              <a:blip r:embed="rId2">
                <a:grayscl/>
              </a:blip>
              <a:srcRect/>
              <a:stretch>
                <a:fillRect/>
              </a:stretch>
            </p:blipFill>
            <p:spPr bwMode="auto">
              <a:xfrm>
                <a:off x="6012160" y="2132856"/>
                <a:ext cx="420688" cy="407458"/>
              </a:xfrm>
              <a:prstGeom prst="rect">
                <a:avLst/>
              </a:prstGeom>
              <a:noFill/>
            </p:spPr>
          </p:pic>
          <p:sp>
            <p:nvSpPr>
              <p:cNvPr id="53" name="Line 22"/>
              <p:cNvSpPr>
                <a:spLocks noChangeShapeType="1"/>
              </p:cNvSpPr>
              <p:nvPr/>
            </p:nvSpPr>
            <p:spPr bwMode="auto">
              <a:xfrm flipV="1">
                <a:off x="4572000" y="1869440"/>
                <a:ext cx="497840" cy="335424"/>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4" name="Line 22"/>
              <p:cNvSpPr>
                <a:spLocks noChangeShapeType="1"/>
              </p:cNvSpPr>
              <p:nvPr/>
            </p:nvSpPr>
            <p:spPr bwMode="auto">
              <a:xfrm>
                <a:off x="5536584" y="1892799"/>
                <a:ext cx="475576" cy="312066"/>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5" name="Line 22"/>
              <p:cNvSpPr>
                <a:spLocks noChangeShapeType="1"/>
              </p:cNvSpPr>
              <p:nvPr/>
            </p:nvSpPr>
            <p:spPr bwMode="auto">
              <a:xfrm>
                <a:off x="4572000" y="2348879"/>
                <a:ext cx="1440160" cy="1"/>
              </a:xfrm>
              <a:prstGeom prst="line">
                <a:avLst/>
              </a:prstGeom>
              <a:noFill/>
              <a:ln w="28575">
                <a:solidFill>
                  <a:srgbClr val="4C4C4C"/>
                </a:solidFill>
                <a:round/>
                <a:headEnd type="arrow" w="med" len="med"/>
                <a:tailEnd type="arrow"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6" name="TextBox 55"/>
              <p:cNvSpPr txBox="1"/>
              <p:nvPr/>
            </p:nvSpPr>
            <p:spPr>
              <a:xfrm>
                <a:off x="4314368" y="2544306"/>
                <a:ext cx="2125489" cy="27098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000000"/>
                    </a:solidFill>
                    <a:effectLst/>
                    <a:uLnTx/>
                    <a:uFillTx/>
                    <a:latin typeface="Verdana" pitchFamily="34" charset="0"/>
                  </a:rPr>
                  <a:t>Distributed Metadata Store n</a:t>
                </a:r>
              </a:p>
            </p:txBody>
          </p:sp>
        </p:grpSp>
      </p:grpSp>
      <p:sp>
        <p:nvSpPr>
          <p:cNvPr id="57" name="Rectangle 56"/>
          <p:cNvSpPr/>
          <p:nvPr/>
        </p:nvSpPr>
        <p:spPr>
          <a:xfrm>
            <a:off x="70514" y="5811261"/>
            <a:ext cx="4194466" cy="215444"/>
          </a:xfrm>
          <a:prstGeom prst="rect">
            <a:avLst/>
          </a:prstGeom>
        </p:spPr>
        <p:txBody>
          <a:bodyPr wrap="square">
            <a:spAutoFit/>
          </a:bodyPr>
          <a:lstStyle/>
          <a:p>
            <a:pPr algn="ctr"/>
            <a:r>
              <a:rPr lang="en-US" sz="800" i="1" dirty="0" smtClean="0">
                <a:solidFill>
                  <a:srgbClr val="000000"/>
                </a:solidFill>
                <a:latin typeface="Verdana" pitchFamily="34" charset="0"/>
              </a:rPr>
              <a:t>* 1 Blockstore = storage space on 1 physical disk</a:t>
            </a:r>
            <a:endParaRPr lang="en-US" sz="800" i="1" dirty="0">
              <a:solidFill>
                <a:srgbClr val="000000"/>
              </a:solidFill>
              <a:latin typeface="Verdana" pitchFamily="34" charset="0"/>
            </a:endParaRPr>
          </a:p>
        </p:txBody>
      </p:sp>
      <p:sp>
        <p:nvSpPr>
          <p:cNvPr id="59" name="Rounded Rectangle 109"/>
          <p:cNvSpPr>
            <a:spLocks noChangeArrowheads="1"/>
          </p:cNvSpPr>
          <p:nvPr/>
        </p:nvSpPr>
        <p:spPr bwMode="auto">
          <a:xfrm>
            <a:off x="8509274" y="1094287"/>
            <a:ext cx="467544" cy="2160240"/>
          </a:xfrm>
          <a:prstGeom prst="roundRect">
            <a:avLst>
              <a:gd name="adj" fmla="val 16667"/>
            </a:avLst>
          </a:prstGeom>
          <a:solidFill>
            <a:schemeClr val="accent6">
              <a:lumMod val="75000"/>
            </a:schemeClr>
          </a:solidFill>
          <a:ln w="9525">
            <a:solidFill>
              <a:schemeClr val="tx1"/>
            </a:solidFill>
            <a:round/>
            <a:headEnd/>
            <a:tailEnd/>
          </a:ln>
        </p:spPr>
        <p:txBody>
          <a:bodyPr vert="vert"/>
          <a:lstStyle/>
          <a:p>
            <a:pPr algn="ctr" defTabSz="457200">
              <a:buClr>
                <a:srgbClr val="000000"/>
              </a:buClr>
              <a:buSzPct val="100000"/>
              <a:buFont typeface="Times New Roman" charset="0"/>
              <a:buNone/>
              <a:defRPr/>
            </a:pPr>
            <a:r>
              <a:rPr lang="en-US" sz="1100" dirty="0" smtClean="0">
                <a:solidFill>
                  <a:schemeClr val="accent3"/>
                </a:solidFill>
                <a:latin typeface="Verdana" charset="0"/>
                <a:ea typeface="DejaVu Sans" charset="0"/>
              </a:rPr>
              <a:t>CONTROLLER NODE</a:t>
            </a:r>
            <a:endParaRPr lang="en-US" sz="1100" dirty="0">
              <a:solidFill>
                <a:schemeClr val="accent3"/>
              </a:solidFill>
              <a:latin typeface="Verdana" charset="0"/>
              <a:ea typeface="DejaVu Sans" charset="0"/>
            </a:endParaRPr>
          </a:p>
        </p:txBody>
      </p:sp>
      <p:sp>
        <p:nvSpPr>
          <p:cNvPr id="60" name="Rounded Rectangle 109"/>
          <p:cNvSpPr>
            <a:spLocks noChangeArrowheads="1"/>
          </p:cNvSpPr>
          <p:nvPr/>
        </p:nvSpPr>
        <p:spPr bwMode="auto">
          <a:xfrm>
            <a:off x="8496944" y="3361556"/>
            <a:ext cx="467544" cy="2160240"/>
          </a:xfrm>
          <a:prstGeom prst="roundRect">
            <a:avLst>
              <a:gd name="adj" fmla="val 16667"/>
            </a:avLst>
          </a:prstGeom>
          <a:solidFill>
            <a:schemeClr val="accent6">
              <a:lumMod val="75000"/>
            </a:schemeClr>
          </a:solidFill>
          <a:ln w="9525">
            <a:solidFill>
              <a:schemeClr val="tx1"/>
            </a:solidFill>
            <a:round/>
            <a:headEnd/>
            <a:tailEnd/>
          </a:ln>
        </p:spPr>
        <p:txBody>
          <a:bodyPr vert="vert"/>
          <a:lstStyle/>
          <a:p>
            <a:pPr algn="ctr" defTabSz="457200">
              <a:buClr>
                <a:srgbClr val="000000"/>
              </a:buClr>
              <a:buSzPct val="100000"/>
              <a:buFont typeface="Times New Roman" charset="0"/>
              <a:buNone/>
              <a:defRPr/>
            </a:pPr>
            <a:r>
              <a:rPr lang="en-US" sz="1100" dirty="0" smtClean="0">
                <a:solidFill>
                  <a:schemeClr val="accent3"/>
                </a:solidFill>
                <a:latin typeface="Verdana" charset="0"/>
                <a:ea typeface="DejaVu Sans" charset="0"/>
              </a:rPr>
              <a:t>STORAGE NODE</a:t>
            </a:r>
            <a:endParaRPr lang="en-US" sz="1100" dirty="0">
              <a:solidFill>
                <a:schemeClr val="accent3"/>
              </a:solidFill>
              <a:latin typeface="Verdana" charset="0"/>
              <a:ea typeface="DejaVu Sans" charset="0"/>
            </a:endParaRPr>
          </a:p>
        </p:txBody>
      </p:sp>
    </p:spTree>
    <p:extLst>
      <p:ext uri="{BB962C8B-B14F-4D97-AF65-F5344CB8AC3E}">
        <p14:creationId xmlns:p14="http://schemas.microsoft.com/office/powerpoint/2010/main" val="18946076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01625" y="1142999"/>
            <a:ext cx="7543800" cy="5379035"/>
          </a:xfrm>
        </p:spPr>
        <p:txBody>
          <a:bodyPr/>
          <a:lstStyle/>
          <a:p>
            <a:r>
              <a:rPr lang="en-US" dirty="0" err="1" smtClean="0"/>
              <a:t>CSWeb</a:t>
            </a:r>
            <a:r>
              <a:rPr lang="en-US" dirty="0" smtClean="0"/>
              <a:t> </a:t>
            </a:r>
            <a:r>
              <a:rPr lang="en-US" sz="1200" dirty="0" smtClean="0">
                <a:hlinkClick r:id="rId2"/>
              </a:rPr>
              <a:t>https://qsweb.quantum.com/wiki/tiki-index.php?page=Homepage - Public</a:t>
            </a:r>
            <a:endParaRPr lang="en-US" sz="1200" dirty="0" smtClean="0"/>
          </a:p>
          <a:p>
            <a:pPr lvl="1"/>
            <a:r>
              <a:rPr lang="en-US" dirty="0" smtClean="0"/>
              <a:t>Lattus Software</a:t>
            </a:r>
          </a:p>
          <a:p>
            <a:pPr lvl="2"/>
            <a:r>
              <a:rPr lang="en-US" dirty="0" smtClean="0"/>
              <a:t>A10 ISO distributions (OS, packages, system bios setting)</a:t>
            </a:r>
          </a:p>
          <a:p>
            <a:pPr lvl="2"/>
            <a:r>
              <a:rPr lang="en-US" dirty="0" smtClean="0"/>
              <a:t>M662 ISO distributions</a:t>
            </a:r>
          </a:p>
          <a:p>
            <a:pPr lvl="2"/>
            <a:r>
              <a:rPr lang="en-US" dirty="0" smtClean="0"/>
              <a:t>Amplidata ISO, and patch distributions</a:t>
            </a:r>
          </a:p>
          <a:p>
            <a:pPr lvl="1"/>
            <a:r>
              <a:rPr lang="en-US" dirty="0" smtClean="0"/>
              <a:t>Documentation</a:t>
            </a:r>
          </a:p>
          <a:p>
            <a:pPr lvl="1"/>
            <a:r>
              <a:rPr lang="en-US" dirty="0" smtClean="0"/>
              <a:t>Training Links</a:t>
            </a:r>
          </a:p>
          <a:p>
            <a:pPr lvl="1"/>
            <a:r>
              <a:rPr lang="en-US" dirty="0" smtClean="0"/>
              <a:t>Videos</a:t>
            </a:r>
          </a:p>
          <a:p>
            <a:r>
              <a:rPr lang="en-US" dirty="0" smtClean="0"/>
              <a:t>Box </a:t>
            </a:r>
            <a:r>
              <a:rPr lang="en-US" sz="1200" dirty="0" smtClean="0">
                <a:hlinkClick r:id="rId3"/>
              </a:rPr>
              <a:t>https://quantum.box.com/login</a:t>
            </a:r>
            <a:endParaRPr lang="en-US" sz="1200" dirty="0" smtClean="0"/>
          </a:p>
          <a:p>
            <a:pPr lvl="1"/>
            <a:r>
              <a:rPr lang="en-US" dirty="0" smtClean="0"/>
              <a:t>Engineering exchange of project Information </a:t>
            </a:r>
          </a:p>
          <a:p>
            <a:pPr lvl="2"/>
            <a:r>
              <a:rPr lang="en-US" dirty="0" smtClean="0"/>
              <a:t>Project Documentation</a:t>
            </a:r>
          </a:p>
          <a:p>
            <a:pPr lvl="2"/>
            <a:r>
              <a:rPr lang="en-US" dirty="0" smtClean="0"/>
              <a:t>Amplidata Released Documentation</a:t>
            </a:r>
          </a:p>
          <a:p>
            <a:pPr lvl="2"/>
            <a:r>
              <a:rPr lang="en-US" dirty="0" smtClean="0"/>
              <a:t>Amplidata Released Builds</a:t>
            </a:r>
          </a:p>
          <a:p>
            <a:r>
              <a:rPr lang="en-US" dirty="0" smtClean="0"/>
              <a:t>Amplidata Confluence </a:t>
            </a:r>
            <a:r>
              <a:rPr lang="en-US" sz="1200" dirty="0" smtClean="0">
                <a:hlinkClick r:id="rId4"/>
              </a:rPr>
              <a:t>https://confluence.amplidata.com/display/KBEX/Troubleshooting+guide</a:t>
            </a:r>
            <a:endParaRPr lang="en-US" sz="1200" dirty="0" smtClean="0"/>
          </a:p>
          <a:p>
            <a:pPr marL="457200" lvl="1" indent="0">
              <a:buNone/>
            </a:pPr>
            <a:r>
              <a:rPr lang="en-US" sz="1200" dirty="0" smtClean="0"/>
              <a:t>Username: </a:t>
            </a:r>
            <a:r>
              <a:rPr lang="en-US" sz="1200" dirty="0" err="1" smtClean="0"/>
              <a:t>quantum_wiki</a:t>
            </a:r>
            <a:endParaRPr lang="en-US" sz="1200" dirty="0" smtClean="0"/>
          </a:p>
          <a:p>
            <a:pPr marL="457200" lvl="1" indent="0">
              <a:buNone/>
            </a:pPr>
            <a:r>
              <a:rPr lang="en-US" sz="1200" dirty="0" smtClean="0"/>
              <a:t>Password: wiki4quantum</a:t>
            </a:r>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4</a:t>
            </a:fld>
            <a:endParaRPr lang="en-US" dirty="0"/>
          </a:p>
        </p:txBody>
      </p:sp>
    </p:spTree>
    <p:extLst>
      <p:ext uri="{BB962C8B-B14F-4D97-AF65-F5344CB8AC3E}">
        <p14:creationId xmlns:p14="http://schemas.microsoft.com/office/powerpoint/2010/main" val="301211131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Functions - Daemons</a:t>
            </a:r>
          </a:p>
        </p:txBody>
      </p:sp>
      <p:sp>
        <p:nvSpPr>
          <p:cNvPr id="3" name="Content Placeholder 2"/>
          <p:cNvSpPr>
            <a:spLocks noGrp="1"/>
          </p:cNvSpPr>
          <p:nvPr>
            <p:ph idx="1"/>
          </p:nvPr>
        </p:nvSpPr>
        <p:spPr/>
        <p:txBody>
          <a:bodyPr/>
          <a:lstStyle/>
          <a:p>
            <a:r>
              <a:rPr lang="en-US" dirty="0" smtClean="0"/>
              <a:t>Client Daemons</a:t>
            </a:r>
          </a:p>
          <a:p>
            <a:pPr lvl="1"/>
            <a:r>
              <a:rPr lang="en-US" dirty="0" smtClean="0"/>
              <a:t>One by default is configured on each controller, additional client daemons can be enabled.</a:t>
            </a:r>
          </a:p>
          <a:p>
            <a:pPr lvl="1"/>
            <a:r>
              <a:rPr lang="en-US" dirty="0" smtClean="0"/>
              <a:t>The client daemon(s) is responsible for handling REST requests from the client application. (IOPATH between Amplidata and StorNext )</a:t>
            </a:r>
          </a:p>
          <a:p>
            <a:pPr lvl="2"/>
            <a:r>
              <a:rPr lang="en-US" dirty="0" smtClean="0"/>
              <a:t>Read</a:t>
            </a:r>
          </a:p>
          <a:p>
            <a:pPr lvl="2"/>
            <a:r>
              <a:rPr lang="en-US" dirty="0" smtClean="0"/>
              <a:t>Write</a:t>
            </a:r>
          </a:p>
          <a:p>
            <a:pPr lvl="2"/>
            <a:r>
              <a:rPr lang="en-US" dirty="0" smtClean="0"/>
              <a:t>Update </a:t>
            </a:r>
          </a:p>
          <a:p>
            <a:pPr lvl="2"/>
            <a:r>
              <a:rPr lang="en-US" dirty="0" smtClean="0"/>
              <a:t>Delete</a:t>
            </a:r>
          </a:p>
          <a:p>
            <a:pPr lvl="1"/>
            <a:r>
              <a:rPr lang="en-US" dirty="0" smtClean="0"/>
              <a:t>Each Client daemon listens for REST request on specific ports.</a:t>
            </a:r>
          </a:p>
          <a:p>
            <a:pPr lvl="2"/>
            <a:r>
              <a:rPr lang="en-US" dirty="0" smtClean="0"/>
              <a:t>Public Networks: Port 8080</a:t>
            </a:r>
          </a:p>
          <a:p>
            <a:pPr lvl="2"/>
            <a:r>
              <a:rPr lang="en-US" dirty="0" smtClean="0"/>
              <a:t>Private Networks: Port 23510</a:t>
            </a:r>
          </a:p>
          <a:p>
            <a:pPr lvl="1"/>
            <a:r>
              <a:rPr lang="en-US" dirty="0" smtClean="0"/>
              <a:t>Each Client Daemon has the same view of the underlying storage.</a:t>
            </a:r>
          </a:p>
          <a:p>
            <a:pPr lvl="1"/>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40</a:t>
            </a:fld>
            <a:endParaRPr lang="en-US" dirty="0"/>
          </a:p>
        </p:txBody>
      </p:sp>
    </p:spTree>
    <p:extLst>
      <p:ext uri="{BB962C8B-B14F-4D97-AF65-F5344CB8AC3E}">
        <p14:creationId xmlns:p14="http://schemas.microsoft.com/office/powerpoint/2010/main" val="354924178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Functions - Daemons</a:t>
            </a:r>
          </a:p>
        </p:txBody>
      </p:sp>
      <p:sp>
        <p:nvSpPr>
          <p:cNvPr id="3" name="Content Placeholder 2"/>
          <p:cNvSpPr>
            <a:spLocks noGrp="1"/>
          </p:cNvSpPr>
          <p:nvPr>
            <p:ph idx="1"/>
          </p:nvPr>
        </p:nvSpPr>
        <p:spPr>
          <a:xfrm>
            <a:off x="301625" y="1143000"/>
            <a:ext cx="8329152" cy="5029200"/>
          </a:xfrm>
        </p:spPr>
        <p:txBody>
          <a:bodyPr/>
          <a:lstStyle/>
          <a:p>
            <a:r>
              <a:rPr lang="en-US" dirty="0" smtClean="0"/>
              <a:t>Cache Daemon</a:t>
            </a:r>
          </a:p>
          <a:p>
            <a:pPr lvl="1"/>
            <a:r>
              <a:rPr lang="en-US" dirty="0"/>
              <a:t>One by default is configured </a:t>
            </a:r>
            <a:r>
              <a:rPr lang="en-US" dirty="0" smtClean="0"/>
              <a:t>on </a:t>
            </a:r>
            <a:r>
              <a:rPr lang="en-US" dirty="0"/>
              <a:t>each </a:t>
            </a:r>
            <a:r>
              <a:rPr lang="en-US" dirty="0" smtClean="0"/>
              <a:t>participating controller.</a:t>
            </a:r>
            <a:endParaRPr lang="en-US" dirty="0"/>
          </a:p>
          <a:p>
            <a:pPr lvl="1"/>
            <a:r>
              <a:rPr lang="en-US" dirty="0" smtClean="0"/>
              <a:t>Each Cache Daemon can read from any physical location.</a:t>
            </a:r>
          </a:p>
          <a:p>
            <a:pPr lvl="1"/>
            <a:r>
              <a:rPr lang="en-US" dirty="0" smtClean="0"/>
              <a:t>Client Daemons check for cache data from the cache daemons before going to underlying storage.</a:t>
            </a:r>
          </a:p>
          <a:p>
            <a:pPr lvl="2"/>
            <a:r>
              <a:rPr lang="en-US" dirty="0" smtClean="0"/>
              <a:t>Communication happens internally from a specific port.</a:t>
            </a:r>
          </a:p>
          <a:p>
            <a:pPr lvl="1"/>
            <a:r>
              <a:rPr lang="en-US" dirty="0" smtClean="0"/>
              <a:t>The cache resides on one or more SSD’s which can reside on one or more controllers in the configuration.</a:t>
            </a:r>
          </a:p>
          <a:p>
            <a:pPr lvl="2"/>
            <a:r>
              <a:rPr lang="en-US" dirty="0" smtClean="0"/>
              <a:t>The cache is configured upon creation and is not software controlled.</a:t>
            </a:r>
          </a:p>
          <a:p>
            <a:pPr lvl="2"/>
            <a:r>
              <a:rPr lang="en-US" dirty="0" smtClean="0"/>
              <a:t>Modification to the cache size is manual and will require Amplidata or QTM Support intervention.</a:t>
            </a:r>
            <a:endParaRPr lang="en-US" dirty="0"/>
          </a:p>
          <a:p>
            <a:pPr lvl="2"/>
            <a:r>
              <a:rPr lang="en-US" dirty="0" smtClean="0"/>
              <a:t>There are tunable in the cache daemons that can be tuned.  QA has not evaluated these as yet.</a:t>
            </a:r>
          </a:p>
          <a:p>
            <a:pPr lvl="1"/>
            <a:r>
              <a:rPr lang="en-US" dirty="0" smtClean="0"/>
              <a:t>Note: </a:t>
            </a:r>
            <a:r>
              <a:rPr lang="en-US" dirty="0"/>
              <a:t>If you have multiple SSD’s in the same controller, 1 cache daemon will handle them both, so that effectively means only 1 cache daemon per controller node.</a:t>
            </a:r>
            <a:endParaRPr lang="en-US" dirty="0" smtClean="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41</a:t>
            </a:fld>
            <a:endParaRPr lang="en-US" dirty="0"/>
          </a:p>
        </p:txBody>
      </p:sp>
    </p:spTree>
    <p:extLst>
      <p:ext uri="{BB962C8B-B14F-4D97-AF65-F5344CB8AC3E}">
        <p14:creationId xmlns:p14="http://schemas.microsoft.com/office/powerpoint/2010/main" val="16239910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Functions - Daemons</a:t>
            </a:r>
          </a:p>
        </p:txBody>
      </p:sp>
      <p:sp>
        <p:nvSpPr>
          <p:cNvPr id="3" name="Content Placeholder 2"/>
          <p:cNvSpPr>
            <a:spLocks noGrp="1"/>
          </p:cNvSpPr>
          <p:nvPr>
            <p:ph idx="1"/>
          </p:nvPr>
        </p:nvSpPr>
        <p:spPr>
          <a:xfrm>
            <a:off x="301624" y="1143000"/>
            <a:ext cx="8588075" cy="5514654"/>
          </a:xfrm>
        </p:spPr>
        <p:txBody>
          <a:bodyPr/>
          <a:lstStyle/>
          <a:p>
            <a:r>
              <a:rPr lang="en-US" dirty="0" smtClean="0"/>
              <a:t>Storage Daemon</a:t>
            </a:r>
          </a:p>
          <a:p>
            <a:pPr lvl="1"/>
            <a:r>
              <a:rPr lang="en-US" sz="1600" dirty="0" smtClean="0"/>
              <a:t>Each storage </a:t>
            </a:r>
            <a:r>
              <a:rPr lang="en-US" sz="1600" dirty="0"/>
              <a:t>n</a:t>
            </a:r>
            <a:r>
              <a:rPr lang="en-US" sz="1600" dirty="0" smtClean="0"/>
              <a:t>ode has 2 storage daemons.</a:t>
            </a:r>
          </a:p>
          <a:p>
            <a:pPr lvl="1"/>
            <a:r>
              <a:rPr lang="en-US" sz="1600" dirty="0" smtClean="0"/>
              <a:t>Each storage daemon is the gateway for the </a:t>
            </a:r>
            <a:r>
              <a:rPr lang="en-US" sz="1600" dirty="0" err="1" smtClean="0"/>
              <a:t>blockstores</a:t>
            </a:r>
            <a:r>
              <a:rPr lang="en-US" sz="1600" dirty="0" smtClean="0"/>
              <a:t>, when receiving requests from client and maintenance daemons.</a:t>
            </a:r>
          </a:p>
          <a:p>
            <a:pPr lvl="1"/>
            <a:r>
              <a:rPr lang="en-US" sz="1600" dirty="0" smtClean="0"/>
              <a:t>Storage Daemons listen for requests on specific internal ports (23520, 23521)</a:t>
            </a:r>
          </a:p>
          <a:p>
            <a:pPr lvl="1"/>
            <a:r>
              <a:rPr lang="en-US" sz="1600" dirty="0" smtClean="0"/>
              <a:t>Each storage daemon is responsible for a number of </a:t>
            </a:r>
            <a:r>
              <a:rPr lang="en-US" sz="1600" dirty="0" err="1" smtClean="0"/>
              <a:t>blockstores</a:t>
            </a:r>
            <a:r>
              <a:rPr lang="en-US" sz="1600" dirty="0" smtClean="0"/>
              <a:t> on that specific storage node.</a:t>
            </a:r>
          </a:p>
          <a:p>
            <a:pPr lvl="1"/>
            <a:r>
              <a:rPr lang="en-US" sz="1600" dirty="0"/>
              <a:t>A</a:t>
            </a:r>
            <a:r>
              <a:rPr lang="en-US" sz="1600" dirty="0" smtClean="0"/>
              <a:t> storage daemon is responsible for management of a namespace. </a:t>
            </a:r>
            <a:r>
              <a:rPr lang="en-US" sz="1600" dirty="0" err="1"/>
              <a:t>a</a:t>
            </a:r>
            <a:r>
              <a:rPr lang="en-US" sz="1600" dirty="0" err="1" smtClean="0"/>
              <a:t>.k.a</a:t>
            </a:r>
            <a:r>
              <a:rPr lang="en-US" sz="1600" dirty="0" smtClean="0"/>
              <a:t>  “master storage daemon”</a:t>
            </a:r>
          </a:p>
          <a:p>
            <a:pPr lvl="2"/>
            <a:r>
              <a:rPr lang="en-US" sz="1400" dirty="0"/>
              <a:t>A</a:t>
            </a:r>
            <a:r>
              <a:rPr lang="en-US" sz="1400" dirty="0" smtClean="0"/>
              <a:t> daemon can be the master for multiple namespaces.</a:t>
            </a:r>
          </a:p>
          <a:p>
            <a:pPr lvl="2"/>
            <a:r>
              <a:rPr lang="en-US" sz="1400" dirty="0" smtClean="0"/>
              <a:t>Master storage daemon keeps track for a list of objects that are in need of repair or deletion.</a:t>
            </a:r>
          </a:p>
          <a:p>
            <a:pPr lvl="1"/>
            <a:r>
              <a:rPr lang="en-US" sz="1600" dirty="0" smtClean="0"/>
              <a:t>Determine the master storage daemon:</a:t>
            </a:r>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42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94257256"/>
              </p:ext>
            </p:extLst>
          </p:nvPr>
        </p:nvGraphicFramePr>
        <p:xfrm>
          <a:off x="1178760" y="4627241"/>
          <a:ext cx="6096000" cy="1956483"/>
        </p:xfrm>
        <a:graphic>
          <a:graphicData uri="http://schemas.openxmlformats.org/drawingml/2006/table">
            <a:tbl>
              <a:tblPr firstRow="1" bandRow="1">
                <a:tableStyleId>{F2DE63D5-997A-4646-A377-4702673A728D}</a:tableStyleId>
              </a:tblPr>
              <a:tblGrid>
                <a:gridCol w="6096000"/>
              </a:tblGrid>
              <a:tr h="1956483">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000" dirty="0" err="1" smtClean="0"/>
                        <a:t>q.dss.manage.listNameSpaces</a:t>
                      </a:r>
                      <a:r>
                        <a:rPr lang="en-US" sz="1000" dirty="0" smtClean="0"/>
                        <a:t>()</a:t>
                      </a:r>
                    </a:p>
                    <a:p>
                      <a:pPr lvl="2"/>
                      <a:endParaRPr lang="fr-FR" sz="1000" dirty="0" smtClean="0"/>
                    </a:p>
                    <a:p>
                      <a:pPr lvl="2"/>
                      <a:r>
                        <a:rPr lang="fr-FR" sz="1000" dirty="0" smtClean="0"/>
                        <a:t>'RTX-SM-EP1': {'</a:t>
                      </a:r>
                      <a:r>
                        <a:rPr lang="fr-FR" sz="1000" dirty="0" err="1" smtClean="0"/>
                        <a:t>creation_date</a:t>
                      </a:r>
                      <a:r>
                        <a:rPr lang="fr-FR" sz="1000" dirty="0" smtClean="0"/>
                        <a:t>': 'May 31 2013 21:30:56.6213',</a:t>
                      </a:r>
                    </a:p>
                    <a:p>
                      <a:pPr lvl="2"/>
                      <a:r>
                        <a:rPr lang="fr-FR" sz="1000" dirty="0" smtClean="0"/>
                        <a:t>                'custom': {},</a:t>
                      </a:r>
                    </a:p>
                    <a:p>
                      <a:pPr lvl="2"/>
                      <a:r>
                        <a:rPr lang="fr-FR" sz="1000" dirty="0" smtClean="0"/>
                        <a:t>                '</a:t>
                      </a:r>
                      <a:r>
                        <a:rPr lang="fr-FR" sz="1000" dirty="0" err="1" smtClean="0"/>
                        <a:t>encryption_policy_id_scheme</a:t>
                      </a:r>
                      <a:r>
                        <a:rPr lang="fr-FR" sz="1000" dirty="0" smtClean="0"/>
                        <a:t>': ('4', 'AES-256-CTR'),</a:t>
                      </a:r>
                    </a:p>
                    <a:p>
                      <a:pPr lvl="2"/>
                      <a:r>
                        <a:rPr lang="fr-FR" sz="1000" dirty="0" smtClean="0"/>
                        <a:t>                'id': 'a1f0eedf518f493880e33d838a241748',</a:t>
                      </a:r>
                    </a:p>
                    <a:p>
                      <a:pPr lvl="2"/>
                      <a:r>
                        <a:rPr lang="fr-FR" sz="1000" dirty="0" smtClean="0"/>
                        <a:t>                '</a:t>
                      </a:r>
                      <a:r>
                        <a:rPr lang="fr-FR" sz="1000" dirty="0" err="1" smtClean="0"/>
                        <a:t>kind</a:t>
                      </a:r>
                      <a:r>
                        <a:rPr lang="fr-FR" sz="1000" dirty="0" smtClean="0"/>
                        <a:t>': 'NATIVE',</a:t>
                      </a:r>
                    </a:p>
                    <a:p>
                      <a:pPr lvl="2"/>
                      <a:r>
                        <a:rPr lang="fr-FR" sz="1000" dirty="0" smtClean="0"/>
                        <a:t>                '</a:t>
                      </a:r>
                      <a:r>
                        <a:rPr lang="fr-FR" sz="1000" dirty="0" err="1" smtClean="0"/>
                        <a:t>master_node_id</a:t>
                      </a:r>
                      <a:r>
                        <a:rPr lang="fr-FR" sz="1000" dirty="0" smtClean="0"/>
                        <a:t>': 0,</a:t>
                      </a:r>
                      <a:endParaRPr lang="en-US" sz="1000" dirty="0" smtClean="0"/>
                    </a:p>
                    <a:p>
                      <a:pPr lvl="2"/>
                      <a:endParaRPr lang="en-US" sz="1000" dirty="0" smtClean="0"/>
                    </a:p>
                    <a:p>
                      <a:pPr lvl="2"/>
                      <a:endParaRPr lang="en-US" sz="1000" dirty="0" smtClean="0"/>
                    </a:p>
                    <a:p>
                      <a:r>
                        <a:rPr lang="en-US" sz="1000" b="1" kern="1200" dirty="0" smtClean="0">
                          <a:solidFill>
                            <a:schemeClr val="bg1"/>
                          </a:solidFill>
                          <a:latin typeface="+mn-lt"/>
                          <a:ea typeface="+mn-ea"/>
                          <a:cs typeface="+mn-cs"/>
                        </a:rPr>
                        <a:t>print </a:t>
                      </a:r>
                      <a:r>
                        <a:rPr lang="en-US" sz="1000" b="1" kern="1200" dirty="0" err="1" smtClean="0">
                          <a:solidFill>
                            <a:schemeClr val="bg1"/>
                          </a:solidFill>
                          <a:latin typeface="+mn-lt"/>
                          <a:ea typeface="+mn-ea"/>
                          <a:cs typeface="+mn-cs"/>
                        </a:rPr>
                        <a:t>q.dss.manage.showLocationHierarchy</a:t>
                      </a:r>
                      <a:r>
                        <a:rPr lang="en-US" sz="1000" b="1" kern="1200" dirty="0" smtClean="0">
                          <a:solidFill>
                            <a:schemeClr val="bg1"/>
                          </a:solidFill>
                          <a:latin typeface="+mn-lt"/>
                          <a:ea typeface="+mn-ea"/>
                          <a:cs typeface="+mn-cs"/>
                        </a:rPr>
                        <a:t>()</a:t>
                      </a:r>
                    </a:p>
                    <a:p>
                      <a:r>
                        <a:rPr lang="en-US" sz="1000" dirty="0" smtClean="0"/>
                        <a:t>|  +- node 1: 12.1.0.9:23521, </a:t>
                      </a:r>
                      <a:r>
                        <a:rPr lang="en-US" sz="1000" dirty="0" err="1" smtClean="0"/>
                        <a:t>bs</a:t>
                      </a:r>
                      <a:r>
                        <a:rPr lang="en-US" sz="1000" dirty="0" smtClean="0"/>
                        <a:t> 0: OK, online</a:t>
                      </a:r>
                      <a:endParaRPr lang="en-US" sz="1000" dirty="0"/>
                    </a:p>
                  </a:txBody>
                  <a:tcPr/>
                </a:tc>
              </a:tr>
            </a:tbl>
          </a:graphicData>
        </a:graphic>
      </p:graphicFrame>
    </p:spTree>
    <p:extLst>
      <p:ext uri="{BB962C8B-B14F-4D97-AF65-F5344CB8AC3E}">
        <p14:creationId xmlns:p14="http://schemas.microsoft.com/office/powerpoint/2010/main" val="361229141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Functions - Daemons</a:t>
            </a:r>
          </a:p>
        </p:txBody>
      </p:sp>
      <p:sp>
        <p:nvSpPr>
          <p:cNvPr id="3" name="Content Placeholder 2"/>
          <p:cNvSpPr>
            <a:spLocks noGrp="1"/>
          </p:cNvSpPr>
          <p:nvPr>
            <p:ph idx="1"/>
          </p:nvPr>
        </p:nvSpPr>
        <p:spPr/>
        <p:txBody>
          <a:bodyPr/>
          <a:lstStyle/>
          <a:p>
            <a:r>
              <a:rPr lang="en-US" dirty="0" smtClean="0"/>
              <a:t>DSS Maintenance Agent</a:t>
            </a:r>
          </a:p>
          <a:p>
            <a:pPr lvl="1"/>
            <a:r>
              <a:rPr lang="en-US" dirty="0" smtClean="0"/>
              <a:t>One Agent is on each storage node.</a:t>
            </a:r>
          </a:p>
          <a:p>
            <a:pPr lvl="1"/>
            <a:r>
              <a:rPr lang="en-US" dirty="0" smtClean="0"/>
              <a:t>Its responsibility is to repair the underlying storage.</a:t>
            </a:r>
          </a:p>
          <a:p>
            <a:pPr lvl="1"/>
            <a:r>
              <a:rPr lang="en-US" dirty="0" smtClean="0"/>
              <a:t>The maintenance agent and storage daemon check for needed repairs to </a:t>
            </a:r>
            <a:r>
              <a:rPr lang="en-US" dirty="0"/>
              <a:t>underlying </a:t>
            </a:r>
            <a:r>
              <a:rPr lang="en-US" dirty="0" smtClean="0"/>
              <a:t>storage every 900 seconds.</a:t>
            </a:r>
          </a:p>
          <a:p>
            <a:pPr lvl="1"/>
            <a:r>
              <a:rPr lang="en-US" dirty="0" smtClean="0"/>
              <a:t>The namespace “master storage daemon” takes instructions from the maintenance agent on processing deletions in the namespace.</a:t>
            </a:r>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43</a:t>
            </a:fld>
            <a:endParaRPr lang="en-US" dirty="0"/>
          </a:p>
        </p:txBody>
      </p:sp>
    </p:spTree>
    <p:extLst>
      <p:ext uri="{BB962C8B-B14F-4D97-AF65-F5344CB8AC3E}">
        <p14:creationId xmlns:p14="http://schemas.microsoft.com/office/powerpoint/2010/main" val="142931237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Daemon interactions with the </a:t>
            </a:r>
            <a:r>
              <a:rPr lang="en-US" dirty="0" err="1" smtClean="0"/>
              <a:t>Arakoon</a:t>
            </a:r>
            <a:endParaRPr lang="en-US" dirty="0"/>
          </a:p>
        </p:txBody>
      </p:sp>
      <p:sp>
        <p:nvSpPr>
          <p:cNvPr id="3" name="Content Placeholder 2"/>
          <p:cNvSpPr>
            <a:spLocks noGrp="1"/>
          </p:cNvSpPr>
          <p:nvPr>
            <p:ph idx="1"/>
          </p:nvPr>
        </p:nvSpPr>
        <p:spPr/>
        <p:txBody>
          <a:bodyPr/>
          <a:lstStyle/>
          <a:p>
            <a:r>
              <a:rPr lang="en-US" dirty="0" smtClean="0"/>
              <a:t>Do the daemons need access to the </a:t>
            </a:r>
            <a:r>
              <a:rPr lang="en-US" dirty="0" err="1" smtClean="0"/>
              <a:t>Arakoon</a:t>
            </a:r>
            <a:r>
              <a:rPr lang="en-US" dirty="0" smtClean="0"/>
              <a:t> as clients?</a:t>
            </a:r>
          </a:p>
          <a:p>
            <a:pPr lvl="1"/>
            <a:r>
              <a:rPr lang="en-US" dirty="0" smtClean="0"/>
              <a:t>The storage daemons need access to the </a:t>
            </a:r>
            <a:r>
              <a:rPr lang="en-US" dirty="0" err="1" smtClean="0"/>
              <a:t>env_metastore</a:t>
            </a:r>
            <a:r>
              <a:rPr lang="en-US" dirty="0" smtClean="0"/>
              <a:t>, and are accessed as a </a:t>
            </a:r>
            <a:r>
              <a:rPr lang="en-US" dirty="0" err="1" smtClean="0"/>
              <a:t>Arakoon</a:t>
            </a:r>
            <a:r>
              <a:rPr lang="en-US" dirty="0" smtClean="0"/>
              <a:t> client.</a:t>
            </a:r>
          </a:p>
          <a:p>
            <a:pPr lvl="1"/>
            <a:r>
              <a:rPr lang="en-US" dirty="0" smtClean="0"/>
              <a:t>The </a:t>
            </a:r>
            <a:r>
              <a:rPr lang="en-US" dirty="0" err="1" smtClean="0"/>
              <a:t>monitor_agent</a:t>
            </a:r>
            <a:r>
              <a:rPr lang="en-US" dirty="0" smtClean="0"/>
              <a:t> needs access to the framework </a:t>
            </a:r>
            <a:r>
              <a:rPr lang="en-US" dirty="0" err="1" smtClean="0"/>
              <a:t>metastore</a:t>
            </a:r>
            <a:r>
              <a:rPr lang="en-US" dirty="0"/>
              <a:t>, and are accessed as a </a:t>
            </a:r>
            <a:r>
              <a:rPr lang="en-US" dirty="0" err="1"/>
              <a:t>Arakoon</a:t>
            </a:r>
            <a:r>
              <a:rPr lang="en-US" dirty="0"/>
              <a:t> client</a:t>
            </a:r>
            <a:r>
              <a:rPr lang="en-US" dirty="0" smtClean="0"/>
              <a:t>.</a:t>
            </a:r>
          </a:p>
          <a:p>
            <a:pPr lvl="1"/>
            <a:r>
              <a:rPr lang="en-US" dirty="0" smtClean="0"/>
              <a:t>The application server </a:t>
            </a:r>
            <a:r>
              <a:rPr lang="en-US" dirty="0"/>
              <a:t>needs access to the framework </a:t>
            </a:r>
            <a:r>
              <a:rPr lang="en-US" dirty="0" err="1"/>
              <a:t>metastore</a:t>
            </a:r>
            <a:r>
              <a:rPr lang="en-US" dirty="0"/>
              <a:t>, and are accessed as a </a:t>
            </a:r>
            <a:r>
              <a:rPr lang="en-US" dirty="0" err="1"/>
              <a:t>Arakoon</a:t>
            </a:r>
            <a:r>
              <a:rPr lang="en-US" dirty="0"/>
              <a:t> client</a:t>
            </a:r>
            <a:r>
              <a:rPr lang="en-US" dirty="0" smtClean="0"/>
              <a:t>.</a:t>
            </a:r>
          </a:p>
          <a:p>
            <a:pPr lvl="2"/>
            <a:r>
              <a:rPr lang="en-US" dirty="0" smtClean="0"/>
              <a:t>Access goes through the </a:t>
            </a:r>
            <a:r>
              <a:rPr lang="en-US" dirty="0" err="1" smtClean="0"/>
              <a:t>Arakoon</a:t>
            </a:r>
            <a:r>
              <a:rPr lang="en-US" dirty="0" smtClean="0"/>
              <a:t> on the client ports.</a:t>
            </a:r>
          </a:p>
          <a:p>
            <a:pPr lvl="2"/>
            <a:r>
              <a:rPr lang="en-US" dirty="0" smtClean="0"/>
              <a:t>The port used on the storage node is not specific.</a:t>
            </a:r>
          </a:p>
          <a:p>
            <a:pPr lvl="2"/>
            <a:r>
              <a:rPr lang="en-US" dirty="0" smtClean="0"/>
              <a:t>See the </a:t>
            </a:r>
            <a:r>
              <a:rPr lang="en-US" dirty="0" err="1" smtClean="0"/>
              <a:t>Arakoon</a:t>
            </a:r>
            <a:r>
              <a:rPr lang="en-US" dirty="0" smtClean="0"/>
              <a:t> configuration file for the ports details.</a:t>
            </a:r>
          </a:p>
          <a:p>
            <a:pPr lvl="2"/>
            <a:r>
              <a:rPr lang="en-US" dirty="0" smtClean="0"/>
              <a:t>Note:  Each </a:t>
            </a:r>
            <a:r>
              <a:rPr lang="en-US" dirty="0" err="1" smtClean="0"/>
              <a:t>metastore</a:t>
            </a:r>
            <a:r>
              <a:rPr lang="en-US" dirty="0" smtClean="0"/>
              <a:t> configuration </a:t>
            </a:r>
            <a:r>
              <a:rPr lang="en-US" dirty="0"/>
              <a:t>is located: </a:t>
            </a:r>
            <a:endParaRPr lang="en-US" dirty="0" smtClean="0"/>
          </a:p>
          <a:p>
            <a:pPr lvl="3"/>
            <a:r>
              <a:rPr lang="en-US" sz="1400" dirty="0" smtClean="0"/>
              <a:t>/</a:t>
            </a:r>
            <a:r>
              <a:rPr lang="en-US" sz="1400" dirty="0"/>
              <a:t>opt/qbase3/</a:t>
            </a:r>
            <a:r>
              <a:rPr lang="en-US" sz="1400" dirty="0" err="1"/>
              <a:t>cfg</a:t>
            </a:r>
            <a:r>
              <a:rPr lang="en-US" sz="1400" dirty="0"/>
              <a:t>/</a:t>
            </a:r>
            <a:r>
              <a:rPr lang="en-US" sz="1400" dirty="0" err="1"/>
              <a:t>qconfig</a:t>
            </a:r>
            <a:r>
              <a:rPr lang="en-US" sz="1400" dirty="0"/>
              <a:t>/</a:t>
            </a:r>
            <a:r>
              <a:rPr lang="en-US" sz="1400" dirty="0" err="1" smtClean="0"/>
              <a:t>arakoon</a:t>
            </a:r>
            <a:endParaRPr lang="en-US" sz="1400" dirty="0" smtClean="0"/>
          </a:p>
          <a:p>
            <a:pPr lvl="3"/>
            <a:r>
              <a:rPr lang="en-US" sz="1400" dirty="0"/>
              <a:t>/opt/qbase3/</a:t>
            </a:r>
            <a:r>
              <a:rPr lang="en-US" sz="1400" dirty="0" err="1"/>
              <a:t>cfg</a:t>
            </a:r>
            <a:r>
              <a:rPr lang="en-US" sz="1400" dirty="0"/>
              <a:t>/</a:t>
            </a:r>
            <a:r>
              <a:rPr lang="en-US" sz="1400" dirty="0" err="1"/>
              <a:t>qconfig</a:t>
            </a:r>
            <a:r>
              <a:rPr lang="en-US" sz="1400" dirty="0"/>
              <a:t>/</a:t>
            </a:r>
            <a:r>
              <a:rPr lang="en-US" sz="1400" dirty="0" err="1" smtClean="0"/>
              <a:t>arakoon</a:t>
            </a:r>
            <a:r>
              <a:rPr lang="en-US" sz="1400" dirty="0" smtClean="0"/>
              <a:t>/</a:t>
            </a:r>
            <a:r>
              <a:rPr lang="en-US" sz="1400" dirty="0" err="1" smtClean="0"/>
              <a:t>env_metastore</a:t>
            </a:r>
            <a:endParaRPr lang="en-US" sz="1400" dirty="0" smtClean="0"/>
          </a:p>
          <a:p>
            <a:pPr lvl="3"/>
            <a:r>
              <a:rPr lang="en-US" sz="1400" dirty="0"/>
              <a:t>/opt/qbase3/</a:t>
            </a:r>
            <a:r>
              <a:rPr lang="en-US" sz="1400" dirty="0" err="1"/>
              <a:t>cfg</a:t>
            </a:r>
            <a:r>
              <a:rPr lang="en-US" sz="1400" dirty="0"/>
              <a:t>/</a:t>
            </a:r>
            <a:r>
              <a:rPr lang="en-US" sz="1400" dirty="0" err="1"/>
              <a:t>qconfig</a:t>
            </a:r>
            <a:r>
              <a:rPr lang="en-US" sz="1400" dirty="0"/>
              <a:t>/</a:t>
            </a:r>
            <a:r>
              <a:rPr lang="en-US" sz="1400" dirty="0" err="1" smtClean="0"/>
              <a:t>arakoon</a:t>
            </a:r>
            <a:r>
              <a:rPr lang="en-US" sz="1400" dirty="0" smtClean="0"/>
              <a:t>/framework</a:t>
            </a:r>
          </a:p>
          <a:p>
            <a:pPr lvl="3"/>
            <a:r>
              <a:rPr lang="en-US" sz="1400" dirty="0"/>
              <a:t>/opt/qbase3/</a:t>
            </a:r>
            <a:r>
              <a:rPr lang="en-US" sz="1400" dirty="0" err="1"/>
              <a:t>cfg</a:t>
            </a:r>
            <a:r>
              <a:rPr lang="en-US" sz="1400" dirty="0"/>
              <a:t>/</a:t>
            </a:r>
            <a:r>
              <a:rPr lang="en-US" sz="1400" dirty="0" err="1"/>
              <a:t>qconfig</a:t>
            </a:r>
            <a:r>
              <a:rPr lang="en-US" sz="1400" dirty="0"/>
              <a:t>/</a:t>
            </a:r>
            <a:r>
              <a:rPr lang="en-US" sz="1400" dirty="0" err="1" smtClean="0"/>
              <a:t>arakoon</a:t>
            </a:r>
            <a:r>
              <a:rPr lang="en-US" sz="1400" dirty="0" smtClean="0"/>
              <a:t>/Object</a:t>
            </a:r>
          </a:p>
          <a:p>
            <a:pPr lvl="1"/>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44</a:t>
            </a:fld>
            <a:endParaRPr lang="en-US" dirty="0"/>
          </a:p>
        </p:txBody>
      </p:sp>
    </p:spTree>
    <p:extLst>
      <p:ext uri="{BB962C8B-B14F-4D97-AF65-F5344CB8AC3E}">
        <p14:creationId xmlns:p14="http://schemas.microsoft.com/office/powerpoint/2010/main" val="245699843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Functions - </a:t>
            </a:r>
            <a:r>
              <a:rPr lang="en-US" dirty="0" err="1" smtClean="0"/>
              <a:t>Arakoon</a:t>
            </a:r>
            <a:endParaRPr lang="en-US" dirty="0"/>
          </a:p>
        </p:txBody>
      </p:sp>
      <p:pic>
        <p:nvPicPr>
          <p:cNvPr id="5" name="Content Placeholder 4" descr="ArakoonDeployment.jpg"/>
          <p:cNvPicPr>
            <a:picLocks noGrp="1" noChangeAspect="1"/>
          </p:cNvPicPr>
          <p:nvPr>
            <p:ph idx="1"/>
          </p:nvPr>
        </p:nvPicPr>
        <p:blipFill>
          <a:blip r:embed="rId2">
            <a:extLst>
              <a:ext uri="{28A0092B-C50C-407E-A947-70E740481C1C}">
                <a14:useLocalDpi xmlns:a14="http://schemas.microsoft.com/office/drawing/2010/main" val="0"/>
              </a:ext>
            </a:extLst>
          </a:blip>
          <a:srcRect l="2589" r="2589"/>
          <a:stretch>
            <a:fillRect/>
          </a:stretch>
        </p:blipFill>
        <p:spPr>
          <a:xfrm>
            <a:off x="881135" y="1143000"/>
            <a:ext cx="7543800" cy="5029200"/>
          </a:xfrm>
        </p:spPr>
      </p:pic>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45</a:t>
            </a:fld>
            <a:endParaRPr lang="en-US" dirty="0"/>
          </a:p>
        </p:txBody>
      </p:sp>
    </p:spTree>
    <p:extLst>
      <p:ext uri="{BB962C8B-B14F-4D97-AF65-F5344CB8AC3E}">
        <p14:creationId xmlns:p14="http://schemas.microsoft.com/office/powerpoint/2010/main" val="67066525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Functions - </a:t>
            </a:r>
            <a:r>
              <a:rPr lang="en-US" dirty="0" err="1"/>
              <a:t>Arakoon</a:t>
            </a:r>
            <a:endParaRPr lang="en-US" dirty="0"/>
          </a:p>
        </p:txBody>
      </p:sp>
      <p:sp>
        <p:nvSpPr>
          <p:cNvPr id="3" name="Content Placeholder 2"/>
          <p:cNvSpPr>
            <a:spLocks noGrp="1"/>
          </p:cNvSpPr>
          <p:nvPr>
            <p:ph idx="1"/>
          </p:nvPr>
        </p:nvSpPr>
        <p:spPr>
          <a:xfrm>
            <a:off x="301625" y="1142999"/>
            <a:ext cx="8255174" cy="5526983"/>
          </a:xfrm>
        </p:spPr>
        <p:txBody>
          <a:bodyPr/>
          <a:lstStyle/>
          <a:p>
            <a:r>
              <a:rPr lang="en-US" dirty="0" smtClean="0"/>
              <a:t>In the previous slide:</a:t>
            </a:r>
          </a:p>
          <a:p>
            <a:pPr lvl="1"/>
            <a:r>
              <a:rPr lang="en-US" dirty="0" smtClean="0"/>
              <a:t>The </a:t>
            </a:r>
            <a:r>
              <a:rPr lang="en-US" dirty="0" err="1" smtClean="0"/>
              <a:t>Arakoon</a:t>
            </a:r>
            <a:r>
              <a:rPr lang="en-US" dirty="0" smtClean="0"/>
              <a:t> database cluster consist of a instance on each controller.</a:t>
            </a:r>
          </a:p>
          <a:p>
            <a:pPr lvl="2"/>
            <a:r>
              <a:rPr lang="en-US" dirty="0" smtClean="0"/>
              <a:t>The majority of 3</a:t>
            </a:r>
          </a:p>
          <a:p>
            <a:pPr lvl="1"/>
            <a:r>
              <a:rPr lang="en-US" dirty="0" smtClean="0"/>
              <a:t>Each controller instance carries the same data, and one is set to be the “master” </a:t>
            </a:r>
            <a:r>
              <a:rPr lang="en-US" dirty="0" err="1" smtClean="0"/>
              <a:t>arakoon</a:t>
            </a:r>
            <a:r>
              <a:rPr lang="en-US" dirty="0" smtClean="0"/>
              <a:t>.</a:t>
            </a:r>
          </a:p>
          <a:p>
            <a:pPr lvl="2"/>
            <a:r>
              <a:rPr lang="en-US" dirty="0" smtClean="0"/>
              <a:t>The master instance manages all the updates from clients.</a:t>
            </a:r>
          </a:p>
          <a:p>
            <a:pPr lvl="2"/>
            <a:r>
              <a:rPr lang="en-US" dirty="0" smtClean="0"/>
              <a:t>Clients can be controller or storage nodes.</a:t>
            </a:r>
          </a:p>
          <a:p>
            <a:pPr lvl="2"/>
            <a:r>
              <a:rPr lang="en-US" dirty="0" smtClean="0"/>
              <a:t>Clients only talk to the master, but slaves can be contacted to inquire who is the master.</a:t>
            </a:r>
          </a:p>
          <a:p>
            <a:pPr lvl="1"/>
            <a:r>
              <a:rPr lang="en-US" dirty="0" smtClean="0"/>
              <a:t>The </a:t>
            </a:r>
            <a:r>
              <a:rPr lang="en-US" dirty="0" err="1" smtClean="0"/>
              <a:t>Arakoon</a:t>
            </a:r>
            <a:r>
              <a:rPr lang="en-US" dirty="0" smtClean="0"/>
              <a:t> can become corrupt very easily in a unplanned shutdown.</a:t>
            </a:r>
          </a:p>
          <a:p>
            <a:pPr lvl="2"/>
            <a:r>
              <a:rPr lang="en-US" dirty="0" smtClean="0"/>
              <a:t>Each </a:t>
            </a:r>
            <a:r>
              <a:rPr lang="en-US" dirty="0" err="1" smtClean="0"/>
              <a:t>arakoon</a:t>
            </a:r>
            <a:r>
              <a:rPr lang="en-US" dirty="0" smtClean="0"/>
              <a:t> instance also </a:t>
            </a:r>
            <a:r>
              <a:rPr lang="en-US" dirty="0"/>
              <a:t>has an associated transaction log, called a tlog, which resides on an </a:t>
            </a:r>
            <a:r>
              <a:rPr lang="en-US" dirty="0" smtClean="0"/>
              <a:t>HDD local to each controller.</a:t>
            </a:r>
            <a:r>
              <a:rPr lang="en-US" dirty="0"/>
              <a:t>	</a:t>
            </a:r>
            <a:endParaRPr lang="en-US" dirty="0" smtClean="0"/>
          </a:p>
          <a:p>
            <a:pPr lvl="3"/>
            <a:r>
              <a:rPr lang="en-US" dirty="0" smtClean="0"/>
              <a:t>Location of the </a:t>
            </a:r>
            <a:r>
              <a:rPr lang="en-US" dirty="0" err="1" smtClean="0"/>
              <a:t>tlogs</a:t>
            </a:r>
            <a:r>
              <a:rPr lang="en-US" dirty="0" smtClean="0"/>
              <a:t> can be acquired from the configuration file.</a:t>
            </a:r>
          </a:p>
          <a:p>
            <a:pPr lvl="3"/>
            <a:r>
              <a:rPr lang="en-US" dirty="0"/>
              <a:t>You only need 1 intact copy of the database or tlogs to rebuild the entire </a:t>
            </a:r>
            <a:r>
              <a:rPr lang="en-US" dirty="0" err="1"/>
              <a:t>arakoon</a:t>
            </a:r>
            <a:r>
              <a:rPr lang="en-US" dirty="0"/>
              <a:t> </a:t>
            </a:r>
            <a:r>
              <a:rPr lang="en-US" dirty="0" smtClean="0"/>
              <a:t>array.</a:t>
            </a:r>
            <a:r>
              <a:rPr lang="en-US" dirty="0"/>
              <a:t/>
            </a:r>
            <a:br>
              <a:rPr lang="en-US" dirty="0"/>
            </a:br>
            <a:endParaRPr lang="en-US" dirty="0"/>
          </a:p>
          <a:p>
            <a:pPr lvl="3"/>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46</a:t>
            </a:fld>
            <a:endParaRPr lang="en-US" dirty="0"/>
          </a:p>
        </p:txBody>
      </p:sp>
    </p:spTree>
    <p:extLst>
      <p:ext uri="{BB962C8B-B14F-4D97-AF65-F5344CB8AC3E}">
        <p14:creationId xmlns:p14="http://schemas.microsoft.com/office/powerpoint/2010/main" val="53337673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System </a:t>
            </a:r>
            <a:r>
              <a:rPr lang="en-US" dirty="0" smtClean="0"/>
              <a:t>Functions</a:t>
            </a:r>
            <a:endParaRPr lang="en-US" dirty="0"/>
          </a:p>
        </p:txBody>
      </p:sp>
      <p:sp>
        <p:nvSpPr>
          <p:cNvPr id="3" name="Content Placeholder 2"/>
          <p:cNvSpPr>
            <a:spLocks noGrp="1"/>
          </p:cNvSpPr>
          <p:nvPr>
            <p:ph idx="1"/>
          </p:nvPr>
        </p:nvSpPr>
        <p:spPr/>
        <p:txBody>
          <a:bodyPr/>
          <a:lstStyle/>
          <a:p>
            <a:r>
              <a:rPr lang="en-US" dirty="0" smtClean="0"/>
              <a:t>HTTPS Proxy Server</a:t>
            </a:r>
          </a:p>
          <a:p>
            <a:pPr lvl="1"/>
            <a:r>
              <a:rPr lang="en-US" dirty="0" smtClean="0"/>
              <a:t>Lattus uses pound, a reverse SSL proxy</a:t>
            </a:r>
          </a:p>
          <a:p>
            <a:pPr lvl="2"/>
            <a:r>
              <a:rPr lang="en-US" dirty="0" smtClean="0"/>
              <a:t>Pound uses </a:t>
            </a:r>
            <a:r>
              <a:rPr lang="en-US" dirty="0" err="1" smtClean="0"/>
              <a:t>openssl</a:t>
            </a:r>
            <a:r>
              <a:rPr lang="en-US" dirty="0" smtClean="0"/>
              <a:t> for encryption and decryption.</a:t>
            </a:r>
          </a:p>
          <a:p>
            <a:pPr lvl="2"/>
            <a:r>
              <a:rPr lang="en-US" dirty="0" smtClean="0"/>
              <a:t>Pound supports the UI, AXR, and S3 interfaces in Lattus.</a:t>
            </a:r>
          </a:p>
          <a:p>
            <a:pPr lvl="2"/>
            <a:r>
              <a:rPr lang="en-US" dirty="0" smtClean="0"/>
              <a:t>Pound supports any certificate supported by </a:t>
            </a:r>
            <a:r>
              <a:rPr lang="en-US" dirty="0" err="1" smtClean="0"/>
              <a:t>openssl</a:t>
            </a:r>
            <a:endParaRPr lang="en-US" dirty="0" smtClean="0"/>
          </a:p>
          <a:p>
            <a:pPr lvl="2"/>
            <a:r>
              <a:rPr lang="en-US" dirty="0" smtClean="0"/>
              <a:t>In some cases tuning is required to overcome timeouts.</a:t>
            </a:r>
          </a:p>
          <a:p>
            <a:pPr lvl="3"/>
            <a:r>
              <a:rPr lang="en-US" dirty="0" smtClean="0"/>
              <a:t>Tuning requires modifying:</a:t>
            </a:r>
          </a:p>
          <a:p>
            <a:pPr lvl="4"/>
            <a:r>
              <a:rPr lang="en-US" dirty="0" smtClean="0"/>
              <a:t>/</a:t>
            </a:r>
            <a:r>
              <a:rPr lang="en-US" dirty="0" err="1" smtClean="0"/>
              <a:t>etc</a:t>
            </a:r>
            <a:r>
              <a:rPr lang="en-US" dirty="0" smtClean="0"/>
              <a:t>/pound/</a:t>
            </a:r>
            <a:r>
              <a:rPr lang="en-US" dirty="0" err="1" smtClean="0"/>
              <a:t>pound.cfg</a:t>
            </a:r>
            <a:r>
              <a:rPr lang="en-US" dirty="0" smtClean="0"/>
              <a:t> </a:t>
            </a:r>
          </a:p>
          <a:p>
            <a:pPr lvl="4"/>
            <a:r>
              <a:rPr lang="en-US" dirty="0" smtClean="0"/>
              <a:t>/opt/qbase3/</a:t>
            </a:r>
            <a:r>
              <a:rPr lang="en-US" dirty="0" err="1" smtClean="0"/>
              <a:t>cfg</a:t>
            </a:r>
            <a:r>
              <a:rPr lang="en-US" dirty="0" smtClean="0"/>
              <a:t>/</a:t>
            </a:r>
            <a:r>
              <a:rPr lang="en-US" dirty="0" err="1" smtClean="0"/>
              <a:t>dss</a:t>
            </a:r>
            <a:r>
              <a:rPr lang="en-US" dirty="0" smtClean="0"/>
              <a:t>/</a:t>
            </a:r>
            <a:r>
              <a:rPr lang="en-US" dirty="0" err="1" smtClean="0"/>
              <a:t>clientdaemons</a:t>
            </a: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47</a:t>
            </a:fld>
            <a:endParaRPr lang="en-US" dirty="0"/>
          </a:p>
        </p:txBody>
      </p:sp>
    </p:spTree>
    <p:extLst>
      <p:ext uri="{BB962C8B-B14F-4D97-AF65-F5344CB8AC3E}">
        <p14:creationId xmlns:p14="http://schemas.microsoft.com/office/powerpoint/2010/main" val="377652374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Lattus Data Structures</a:t>
            </a:r>
            <a:endParaRPr lang="en-US" dirty="0"/>
          </a:p>
        </p:txBody>
      </p:sp>
      <p:sp>
        <p:nvSpPr>
          <p:cNvPr id="3" name="Content Placeholder 2"/>
          <p:cNvSpPr>
            <a:spLocks noGrp="1"/>
          </p:cNvSpPr>
          <p:nvPr>
            <p:ph idx="1"/>
          </p:nvPr>
        </p:nvSpPr>
        <p:spPr/>
        <p:txBody>
          <a:bodyPr/>
          <a:lstStyle/>
          <a:p>
            <a:r>
              <a:rPr lang="en-US" dirty="0" smtClean="0"/>
              <a:t>Storage Policies (single geo)</a:t>
            </a:r>
          </a:p>
          <a:p>
            <a:pPr lvl="1"/>
            <a:r>
              <a:rPr lang="en-US" dirty="0" smtClean="0"/>
              <a:t>Quantum recommends a 20/4 policy on a configuration of 20 storage nodes.</a:t>
            </a:r>
          </a:p>
          <a:p>
            <a:pPr lvl="2"/>
            <a:r>
              <a:rPr lang="en-US" dirty="0" smtClean="0"/>
              <a:t>In this configuration we have a safety of 4, which defines 4 simultaneous failures that can be sustained. </a:t>
            </a:r>
          </a:p>
          <a:p>
            <a:pPr lvl="2"/>
            <a:r>
              <a:rPr lang="en-US" dirty="0" smtClean="0"/>
              <a:t>Objects spread across 20 storage nodes, using 1 disk per storage node.</a:t>
            </a:r>
          </a:p>
          <a:p>
            <a:pPr lvl="3"/>
            <a:r>
              <a:rPr lang="en-US" dirty="0" smtClean="0"/>
              <a:t>Using "</a:t>
            </a:r>
            <a:r>
              <a:rPr lang="en-US" dirty="0"/>
              <a:t>force dispersion"</a:t>
            </a:r>
            <a:endParaRPr lang="en-US" dirty="0" smtClean="0"/>
          </a:p>
          <a:p>
            <a:pPr lvl="1"/>
            <a:r>
              <a:rPr lang="en-US" dirty="0" smtClean="0"/>
              <a:t>Quantum recommends a 12/4 policy on a configuration of 6 storage nodes.</a:t>
            </a:r>
          </a:p>
          <a:p>
            <a:pPr lvl="2"/>
            <a:r>
              <a:rPr lang="en-US" dirty="0" smtClean="0"/>
              <a:t>In </a:t>
            </a:r>
            <a:r>
              <a:rPr lang="en-US" dirty="0"/>
              <a:t>this configuration we have a safety of 4, which defines 4 simultaneous failures that can be sustained. </a:t>
            </a:r>
          </a:p>
          <a:p>
            <a:pPr lvl="2"/>
            <a:r>
              <a:rPr lang="en-US" dirty="0"/>
              <a:t>Objects spread across 6</a:t>
            </a:r>
            <a:r>
              <a:rPr lang="en-US" dirty="0" smtClean="0"/>
              <a:t> </a:t>
            </a:r>
            <a:r>
              <a:rPr lang="en-US" dirty="0"/>
              <a:t>storage nodes, using </a:t>
            </a:r>
            <a:r>
              <a:rPr lang="en-US" dirty="0" smtClean="0"/>
              <a:t>2 </a:t>
            </a:r>
            <a:r>
              <a:rPr lang="en-US" dirty="0"/>
              <a:t>disk per storage node.</a:t>
            </a:r>
          </a:p>
          <a:p>
            <a:pPr lvl="3"/>
            <a:r>
              <a:rPr lang="en-US" dirty="0" smtClean="0"/>
              <a:t>Using "</a:t>
            </a:r>
            <a:r>
              <a:rPr lang="en-US" dirty="0"/>
              <a:t>force dispersion"</a:t>
            </a:r>
          </a:p>
          <a:p>
            <a:pPr marL="914400" lvl="2" indent="0">
              <a:buNone/>
            </a:pP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48</a:t>
            </a:fld>
            <a:endParaRPr lang="en-US" dirty="0"/>
          </a:p>
        </p:txBody>
      </p:sp>
    </p:spTree>
    <p:extLst>
      <p:ext uri="{BB962C8B-B14F-4D97-AF65-F5344CB8AC3E}">
        <p14:creationId xmlns:p14="http://schemas.microsoft.com/office/powerpoint/2010/main" val="377383540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Data Structures</a:t>
            </a:r>
          </a:p>
        </p:txBody>
      </p:sp>
      <p:sp>
        <p:nvSpPr>
          <p:cNvPr id="3" name="Content Placeholder 2"/>
          <p:cNvSpPr>
            <a:spLocks noGrp="1"/>
          </p:cNvSpPr>
          <p:nvPr>
            <p:ph idx="1"/>
          </p:nvPr>
        </p:nvSpPr>
        <p:spPr>
          <a:xfrm>
            <a:off x="301624" y="1142999"/>
            <a:ext cx="8378471" cy="5255745"/>
          </a:xfrm>
        </p:spPr>
        <p:txBody>
          <a:bodyPr/>
          <a:lstStyle/>
          <a:p>
            <a:r>
              <a:rPr lang="en-US" dirty="0" smtClean="0"/>
              <a:t>Force Dispersion (single geo)</a:t>
            </a:r>
          </a:p>
          <a:p>
            <a:pPr lvl="1"/>
            <a:r>
              <a:rPr lang="en-US" dirty="0" smtClean="0"/>
              <a:t>Examples:</a:t>
            </a:r>
          </a:p>
          <a:p>
            <a:pPr lvl="1"/>
            <a:r>
              <a:rPr lang="en-US" b="1" dirty="0" smtClean="0"/>
              <a:t>Six </a:t>
            </a:r>
            <a:r>
              <a:rPr lang="en-US" b="1" dirty="0"/>
              <a:t>storage node </a:t>
            </a:r>
            <a:r>
              <a:rPr lang="en-US" b="1" dirty="0" smtClean="0"/>
              <a:t>scenario</a:t>
            </a:r>
            <a:endParaRPr lang="en-US" sz="2000" dirty="0"/>
          </a:p>
          <a:p>
            <a:pPr lvl="2"/>
            <a:r>
              <a:rPr lang="en-US" dirty="0" smtClean="0"/>
              <a:t>2 </a:t>
            </a:r>
            <a:r>
              <a:rPr lang="en-US" dirty="0"/>
              <a:t>data centers, 1 rack in each data center, each rack has 3 storage nodes (for a total of six</a:t>
            </a:r>
            <a:r>
              <a:rPr lang="en-US" dirty="0" smtClean="0"/>
              <a:t>)</a:t>
            </a:r>
          </a:p>
          <a:p>
            <a:pPr lvl="1"/>
            <a:r>
              <a:rPr lang="en-US" b="1" dirty="0" smtClean="0"/>
              <a:t>10 </a:t>
            </a:r>
            <a:r>
              <a:rPr lang="en-US" b="1" dirty="0"/>
              <a:t>storage node </a:t>
            </a:r>
            <a:r>
              <a:rPr lang="en-US" b="1" dirty="0" smtClean="0"/>
              <a:t>scenario</a:t>
            </a:r>
            <a:endParaRPr lang="en-US" dirty="0"/>
          </a:p>
          <a:p>
            <a:pPr lvl="2"/>
            <a:r>
              <a:rPr lang="en-US" dirty="0" smtClean="0"/>
              <a:t>2 </a:t>
            </a:r>
            <a:r>
              <a:rPr lang="en-US" dirty="0"/>
              <a:t>data centers, 1 rack in each data center, each rack has 5 storage nodes (for a total of ten</a:t>
            </a:r>
            <a:r>
              <a:rPr lang="en-US" dirty="0" smtClean="0"/>
              <a:t>)</a:t>
            </a:r>
          </a:p>
          <a:p>
            <a:pPr lvl="1"/>
            <a:r>
              <a:rPr lang="en-US" dirty="0" smtClean="0"/>
              <a:t>Summary:</a:t>
            </a:r>
          </a:p>
          <a:p>
            <a:pPr lvl="2"/>
            <a:r>
              <a:rPr lang="en-US" dirty="0"/>
              <a:t>In each case, we </a:t>
            </a:r>
            <a:r>
              <a:rPr lang="en-US" dirty="0" smtClean="0"/>
              <a:t>can use force dispersion</a:t>
            </a:r>
            <a:r>
              <a:rPr lang="en-US" dirty="0"/>
              <a:t> </a:t>
            </a:r>
            <a:r>
              <a:rPr lang="en-US" dirty="0" smtClean="0"/>
              <a:t>(dispersion </a:t>
            </a:r>
            <a:r>
              <a:rPr lang="en-US" dirty="0"/>
              <a:t>at the node, rack, and data center </a:t>
            </a:r>
            <a:r>
              <a:rPr lang="en-US" dirty="0" smtClean="0"/>
              <a:t>level). </a:t>
            </a:r>
            <a:r>
              <a:rPr lang="en-US" dirty="0"/>
              <a:t> </a:t>
            </a:r>
            <a:endParaRPr lang="en-US" dirty="0" smtClean="0"/>
          </a:p>
          <a:p>
            <a:pPr lvl="1"/>
            <a:r>
              <a:rPr lang="en-US" dirty="0" smtClean="0"/>
              <a:t>Note:</a:t>
            </a:r>
          </a:p>
          <a:p>
            <a:pPr lvl="2"/>
            <a:r>
              <a:rPr lang="en-US" dirty="0"/>
              <a:t>In the case where we have an un-even number of storage nodes either at the data center or rack level, or if you had an unequal number of racks in each data center, depending upon what type of failure you would like to protect against, force dispersion should not be used.</a:t>
            </a:r>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49</a:t>
            </a:fld>
            <a:endParaRPr lang="en-US" dirty="0"/>
          </a:p>
        </p:txBody>
      </p:sp>
    </p:spTree>
    <p:extLst>
      <p:ext uri="{BB962C8B-B14F-4D97-AF65-F5344CB8AC3E}">
        <p14:creationId xmlns:p14="http://schemas.microsoft.com/office/powerpoint/2010/main" val="18099081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904875" y="1970088"/>
            <a:ext cx="4458536" cy="604837"/>
          </a:xfrm>
        </p:spPr>
        <p:txBody>
          <a:bodyPr/>
          <a:lstStyle/>
          <a:p>
            <a:r>
              <a:rPr lang="en-US" dirty="0" smtClean="0"/>
              <a:t>Amplidata Basics – Hardware Lineup</a:t>
            </a:r>
            <a:endParaRPr lang="en-US" dirty="0"/>
          </a:p>
        </p:txBody>
      </p:sp>
      <p:sp>
        <p:nvSpPr>
          <p:cNvPr id="6" name="Title 5"/>
          <p:cNvSpPr>
            <a:spLocks noGrp="1"/>
          </p:cNvSpPr>
          <p:nvPr>
            <p:ph type="title"/>
          </p:nvPr>
        </p:nvSpPr>
        <p:spPr/>
        <p:txBody>
          <a:bodyPr/>
          <a:lstStyle/>
          <a:p>
            <a:r>
              <a:rPr lang="en-US" dirty="0" smtClean="0"/>
              <a:t>Next Section</a:t>
            </a:r>
            <a:endParaRPr lang="en-US" dirty="0"/>
          </a:p>
        </p:txBody>
      </p:sp>
    </p:spTree>
    <p:extLst>
      <p:ext uri="{BB962C8B-B14F-4D97-AF65-F5344CB8AC3E}">
        <p14:creationId xmlns:p14="http://schemas.microsoft.com/office/powerpoint/2010/main" val="318073035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Data Structures</a:t>
            </a:r>
          </a:p>
        </p:txBody>
      </p:sp>
      <p:sp>
        <p:nvSpPr>
          <p:cNvPr id="3" name="Content Placeholder 2"/>
          <p:cNvSpPr>
            <a:spLocks noGrp="1"/>
          </p:cNvSpPr>
          <p:nvPr>
            <p:ph idx="1"/>
          </p:nvPr>
        </p:nvSpPr>
        <p:spPr>
          <a:xfrm>
            <a:off x="301625" y="1142999"/>
            <a:ext cx="8501768" cy="5526983"/>
          </a:xfrm>
        </p:spPr>
        <p:txBody>
          <a:bodyPr/>
          <a:lstStyle/>
          <a:p>
            <a:r>
              <a:rPr lang="en-US" dirty="0" smtClean="0"/>
              <a:t>Namespace’s</a:t>
            </a:r>
          </a:p>
          <a:p>
            <a:pPr lvl="1"/>
            <a:r>
              <a:rPr lang="en-US" dirty="0" smtClean="0"/>
              <a:t>Only 5000 namespaces are supported in a single configuration.</a:t>
            </a:r>
          </a:p>
          <a:p>
            <a:pPr lvl="1"/>
            <a:r>
              <a:rPr lang="en-US" dirty="0" smtClean="0"/>
              <a:t>There are 2 namespace types that can be defined in Lattus</a:t>
            </a:r>
          </a:p>
          <a:p>
            <a:pPr lvl="2"/>
            <a:r>
              <a:rPr lang="en-US" dirty="0" smtClean="0"/>
              <a:t>Namespace (no encryption)</a:t>
            </a:r>
          </a:p>
          <a:p>
            <a:pPr lvl="2"/>
            <a:r>
              <a:rPr lang="en-US" dirty="0" smtClean="0"/>
              <a:t>Namespace (with encryption enabled)</a:t>
            </a:r>
          </a:p>
          <a:p>
            <a:pPr lvl="1"/>
            <a:r>
              <a:rPr lang="en-US" dirty="0" smtClean="0"/>
              <a:t>To configure a Namespace these prerequisites must be met.</a:t>
            </a:r>
          </a:p>
          <a:p>
            <a:pPr lvl="2"/>
            <a:r>
              <a:rPr lang="en-US" dirty="0"/>
              <a:t>A namespace is created once you have configured a Storage Policy</a:t>
            </a:r>
            <a:r>
              <a:rPr lang="en-US" dirty="0" smtClean="0"/>
              <a:t>.</a:t>
            </a:r>
          </a:p>
          <a:p>
            <a:pPr lvl="2"/>
            <a:r>
              <a:rPr lang="en-US" dirty="0" smtClean="0"/>
              <a:t>Requires a active and optimal </a:t>
            </a:r>
            <a:r>
              <a:rPr lang="en-US" dirty="0" err="1" smtClean="0"/>
              <a:t>Metsstore</a:t>
            </a:r>
            <a:r>
              <a:rPr lang="en-US" dirty="0" smtClean="0"/>
              <a:t>.</a:t>
            </a:r>
          </a:p>
          <a:p>
            <a:pPr lvl="2"/>
            <a:r>
              <a:rPr lang="en-US" dirty="0" smtClean="0"/>
              <a:t>Need to choose between “encryption” or “no encryption”</a:t>
            </a:r>
          </a:p>
          <a:p>
            <a:pPr lvl="2"/>
            <a:r>
              <a:rPr lang="en-US" dirty="0" smtClean="0"/>
              <a:t>Need to choose if small </a:t>
            </a:r>
            <a:r>
              <a:rPr lang="en-US" dirty="0" err="1" smtClean="0"/>
              <a:t>filze</a:t>
            </a:r>
            <a:r>
              <a:rPr lang="en-US" dirty="0" smtClean="0"/>
              <a:t> size support is needed.</a:t>
            </a:r>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50</a:t>
            </a:fld>
            <a:endParaRPr lang="en-US" dirty="0"/>
          </a:p>
        </p:txBody>
      </p:sp>
    </p:spTree>
    <p:extLst>
      <p:ext uri="{BB962C8B-B14F-4D97-AF65-F5344CB8AC3E}">
        <p14:creationId xmlns:p14="http://schemas.microsoft.com/office/powerpoint/2010/main" val="337120814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Data Structures</a:t>
            </a:r>
          </a:p>
        </p:txBody>
      </p:sp>
      <p:sp>
        <p:nvSpPr>
          <p:cNvPr id="3" name="Content Placeholder 2"/>
          <p:cNvSpPr>
            <a:spLocks noGrp="1"/>
          </p:cNvSpPr>
          <p:nvPr>
            <p:ph idx="1"/>
          </p:nvPr>
        </p:nvSpPr>
        <p:spPr>
          <a:xfrm>
            <a:off x="301624" y="1143000"/>
            <a:ext cx="8588075" cy="5613286"/>
          </a:xfrm>
        </p:spPr>
        <p:txBody>
          <a:bodyPr/>
          <a:lstStyle/>
          <a:p>
            <a:r>
              <a:rPr lang="en-US" dirty="0"/>
              <a:t>Namespace Encryption</a:t>
            </a:r>
          </a:p>
          <a:p>
            <a:pPr lvl="1"/>
            <a:r>
              <a:rPr lang="en-US" dirty="0" smtClean="0"/>
              <a:t>Namespace Encryption uses AES-256-CTR</a:t>
            </a:r>
          </a:p>
          <a:p>
            <a:pPr lvl="1"/>
            <a:r>
              <a:rPr lang="en-US" dirty="0" smtClean="0"/>
              <a:t>When </a:t>
            </a:r>
            <a:r>
              <a:rPr lang="en-US" dirty="0"/>
              <a:t>creating a namespace and encryption is selected:</a:t>
            </a:r>
          </a:p>
          <a:p>
            <a:pPr lvl="2"/>
            <a:r>
              <a:rPr lang="en-US" dirty="0" smtClean="0"/>
              <a:t>On the first </a:t>
            </a:r>
            <a:r>
              <a:rPr lang="en-US" dirty="0"/>
              <a:t>namespace that is set to be encrypted, you will be prompted for 2 new fields to fill in.</a:t>
            </a:r>
          </a:p>
          <a:p>
            <a:pPr lvl="3"/>
            <a:r>
              <a:rPr lang="en-US" dirty="0"/>
              <a:t>Password     </a:t>
            </a:r>
            <a:r>
              <a:rPr lang="en-US" sz="1400" dirty="0"/>
              <a:t>(This related to a password for the encrypted namespace)</a:t>
            </a:r>
          </a:p>
          <a:p>
            <a:pPr lvl="3"/>
            <a:r>
              <a:rPr lang="en-US" dirty="0"/>
              <a:t>Password </a:t>
            </a:r>
            <a:r>
              <a:rPr lang="en-US" dirty="0" smtClean="0"/>
              <a:t>confirmation</a:t>
            </a:r>
          </a:p>
          <a:p>
            <a:pPr lvl="2"/>
            <a:r>
              <a:rPr lang="en-US" dirty="0" smtClean="0"/>
              <a:t>The password is used to generate the master key. </a:t>
            </a:r>
          </a:p>
          <a:p>
            <a:pPr lvl="2"/>
            <a:r>
              <a:rPr lang="en-US" dirty="0" smtClean="0"/>
              <a:t>This master key is used when encrypting the namespace.</a:t>
            </a:r>
          </a:p>
          <a:p>
            <a:pPr lvl="2"/>
            <a:r>
              <a:rPr lang="en-US" dirty="0" smtClean="0"/>
              <a:t>The master encryption key is local to each controller node.</a:t>
            </a:r>
          </a:p>
          <a:p>
            <a:pPr marL="914400" lvl="2" indent="0">
              <a:buNone/>
            </a:pPr>
            <a:endParaRPr lang="en-US" dirty="0"/>
          </a:p>
          <a:p>
            <a:pPr lvl="2"/>
            <a:endParaRPr lang="en-US" dirty="0" smtClean="0"/>
          </a:p>
          <a:p>
            <a:pPr marL="914400" lvl="2" indent="0">
              <a:buNone/>
            </a:pPr>
            <a:endParaRPr lang="en-US" dirty="0" smtClean="0"/>
          </a:p>
          <a:p>
            <a:pPr marL="914400" lvl="2" indent="0">
              <a:buNone/>
            </a:pPr>
            <a:endParaRPr lang="en-US" dirty="0" smtClean="0"/>
          </a:p>
          <a:p>
            <a:pPr lvl="2"/>
            <a:r>
              <a:rPr lang="en-US" dirty="0" smtClean="0"/>
              <a:t>If other namespaces are created after the first one, it will use the same password, but generate a new key for the added namespace.</a:t>
            </a:r>
          </a:p>
          <a:p>
            <a:pPr lvl="2"/>
            <a:endParaRPr lang="en-US" dirty="0"/>
          </a:p>
          <a:p>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51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98498422"/>
              </p:ext>
            </p:extLst>
          </p:nvPr>
        </p:nvGraphicFramePr>
        <p:xfrm>
          <a:off x="1573326" y="4379873"/>
          <a:ext cx="6096000" cy="822960"/>
        </p:xfrm>
        <a:graphic>
          <a:graphicData uri="http://schemas.openxmlformats.org/drawingml/2006/table">
            <a:tbl>
              <a:tblPr firstRow="1" bandRow="1">
                <a:tableStyleId>{F2DE63D5-997A-4646-A377-4702673A728D}</a:tableStyleId>
              </a:tblPr>
              <a:tblGrid>
                <a:gridCol w="6096000"/>
              </a:tblGrid>
              <a:tr h="0">
                <a:tc>
                  <a:txBody>
                    <a:bodyPr/>
                    <a:lstStyle/>
                    <a:p>
                      <a:r>
                        <a:rPr lang="en-US" sz="1200" dirty="0" smtClean="0"/>
                        <a:t>root@snqe80a:~# cat /home/</a:t>
                      </a:r>
                      <a:r>
                        <a:rPr lang="en-US" sz="1200" dirty="0" err="1" smtClean="0"/>
                        <a:t>dss</a:t>
                      </a:r>
                      <a:r>
                        <a:rPr lang="en-US" sz="1200" dirty="0" smtClean="0"/>
                        <a:t>/.</a:t>
                      </a:r>
                      <a:r>
                        <a:rPr lang="en-US" sz="1200" dirty="0" err="1" smtClean="0"/>
                        <a:t>master_encryption.key</a:t>
                      </a:r>
                      <a:endParaRPr lang="en-US" sz="1200" dirty="0" smtClean="0"/>
                    </a:p>
                    <a:p>
                      <a:r>
                        <a:rPr lang="en-US" sz="1200" dirty="0" smtClean="0"/>
                        <a:t>salt=3760841ED3F34D3B</a:t>
                      </a:r>
                    </a:p>
                    <a:p>
                      <a:r>
                        <a:rPr lang="en-US" sz="1200" dirty="0" smtClean="0"/>
                        <a:t>key=C50DE2927A1FDEDE7963FC846DE71FA961E05ACD1A8CBD6589F10F9BA03BFAA5</a:t>
                      </a:r>
                    </a:p>
                    <a:p>
                      <a:r>
                        <a:rPr lang="en-US" sz="1200" dirty="0" smtClean="0"/>
                        <a:t>iv =32DEE0CA4D20D5587CF73ACE58CBB2ED</a:t>
                      </a:r>
                      <a:endParaRPr lang="en-US" sz="1200" dirty="0"/>
                    </a:p>
                  </a:txBody>
                  <a:tcPr/>
                </a:tc>
              </a:tr>
            </a:tbl>
          </a:graphicData>
        </a:graphic>
      </p:graphicFrame>
    </p:spTree>
    <p:extLst>
      <p:ext uri="{BB962C8B-B14F-4D97-AF65-F5344CB8AC3E}">
        <p14:creationId xmlns:p14="http://schemas.microsoft.com/office/powerpoint/2010/main" val="380593024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Data Structures</a:t>
            </a:r>
          </a:p>
        </p:txBody>
      </p:sp>
      <p:sp>
        <p:nvSpPr>
          <p:cNvPr id="3" name="Content Placeholder 2"/>
          <p:cNvSpPr>
            <a:spLocks noGrp="1"/>
          </p:cNvSpPr>
          <p:nvPr>
            <p:ph idx="1"/>
          </p:nvPr>
        </p:nvSpPr>
        <p:spPr>
          <a:xfrm>
            <a:off x="301624" y="1143000"/>
            <a:ext cx="8427789" cy="5366706"/>
          </a:xfrm>
        </p:spPr>
        <p:txBody>
          <a:bodyPr/>
          <a:lstStyle/>
          <a:p>
            <a:r>
              <a:rPr lang="en-US" dirty="0"/>
              <a:t>Be sure to </a:t>
            </a:r>
            <a:r>
              <a:rPr lang="en-US" dirty="0" smtClean="0"/>
              <a:t>backup the </a:t>
            </a:r>
            <a:r>
              <a:rPr lang="en-US" dirty="0"/>
              <a:t>key database </a:t>
            </a:r>
            <a:r>
              <a:rPr lang="en-US" dirty="0" smtClean="0"/>
              <a:t>periodically</a:t>
            </a:r>
          </a:p>
          <a:p>
            <a:pPr lvl="1"/>
            <a:r>
              <a:rPr lang="en-US" dirty="0" smtClean="0"/>
              <a:t>Run the “</a:t>
            </a:r>
            <a:r>
              <a:rPr lang="en-US" dirty="0" err="1" smtClean="0"/>
              <a:t>qshell</a:t>
            </a:r>
            <a:r>
              <a:rPr lang="en-US" dirty="0" smtClean="0"/>
              <a:t>” to export the key database</a:t>
            </a:r>
          </a:p>
          <a:p>
            <a:pPr lvl="2"/>
            <a:r>
              <a:rPr lang="en-US" i="1" dirty="0"/>
              <a:t>q.dss.manage.exportMetadataEncryptionPolicy('&lt;localpath&gt;') </a:t>
            </a:r>
          </a:p>
          <a:p>
            <a:pPr lvl="2"/>
            <a:r>
              <a:rPr lang="en-US" dirty="0"/>
              <a:t>For example, &lt;localpath&gt; could be: /root/</a:t>
            </a:r>
            <a:r>
              <a:rPr lang="en-US" dirty="0" smtClean="0"/>
              <a:t>my_key_db_0710.txt</a:t>
            </a:r>
            <a:endParaRPr lang="en-US" dirty="0"/>
          </a:p>
          <a:p>
            <a:pPr lvl="1"/>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52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94529363"/>
              </p:ext>
            </p:extLst>
          </p:nvPr>
        </p:nvGraphicFramePr>
        <p:xfrm>
          <a:off x="1573320" y="2654557"/>
          <a:ext cx="6058785" cy="3596640"/>
        </p:xfrm>
        <a:graphic>
          <a:graphicData uri="http://schemas.openxmlformats.org/drawingml/2006/table">
            <a:tbl>
              <a:tblPr firstRow="1" bandRow="1">
                <a:tableStyleId>{F2DE63D5-997A-4646-A377-4702673A728D}</a:tableStyleId>
              </a:tblPr>
              <a:tblGrid>
                <a:gridCol w="6058785"/>
              </a:tblGrid>
              <a:tr h="3288015">
                <a:tc>
                  <a:txBody>
                    <a:bodyPr/>
                    <a:lstStyle/>
                    <a:p>
                      <a:r>
                        <a:rPr lang="en-US" sz="1000" dirty="0" smtClean="0"/>
                        <a:t>root@snqe80a:/</a:t>
                      </a:r>
                      <a:r>
                        <a:rPr lang="en-US" sz="1000" dirty="0" err="1" smtClean="0"/>
                        <a:t>tmp</a:t>
                      </a:r>
                      <a:r>
                        <a:rPr lang="en-US" sz="1000" dirty="0" smtClean="0"/>
                        <a:t># cat my_key_db_0710.txt</a:t>
                      </a:r>
                    </a:p>
                    <a:p>
                      <a:r>
                        <a:rPr lang="en-US" sz="1000" dirty="0" smtClean="0"/>
                        <a:t>{</a:t>
                      </a:r>
                    </a:p>
                    <a:p>
                      <a:r>
                        <a:rPr lang="en-US" sz="1000" dirty="0" smtClean="0"/>
                        <a:t>  "version": 1,</a:t>
                      </a:r>
                    </a:p>
                    <a:p>
                      <a:r>
                        <a:rPr lang="en-US" sz="1000" dirty="0" smtClean="0"/>
                        <a:t>  "</a:t>
                      </a:r>
                      <a:r>
                        <a:rPr lang="en-US" sz="1000" dirty="0" err="1" smtClean="0"/>
                        <a:t>deployment_id</a:t>
                      </a:r>
                      <a:r>
                        <a:rPr lang="en-US" sz="1000" dirty="0" smtClean="0"/>
                        <a:t>": "3760841ed3f34d3b88cf3520b2ef2d87",</a:t>
                      </a:r>
                    </a:p>
                    <a:p>
                      <a:r>
                        <a:rPr lang="en-US" sz="1000" dirty="0" smtClean="0"/>
                        <a:t>  "</a:t>
                      </a:r>
                      <a:r>
                        <a:rPr lang="en-US" sz="1000" dirty="0" err="1" smtClean="0"/>
                        <a:t>encryption_policy_list</a:t>
                      </a:r>
                      <a:r>
                        <a:rPr lang="en-US" sz="1000" dirty="0" smtClean="0"/>
                        <a:t>": [</a:t>
                      </a:r>
                    </a:p>
                    <a:p>
                      <a:r>
                        <a:rPr lang="en-US" sz="1000" dirty="0" smtClean="0"/>
                        <a:t>    "0 AES-256-CTR 53F3D2543E6C467FADDE202AA08AD23BF1AB33AFEB264624934847DCCCCDAAC6",</a:t>
                      </a:r>
                    </a:p>
                    <a:p>
                      <a:r>
                        <a:rPr lang="en-US" sz="1000" dirty="0" smtClean="0"/>
                        <a:t>    "1 AES-256-CTR A3EAC4C5275640138EE6CE9C900572392D60188BAE984BA9819828A635E539C1",</a:t>
                      </a:r>
                    </a:p>
                    <a:p>
                      <a:r>
                        <a:rPr lang="en-US" sz="1000" dirty="0" smtClean="0"/>
                        <a:t>    "10 AES-256-CTR 1BE4CFF3AA944C068302DFCA8117F7D6A199715464C8480AA856CBC8A79CCB23",</a:t>
                      </a:r>
                    </a:p>
                    <a:p>
                      <a:r>
                        <a:rPr lang="en-US" sz="1000" dirty="0" smtClean="0"/>
                        <a:t>    "11 AES-256-CTR 4140DD61E7FE4CDCAC82C2752D896CB3796504CEF3274B138B7BAAF9379220F6",</a:t>
                      </a:r>
                    </a:p>
                    <a:p>
                      <a:r>
                        <a:rPr lang="en-US" sz="1000" dirty="0" smtClean="0"/>
                        <a:t>    "12 AES-256-CTR 8DBAD9667F2648C8B9012F1475441046DD59311B55D9481191D2C2ACB812AB46",</a:t>
                      </a:r>
                    </a:p>
                    <a:p>
                      <a:r>
                        <a:rPr lang="en-US" sz="1000" dirty="0" smtClean="0"/>
                        <a:t>    "13 AES-256-CTR A2BFB0F81391495A8DA961495DF54EBA1ED78602709341E78AC5EF509BF57CCE",</a:t>
                      </a:r>
                    </a:p>
                    <a:p>
                      <a:r>
                        <a:rPr lang="en-US" sz="1000" dirty="0" smtClean="0"/>
                        <a:t>    "14 AES-256-CTR 6E8FCF89CDF7466E8B1D2E3D6D0D5ADFFE7EC48A267E4AA887C0DF2E261283D4",</a:t>
                      </a:r>
                    </a:p>
                    <a:p>
                      <a:r>
                        <a:rPr lang="en-US" sz="1000" dirty="0" smtClean="0"/>
                        <a:t>    "15 AES-256-CTR 61F77B0D75E643D9966602ABE4BA7E7F14F2070BFA324ACC99E9A742F8B1E31E",</a:t>
                      </a:r>
                    </a:p>
                    <a:p>
                      <a:r>
                        <a:rPr lang="en-US" sz="1000" dirty="0" smtClean="0"/>
                        <a:t>    "16 AES-256-CTR 0C70F09199FE40BAA6C2D9F0F44DCB1F29542B2C86FA49B0934137014BB28727",</a:t>
                      </a:r>
                    </a:p>
                    <a:p>
                      <a:r>
                        <a:rPr lang="en-US" sz="1000" dirty="0" smtClean="0"/>
                        <a:t>    "2 AES-256-CTR 1D5C792713C444F68CE527BBB1F166508231146258A740A49F1B9940B75CD6F0",</a:t>
                      </a:r>
                    </a:p>
                    <a:p>
                      <a:r>
                        <a:rPr lang="en-US" sz="1000" dirty="0" smtClean="0"/>
                        <a:t>    "3 AES-256-CTR F51D38191EC94C089235503EFE828D8A8B7ACE8CFD0E4212A49F8D3B99550563",</a:t>
                      </a:r>
                    </a:p>
                    <a:p>
                      <a:r>
                        <a:rPr lang="en-US" sz="1000" dirty="0" smtClean="0"/>
                        <a:t>    "4 AES-256-CTR 63588D4D5334406EAF4AA33B971DE0FF9167B20388544852BBF7A86244472330",</a:t>
                      </a:r>
                    </a:p>
                    <a:p>
                      <a:r>
                        <a:rPr lang="en-US" sz="1000" dirty="0" smtClean="0"/>
                        <a:t>    "5 AES-256-CTR 8F6D54F2BE8243D5839717E005B7713F142F59EC3F314023974081A7A170F906",</a:t>
                      </a:r>
                    </a:p>
                    <a:p>
                      <a:r>
                        <a:rPr lang="en-US" sz="1000" dirty="0" smtClean="0"/>
                        <a:t>    "6 AES-256-CTR A81823EE29D84EFC8673CDC752FC3442634AFB41FAAD46359509B997CC557164",</a:t>
                      </a:r>
                    </a:p>
                    <a:p>
                      <a:r>
                        <a:rPr lang="en-US" sz="1000" dirty="0" smtClean="0"/>
                        <a:t>    "7 AES-256-CTR 7D2EAE627FEF4C759CE75F08236D7334BF6261D2659D4F9DA3BC353ACFE66A39",</a:t>
                      </a:r>
                    </a:p>
                    <a:p>
                      <a:r>
                        <a:rPr lang="en-US" sz="1000" dirty="0" smtClean="0"/>
                        <a:t>    "8 AES-256-CTR 4D019A718E3247C2B21124B41AD965BA322E149F3E6D44008209D76603F53895",</a:t>
                      </a:r>
                    </a:p>
                    <a:p>
                      <a:r>
                        <a:rPr lang="en-US" sz="1000" dirty="0" smtClean="0"/>
                        <a:t>    "9 AES-256-CTR 2BF5B3B15A7A4416B3F35A2044F3E656A5FD0DDC2A95452C9D5B73A8A6374B74"</a:t>
                      </a:r>
                    </a:p>
                    <a:p>
                      <a:r>
                        <a:rPr lang="en-US" sz="1000" dirty="0" smtClean="0"/>
                        <a:t>  ]</a:t>
                      </a:r>
                      <a:endParaRPr lang="en-US" sz="1000" dirty="0"/>
                    </a:p>
                  </a:txBody>
                  <a:tcPr/>
                </a:tc>
              </a:tr>
            </a:tbl>
          </a:graphicData>
        </a:graphic>
      </p:graphicFrame>
    </p:spTree>
    <p:extLst>
      <p:ext uri="{BB962C8B-B14F-4D97-AF65-F5344CB8AC3E}">
        <p14:creationId xmlns:p14="http://schemas.microsoft.com/office/powerpoint/2010/main" val="62389124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Data Structures</a:t>
            </a:r>
          </a:p>
        </p:txBody>
      </p:sp>
      <p:sp>
        <p:nvSpPr>
          <p:cNvPr id="3" name="Content Placeholder 2"/>
          <p:cNvSpPr>
            <a:spLocks noGrp="1"/>
          </p:cNvSpPr>
          <p:nvPr>
            <p:ph idx="1"/>
          </p:nvPr>
        </p:nvSpPr>
        <p:spPr>
          <a:xfrm>
            <a:off x="301624" y="1142999"/>
            <a:ext cx="8588075" cy="5576299"/>
          </a:xfrm>
        </p:spPr>
        <p:txBody>
          <a:bodyPr/>
          <a:lstStyle/>
          <a:p>
            <a:r>
              <a:rPr lang="en-US" dirty="0" smtClean="0"/>
              <a:t>Superblocks</a:t>
            </a:r>
          </a:p>
          <a:p>
            <a:pPr lvl="1"/>
            <a:r>
              <a:rPr lang="en-US" dirty="0" smtClean="0"/>
              <a:t>When a object is ingested into Lattus from StorNext, the client daemon divides the object into one or more superblocks before Amplidata encodes the data.</a:t>
            </a:r>
          </a:p>
          <a:p>
            <a:pPr lvl="1"/>
            <a:r>
              <a:rPr lang="en-US" dirty="0" smtClean="0"/>
              <a:t>When a policy is defined you will need to determine what superblock size the storage policy will have.</a:t>
            </a:r>
          </a:p>
          <a:p>
            <a:pPr lvl="2"/>
            <a:r>
              <a:rPr lang="en-US" dirty="0" smtClean="0"/>
              <a:t>The superblock size defined in the Storage Policy should never equal to the customer potential object size.</a:t>
            </a:r>
          </a:p>
          <a:p>
            <a:pPr lvl="2"/>
            <a:r>
              <a:rPr lang="en-US" dirty="0" smtClean="0"/>
              <a:t>Different superblocks size have different effects. They relate to:</a:t>
            </a:r>
          </a:p>
          <a:p>
            <a:pPr lvl="3"/>
            <a:r>
              <a:rPr lang="en-US" dirty="0" smtClean="0"/>
              <a:t>Lager SB size – Increased performance</a:t>
            </a:r>
          </a:p>
          <a:p>
            <a:pPr lvl="3"/>
            <a:r>
              <a:rPr lang="en-US" dirty="0" smtClean="0"/>
              <a:t>Larger SB size – Lower Metadata Overhead</a:t>
            </a:r>
          </a:p>
          <a:p>
            <a:pPr lvl="3"/>
            <a:r>
              <a:rPr lang="en-US" dirty="0" smtClean="0"/>
              <a:t>Smaller SB size – Increases Partial Read Overhead</a:t>
            </a:r>
          </a:p>
          <a:p>
            <a:pPr lvl="2"/>
            <a:r>
              <a:rPr lang="en-US" dirty="0" smtClean="0"/>
              <a:t>For Lattus and StorNext configurations StorNext recommends a superblock size of 64MiB.</a:t>
            </a:r>
          </a:p>
          <a:p>
            <a:pPr lvl="3"/>
            <a:r>
              <a:rPr lang="en-US" dirty="0" smtClean="0"/>
              <a:t>If a special customer use cases arise that have a requirement to set the SB size differently.</a:t>
            </a:r>
          </a:p>
          <a:p>
            <a:pPr lvl="4"/>
            <a:r>
              <a:rPr lang="en-US" dirty="0" smtClean="0"/>
              <a:t>If this is the case, there will be required StorNext parameter settings that may be needed to offset the SB size from the default recommended.</a:t>
            </a:r>
          </a:p>
          <a:p>
            <a:pPr lvl="3"/>
            <a:endParaRPr lang="en-US" dirty="0" smtClean="0"/>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53</a:t>
            </a:fld>
            <a:endParaRPr lang="en-US" dirty="0"/>
          </a:p>
        </p:txBody>
      </p:sp>
    </p:spTree>
    <p:extLst>
      <p:ext uri="{BB962C8B-B14F-4D97-AF65-F5344CB8AC3E}">
        <p14:creationId xmlns:p14="http://schemas.microsoft.com/office/powerpoint/2010/main" val="21842684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Data Structures</a:t>
            </a:r>
          </a:p>
        </p:txBody>
      </p:sp>
      <p:sp>
        <p:nvSpPr>
          <p:cNvPr id="3" name="Content Placeholder 2"/>
          <p:cNvSpPr>
            <a:spLocks noGrp="1"/>
          </p:cNvSpPr>
          <p:nvPr>
            <p:ph idx="1"/>
          </p:nvPr>
        </p:nvSpPr>
        <p:spPr>
          <a:xfrm>
            <a:off x="301624" y="1142999"/>
            <a:ext cx="8366141" cy="5502325"/>
          </a:xfrm>
        </p:spPr>
        <p:txBody>
          <a:bodyPr/>
          <a:lstStyle/>
          <a:p>
            <a:r>
              <a:rPr lang="en-US" dirty="0" smtClean="0"/>
              <a:t>Objects</a:t>
            </a:r>
          </a:p>
          <a:p>
            <a:pPr lvl="1"/>
            <a:r>
              <a:rPr lang="en-US" dirty="0" smtClean="0"/>
              <a:t>Whatever you store in Lattus, it is logically defined as a object and will reside in its own specific namespace.</a:t>
            </a:r>
          </a:p>
          <a:p>
            <a:pPr lvl="1"/>
            <a:r>
              <a:rPr lang="en-US" dirty="0" smtClean="0"/>
              <a:t>With the recommended default of 64MiB SB size on a storage policy.      An object is limited to 4TiB.</a:t>
            </a:r>
          </a:p>
          <a:p>
            <a:pPr lvl="1"/>
            <a:r>
              <a:rPr lang="en-US" dirty="0" smtClean="0"/>
              <a:t>A Stored </a:t>
            </a:r>
            <a:r>
              <a:rPr lang="en-US" dirty="0"/>
              <a:t>O</a:t>
            </a:r>
            <a:r>
              <a:rPr lang="en-US" dirty="0" smtClean="0"/>
              <a:t>bject on Lattus:</a:t>
            </a:r>
          </a:p>
          <a:p>
            <a:pPr lvl="2"/>
            <a:r>
              <a:rPr lang="en-US" dirty="0" smtClean="0"/>
              <a:t>Metadata will be stored in the associated </a:t>
            </a:r>
            <a:r>
              <a:rPr lang="en-US" dirty="0" err="1" smtClean="0"/>
              <a:t>metastore</a:t>
            </a:r>
            <a:r>
              <a:rPr lang="en-US" dirty="0" smtClean="0"/>
              <a:t> used for the specific namespace.</a:t>
            </a:r>
          </a:p>
          <a:p>
            <a:pPr lvl="2"/>
            <a:r>
              <a:rPr lang="en-US" dirty="0" smtClean="0"/>
              <a:t>Data will be encoded and spread across the </a:t>
            </a:r>
            <a:r>
              <a:rPr lang="en-US" dirty="0" err="1" smtClean="0"/>
              <a:t>blockstores</a:t>
            </a:r>
            <a:r>
              <a:rPr lang="en-US" dirty="0" smtClean="0"/>
              <a:t> associated with the Storage Policy defined for this object.</a:t>
            </a:r>
          </a:p>
          <a:p>
            <a:pPr lvl="1"/>
            <a:r>
              <a:rPr lang="en-US" dirty="0" smtClean="0"/>
              <a:t>Viewing objects using a browser</a:t>
            </a:r>
          </a:p>
          <a:p>
            <a:pPr lvl="2"/>
            <a:r>
              <a:rPr lang="en-US" dirty="0" smtClean="0"/>
              <a:t>You can use a browser to view a list of namespaces, within a Lattus configuration. Under the root of namespaces, each namespace will reside in a different folder.</a:t>
            </a:r>
          </a:p>
          <a:p>
            <a:pPr lvl="2"/>
            <a:r>
              <a:rPr lang="en-US" dirty="0"/>
              <a:t>You can use a browser to view the objects within a namespace. In this version of the software,  no concept of tags or virtual folders within a namespace</a:t>
            </a:r>
            <a:r>
              <a:rPr lang="en-US" dirty="0" smtClean="0"/>
              <a:t>.</a:t>
            </a:r>
          </a:p>
          <a:p>
            <a:pPr lvl="3"/>
            <a:r>
              <a:rPr lang="en-US" dirty="0" smtClean="0"/>
              <a:t>Each Object ID name will be unique within a namespace.</a:t>
            </a: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54</a:t>
            </a:fld>
            <a:endParaRPr lang="en-US" dirty="0"/>
          </a:p>
        </p:txBody>
      </p:sp>
    </p:spTree>
    <p:extLst>
      <p:ext uri="{BB962C8B-B14F-4D97-AF65-F5344CB8AC3E}">
        <p14:creationId xmlns:p14="http://schemas.microsoft.com/office/powerpoint/2010/main" val="395718048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Data Structures</a:t>
            </a:r>
          </a:p>
        </p:txBody>
      </p:sp>
      <p:sp>
        <p:nvSpPr>
          <p:cNvPr id="3" name="Content Placeholder 2"/>
          <p:cNvSpPr>
            <a:spLocks noGrp="1"/>
          </p:cNvSpPr>
          <p:nvPr>
            <p:ph idx="1"/>
          </p:nvPr>
        </p:nvSpPr>
        <p:spPr>
          <a:xfrm>
            <a:off x="301625" y="1143000"/>
            <a:ext cx="8625064" cy="5440680"/>
          </a:xfrm>
        </p:spPr>
        <p:txBody>
          <a:bodyPr/>
          <a:lstStyle/>
          <a:p>
            <a:r>
              <a:rPr lang="en-US" dirty="0" smtClean="0"/>
              <a:t>Check-Blocks</a:t>
            </a:r>
          </a:p>
          <a:p>
            <a:pPr lvl="1"/>
            <a:r>
              <a:rPr lang="en-US" dirty="0" smtClean="0"/>
              <a:t>Lattus splits and encodes data objects into multiple check-blocks that encode redundancy.</a:t>
            </a:r>
          </a:p>
          <a:p>
            <a:pPr lvl="1"/>
            <a:r>
              <a:rPr lang="en-US" dirty="0" smtClean="0"/>
              <a:t>Check-Blocks are spread dynamically over the entire storage pool.</a:t>
            </a:r>
          </a:p>
          <a:p>
            <a:pPr lvl="2"/>
            <a:r>
              <a:rPr lang="en-US" dirty="0" smtClean="0"/>
              <a:t>Example:  (Spreading across storage nodes used)</a:t>
            </a:r>
          </a:p>
          <a:p>
            <a:pPr lvl="3"/>
            <a:r>
              <a:rPr lang="en-US" dirty="0" smtClean="0"/>
              <a:t>In a configuration where we have a storage policy and namespace defined with a 14/4 policy, we are using a disk safety of 4 and spreading data over 14 storage nodes, using 1 disk per storage node.</a:t>
            </a:r>
          </a:p>
          <a:p>
            <a:pPr lvl="4"/>
            <a:r>
              <a:rPr lang="en-US" dirty="0" smtClean="0"/>
              <a:t>Lattus will store these objects in the namespace for this policy.</a:t>
            </a:r>
          </a:p>
          <a:p>
            <a:pPr lvl="4"/>
            <a:r>
              <a:rPr lang="en-US" dirty="0" smtClean="0"/>
              <a:t>Lattus will then choose a different set of 14 drives to generate the check-block on.</a:t>
            </a:r>
          </a:p>
          <a:p>
            <a:pPr lvl="4"/>
            <a:r>
              <a:rPr lang="en-US" dirty="0" smtClean="0"/>
              <a:t>In the event a object needs to be rebuilt and restored, Lattus only requires a subset of the check-blocks to restore the data object.  This is determined by the policy that was defined in the example.</a:t>
            </a:r>
          </a:p>
          <a:p>
            <a:pPr lvl="4"/>
            <a:r>
              <a:rPr lang="en-US" dirty="0" smtClean="0"/>
              <a:t>From the example above with a policy of 14/4, Lattus can decode and assemble any object by reading from 10 drives of the 14 defined in the policy.</a:t>
            </a:r>
          </a:p>
          <a:p>
            <a:pPr lvl="4"/>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55</a:t>
            </a:fld>
            <a:endParaRPr lang="en-US" dirty="0"/>
          </a:p>
        </p:txBody>
      </p:sp>
    </p:spTree>
    <p:extLst>
      <p:ext uri="{BB962C8B-B14F-4D97-AF65-F5344CB8AC3E}">
        <p14:creationId xmlns:p14="http://schemas.microsoft.com/office/powerpoint/2010/main" val="160008774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Lattus 3.1.4 Install Changes</a:t>
            </a:r>
            <a:endParaRPr lang="en-US" dirty="0"/>
          </a:p>
        </p:txBody>
      </p:sp>
      <p:sp>
        <p:nvSpPr>
          <p:cNvPr id="4" name="Title 3"/>
          <p:cNvSpPr>
            <a:spLocks noGrp="1"/>
          </p:cNvSpPr>
          <p:nvPr>
            <p:ph type="title"/>
          </p:nvPr>
        </p:nvSpPr>
        <p:spPr/>
        <p:txBody>
          <a:bodyPr/>
          <a:lstStyle/>
          <a:p>
            <a:r>
              <a:rPr lang="en-US" dirty="0" smtClean="0"/>
              <a:t>Next Section</a:t>
            </a:r>
            <a:endParaRPr lang="en-US" dirty="0"/>
          </a:p>
        </p:txBody>
      </p:sp>
    </p:spTree>
    <p:extLst>
      <p:ext uri="{BB962C8B-B14F-4D97-AF65-F5344CB8AC3E}">
        <p14:creationId xmlns:p14="http://schemas.microsoft.com/office/powerpoint/2010/main" val="74158232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Lattus 3.1.4 Install Changes</a:t>
            </a:r>
            <a:endParaRPr lang="en-US" dirty="0"/>
          </a:p>
        </p:txBody>
      </p:sp>
      <p:sp>
        <p:nvSpPr>
          <p:cNvPr id="3" name="Content Placeholder 2"/>
          <p:cNvSpPr>
            <a:spLocks noGrp="1"/>
          </p:cNvSpPr>
          <p:nvPr>
            <p:ph idx="1"/>
          </p:nvPr>
        </p:nvSpPr>
        <p:spPr>
          <a:xfrm>
            <a:off x="301625" y="1143000"/>
            <a:ext cx="8699042" cy="5539312"/>
          </a:xfrm>
        </p:spPr>
        <p:txBody>
          <a:bodyPr/>
          <a:lstStyle/>
          <a:p>
            <a:r>
              <a:rPr lang="en-US" dirty="0" smtClean="0"/>
              <a:t>Due to a critical Amplidata Bug </a:t>
            </a:r>
            <a:r>
              <a:rPr lang="en-US" dirty="0"/>
              <a:t>(</a:t>
            </a:r>
            <a:r>
              <a:rPr lang="en-US" dirty="0" smtClean="0"/>
              <a:t>AMIF-3216), new installs could be affected by this issue.</a:t>
            </a:r>
          </a:p>
          <a:p>
            <a:pPr lvl="1"/>
            <a:r>
              <a:rPr lang="en-US" dirty="0" smtClean="0"/>
              <a:t>With 3.1.3 all </a:t>
            </a:r>
            <a:r>
              <a:rPr lang="en-US" dirty="0" err="1" smtClean="0"/>
              <a:t>metastores</a:t>
            </a:r>
            <a:r>
              <a:rPr lang="en-US" dirty="0" smtClean="0"/>
              <a:t> will have to be manually converted after upgrading to 3.1.4. </a:t>
            </a:r>
          </a:p>
          <a:p>
            <a:pPr lvl="2"/>
            <a:r>
              <a:rPr lang="en-US" dirty="0" smtClean="0"/>
              <a:t>Currently the workaround has </a:t>
            </a:r>
            <a:r>
              <a:rPr lang="en-US" b="1" dirty="0" smtClean="0"/>
              <a:t>not </a:t>
            </a:r>
            <a:r>
              <a:rPr lang="en-US" dirty="0" smtClean="0"/>
              <a:t>been tested.   </a:t>
            </a:r>
          </a:p>
          <a:p>
            <a:pPr lvl="2"/>
            <a:r>
              <a:rPr lang="en-US" dirty="0" smtClean="0"/>
              <a:t>This will be an impact to customers that involves a lengthy process to workaround the issue.</a:t>
            </a:r>
          </a:p>
          <a:p>
            <a:pPr lvl="1"/>
            <a:r>
              <a:rPr lang="en-US" dirty="0" smtClean="0"/>
              <a:t>Issue was discover in the large system test that was previously done in Colorado Springs.</a:t>
            </a:r>
          </a:p>
          <a:p>
            <a:pPr lvl="2"/>
            <a:r>
              <a:rPr lang="en-US" dirty="0"/>
              <a:t>Currently it is unknown if this affects only multi-rack configurations</a:t>
            </a:r>
            <a:r>
              <a:rPr lang="en-US" dirty="0" smtClean="0"/>
              <a:t>.</a:t>
            </a:r>
          </a:p>
          <a:p>
            <a:pPr lvl="1"/>
            <a:r>
              <a:rPr lang="en-US" dirty="0" smtClean="0"/>
              <a:t>Amplidata Engineering has recommended the install and configuration for a new installation be changed in the order tasks are done in the current published documentation to get to 3.1.4.</a:t>
            </a:r>
          </a:p>
          <a:p>
            <a:r>
              <a:rPr lang="en-US" dirty="0" smtClean="0"/>
              <a:t>Brief Outline of Install </a:t>
            </a:r>
            <a:r>
              <a:rPr lang="en-US" dirty="0"/>
              <a:t>P</a:t>
            </a:r>
            <a:r>
              <a:rPr lang="en-US" dirty="0" smtClean="0"/>
              <a:t>rocedure.</a:t>
            </a:r>
          </a:p>
          <a:p>
            <a:pPr lvl="1"/>
            <a:r>
              <a:rPr lang="en-US" dirty="0" smtClean="0"/>
              <a:t>Management Node</a:t>
            </a:r>
          </a:p>
          <a:p>
            <a:pPr lvl="2"/>
            <a:r>
              <a:rPr lang="en-US" dirty="0" smtClean="0"/>
              <a:t>Install 3.1.GA Build (quantum_usb_stick_3.1.0.35.iso) ‘same procedure as before’</a:t>
            </a:r>
          </a:p>
          <a:p>
            <a:pPr lvl="2"/>
            <a:r>
              <a:rPr lang="en-US" dirty="0" smtClean="0"/>
              <a:t>Configure Networks</a:t>
            </a: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57</a:t>
            </a:fld>
            <a:endParaRPr lang="en-US" dirty="0"/>
          </a:p>
        </p:txBody>
      </p:sp>
    </p:spTree>
    <p:extLst>
      <p:ext uri="{BB962C8B-B14F-4D97-AF65-F5344CB8AC3E}">
        <p14:creationId xmlns:p14="http://schemas.microsoft.com/office/powerpoint/2010/main" val="123042642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3.1.4 Install Changes</a:t>
            </a:r>
          </a:p>
        </p:txBody>
      </p:sp>
      <p:sp>
        <p:nvSpPr>
          <p:cNvPr id="3" name="Content Placeholder 2"/>
          <p:cNvSpPr>
            <a:spLocks noGrp="1"/>
          </p:cNvSpPr>
          <p:nvPr>
            <p:ph idx="1"/>
          </p:nvPr>
        </p:nvSpPr>
        <p:spPr/>
        <p:txBody>
          <a:bodyPr/>
          <a:lstStyle/>
          <a:p>
            <a:pPr lvl="1"/>
            <a:r>
              <a:rPr lang="en-US" dirty="0" smtClean="0"/>
              <a:t>Add </a:t>
            </a:r>
            <a:r>
              <a:rPr lang="en-US" dirty="0" err="1" smtClean="0"/>
              <a:t>Lans</a:t>
            </a:r>
            <a:r>
              <a:rPr lang="en-US" dirty="0" smtClean="0"/>
              <a:t>; Name, Description, Role</a:t>
            </a:r>
          </a:p>
          <a:p>
            <a:r>
              <a:rPr lang="en-US" dirty="0" smtClean="0"/>
              <a:t>Cloud initial install</a:t>
            </a:r>
          </a:p>
          <a:p>
            <a:r>
              <a:rPr lang="en-US" dirty="0" smtClean="0"/>
              <a:t>Set time zone, NTP</a:t>
            </a:r>
          </a:p>
          <a:p>
            <a:r>
              <a:rPr lang="en-US" dirty="0" smtClean="0"/>
              <a:t>Perform 3.1.4 Patch procedures.</a:t>
            </a:r>
          </a:p>
          <a:p>
            <a:pPr lvl="1"/>
            <a:r>
              <a:rPr lang="en-US" dirty="0" smtClean="0"/>
              <a:t>Copy 3.1.4 patch to the management node.</a:t>
            </a:r>
          </a:p>
          <a:p>
            <a:pPr lvl="1"/>
            <a:r>
              <a:rPr lang="en-US" dirty="0" smtClean="0"/>
              <a:t>Run a health check: </a:t>
            </a:r>
            <a:r>
              <a:rPr lang="en-US" dirty="0" err="1" smtClean="0"/>
              <a:t>qshell</a:t>
            </a:r>
            <a:r>
              <a:rPr lang="en-US" dirty="0"/>
              <a:t> </a:t>
            </a:r>
            <a:r>
              <a:rPr lang="en-US" dirty="0" smtClean="0"/>
              <a:t>- </a:t>
            </a:r>
            <a:r>
              <a:rPr lang="en-US" dirty="0"/>
              <a:t>q.amplistor.systemCheck() </a:t>
            </a:r>
            <a:endParaRPr lang="en-US" dirty="0" smtClean="0"/>
          </a:p>
          <a:p>
            <a:pPr lvl="1"/>
            <a:r>
              <a:rPr lang="en-US" dirty="0" smtClean="0"/>
              <a:t>Extract the patch: follow published documentation.</a:t>
            </a:r>
          </a:p>
          <a:p>
            <a:pPr lvl="1"/>
            <a:r>
              <a:rPr lang="en-US" dirty="0" smtClean="0"/>
              <a:t>Verify the patch</a:t>
            </a:r>
          </a:p>
          <a:p>
            <a:pPr lvl="1"/>
            <a:r>
              <a:rPr lang="en-US" dirty="0" smtClean="0"/>
              <a:t>Apply the patch</a:t>
            </a:r>
          </a:p>
          <a:p>
            <a:pPr lvl="2"/>
            <a:r>
              <a:rPr lang="en-US" dirty="0" smtClean="0"/>
              <a:t>Note: When applying the path, use the “-s” to skip the </a:t>
            </a:r>
            <a:r>
              <a:rPr lang="en-US" dirty="0" err="1" smtClean="0"/>
              <a:t>healthcheck</a:t>
            </a:r>
            <a:endParaRPr lang="en-US" dirty="0" smtClean="0"/>
          </a:p>
          <a:p>
            <a:pPr lvl="2"/>
            <a:r>
              <a:rPr lang="en-US" dirty="0" smtClean="0"/>
              <a:t>Note: You will observe a error on </a:t>
            </a:r>
            <a:r>
              <a:rPr lang="en-US" dirty="0"/>
              <a:t>Backup of application </a:t>
            </a:r>
            <a:r>
              <a:rPr lang="en-US" dirty="0" err="1"/>
              <a:t>qpackagesserver</a:t>
            </a:r>
            <a:r>
              <a:rPr lang="en-US" dirty="0"/>
              <a:t> </a:t>
            </a:r>
            <a:r>
              <a:rPr lang="en-US" dirty="0" smtClean="0"/>
              <a:t>failed. This will be resolved in a later step.</a:t>
            </a:r>
          </a:p>
          <a:p>
            <a:pPr lvl="2"/>
            <a:r>
              <a:rPr lang="en-US" dirty="0" smtClean="0"/>
              <a:t>Check the “About tab” in the CMC or run the </a:t>
            </a:r>
            <a:r>
              <a:rPr lang="en-US" dirty="0" err="1" smtClean="0"/>
              <a:t>qshell</a:t>
            </a:r>
            <a:r>
              <a:rPr lang="en-US" dirty="0" smtClean="0"/>
              <a:t> command to make sure it has installed the patch and show release: 3.1.4.</a:t>
            </a:r>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58</a:t>
            </a:fld>
            <a:endParaRPr lang="en-US" dirty="0"/>
          </a:p>
        </p:txBody>
      </p:sp>
    </p:spTree>
    <p:extLst>
      <p:ext uri="{BB962C8B-B14F-4D97-AF65-F5344CB8AC3E}">
        <p14:creationId xmlns:p14="http://schemas.microsoft.com/office/powerpoint/2010/main" val="83577154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3.1.4 Install Changes</a:t>
            </a:r>
          </a:p>
        </p:txBody>
      </p:sp>
      <p:sp>
        <p:nvSpPr>
          <p:cNvPr id="3" name="Content Placeholder 2"/>
          <p:cNvSpPr>
            <a:spLocks noGrp="1"/>
          </p:cNvSpPr>
          <p:nvPr>
            <p:ph idx="1"/>
          </p:nvPr>
        </p:nvSpPr>
        <p:spPr>
          <a:xfrm>
            <a:off x="301625" y="1143000"/>
            <a:ext cx="7543800" cy="5563970"/>
          </a:xfrm>
        </p:spPr>
        <p:txBody>
          <a:bodyPr/>
          <a:lstStyle/>
          <a:p>
            <a:r>
              <a:rPr lang="en-US" dirty="0" smtClean="0"/>
              <a:t>Continue to install remote nodes.</a:t>
            </a:r>
          </a:p>
          <a:p>
            <a:pPr lvl="1"/>
            <a:r>
              <a:rPr lang="en-US" dirty="0"/>
              <a:t>Follow published </a:t>
            </a:r>
            <a:r>
              <a:rPr lang="en-US" dirty="0" smtClean="0"/>
              <a:t>documentation</a:t>
            </a:r>
          </a:p>
          <a:p>
            <a:pPr lvl="1"/>
            <a:r>
              <a:rPr lang="en-US" dirty="0" smtClean="0"/>
              <a:t>Initialize the remote nodes: </a:t>
            </a:r>
            <a:r>
              <a:rPr lang="en-US" dirty="0"/>
              <a:t>f</a:t>
            </a:r>
            <a:r>
              <a:rPr lang="en-US" dirty="0" smtClean="0"/>
              <a:t>ollow </a:t>
            </a:r>
            <a:r>
              <a:rPr lang="en-US" dirty="0"/>
              <a:t>published </a:t>
            </a:r>
            <a:r>
              <a:rPr lang="en-US" dirty="0" smtClean="0"/>
              <a:t>documentation.</a:t>
            </a:r>
          </a:p>
          <a:p>
            <a:r>
              <a:rPr lang="en-US" dirty="0" smtClean="0"/>
              <a:t>Backup the </a:t>
            </a:r>
            <a:r>
              <a:rPr lang="en-US" dirty="0" err="1" smtClean="0"/>
              <a:t>qpackageserver</a:t>
            </a:r>
            <a:endParaRPr lang="en-US" dirty="0" smtClean="0"/>
          </a:p>
          <a:p>
            <a:pPr lvl="1"/>
            <a:r>
              <a:rPr lang="en-US" dirty="0"/>
              <a:t>Follow published </a:t>
            </a:r>
            <a:r>
              <a:rPr lang="en-US" dirty="0" smtClean="0"/>
              <a:t>documentation</a:t>
            </a:r>
          </a:p>
          <a:p>
            <a:r>
              <a:rPr lang="en-US" dirty="0" smtClean="0"/>
              <a:t>Configure Phone Home</a:t>
            </a:r>
          </a:p>
          <a:p>
            <a:r>
              <a:rPr lang="en-US" dirty="0" smtClean="0"/>
              <a:t>Configure </a:t>
            </a:r>
            <a:r>
              <a:rPr lang="en-US" dirty="0" err="1" smtClean="0"/>
              <a:t>Metastores</a:t>
            </a:r>
            <a:r>
              <a:rPr lang="en-US" dirty="0" smtClean="0"/>
              <a:t>, bring them into a optimal state.</a:t>
            </a:r>
          </a:p>
          <a:p>
            <a:pPr lvl="1"/>
            <a:r>
              <a:rPr lang="en-US" dirty="0"/>
              <a:t>Follow published </a:t>
            </a:r>
            <a:r>
              <a:rPr lang="en-US" dirty="0" smtClean="0"/>
              <a:t>documentation</a:t>
            </a:r>
          </a:p>
          <a:p>
            <a:r>
              <a:rPr lang="en-US" dirty="0" smtClean="0"/>
              <a:t>If you are implementing https</a:t>
            </a:r>
          </a:p>
          <a:p>
            <a:pPr lvl="1"/>
            <a:r>
              <a:rPr lang="en-US" dirty="0" smtClean="0"/>
              <a:t>Follow </a:t>
            </a:r>
            <a:r>
              <a:rPr lang="en-US" dirty="0"/>
              <a:t>published </a:t>
            </a:r>
            <a:r>
              <a:rPr lang="en-US" dirty="0" smtClean="0"/>
              <a:t>documentation</a:t>
            </a:r>
          </a:p>
          <a:p>
            <a:pPr lvl="1"/>
            <a:r>
              <a:rPr lang="en-US" dirty="0" smtClean="0"/>
              <a:t>Configure certificates</a:t>
            </a:r>
          </a:p>
          <a:p>
            <a:pPr lvl="1"/>
            <a:r>
              <a:rPr lang="en-US" dirty="0" smtClean="0"/>
              <a:t>Configure the UI for https</a:t>
            </a:r>
          </a:p>
          <a:p>
            <a:pPr lvl="1"/>
            <a:r>
              <a:rPr lang="en-US" dirty="0" smtClean="0"/>
              <a:t>Configure AXR </a:t>
            </a:r>
          </a:p>
          <a:p>
            <a:pPr lvl="1"/>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59</a:t>
            </a:fld>
            <a:endParaRPr lang="en-US" dirty="0"/>
          </a:p>
        </p:txBody>
      </p:sp>
    </p:spTree>
    <p:extLst>
      <p:ext uri="{BB962C8B-B14F-4D97-AF65-F5344CB8AC3E}">
        <p14:creationId xmlns:p14="http://schemas.microsoft.com/office/powerpoint/2010/main" val="28149605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Lattus Hardware Lineup</a:t>
            </a:r>
            <a:endParaRPr lang="en-US" dirty="0"/>
          </a:p>
        </p:txBody>
      </p:sp>
      <p:sp>
        <p:nvSpPr>
          <p:cNvPr id="3" name="Content Placeholder 2"/>
          <p:cNvSpPr>
            <a:spLocks noGrp="1"/>
          </p:cNvSpPr>
          <p:nvPr>
            <p:ph idx="1"/>
          </p:nvPr>
        </p:nvSpPr>
        <p:spPr/>
        <p:txBody>
          <a:bodyPr/>
          <a:lstStyle/>
          <a:p>
            <a:r>
              <a:rPr lang="en-US" dirty="0" smtClean="0"/>
              <a:t>The Amplistor Lattus Storage System is uses a Dell OEM hardware for (C10) controllers nodes.</a:t>
            </a:r>
          </a:p>
          <a:p>
            <a:pPr marL="0" indent="0">
              <a:buNone/>
            </a:pPr>
            <a:endParaRPr lang="en-US" sz="800" b="1" dirty="0" smtClean="0"/>
          </a:p>
          <a:p>
            <a:pPr marL="0" indent="0">
              <a:buNone/>
            </a:pPr>
            <a:r>
              <a:rPr lang="en-US" sz="800" b="1" dirty="0"/>
              <a:t>	</a:t>
            </a:r>
            <a:r>
              <a:rPr lang="en-US" sz="800" b="1" dirty="0" smtClean="0"/>
              <a:t>C10 Front</a:t>
            </a:r>
            <a:r>
              <a:rPr lang="en-US" sz="800" b="1" dirty="0"/>
              <a:t> View</a:t>
            </a:r>
            <a:endParaRPr lang="en-US" sz="800" dirty="0"/>
          </a:p>
          <a:p>
            <a:pPr marL="0" indent="0">
              <a:buNone/>
            </a:pPr>
            <a:endParaRPr lang="en-US" sz="800" b="1" dirty="0" smtClean="0"/>
          </a:p>
          <a:p>
            <a:pPr marL="0" indent="0">
              <a:buNone/>
            </a:pPr>
            <a:endParaRPr lang="en-US" sz="800" b="1" dirty="0"/>
          </a:p>
          <a:p>
            <a:pPr marL="0" indent="0">
              <a:buNone/>
            </a:pPr>
            <a:endParaRPr lang="en-US" sz="800" b="1" dirty="0" smtClean="0"/>
          </a:p>
          <a:p>
            <a:pPr marL="0" indent="0">
              <a:buNone/>
            </a:pPr>
            <a:endParaRPr lang="en-US" sz="800" b="1" dirty="0"/>
          </a:p>
          <a:p>
            <a:pPr marL="0" indent="0">
              <a:buNone/>
            </a:pPr>
            <a:endParaRPr lang="en-US" sz="800" b="1" dirty="0" smtClean="0"/>
          </a:p>
          <a:p>
            <a:pPr marL="0" indent="0">
              <a:buNone/>
            </a:pPr>
            <a:endParaRPr lang="en-US" sz="800" b="1" dirty="0"/>
          </a:p>
          <a:p>
            <a:pPr marL="0" indent="0">
              <a:buNone/>
            </a:pPr>
            <a:r>
              <a:rPr lang="en-US" sz="800" b="1" dirty="0" smtClean="0"/>
              <a:t>                  C10 Rear</a:t>
            </a:r>
            <a:r>
              <a:rPr lang="en-US" sz="800" b="1" dirty="0"/>
              <a:t> View</a:t>
            </a:r>
            <a:endParaRPr lang="en-US" sz="800" dirty="0"/>
          </a:p>
          <a:p>
            <a:pPr marL="0" indent="0">
              <a:buNone/>
            </a:pPr>
            <a:endParaRPr lang="en-US" dirty="0" smtClean="0"/>
          </a:p>
          <a:p>
            <a:pPr marL="0" indent="0">
              <a:buNone/>
            </a:pPr>
            <a:endParaRPr lang="en-US" dirty="0"/>
          </a:p>
          <a:p>
            <a:pPr>
              <a:buFont typeface="Wingdings" charset="2"/>
              <a:buChar char="§"/>
            </a:pPr>
            <a:r>
              <a:rPr lang="en-US" dirty="0" smtClean="0"/>
              <a:t>The Amplistor Lattus Storage System uses Dell OEM Network Rack Switches (S60).</a:t>
            </a:r>
          </a:p>
          <a:p>
            <a:pPr>
              <a:buFont typeface="Wingdings" charset="2"/>
              <a:buChar char="§"/>
            </a:pPr>
            <a:endParaRPr lang="en-US" sz="800" b="1" dirty="0" smtClean="0"/>
          </a:p>
          <a:p>
            <a:pPr marL="0" indent="0">
              <a:buNone/>
            </a:pPr>
            <a:r>
              <a:rPr lang="en-US" sz="800" b="1" dirty="0" smtClean="0"/>
              <a:t>                  S60 </a:t>
            </a:r>
            <a:r>
              <a:rPr lang="en-US" sz="800" b="1" dirty="0"/>
              <a:t>Front View</a:t>
            </a:r>
            <a:endParaRPr lang="en-US" sz="8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6</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83000" y="2368007"/>
            <a:ext cx="4914900" cy="469900"/>
          </a:xfrm>
          <a:prstGeom prst="rect">
            <a:avLst/>
          </a:prstGeom>
          <a:noFill/>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32320" y="3354327"/>
            <a:ext cx="4914900" cy="469900"/>
          </a:xfrm>
          <a:prstGeom prst="rect">
            <a:avLst/>
          </a:prstGeom>
          <a:noFill/>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1796325" y="5287695"/>
            <a:ext cx="4914900" cy="520700"/>
          </a:xfrm>
          <a:prstGeom prst="rect">
            <a:avLst/>
          </a:prstGeom>
          <a:noFill/>
        </p:spPr>
      </p:pic>
    </p:spTree>
    <p:extLst>
      <p:ext uri="{BB962C8B-B14F-4D97-AF65-F5344CB8AC3E}">
        <p14:creationId xmlns:p14="http://schemas.microsoft.com/office/powerpoint/2010/main" val="71476693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3.1.4 Install Changes</a:t>
            </a:r>
          </a:p>
        </p:txBody>
      </p:sp>
      <p:sp>
        <p:nvSpPr>
          <p:cNvPr id="3" name="Content Placeholder 2"/>
          <p:cNvSpPr>
            <a:spLocks noGrp="1"/>
          </p:cNvSpPr>
          <p:nvPr>
            <p:ph idx="1"/>
          </p:nvPr>
        </p:nvSpPr>
        <p:spPr>
          <a:xfrm>
            <a:off x="301624" y="1142999"/>
            <a:ext cx="8600405" cy="5379035"/>
          </a:xfrm>
        </p:spPr>
        <p:txBody>
          <a:bodyPr/>
          <a:lstStyle/>
          <a:p>
            <a:r>
              <a:rPr lang="en-US" dirty="0" smtClean="0"/>
              <a:t>Install the Storage Nodes</a:t>
            </a:r>
          </a:p>
          <a:p>
            <a:pPr lvl="1"/>
            <a:r>
              <a:rPr lang="en-US" dirty="0"/>
              <a:t>Follow published </a:t>
            </a:r>
            <a:r>
              <a:rPr lang="en-US" dirty="0" smtClean="0"/>
              <a:t>documentation</a:t>
            </a:r>
          </a:p>
          <a:p>
            <a:pPr lvl="1"/>
            <a:r>
              <a:rPr lang="en-US" dirty="0" smtClean="0"/>
              <a:t>Power on storage nodes</a:t>
            </a:r>
          </a:p>
          <a:p>
            <a:pPr lvl="1"/>
            <a:r>
              <a:rPr lang="en-US" dirty="0" smtClean="0"/>
              <a:t>Perform PXE install</a:t>
            </a:r>
          </a:p>
          <a:p>
            <a:pPr lvl="1"/>
            <a:r>
              <a:rPr lang="en-US" dirty="0" smtClean="0"/>
              <a:t>Initialize the store nodes</a:t>
            </a:r>
          </a:p>
          <a:p>
            <a:r>
              <a:rPr lang="en-US" dirty="0" smtClean="0"/>
              <a:t>Configure the Storage Policy</a:t>
            </a:r>
          </a:p>
          <a:p>
            <a:pPr lvl="1"/>
            <a:r>
              <a:rPr lang="en-US" dirty="0"/>
              <a:t>Follow published documentation</a:t>
            </a:r>
          </a:p>
          <a:p>
            <a:r>
              <a:rPr lang="en-US" dirty="0" smtClean="0"/>
              <a:t>Configure the Namespace(s)</a:t>
            </a:r>
          </a:p>
          <a:p>
            <a:pPr lvl="1"/>
            <a:r>
              <a:rPr lang="en-US" dirty="0"/>
              <a:t>Follow published documentation</a:t>
            </a:r>
          </a:p>
          <a:p>
            <a:r>
              <a:rPr lang="en-US" dirty="0" smtClean="0"/>
              <a:t>Initialize Reporting</a:t>
            </a:r>
          </a:p>
          <a:p>
            <a:pPr lvl="1"/>
            <a:r>
              <a:rPr lang="en-US" dirty="0"/>
              <a:t>Follow published </a:t>
            </a:r>
            <a:r>
              <a:rPr lang="en-US" dirty="0" smtClean="0"/>
              <a:t>documentation</a:t>
            </a:r>
          </a:p>
          <a:p>
            <a:r>
              <a:rPr lang="en-US" dirty="0" smtClean="0"/>
              <a:t>Run a health check </a:t>
            </a:r>
            <a:endParaRPr lang="en-US" dirty="0"/>
          </a:p>
          <a:p>
            <a:pPr lvl="1"/>
            <a:r>
              <a:rPr lang="en-US" dirty="0"/>
              <a:t>Run a health check: </a:t>
            </a:r>
            <a:r>
              <a:rPr lang="en-US" dirty="0" err="1"/>
              <a:t>qshell</a:t>
            </a:r>
            <a:r>
              <a:rPr lang="en-US" dirty="0"/>
              <a:t> - </a:t>
            </a:r>
            <a:r>
              <a:rPr lang="en-US" dirty="0" err="1"/>
              <a:t>q.amplistor.systemCheck</a:t>
            </a:r>
            <a:r>
              <a:rPr lang="en-US" dirty="0"/>
              <a:t>() </a:t>
            </a:r>
          </a:p>
          <a:p>
            <a:pPr lvl="1"/>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60</a:t>
            </a:fld>
            <a:endParaRPr lang="en-US" dirty="0"/>
          </a:p>
        </p:txBody>
      </p:sp>
    </p:spTree>
    <p:extLst>
      <p:ext uri="{BB962C8B-B14F-4D97-AF65-F5344CB8AC3E}">
        <p14:creationId xmlns:p14="http://schemas.microsoft.com/office/powerpoint/2010/main" val="278143644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3.1.4 Install Changes</a:t>
            </a:r>
          </a:p>
        </p:txBody>
      </p:sp>
      <p:sp>
        <p:nvSpPr>
          <p:cNvPr id="3" name="Content Placeholder 2"/>
          <p:cNvSpPr>
            <a:spLocks noGrp="1"/>
          </p:cNvSpPr>
          <p:nvPr>
            <p:ph idx="1"/>
          </p:nvPr>
        </p:nvSpPr>
        <p:spPr/>
        <p:txBody>
          <a:bodyPr/>
          <a:lstStyle/>
          <a:p>
            <a:r>
              <a:rPr lang="en-US" dirty="0" smtClean="0"/>
              <a:t>Validate the Install</a:t>
            </a:r>
          </a:p>
          <a:p>
            <a:pPr lvl="1"/>
            <a:r>
              <a:rPr lang="en-US" dirty="0"/>
              <a:t>Follow published </a:t>
            </a:r>
            <a:r>
              <a:rPr lang="en-US" dirty="0" smtClean="0"/>
              <a:t>documentation</a:t>
            </a:r>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61</a:t>
            </a:fld>
            <a:endParaRPr lang="en-US" dirty="0"/>
          </a:p>
        </p:txBody>
      </p:sp>
    </p:spTree>
    <p:extLst>
      <p:ext uri="{BB962C8B-B14F-4D97-AF65-F5344CB8AC3E}">
        <p14:creationId xmlns:p14="http://schemas.microsoft.com/office/powerpoint/2010/main" val="56578285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Multi-Geo</a:t>
            </a:r>
            <a:endParaRPr lang="en-US" dirty="0"/>
          </a:p>
        </p:txBody>
      </p:sp>
      <p:sp>
        <p:nvSpPr>
          <p:cNvPr id="4" name="Title 3"/>
          <p:cNvSpPr>
            <a:spLocks noGrp="1"/>
          </p:cNvSpPr>
          <p:nvPr>
            <p:ph type="title"/>
          </p:nvPr>
        </p:nvSpPr>
        <p:spPr/>
        <p:txBody>
          <a:bodyPr/>
          <a:lstStyle/>
          <a:p>
            <a:r>
              <a:rPr lang="en-US" dirty="0" smtClean="0"/>
              <a:t>Next Section</a:t>
            </a:r>
            <a:endParaRPr lang="en-US" dirty="0"/>
          </a:p>
        </p:txBody>
      </p:sp>
    </p:spTree>
    <p:extLst>
      <p:ext uri="{BB962C8B-B14F-4D97-AF65-F5344CB8AC3E}">
        <p14:creationId xmlns:p14="http://schemas.microsoft.com/office/powerpoint/2010/main" val="107975713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Lattus Multi-Geo</a:t>
            </a: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63</a:t>
            </a:fld>
            <a:endParaRPr lang="en-US" dirty="0"/>
          </a:p>
        </p:txBody>
      </p:sp>
      <p:pic>
        <p:nvPicPr>
          <p:cNvPr id="7" name="Picture 6" descr="Macintosh HD:Users:kriewald:Desktop:geo-spread.png"/>
          <p:cNvPicPr/>
          <p:nvPr/>
        </p:nvPicPr>
        <p:blipFill>
          <a:blip r:embed="rId2">
            <a:extLst>
              <a:ext uri="{28A0092B-C50C-407E-A947-70E740481C1C}">
                <a14:useLocalDpi xmlns:a14="http://schemas.microsoft.com/office/drawing/2010/main" val="0"/>
              </a:ext>
            </a:extLst>
          </a:blip>
          <a:srcRect/>
          <a:stretch>
            <a:fillRect/>
          </a:stretch>
        </p:blipFill>
        <p:spPr bwMode="auto">
          <a:xfrm>
            <a:off x="345231" y="887687"/>
            <a:ext cx="8798769" cy="5806954"/>
          </a:xfrm>
          <a:prstGeom prst="rect">
            <a:avLst/>
          </a:prstGeom>
          <a:noFill/>
          <a:ln>
            <a:noFill/>
          </a:ln>
        </p:spPr>
      </p:pic>
    </p:spTree>
    <p:extLst>
      <p:ext uri="{BB962C8B-B14F-4D97-AF65-F5344CB8AC3E}">
        <p14:creationId xmlns:p14="http://schemas.microsoft.com/office/powerpoint/2010/main" val="121711556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Multi-Geo</a:t>
            </a:r>
            <a:endParaRPr lang="en-US" dirty="0"/>
          </a:p>
        </p:txBody>
      </p:sp>
      <p:sp>
        <p:nvSpPr>
          <p:cNvPr id="3" name="Content Placeholder 2"/>
          <p:cNvSpPr>
            <a:spLocks noGrp="1"/>
          </p:cNvSpPr>
          <p:nvPr>
            <p:ph idx="1"/>
          </p:nvPr>
        </p:nvSpPr>
        <p:spPr>
          <a:xfrm>
            <a:off x="301625" y="1143000"/>
            <a:ext cx="8575746" cy="5465338"/>
          </a:xfrm>
        </p:spPr>
        <p:txBody>
          <a:bodyPr/>
          <a:lstStyle/>
          <a:p>
            <a:r>
              <a:rPr lang="en-US" dirty="0" smtClean="0"/>
              <a:t>Currently QA status</a:t>
            </a:r>
          </a:p>
          <a:p>
            <a:pPr lvl="1"/>
            <a:r>
              <a:rPr lang="en-US" dirty="0" smtClean="0"/>
              <a:t>Have qualified Lattus-X with 3.1.4 using StorNext 4.6.1.</a:t>
            </a:r>
          </a:p>
          <a:p>
            <a:pPr lvl="1"/>
            <a:r>
              <a:rPr lang="en-US" dirty="0" smtClean="0"/>
              <a:t>Lattus-M is not complete, it is still under qualification and expected for Lattus 3.1.4 and StorNext 4.6.1.</a:t>
            </a:r>
          </a:p>
          <a:p>
            <a:pPr lvl="2"/>
            <a:r>
              <a:rPr lang="en-US" dirty="0" smtClean="0"/>
              <a:t>Still working through some product defects.</a:t>
            </a:r>
          </a:p>
          <a:p>
            <a:r>
              <a:rPr lang="en-US" dirty="0" smtClean="0"/>
              <a:t>Current Targeted Configurations</a:t>
            </a:r>
          </a:p>
          <a:p>
            <a:pPr lvl="1"/>
            <a:r>
              <a:rPr lang="en-US" dirty="0" smtClean="0"/>
              <a:t>2-site Multi-Geo</a:t>
            </a:r>
          </a:p>
          <a:p>
            <a:pPr lvl="1"/>
            <a:r>
              <a:rPr lang="en-US" dirty="0" smtClean="0"/>
              <a:t>3-site Multi-Geo</a:t>
            </a:r>
          </a:p>
          <a:p>
            <a:r>
              <a:rPr lang="en-US" dirty="0" smtClean="0"/>
              <a:t>Brief Background on Multi-Geo</a:t>
            </a:r>
          </a:p>
          <a:p>
            <a:pPr lvl="1"/>
            <a:r>
              <a:rPr lang="en-US" dirty="0" smtClean="0"/>
              <a:t>Lattus </a:t>
            </a:r>
            <a:r>
              <a:rPr lang="en-US" dirty="0"/>
              <a:t>can geographically spread a single instance of data across multiple sites, to provide additional site failure protection, without the overhead of storing multiple copies of the data</a:t>
            </a:r>
            <a:r>
              <a:rPr lang="en-US" dirty="0" smtClean="0"/>
              <a:t>.</a:t>
            </a:r>
          </a:p>
          <a:p>
            <a:pPr lvl="2"/>
            <a:r>
              <a:rPr lang="en-US" dirty="0" smtClean="0"/>
              <a:t> </a:t>
            </a:r>
            <a:r>
              <a:rPr lang="en-US" dirty="0"/>
              <a:t>The system can then ensure that data remains available and fully protected, even in the event of a site failure. </a:t>
            </a:r>
            <a:endParaRPr lang="en-US" dirty="0" smtClean="0"/>
          </a:p>
          <a:p>
            <a:pPr lvl="1"/>
            <a:r>
              <a:rPr lang="en-US" dirty="0" smtClean="0"/>
              <a:t>Unlike a Single Geo </a:t>
            </a:r>
            <a:r>
              <a:rPr lang="en-US" dirty="0" err="1" smtClean="0"/>
              <a:t>configurations,Multi</a:t>
            </a:r>
            <a:r>
              <a:rPr lang="en-US" dirty="0" smtClean="0"/>
              <a:t>-Geo behaves differently.</a:t>
            </a:r>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64</a:t>
            </a:fld>
            <a:endParaRPr lang="en-US" dirty="0"/>
          </a:p>
        </p:txBody>
      </p:sp>
    </p:spTree>
    <p:extLst>
      <p:ext uri="{BB962C8B-B14F-4D97-AF65-F5344CB8AC3E}">
        <p14:creationId xmlns:p14="http://schemas.microsoft.com/office/powerpoint/2010/main" val="193777949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Lattus Data Structures</a:t>
            </a:r>
          </a:p>
        </p:txBody>
      </p:sp>
      <p:sp>
        <p:nvSpPr>
          <p:cNvPr id="3" name="Content Placeholder 2"/>
          <p:cNvSpPr>
            <a:spLocks noGrp="1"/>
          </p:cNvSpPr>
          <p:nvPr>
            <p:ph idx="1"/>
          </p:nvPr>
        </p:nvSpPr>
        <p:spPr/>
        <p:txBody>
          <a:bodyPr/>
          <a:lstStyle/>
          <a:p>
            <a:r>
              <a:rPr lang="en-US" dirty="0"/>
              <a:t>Force Dispersion </a:t>
            </a:r>
            <a:r>
              <a:rPr lang="en-US" dirty="0" smtClean="0"/>
              <a:t>(Multi-geo)</a:t>
            </a:r>
          </a:p>
          <a:p>
            <a:pPr lvl="1"/>
            <a:r>
              <a:rPr lang="en-US" dirty="0" smtClean="0"/>
              <a:t>Depending on customer specific requirements, some multi-geo scenario’s choosing dispersion over the level cannot be a one-size-fits-all recommendation.</a:t>
            </a:r>
            <a:endParaRPr lang="en-US" dirty="0"/>
          </a:p>
          <a:p>
            <a:pPr lvl="2"/>
            <a:r>
              <a:rPr lang="en-US" dirty="0" smtClean="0"/>
              <a:t>Datacenter (site)</a:t>
            </a:r>
          </a:p>
          <a:p>
            <a:pPr lvl="2"/>
            <a:r>
              <a:rPr lang="en-US" dirty="0" smtClean="0"/>
              <a:t>Rack</a:t>
            </a:r>
          </a:p>
          <a:p>
            <a:pPr lvl="1"/>
            <a:r>
              <a:rPr lang="en-US" dirty="0" smtClean="0"/>
              <a:t>Questions that may be applied to a customer requirements:</a:t>
            </a:r>
          </a:p>
          <a:p>
            <a:pPr lvl="2"/>
            <a:r>
              <a:rPr lang="en-US" dirty="0" smtClean="0"/>
              <a:t>Are you willing to lose a rack?</a:t>
            </a:r>
          </a:p>
          <a:p>
            <a:pPr lvl="2"/>
            <a:r>
              <a:rPr lang="en-US" dirty="0" smtClean="0"/>
              <a:t>Are you willing to lose a datacenter?</a:t>
            </a:r>
          </a:p>
          <a:p>
            <a:pPr lvl="2"/>
            <a:r>
              <a:rPr lang="en-US" dirty="0" smtClean="0"/>
              <a:t>Or are you willing to lose both??</a:t>
            </a:r>
          </a:p>
          <a:p>
            <a:pPr lvl="2"/>
            <a:endParaRPr lang="en-US" dirty="0" smtClean="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65</a:t>
            </a:fld>
            <a:endParaRPr lang="en-US" dirty="0"/>
          </a:p>
        </p:txBody>
      </p:sp>
    </p:spTree>
    <p:extLst>
      <p:ext uri="{BB962C8B-B14F-4D97-AF65-F5344CB8AC3E}">
        <p14:creationId xmlns:p14="http://schemas.microsoft.com/office/powerpoint/2010/main" val="174514671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Multi-Geo</a:t>
            </a:r>
          </a:p>
        </p:txBody>
      </p:sp>
      <p:sp>
        <p:nvSpPr>
          <p:cNvPr id="3" name="Content Placeholder 2"/>
          <p:cNvSpPr>
            <a:spLocks noGrp="1"/>
          </p:cNvSpPr>
          <p:nvPr>
            <p:ph idx="1"/>
          </p:nvPr>
        </p:nvSpPr>
        <p:spPr>
          <a:xfrm>
            <a:off x="301624" y="1143000"/>
            <a:ext cx="8588075" cy="5563970"/>
          </a:xfrm>
        </p:spPr>
        <p:txBody>
          <a:bodyPr/>
          <a:lstStyle/>
          <a:p>
            <a:r>
              <a:rPr lang="en-US" sz="2000" dirty="0" smtClean="0"/>
              <a:t>A few of the differences between Single and Multi-Geo we know at this point.</a:t>
            </a:r>
          </a:p>
          <a:p>
            <a:pPr lvl="1"/>
            <a:r>
              <a:rPr lang="en-US" sz="1600" dirty="0" smtClean="0"/>
              <a:t>Storage </a:t>
            </a:r>
            <a:r>
              <a:rPr lang="en-US" sz="1600" dirty="0"/>
              <a:t>Policies can be created that tolerate site failures, and even have sufficient durability to still protect against </a:t>
            </a:r>
            <a:r>
              <a:rPr lang="en-US" sz="1600" dirty="0" smtClean="0"/>
              <a:t>rack and additional </a:t>
            </a:r>
            <a:r>
              <a:rPr lang="en-US" sz="1600" dirty="0"/>
              <a:t>disk or </a:t>
            </a:r>
            <a:r>
              <a:rPr lang="en-US" sz="1600" dirty="0" smtClean="0"/>
              <a:t>storage node </a:t>
            </a:r>
            <a:r>
              <a:rPr lang="en-US" sz="1600" dirty="0"/>
              <a:t>failure</a:t>
            </a:r>
            <a:r>
              <a:rPr lang="en-US" dirty="0"/>
              <a:t>.</a:t>
            </a:r>
          </a:p>
          <a:p>
            <a:pPr lvl="2"/>
            <a:r>
              <a:rPr lang="en-US" sz="1400" dirty="0"/>
              <a:t>The rules for storage policy between a single site configuration compared to multi-site configuration are quiet different and have different  obstacles that need to be considered in </a:t>
            </a:r>
            <a:r>
              <a:rPr lang="en-US" sz="1400" dirty="0" smtClean="0"/>
              <a:t>deployment</a:t>
            </a:r>
          </a:p>
          <a:p>
            <a:pPr lvl="3"/>
            <a:r>
              <a:rPr lang="en-US" dirty="0" smtClean="0"/>
              <a:t>Example: (controller and storage node requirement)</a:t>
            </a:r>
          </a:p>
          <a:p>
            <a:pPr lvl="4"/>
            <a:r>
              <a:rPr lang="en-US" dirty="0" smtClean="0"/>
              <a:t>Single Geo 20/4 policy is configured</a:t>
            </a:r>
          </a:p>
          <a:p>
            <a:pPr lvl="5"/>
            <a:r>
              <a:rPr lang="en-US" sz="1800" dirty="0" smtClean="0"/>
              <a:t>1 site </a:t>
            </a:r>
          </a:p>
          <a:p>
            <a:pPr lvl="5"/>
            <a:r>
              <a:rPr lang="en-US" sz="1800" dirty="0" smtClean="0"/>
              <a:t>3 C10 Controllers</a:t>
            </a:r>
          </a:p>
          <a:p>
            <a:pPr lvl="5"/>
            <a:r>
              <a:rPr lang="en-US" sz="1800" dirty="0" smtClean="0"/>
              <a:t>20 Storage nodes</a:t>
            </a:r>
          </a:p>
          <a:p>
            <a:pPr lvl="4"/>
            <a:r>
              <a:rPr lang="en-US" dirty="0" smtClean="0"/>
              <a:t>Multi-Geo 20/11 </a:t>
            </a:r>
          </a:p>
          <a:p>
            <a:pPr lvl="5"/>
            <a:r>
              <a:rPr lang="en-US" sz="1800" dirty="0" smtClean="0"/>
              <a:t>2 sites</a:t>
            </a:r>
          </a:p>
          <a:p>
            <a:pPr lvl="5"/>
            <a:r>
              <a:rPr lang="en-US" sz="1800" dirty="0" smtClean="0"/>
              <a:t>3 C10 Controllers (1 controller at each site, 3</a:t>
            </a:r>
            <a:r>
              <a:rPr lang="en-US" sz="1800" baseline="30000" dirty="0" smtClean="0"/>
              <a:t>rd</a:t>
            </a:r>
            <a:r>
              <a:rPr lang="en-US" sz="1800" dirty="0" smtClean="0"/>
              <a:t> controller will co-exist at 1 of the 2 sites)</a:t>
            </a:r>
          </a:p>
          <a:p>
            <a:pPr lvl="5"/>
            <a:r>
              <a:rPr lang="en-US" sz="1800" dirty="0" smtClean="0"/>
              <a:t>20 Storage Nodes (10 storage nodes per site)</a:t>
            </a:r>
            <a:endParaRPr lang="en-US" sz="18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66</a:t>
            </a:fld>
            <a:endParaRPr lang="en-US" dirty="0"/>
          </a:p>
        </p:txBody>
      </p:sp>
    </p:spTree>
    <p:extLst>
      <p:ext uri="{BB962C8B-B14F-4D97-AF65-F5344CB8AC3E}">
        <p14:creationId xmlns:p14="http://schemas.microsoft.com/office/powerpoint/2010/main" val="161823575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Multi-Geo</a:t>
            </a:r>
          </a:p>
        </p:txBody>
      </p:sp>
      <p:sp>
        <p:nvSpPr>
          <p:cNvPr id="3" name="Content Placeholder 2"/>
          <p:cNvSpPr>
            <a:spLocks noGrp="1"/>
          </p:cNvSpPr>
          <p:nvPr>
            <p:ph idx="1"/>
          </p:nvPr>
        </p:nvSpPr>
        <p:spPr/>
        <p:txBody>
          <a:bodyPr/>
          <a:lstStyle/>
          <a:p>
            <a:r>
              <a:rPr lang="en-US" sz="2000" dirty="0" smtClean="0"/>
              <a:t>Networks</a:t>
            </a:r>
          </a:p>
          <a:p>
            <a:pPr lvl="1"/>
            <a:r>
              <a:rPr lang="en-US" dirty="0" smtClean="0"/>
              <a:t>Multi-Geo Networks are very complex and require a lot of planning and configuration.</a:t>
            </a:r>
          </a:p>
          <a:p>
            <a:pPr lvl="2"/>
            <a:r>
              <a:rPr lang="en-US" dirty="0" smtClean="0"/>
              <a:t>S60 switches will not use the default preloaded configuration.</a:t>
            </a:r>
          </a:p>
          <a:p>
            <a:pPr lvl="3"/>
            <a:r>
              <a:rPr lang="en-US" dirty="0" smtClean="0"/>
              <a:t>Configurations have to be modified to support Multi-geo.</a:t>
            </a:r>
          </a:p>
          <a:p>
            <a:pPr lvl="2"/>
            <a:r>
              <a:rPr lang="en-US" dirty="0" smtClean="0"/>
              <a:t>Private networks are required to be routed between sites.</a:t>
            </a:r>
          </a:p>
          <a:p>
            <a:pPr lvl="2"/>
            <a:r>
              <a:rPr lang="en-US" dirty="0" smtClean="0"/>
              <a:t>Network Latency is a concern.</a:t>
            </a:r>
          </a:p>
          <a:p>
            <a:r>
              <a:rPr lang="en-US" sz="2000" dirty="0" smtClean="0"/>
              <a:t>Small file support (batch mode)</a:t>
            </a:r>
          </a:p>
          <a:p>
            <a:r>
              <a:rPr lang="en-US" sz="2000" dirty="0" smtClean="0"/>
              <a:t>A number of configuration changes have to be implemented.</a:t>
            </a:r>
          </a:p>
          <a:p>
            <a:r>
              <a:rPr lang="en-US" sz="2000" dirty="0"/>
              <a:t>Cache Clusters </a:t>
            </a:r>
            <a:r>
              <a:rPr lang="en-US" sz="2000" dirty="0" smtClean="0"/>
              <a:t>use is not </a:t>
            </a:r>
            <a:r>
              <a:rPr lang="en-US" sz="2000" dirty="0"/>
              <a:t>possible</a:t>
            </a:r>
          </a:p>
          <a:p>
            <a:r>
              <a:rPr lang="en-US" sz="2000" dirty="0"/>
              <a:t>Management Node failover </a:t>
            </a:r>
            <a:r>
              <a:rPr lang="en-US" sz="2000" dirty="0" smtClean="0"/>
              <a:t>is not </a:t>
            </a:r>
            <a:r>
              <a:rPr lang="en-US" sz="2000" dirty="0"/>
              <a:t>possible</a:t>
            </a:r>
          </a:p>
          <a:p>
            <a:endParaRPr lang="en-US" dirty="0" smtClean="0"/>
          </a:p>
          <a:p>
            <a:pPr lvl="2"/>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67</a:t>
            </a:fld>
            <a:endParaRPr lang="en-US" dirty="0"/>
          </a:p>
        </p:txBody>
      </p:sp>
    </p:spTree>
    <p:extLst>
      <p:ext uri="{BB962C8B-B14F-4D97-AF65-F5344CB8AC3E}">
        <p14:creationId xmlns:p14="http://schemas.microsoft.com/office/powerpoint/2010/main" val="59211450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Multi-Geo</a:t>
            </a:r>
          </a:p>
        </p:txBody>
      </p:sp>
      <p:sp>
        <p:nvSpPr>
          <p:cNvPr id="3" name="Content Placeholder 2"/>
          <p:cNvSpPr>
            <a:spLocks noGrp="1"/>
          </p:cNvSpPr>
          <p:nvPr>
            <p:ph idx="1"/>
          </p:nvPr>
        </p:nvSpPr>
        <p:spPr>
          <a:xfrm>
            <a:off x="301625" y="1007380"/>
            <a:ext cx="8637394" cy="5674931"/>
          </a:xfrm>
        </p:spPr>
        <p:txBody>
          <a:bodyPr/>
          <a:lstStyle/>
          <a:p>
            <a:r>
              <a:rPr lang="en-US" sz="2000" dirty="0" smtClean="0"/>
              <a:t>Early Performance numbers (provided by Gordon Chace)</a:t>
            </a:r>
          </a:p>
          <a:p>
            <a:pPr lvl="1"/>
            <a:r>
              <a:rPr lang="en-US" sz="1200" dirty="0"/>
              <a:t>Distributed gateway measurement was to store N files (each 1GiB) from an A10 to Lattus, N being powers of two from 1 to 128.  Since the A10 was configured for a large threadcount limit, each filecount tier was also the same threadcount tier.  This was done with zero versus 100ms additional latency in the REST API paths.  The Lattus was singlegeo with 20:4 policy</a:t>
            </a:r>
            <a:r>
              <a:rPr lang="en-US" sz="1200" dirty="0" smtClean="0"/>
              <a:t>.</a:t>
            </a:r>
            <a:endParaRPr lang="en-US" sz="1200" dirty="0"/>
          </a:p>
          <a:p>
            <a:pPr marL="0" indent="0">
              <a:buNone/>
            </a:pPr>
            <a:r>
              <a:rPr lang="en-US" sz="800" dirty="0" smtClean="0"/>
              <a:t>                         </a:t>
            </a:r>
            <a:r>
              <a:rPr lang="en-US" sz="1000" dirty="0" smtClean="0"/>
              <a:t>  Files</a:t>
            </a:r>
            <a:r>
              <a:rPr lang="en-US" sz="1000" dirty="0"/>
              <a:t>     Ingest     Retrieve   &lt;1ms latency</a:t>
            </a:r>
          </a:p>
          <a:p>
            <a:pPr marL="0" indent="0">
              <a:buNone/>
            </a:pPr>
            <a:r>
              <a:rPr lang="en-US" sz="1000" dirty="0" smtClean="0"/>
              <a:t>                      1</a:t>
            </a:r>
            <a:r>
              <a:rPr lang="en-US" sz="1000" dirty="0"/>
              <a:t>        </a:t>
            </a:r>
            <a:r>
              <a:rPr lang="en-US" sz="1000" dirty="0" smtClean="0"/>
              <a:t>  </a:t>
            </a:r>
            <a:r>
              <a:rPr lang="en-US" sz="1000" dirty="0"/>
              <a:t> 3.39      </a:t>
            </a:r>
            <a:r>
              <a:rPr lang="en-US" sz="1000" dirty="0" smtClean="0"/>
              <a:t>  </a:t>
            </a:r>
            <a:r>
              <a:rPr lang="en-US" sz="1000" dirty="0"/>
              <a:t>9.48</a:t>
            </a:r>
          </a:p>
          <a:p>
            <a:pPr marL="0" indent="0">
              <a:buNone/>
            </a:pPr>
            <a:r>
              <a:rPr lang="en-US" sz="1000" dirty="0" smtClean="0"/>
              <a:t>                      2</a:t>
            </a:r>
            <a:r>
              <a:rPr lang="en-US" sz="1000" dirty="0"/>
              <a:t>        </a:t>
            </a:r>
            <a:r>
              <a:rPr lang="en-US" sz="1000" dirty="0" smtClean="0"/>
              <a:t>   </a:t>
            </a:r>
            <a:r>
              <a:rPr lang="en-US" sz="1000" dirty="0"/>
              <a:t>3.89       </a:t>
            </a:r>
            <a:r>
              <a:rPr lang="en-US" sz="1000" dirty="0" smtClean="0"/>
              <a:t> 12.34</a:t>
            </a:r>
            <a:endParaRPr lang="en-US" sz="1000" dirty="0"/>
          </a:p>
          <a:p>
            <a:pPr marL="0" indent="0">
              <a:buNone/>
            </a:pPr>
            <a:r>
              <a:rPr lang="en-US" sz="1000" dirty="0" smtClean="0"/>
              <a:t>                      4</a:t>
            </a:r>
            <a:r>
              <a:rPr lang="en-US" sz="1000" dirty="0"/>
              <a:t>         </a:t>
            </a:r>
            <a:r>
              <a:rPr lang="en-US" sz="1000" dirty="0" smtClean="0"/>
              <a:t>  4.30</a:t>
            </a:r>
            <a:r>
              <a:rPr lang="en-US" sz="1000" dirty="0"/>
              <a:t>       </a:t>
            </a:r>
            <a:r>
              <a:rPr lang="en-US" sz="1000" dirty="0" smtClean="0"/>
              <a:t> 17.07</a:t>
            </a:r>
            <a:endParaRPr lang="en-US" sz="1000" dirty="0"/>
          </a:p>
          <a:p>
            <a:pPr marL="0" indent="0">
              <a:buNone/>
            </a:pPr>
            <a:r>
              <a:rPr lang="en-US" sz="1000" dirty="0" smtClean="0"/>
              <a:t>                      8</a:t>
            </a:r>
            <a:r>
              <a:rPr lang="en-US" sz="1000" dirty="0"/>
              <a:t>         </a:t>
            </a:r>
            <a:r>
              <a:rPr lang="en-US" sz="1000" dirty="0" smtClean="0"/>
              <a:t>  5.51</a:t>
            </a:r>
            <a:r>
              <a:rPr lang="en-US" sz="1000" dirty="0"/>
              <a:t>       </a:t>
            </a:r>
            <a:r>
              <a:rPr lang="en-US" sz="1000" dirty="0" smtClean="0"/>
              <a:t> 30.04</a:t>
            </a:r>
            <a:endParaRPr lang="en-US" sz="1000" dirty="0"/>
          </a:p>
          <a:p>
            <a:pPr marL="0" indent="0">
              <a:buNone/>
            </a:pPr>
            <a:r>
              <a:rPr lang="en-US" sz="1000" dirty="0" smtClean="0"/>
              <a:t>                     16</a:t>
            </a:r>
            <a:r>
              <a:rPr lang="en-US" sz="1000" dirty="0"/>
              <a:t>       </a:t>
            </a:r>
            <a:r>
              <a:rPr lang="en-US" sz="1000" dirty="0" smtClean="0"/>
              <a:t>   9.30</a:t>
            </a:r>
            <a:r>
              <a:rPr lang="en-US" sz="1000" dirty="0"/>
              <a:t>       </a:t>
            </a:r>
            <a:r>
              <a:rPr lang="en-US" sz="1000" dirty="0" smtClean="0"/>
              <a:t> 48.60</a:t>
            </a:r>
            <a:endParaRPr lang="en-US" sz="1000" dirty="0"/>
          </a:p>
          <a:p>
            <a:pPr marL="0" indent="0">
              <a:buNone/>
            </a:pPr>
            <a:r>
              <a:rPr lang="en-US" sz="1000" dirty="0" smtClean="0"/>
              <a:t>                      32</a:t>
            </a:r>
            <a:r>
              <a:rPr lang="en-US" sz="1000" dirty="0"/>
              <a:t>        </a:t>
            </a:r>
            <a:r>
              <a:rPr lang="en-US" sz="1000" dirty="0" smtClean="0"/>
              <a:t>17.13</a:t>
            </a:r>
            <a:r>
              <a:rPr lang="en-US" sz="1000" dirty="0"/>
              <a:t>      </a:t>
            </a:r>
            <a:r>
              <a:rPr lang="en-US" sz="1000" dirty="0" smtClean="0"/>
              <a:t> 96.35</a:t>
            </a:r>
            <a:endParaRPr lang="en-US" sz="1000" dirty="0"/>
          </a:p>
          <a:p>
            <a:pPr marL="0" indent="0">
              <a:buNone/>
            </a:pPr>
            <a:r>
              <a:rPr lang="en-US" sz="1000" dirty="0" smtClean="0"/>
              <a:t>                      64</a:t>
            </a:r>
            <a:r>
              <a:rPr lang="en-US" sz="1000" dirty="0"/>
              <a:t>        </a:t>
            </a:r>
            <a:r>
              <a:rPr lang="en-US" sz="1000" dirty="0" smtClean="0"/>
              <a:t> 34.44</a:t>
            </a:r>
            <a:r>
              <a:rPr lang="en-US" sz="1000" dirty="0"/>
              <a:t>      186.84</a:t>
            </a:r>
          </a:p>
          <a:p>
            <a:pPr marL="0" indent="0">
              <a:buNone/>
            </a:pPr>
            <a:r>
              <a:rPr lang="en-US" sz="1000" dirty="0" smtClean="0"/>
              <a:t>                      128</a:t>
            </a:r>
            <a:r>
              <a:rPr lang="en-US" sz="1000" dirty="0"/>
              <a:t>       67.29      381.09</a:t>
            </a:r>
          </a:p>
          <a:p>
            <a:pPr marL="0" indent="0">
              <a:buNone/>
            </a:pPr>
            <a:r>
              <a:rPr lang="en-US" sz="1000" dirty="0"/>
              <a:t> </a:t>
            </a:r>
          </a:p>
          <a:p>
            <a:pPr marL="0" indent="0">
              <a:buNone/>
            </a:pPr>
            <a:r>
              <a:rPr lang="en-US" sz="1000" dirty="0" smtClean="0"/>
              <a:t>                     Files </a:t>
            </a:r>
            <a:r>
              <a:rPr lang="en-US" sz="1000" dirty="0"/>
              <a:t>    Ingest     Retrieve   100ms added latency</a:t>
            </a:r>
          </a:p>
          <a:p>
            <a:pPr marL="0" indent="0">
              <a:buNone/>
            </a:pPr>
            <a:r>
              <a:rPr lang="en-US" sz="1000" dirty="0" smtClean="0"/>
              <a:t>                     1</a:t>
            </a:r>
            <a:r>
              <a:rPr lang="en-US" sz="1000" dirty="0"/>
              <a:t>         </a:t>
            </a:r>
            <a:r>
              <a:rPr lang="en-US" sz="1000" dirty="0" smtClean="0"/>
              <a:t>  48.76</a:t>
            </a:r>
            <a:r>
              <a:rPr lang="en-US" sz="1000" dirty="0"/>
              <a:t>      46.91</a:t>
            </a:r>
          </a:p>
          <a:p>
            <a:pPr marL="0" indent="0">
              <a:buNone/>
            </a:pPr>
            <a:r>
              <a:rPr lang="en-US" sz="1000" dirty="0" smtClean="0"/>
              <a:t>                     2</a:t>
            </a:r>
            <a:r>
              <a:rPr lang="en-US" sz="1000" dirty="0"/>
              <a:t>        </a:t>
            </a:r>
            <a:r>
              <a:rPr lang="en-US" sz="1000" dirty="0" smtClean="0"/>
              <a:t>  </a:t>
            </a:r>
            <a:r>
              <a:rPr lang="en-US" sz="1000" dirty="0"/>
              <a:t>48.70      </a:t>
            </a:r>
            <a:r>
              <a:rPr lang="en-US" sz="1000" dirty="0" smtClean="0"/>
              <a:t> 49.51</a:t>
            </a:r>
            <a:endParaRPr lang="en-US" sz="1000" dirty="0"/>
          </a:p>
          <a:p>
            <a:pPr marL="0" indent="0">
              <a:buNone/>
            </a:pPr>
            <a:r>
              <a:rPr lang="en-US" sz="1000" dirty="0" smtClean="0"/>
              <a:t>                     4</a:t>
            </a:r>
            <a:r>
              <a:rPr lang="en-US" sz="1000" dirty="0"/>
              <a:t>         </a:t>
            </a:r>
            <a:r>
              <a:rPr lang="en-US" sz="1000" dirty="0" smtClean="0"/>
              <a:t> 48.77</a:t>
            </a:r>
            <a:r>
              <a:rPr lang="en-US" sz="1000" dirty="0"/>
              <a:t>      </a:t>
            </a:r>
            <a:r>
              <a:rPr lang="en-US" sz="1000" dirty="0" smtClean="0"/>
              <a:t> 56.99</a:t>
            </a:r>
            <a:endParaRPr lang="en-US" sz="1000" dirty="0"/>
          </a:p>
          <a:p>
            <a:pPr marL="0" indent="0">
              <a:buNone/>
            </a:pPr>
            <a:r>
              <a:rPr lang="en-US" sz="1000" dirty="0" smtClean="0"/>
              <a:t>                     8</a:t>
            </a:r>
            <a:r>
              <a:rPr lang="en-US" sz="1000" dirty="0"/>
              <a:t>         </a:t>
            </a:r>
            <a:r>
              <a:rPr lang="en-US" sz="1000" dirty="0" smtClean="0"/>
              <a:t> 48.93</a:t>
            </a:r>
            <a:r>
              <a:rPr lang="en-US" sz="1000" dirty="0"/>
              <a:t>      </a:t>
            </a:r>
            <a:r>
              <a:rPr lang="en-US" sz="1000" dirty="0" smtClean="0"/>
              <a:t> 62.44</a:t>
            </a:r>
            <a:endParaRPr lang="en-US" sz="1000" dirty="0"/>
          </a:p>
          <a:p>
            <a:pPr marL="0" indent="0">
              <a:buNone/>
            </a:pPr>
            <a:r>
              <a:rPr lang="en-US" sz="1000" dirty="0" smtClean="0"/>
              <a:t>                    16</a:t>
            </a:r>
            <a:r>
              <a:rPr lang="en-US" sz="1000" dirty="0"/>
              <a:t>        </a:t>
            </a:r>
            <a:r>
              <a:rPr lang="en-US" sz="1000" dirty="0" smtClean="0"/>
              <a:t> 48.87</a:t>
            </a:r>
            <a:r>
              <a:rPr lang="en-US" sz="1000" dirty="0"/>
              <a:t>      </a:t>
            </a:r>
            <a:r>
              <a:rPr lang="en-US" sz="1000" dirty="0" smtClean="0"/>
              <a:t> 76.36</a:t>
            </a:r>
            <a:endParaRPr lang="en-US" sz="1000" dirty="0"/>
          </a:p>
          <a:p>
            <a:pPr marL="0" indent="0">
              <a:buNone/>
            </a:pPr>
            <a:r>
              <a:rPr lang="en-US" sz="1000" dirty="0" smtClean="0"/>
              <a:t>                     32</a:t>
            </a:r>
            <a:r>
              <a:rPr lang="en-US" sz="1000" dirty="0"/>
              <a:t>        93.28      151.82</a:t>
            </a:r>
          </a:p>
          <a:p>
            <a:pPr marL="0" indent="0">
              <a:buNone/>
            </a:pPr>
            <a:r>
              <a:rPr lang="en-US" sz="1000" dirty="0" smtClean="0"/>
              <a:t>                     64</a:t>
            </a:r>
            <a:r>
              <a:rPr lang="en-US" sz="1000" dirty="0"/>
              <a:t>        183.72     276.24</a:t>
            </a:r>
          </a:p>
          <a:p>
            <a:pPr marL="0" indent="0">
              <a:buNone/>
            </a:pPr>
            <a:r>
              <a:rPr lang="en-US" sz="1000" dirty="0" smtClean="0"/>
              <a:t>                     128</a:t>
            </a:r>
            <a:r>
              <a:rPr lang="en-US" sz="1000" dirty="0"/>
              <a:t>       404.28     522.57 </a:t>
            </a:r>
            <a:endParaRPr lang="en-US" sz="1000" dirty="0" smtClean="0"/>
          </a:p>
          <a:p>
            <a:pPr lvl="1"/>
            <a:r>
              <a:rPr lang="en-US" sz="1200" dirty="0" smtClean="0"/>
              <a:t>The </a:t>
            </a:r>
            <a:r>
              <a:rPr lang="en-US" sz="1200" dirty="0"/>
              <a:t>files were 1 GiB, so the total bandwidth is underwhelming with latency.  It was a large fraction of lightspeed with no latency and 16++ threads</a:t>
            </a:r>
            <a:r>
              <a:rPr lang="en-US" sz="1200" dirty="0" smtClean="0"/>
              <a:t>.</a:t>
            </a:r>
            <a:r>
              <a:rPr lang="en-US" sz="1200" dirty="0"/>
              <a:t> </a:t>
            </a:r>
            <a:endParaRPr lang="en-US" sz="1200" dirty="0" smtClean="0"/>
          </a:p>
          <a:p>
            <a:pPr lvl="1"/>
            <a:r>
              <a:rPr lang="en-US" sz="1200" dirty="0"/>
              <a:t>QA Observation it leveled off for bandwidth at about 16 threads.  100 </a:t>
            </a:r>
            <a:r>
              <a:rPr lang="en-US" sz="1200" dirty="0" err="1"/>
              <a:t>ms</a:t>
            </a:r>
            <a:r>
              <a:rPr lang="en-US" sz="1200" dirty="0"/>
              <a:t> latency penalty is about 5:1</a:t>
            </a:r>
            <a:r>
              <a:rPr lang="en-US" sz="1200" dirty="0" smtClean="0"/>
              <a:t>.</a:t>
            </a:r>
            <a:endParaRPr lang="en-US" sz="12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68</a:t>
            </a:fld>
            <a:endParaRPr lang="en-US" dirty="0"/>
          </a:p>
        </p:txBody>
      </p:sp>
    </p:spTree>
    <p:extLst>
      <p:ext uri="{BB962C8B-B14F-4D97-AF65-F5344CB8AC3E}">
        <p14:creationId xmlns:p14="http://schemas.microsoft.com/office/powerpoint/2010/main" val="390932296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Multi-Geo</a:t>
            </a:r>
          </a:p>
        </p:txBody>
      </p:sp>
      <p:sp>
        <p:nvSpPr>
          <p:cNvPr id="3" name="Content Placeholder 2"/>
          <p:cNvSpPr>
            <a:spLocks noGrp="1"/>
          </p:cNvSpPr>
          <p:nvPr>
            <p:ph idx="1"/>
          </p:nvPr>
        </p:nvSpPr>
        <p:spPr>
          <a:xfrm>
            <a:off x="301624" y="1142999"/>
            <a:ext cx="8662053" cy="5453009"/>
          </a:xfrm>
        </p:spPr>
        <p:txBody>
          <a:bodyPr/>
          <a:lstStyle/>
          <a:p>
            <a:r>
              <a:rPr lang="en-US" dirty="0"/>
              <a:t>Early Performance N</a:t>
            </a:r>
            <a:r>
              <a:rPr lang="en-US" dirty="0" smtClean="0"/>
              <a:t>umbers</a:t>
            </a:r>
          </a:p>
          <a:p>
            <a:pPr lvl="1"/>
            <a:r>
              <a:rPr lang="en-US" sz="1200" dirty="0"/>
              <a:t>Multigeo measurement was made without StorNext, simply running Amplidata’s PUT/GET burn-in utility on controller #1.  This had a 20:12 policy so GET is inherently 2.5 times easier than PUT.  Blacklisting (BL columns in the table) behavior was noticed for latencies of 25 ms and more.  Latency is applied to the controller #1 paths to other controllers and controller #1 to 10 of the 20 storage nodes</a:t>
            </a:r>
            <a:r>
              <a:rPr lang="en-US" sz="1200" dirty="0" smtClean="0"/>
              <a:t>.</a:t>
            </a:r>
          </a:p>
          <a:p>
            <a:pPr lvl="1"/>
            <a:endParaRPr lang="en-US" dirty="0"/>
          </a:p>
          <a:p>
            <a:pPr marL="0" indent="0">
              <a:buNone/>
            </a:pPr>
            <a:r>
              <a:rPr lang="en-US" sz="1000" dirty="0" smtClean="0"/>
              <a:t>                    Latency</a:t>
            </a:r>
            <a:r>
              <a:rPr lang="en-US" sz="1000" dirty="0"/>
              <a:t>    Put elapsed     BL   Get elapsed     BL</a:t>
            </a:r>
          </a:p>
          <a:p>
            <a:pPr marL="0" indent="0">
              <a:buNone/>
            </a:pPr>
            <a:r>
              <a:rPr lang="en-US" sz="1000" dirty="0" smtClean="0"/>
              <a:t>                     0</a:t>
            </a:r>
            <a:r>
              <a:rPr lang="en-US" sz="1000" dirty="0"/>
              <a:t>          </a:t>
            </a:r>
            <a:r>
              <a:rPr lang="en-US" sz="1000" dirty="0" smtClean="0"/>
              <a:t>    49.90 </a:t>
            </a:r>
            <a:r>
              <a:rPr lang="en-US" sz="1000" dirty="0"/>
              <a:t>         </a:t>
            </a:r>
            <a:r>
              <a:rPr lang="en-US" sz="1000" dirty="0" smtClean="0"/>
              <a:t>    </a:t>
            </a:r>
            <a:r>
              <a:rPr lang="en-US" sz="1000" dirty="0"/>
              <a:t> 0   </a:t>
            </a:r>
            <a:r>
              <a:rPr lang="en-US" sz="1000" dirty="0" smtClean="0"/>
              <a:t>  </a:t>
            </a:r>
            <a:r>
              <a:rPr lang="en-US" sz="1000" dirty="0"/>
              <a:t>21.97          </a:t>
            </a:r>
            <a:r>
              <a:rPr lang="en-US" sz="1000" dirty="0" smtClean="0"/>
              <a:t>      </a:t>
            </a:r>
            <a:r>
              <a:rPr lang="en-US" sz="1000" dirty="0"/>
              <a:t>0</a:t>
            </a:r>
          </a:p>
          <a:p>
            <a:pPr marL="0" indent="0">
              <a:buNone/>
            </a:pPr>
            <a:r>
              <a:rPr lang="en-US" sz="1000" dirty="0" smtClean="0"/>
              <a:t>                    10</a:t>
            </a:r>
            <a:r>
              <a:rPr lang="en-US" sz="1000" dirty="0"/>
              <a:t>        </a:t>
            </a:r>
            <a:r>
              <a:rPr lang="en-US" sz="1000" dirty="0" smtClean="0"/>
              <a:t>     </a:t>
            </a:r>
            <a:r>
              <a:rPr lang="en-US" sz="1000" dirty="0"/>
              <a:t>69.18          </a:t>
            </a:r>
            <a:r>
              <a:rPr lang="en-US" sz="1000" dirty="0" smtClean="0"/>
              <a:t>     </a:t>
            </a:r>
            <a:r>
              <a:rPr lang="en-US" sz="1000" dirty="0"/>
              <a:t>0   </a:t>
            </a:r>
            <a:r>
              <a:rPr lang="en-US" sz="1000" dirty="0" smtClean="0"/>
              <a:t>  </a:t>
            </a:r>
            <a:r>
              <a:rPr lang="en-US" sz="1000" dirty="0"/>
              <a:t>23.76          </a:t>
            </a:r>
            <a:r>
              <a:rPr lang="en-US" sz="1000" dirty="0" smtClean="0"/>
              <a:t>      </a:t>
            </a:r>
            <a:r>
              <a:rPr lang="en-US" sz="1000" dirty="0"/>
              <a:t>0</a:t>
            </a:r>
          </a:p>
          <a:p>
            <a:pPr marL="0" indent="0">
              <a:buNone/>
            </a:pPr>
            <a:r>
              <a:rPr lang="en-US" sz="1000" dirty="0" smtClean="0"/>
              <a:t>                    20</a:t>
            </a:r>
            <a:r>
              <a:rPr lang="en-US" sz="1000" dirty="0"/>
              <a:t>        </a:t>
            </a:r>
            <a:r>
              <a:rPr lang="en-US" sz="1000" dirty="0" smtClean="0"/>
              <a:t>    </a:t>
            </a:r>
            <a:r>
              <a:rPr lang="en-US" sz="1000" dirty="0"/>
              <a:t>101.15         </a:t>
            </a:r>
            <a:r>
              <a:rPr lang="en-US" sz="1000" dirty="0" smtClean="0"/>
              <a:t>     </a:t>
            </a:r>
            <a:r>
              <a:rPr lang="en-US" sz="1000" dirty="0"/>
              <a:t>0    </a:t>
            </a:r>
            <a:r>
              <a:rPr lang="en-US" sz="1000" dirty="0" smtClean="0"/>
              <a:t> 34.72</a:t>
            </a:r>
            <a:r>
              <a:rPr lang="en-US" sz="1000" dirty="0"/>
              <a:t>           </a:t>
            </a:r>
            <a:r>
              <a:rPr lang="en-US" sz="1000" dirty="0" smtClean="0"/>
              <a:t>     0</a:t>
            </a:r>
            <a:endParaRPr lang="en-US" sz="1000" dirty="0"/>
          </a:p>
          <a:p>
            <a:pPr marL="0" indent="0">
              <a:buNone/>
            </a:pPr>
            <a:r>
              <a:rPr lang="en-US" sz="1000" dirty="0" smtClean="0"/>
              <a:t>                    25</a:t>
            </a:r>
            <a:r>
              <a:rPr lang="en-US" sz="1000" dirty="0"/>
              <a:t>         </a:t>
            </a:r>
            <a:r>
              <a:rPr lang="en-US" sz="1000" dirty="0" smtClean="0"/>
              <a:t>   117.89</a:t>
            </a:r>
            <a:r>
              <a:rPr lang="en-US" sz="1000" dirty="0"/>
              <a:t>         </a:t>
            </a:r>
            <a:r>
              <a:rPr lang="en-US" sz="1000" dirty="0" smtClean="0"/>
              <a:t>     0</a:t>
            </a:r>
            <a:r>
              <a:rPr lang="en-US" sz="1000" dirty="0"/>
              <a:t>    </a:t>
            </a:r>
            <a:r>
              <a:rPr lang="en-US" sz="1000" dirty="0" smtClean="0"/>
              <a:t> 40.36</a:t>
            </a:r>
            <a:r>
              <a:rPr lang="en-US" sz="1000" dirty="0"/>
              <a:t>           </a:t>
            </a:r>
            <a:r>
              <a:rPr lang="en-US" sz="1000" dirty="0" smtClean="0"/>
              <a:t>     0</a:t>
            </a:r>
            <a:endParaRPr lang="en-US" sz="1000" dirty="0"/>
          </a:p>
          <a:p>
            <a:pPr marL="0" indent="0">
              <a:buNone/>
            </a:pPr>
            <a:r>
              <a:rPr lang="en-US" sz="1000" dirty="0" smtClean="0"/>
              <a:t>                    25</a:t>
            </a:r>
            <a:r>
              <a:rPr lang="en-US" sz="1000" dirty="0"/>
              <a:t>         </a:t>
            </a:r>
            <a:r>
              <a:rPr lang="en-US" sz="1000" dirty="0" smtClean="0"/>
              <a:t>    114.99</a:t>
            </a:r>
            <a:r>
              <a:rPr lang="en-US" sz="1000" dirty="0"/>
              <a:t>          </a:t>
            </a:r>
            <a:r>
              <a:rPr lang="en-US" sz="1000" dirty="0" smtClean="0"/>
              <a:t>   1</a:t>
            </a:r>
            <a:r>
              <a:rPr lang="en-US" sz="1000" dirty="0"/>
              <a:t>    </a:t>
            </a:r>
            <a:r>
              <a:rPr lang="en-US" sz="1000" dirty="0" smtClean="0"/>
              <a:t> 40.46</a:t>
            </a:r>
            <a:r>
              <a:rPr lang="en-US" sz="1000" dirty="0"/>
              <a:t>          </a:t>
            </a:r>
            <a:r>
              <a:rPr lang="en-US" sz="1000" dirty="0" smtClean="0"/>
              <a:t>      0</a:t>
            </a:r>
            <a:endParaRPr lang="en-US" sz="1000" dirty="0"/>
          </a:p>
          <a:p>
            <a:pPr marL="0" indent="0">
              <a:buNone/>
            </a:pPr>
            <a:r>
              <a:rPr lang="en-US" sz="1000" dirty="0" smtClean="0"/>
              <a:t>                    30</a:t>
            </a:r>
            <a:r>
              <a:rPr lang="en-US" sz="1000" dirty="0"/>
              <a:t>         </a:t>
            </a:r>
            <a:r>
              <a:rPr lang="en-US" sz="1000" dirty="0" smtClean="0"/>
              <a:t>    130.17</a:t>
            </a:r>
            <a:r>
              <a:rPr lang="en-US" sz="1000" dirty="0"/>
              <a:t>          </a:t>
            </a:r>
            <a:r>
              <a:rPr lang="en-US" sz="1000" dirty="0" smtClean="0"/>
              <a:t>   4</a:t>
            </a:r>
            <a:r>
              <a:rPr lang="en-US" sz="1000" dirty="0"/>
              <a:t>    </a:t>
            </a:r>
            <a:r>
              <a:rPr lang="en-US" sz="1000" dirty="0" smtClean="0"/>
              <a:t> 45.65</a:t>
            </a:r>
            <a:r>
              <a:rPr lang="en-US" sz="1000" dirty="0"/>
              <a:t>           </a:t>
            </a:r>
            <a:r>
              <a:rPr lang="en-US" sz="1000" dirty="0" smtClean="0"/>
              <a:t>     0</a:t>
            </a:r>
            <a:endParaRPr lang="en-US" sz="1000" dirty="0"/>
          </a:p>
          <a:p>
            <a:pPr marL="0" indent="0">
              <a:buNone/>
            </a:pPr>
            <a:r>
              <a:rPr lang="en-US" sz="1000" dirty="0" smtClean="0"/>
              <a:t>                    37</a:t>
            </a:r>
            <a:r>
              <a:rPr lang="en-US" sz="1000" dirty="0"/>
              <a:t>         </a:t>
            </a:r>
            <a:r>
              <a:rPr lang="en-US" sz="1000" dirty="0" smtClean="0"/>
              <a:t>    145.55</a:t>
            </a:r>
            <a:r>
              <a:rPr lang="en-US" sz="1000" dirty="0"/>
              <a:t>          </a:t>
            </a:r>
            <a:r>
              <a:rPr lang="en-US" sz="1000" dirty="0" smtClean="0"/>
              <a:t>  18</a:t>
            </a:r>
            <a:r>
              <a:rPr lang="en-US" sz="1000" dirty="0"/>
              <a:t>   </a:t>
            </a:r>
            <a:r>
              <a:rPr lang="en-US" sz="1000" dirty="0" smtClean="0"/>
              <a:t> 50.75</a:t>
            </a:r>
            <a:r>
              <a:rPr lang="en-US" sz="1000" dirty="0"/>
              <a:t>           </a:t>
            </a:r>
            <a:r>
              <a:rPr lang="en-US" sz="1000" dirty="0" smtClean="0"/>
              <a:t>     0</a:t>
            </a:r>
            <a:endParaRPr lang="en-US" sz="1000" dirty="0"/>
          </a:p>
          <a:p>
            <a:pPr marL="0" indent="0">
              <a:buNone/>
            </a:pPr>
            <a:r>
              <a:rPr lang="en-US" sz="1000" dirty="0" smtClean="0"/>
              <a:t>                    50</a:t>
            </a:r>
            <a:r>
              <a:rPr lang="en-US" sz="1000" dirty="0"/>
              <a:t>         </a:t>
            </a:r>
            <a:r>
              <a:rPr lang="en-US" sz="1000" dirty="0" smtClean="0"/>
              <a:t>    168.66</a:t>
            </a:r>
            <a:r>
              <a:rPr lang="en-US" sz="1000" dirty="0"/>
              <a:t>          </a:t>
            </a:r>
            <a:r>
              <a:rPr lang="en-US" sz="1000" dirty="0" smtClean="0"/>
              <a:t>  48</a:t>
            </a:r>
            <a:r>
              <a:rPr lang="en-US" sz="1000" dirty="0"/>
              <a:t>   </a:t>
            </a:r>
            <a:r>
              <a:rPr lang="en-US" sz="1000" dirty="0" smtClean="0"/>
              <a:t> 64.30</a:t>
            </a:r>
            <a:r>
              <a:rPr lang="en-US" sz="1000" dirty="0"/>
              <a:t>           </a:t>
            </a:r>
            <a:r>
              <a:rPr lang="en-US" sz="1000" dirty="0" smtClean="0"/>
              <a:t>     0</a:t>
            </a:r>
            <a:endParaRPr lang="en-US" sz="1000" dirty="0"/>
          </a:p>
          <a:p>
            <a:pPr marL="0" indent="0">
              <a:buNone/>
            </a:pPr>
            <a:r>
              <a:rPr lang="en-US" sz="1000" dirty="0" smtClean="0"/>
              <a:t>                    60</a:t>
            </a:r>
            <a:r>
              <a:rPr lang="en-US" sz="1000" dirty="0"/>
              <a:t>         </a:t>
            </a:r>
            <a:r>
              <a:rPr lang="en-US" sz="1000" dirty="0" smtClean="0"/>
              <a:t>    179.97</a:t>
            </a:r>
            <a:r>
              <a:rPr lang="en-US" sz="1000" dirty="0"/>
              <a:t>          </a:t>
            </a:r>
            <a:r>
              <a:rPr lang="en-US" sz="1000" dirty="0" smtClean="0"/>
              <a:t>  54</a:t>
            </a:r>
            <a:r>
              <a:rPr lang="en-US" sz="1000" dirty="0"/>
              <a:t>   </a:t>
            </a:r>
            <a:r>
              <a:rPr lang="en-US" sz="1000" dirty="0" smtClean="0"/>
              <a:t> 70.98</a:t>
            </a:r>
            <a:r>
              <a:rPr lang="en-US" sz="1000" dirty="0"/>
              <a:t>           </a:t>
            </a:r>
            <a:r>
              <a:rPr lang="en-US" sz="1000" dirty="0" smtClean="0"/>
              <a:t>     0</a:t>
            </a:r>
            <a:endParaRPr lang="en-US" sz="1000" dirty="0"/>
          </a:p>
          <a:p>
            <a:pPr marL="0" indent="0">
              <a:buNone/>
            </a:pPr>
            <a:r>
              <a:rPr lang="en-US" sz="1000" dirty="0" smtClean="0"/>
              <a:t>                    75</a:t>
            </a:r>
            <a:r>
              <a:rPr lang="en-US" sz="1000" dirty="0"/>
              <a:t>         </a:t>
            </a:r>
            <a:r>
              <a:rPr lang="en-US" sz="1000" dirty="0" smtClean="0"/>
              <a:t>    197.48</a:t>
            </a:r>
            <a:r>
              <a:rPr lang="en-US" sz="1000" dirty="0"/>
              <a:t>          </a:t>
            </a:r>
            <a:r>
              <a:rPr lang="en-US" sz="1000" dirty="0" smtClean="0"/>
              <a:t>  75</a:t>
            </a:r>
            <a:r>
              <a:rPr lang="en-US" sz="1000" dirty="0"/>
              <a:t>   </a:t>
            </a:r>
            <a:r>
              <a:rPr lang="en-US" sz="1000" dirty="0" smtClean="0"/>
              <a:t> 82.32</a:t>
            </a:r>
            <a:r>
              <a:rPr lang="en-US" sz="1000" dirty="0"/>
              <a:t>           </a:t>
            </a:r>
            <a:r>
              <a:rPr lang="en-US" sz="1000" dirty="0" smtClean="0"/>
              <a:t>     0</a:t>
            </a:r>
            <a:endParaRPr lang="en-US" sz="1000" dirty="0"/>
          </a:p>
          <a:p>
            <a:pPr marL="0" indent="0">
              <a:buNone/>
            </a:pPr>
            <a:r>
              <a:rPr lang="en-US" sz="1000" dirty="0" smtClean="0"/>
              <a:t>                    100</a:t>
            </a:r>
            <a:r>
              <a:rPr lang="en-US" sz="1000" dirty="0"/>
              <a:t>        </a:t>
            </a:r>
            <a:r>
              <a:rPr lang="en-US" sz="1000" dirty="0" smtClean="0"/>
              <a:t>    246.60</a:t>
            </a:r>
            <a:r>
              <a:rPr lang="en-US" sz="1000" dirty="0"/>
              <a:t>          147  101.42          </a:t>
            </a:r>
            <a:r>
              <a:rPr lang="en-US" sz="1000" dirty="0" smtClean="0"/>
              <a:t>     2</a:t>
            </a:r>
            <a:endParaRPr lang="en-US" sz="1000" dirty="0"/>
          </a:p>
          <a:p>
            <a:pPr marL="0" indent="0">
              <a:buNone/>
            </a:pPr>
            <a:r>
              <a:rPr lang="en-US" sz="1000" dirty="0" smtClean="0"/>
              <a:t>                    140</a:t>
            </a:r>
            <a:r>
              <a:rPr lang="en-US" sz="1000" dirty="0"/>
              <a:t>        </a:t>
            </a:r>
            <a:r>
              <a:rPr lang="en-US" sz="1000" dirty="0" smtClean="0"/>
              <a:t>    308.62</a:t>
            </a:r>
            <a:r>
              <a:rPr lang="en-US" sz="1000" dirty="0"/>
              <a:t>          274  121.12          </a:t>
            </a:r>
            <a:r>
              <a:rPr lang="en-US" sz="1000" dirty="0" smtClean="0"/>
              <a:t>     22</a:t>
            </a:r>
            <a:endParaRPr lang="en-US" sz="1000" dirty="0"/>
          </a:p>
          <a:p>
            <a:pPr marL="0" indent="0">
              <a:buNone/>
            </a:pPr>
            <a:r>
              <a:rPr lang="en-US" sz="1000" dirty="0" smtClean="0"/>
              <a:t>                    200</a:t>
            </a:r>
            <a:r>
              <a:rPr lang="en-US" sz="1000" dirty="0"/>
              <a:t>        </a:t>
            </a:r>
            <a:r>
              <a:rPr lang="en-US" sz="1000" dirty="0" smtClean="0"/>
              <a:t>    432.28</a:t>
            </a:r>
            <a:r>
              <a:rPr lang="en-US" sz="1000" dirty="0"/>
              <a:t>          514  143.16          </a:t>
            </a:r>
            <a:r>
              <a:rPr lang="en-US" sz="1000" dirty="0" smtClean="0"/>
              <a:t>     62</a:t>
            </a:r>
          </a:p>
          <a:p>
            <a:pPr marL="457200" lvl="1" indent="0">
              <a:buNone/>
            </a:pPr>
            <a:endParaRPr lang="en-US" sz="1000" dirty="0"/>
          </a:p>
          <a:p>
            <a:pPr marL="457200" lvl="1" indent="0">
              <a:buNone/>
            </a:pPr>
            <a:r>
              <a:rPr lang="en-US" sz="1200" dirty="0" smtClean="0"/>
              <a:t>QA </a:t>
            </a:r>
            <a:r>
              <a:rPr lang="en-US" sz="1200" dirty="0"/>
              <a:t>Observation:  The short version of this is that 20 </a:t>
            </a:r>
            <a:r>
              <a:rPr lang="en-US" sz="1200" dirty="0" err="1"/>
              <a:t>ms</a:t>
            </a:r>
            <a:r>
              <a:rPr lang="en-US" sz="1200" dirty="0"/>
              <a:t> </a:t>
            </a:r>
            <a:r>
              <a:rPr lang="en-US" sz="1200" dirty="0" smtClean="0"/>
              <a:t>latency halved </a:t>
            </a:r>
            <a:r>
              <a:rPr lang="en-US" sz="1200" dirty="0"/>
              <a:t>bandwidth for </a:t>
            </a:r>
            <a:r>
              <a:rPr lang="en-US" sz="1200" dirty="0" smtClean="0"/>
              <a:t> PUT</a:t>
            </a:r>
            <a:r>
              <a:rPr lang="en-US" sz="1200" dirty="0"/>
              <a:t>, and 25 </a:t>
            </a:r>
            <a:r>
              <a:rPr lang="en-US" sz="1200" dirty="0" err="1"/>
              <a:t>ms</a:t>
            </a:r>
            <a:r>
              <a:rPr lang="en-US" sz="1200" dirty="0"/>
              <a:t> </a:t>
            </a:r>
            <a:r>
              <a:rPr lang="en-US" sz="1200" dirty="0" smtClean="0"/>
              <a:t>latency halved </a:t>
            </a:r>
            <a:r>
              <a:rPr lang="en-US" sz="1200" dirty="0"/>
              <a:t>bandwidth for </a:t>
            </a:r>
            <a:r>
              <a:rPr lang="en-US" sz="1200" dirty="0" smtClean="0"/>
              <a:t>a GET</a:t>
            </a:r>
            <a:r>
              <a:rPr lang="en-US" sz="1200" dirty="0"/>
              <a:t>.  Blacklisting could just barely happen at 25 </a:t>
            </a:r>
            <a:r>
              <a:rPr lang="en-US" sz="1200" dirty="0" err="1"/>
              <a:t>ms</a:t>
            </a:r>
            <a:r>
              <a:rPr lang="en-US" sz="1200" dirty="0"/>
              <a:t> </a:t>
            </a:r>
            <a:r>
              <a:rPr lang="en-US" sz="1200" dirty="0" smtClean="0"/>
              <a:t>latency, </a:t>
            </a:r>
            <a:r>
              <a:rPr lang="en-US" sz="1200" dirty="0"/>
              <a:t>but grew rapidly for higher </a:t>
            </a:r>
            <a:r>
              <a:rPr lang="en-US" sz="1200" dirty="0" smtClean="0"/>
              <a:t>latencies when </a:t>
            </a:r>
            <a:r>
              <a:rPr lang="en-US" sz="1200" dirty="0"/>
              <a:t>doing </a:t>
            </a:r>
            <a:r>
              <a:rPr lang="en-US" sz="1200" dirty="0" smtClean="0"/>
              <a:t>a PUT</a:t>
            </a:r>
            <a:r>
              <a:rPr lang="en-US" sz="1200" dirty="0"/>
              <a:t>.  Blacklisting for </a:t>
            </a:r>
            <a:r>
              <a:rPr lang="en-US" sz="1200" dirty="0" smtClean="0"/>
              <a:t>a GET </a:t>
            </a:r>
            <a:r>
              <a:rPr lang="en-US" sz="1200" dirty="0"/>
              <a:t>would only happen at 100ms </a:t>
            </a:r>
            <a:r>
              <a:rPr lang="en-US" sz="1200" dirty="0" smtClean="0"/>
              <a:t>latency and </a:t>
            </a:r>
            <a:r>
              <a:rPr lang="en-US" sz="1200" dirty="0"/>
              <a:t>beyond</a:t>
            </a:r>
            <a:r>
              <a:rPr lang="en-US" sz="800" dirty="0"/>
              <a:t>.</a:t>
            </a:r>
            <a:endParaRPr lang="en-US" sz="4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69</a:t>
            </a:fld>
            <a:endParaRPr lang="en-US" dirty="0"/>
          </a:p>
        </p:txBody>
      </p:sp>
    </p:spTree>
    <p:extLst>
      <p:ext uri="{BB962C8B-B14F-4D97-AF65-F5344CB8AC3E}">
        <p14:creationId xmlns:p14="http://schemas.microsoft.com/office/powerpoint/2010/main" val="3843857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Lattus Hardware Lineup</a:t>
            </a:r>
            <a:endParaRPr lang="en-US" dirty="0"/>
          </a:p>
        </p:txBody>
      </p:sp>
      <p:sp>
        <p:nvSpPr>
          <p:cNvPr id="3" name="Content Placeholder 2"/>
          <p:cNvSpPr>
            <a:spLocks noGrp="1"/>
          </p:cNvSpPr>
          <p:nvPr>
            <p:ph idx="1"/>
          </p:nvPr>
        </p:nvSpPr>
        <p:spPr/>
        <p:txBody>
          <a:bodyPr/>
          <a:lstStyle/>
          <a:p>
            <a:pPr marL="0" indent="0">
              <a:buNone/>
            </a:pPr>
            <a:r>
              <a:rPr lang="en-US" sz="800" b="1" dirty="0" smtClean="0"/>
              <a:t>              S60 Rear</a:t>
            </a:r>
            <a:r>
              <a:rPr lang="en-US" sz="800" b="1" dirty="0"/>
              <a:t> </a:t>
            </a:r>
            <a:r>
              <a:rPr lang="en-US" sz="800" b="1" dirty="0" smtClean="0"/>
              <a:t>View</a:t>
            </a:r>
          </a:p>
          <a:p>
            <a:pPr>
              <a:buFont typeface="Wingdings" charset="2"/>
              <a:buChar char="§"/>
            </a:pPr>
            <a:endParaRPr lang="en-US" sz="800" dirty="0" smtClean="0"/>
          </a:p>
          <a:p>
            <a:pPr>
              <a:buFont typeface="Wingdings" charset="2"/>
              <a:buChar char="§"/>
            </a:pPr>
            <a:endParaRPr lang="en-US" sz="800" dirty="0"/>
          </a:p>
          <a:p>
            <a:pPr>
              <a:buFont typeface="Wingdings" charset="2"/>
              <a:buChar char="§"/>
            </a:pPr>
            <a:endParaRPr lang="en-US" sz="800" dirty="0" smtClean="0"/>
          </a:p>
          <a:p>
            <a:pPr>
              <a:buFont typeface="Wingdings" charset="2"/>
              <a:buChar char="§"/>
            </a:pPr>
            <a:endParaRPr lang="en-US" sz="800" dirty="0"/>
          </a:p>
          <a:p>
            <a:pPr>
              <a:buFont typeface="Wingdings" charset="2"/>
              <a:buChar char="§"/>
            </a:pPr>
            <a:endParaRPr lang="en-US" sz="800" dirty="0" smtClean="0"/>
          </a:p>
          <a:p>
            <a:pPr>
              <a:buFont typeface="Wingdings" charset="2"/>
              <a:buChar char="§"/>
            </a:pPr>
            <a:endParaRPr lang="en-US" sz="800" dirty="0"/>
          </a:p>
          <a:p>
            <a:pPr>
              <a:buFont typeface="Wingdings" charset="2"/>
              <a:buChar char="§"/>
            </a:pPr>
            <a:r>
              <a:rPr lang="en-US" dirty="0"/>
              <a:t>The Amplistor Lattus Storage System uses </a:t>
            </a:r>
            <a:r>
              <a:rPr lang="en-US" dirty="0" smtClean="0"/>
              <a:t>a Dell </a:t>
            </a:r>
            <a:r>
              <a:rPr lang="en-US" dirty="0"/>
              <a:t>OEM Network </a:t>
            </a:r>
            <a:r>
              <a:rPr lang="en-US" dirty="0" smtClean="0"/>
              <a:t>System Switch (S4810).</a:t>
            </a:r>
          </a:p>
          <a:p>
            <a:pPr marL="0" indent="0">
              <a:buNone/>
            </a:pPr>
            <a:r>
              <a:rPr lang="en-US" sz="800" b="1" dirty="0" smtClean="0"/>
              <a:t>                 S4810 Front</a:t>
            </a:r>
            <a:r>
              <a:rPr lang="en-US" sz="800" b="1" dirty="0"/>
              <a:t> View</a:t>
            </a:r>
            <a:endParaRPr lang="en-US" sz="800" dirty="0"/>
          </a:p>
          <a:p>
            <a:pPr marL="0" indent="0">
              <a:buNone/>
            </a:pPr>
            <a:r>
              <a:rPr lang="en-US" sz="800" b="1" dirty="0"/>
              <a:t> </a:t>
            </a:r>
          </a:p>
          <a:p>
            <a:pPr marL="0" indent="0">
              <a:buNone/>
            </a:pPr>
            <a:r>
              <a:rPr lang="en-US" sz="800" b="1" dirty="0" smtClean="0"/>
              <a:t>                 </a:t>
            </a:r>
          </a:p>
          <a:p>
            <a:pPr marL="0" indent="0">
              <a:buNone/>
            </a:pPr>
            <a:endParaRPr lang="en-US" sz="800" b="1" dirty="0"/>
          </a:p>
          <a:p>
            <a:pPr marL="0" indent="0">
              <a:buNone/>
            </a:pPr>
            <a:endParaRPr lang="en-US" sz="800" b="1" dirty="0" smtClean="0"/>
          </a:p>
          <a:p>
            <a:pPr marL="0" indent="0">
              <a:buNone/>
            </a:pPr>
            <a:endParaRPr lang="en-US" sz="800" b="1" dirty="0" smtClean="0"/>
          </a:p>
          <a:p>
            <a:pPr marL="0" indent="0">
              <a:buNone/>
            </a:pPr>
            <a:r>
              <a:rPr lang="en-US" sz="800" b="1" dirty="0" smtClean="0"/>
              <a:t>                    S4810 Rear</a:t>
            </a:r>
            <a:r>
              <a:rPr lang="en-US" sz="800" b="1" dirty="0"/>
              <a:t> View</a:t>
            </a:r>
            <a:endParaRPr lang="en-US" sz="800" dirty="0"/>
          </a:p>
          <a:p>
            <a:pPr marL="0" indent="0">
              <a:buNone/>
            </a:pPr>
            <a:endParaRPr lang="en-US" dirty="0"/>
          </a:p>
          <a:p>
            <a:pPr>
              <a:buFont typeface="Wingdings" charset="2"/>
              <a:buChar char="§"/>
            </a:pPr>
            <a:endParaRPr lang="en-US" dirty="0" smtClean="0"/>
          </a:p>
          <a:p>
            <a:pPr>
              <a:buFont typeface="Wingdings" charset="2"/>
              <a:buChar char="§"/>
            </a:pPr>
            <a:r>
              <a:rPr lang="en-US" dirty="0"/>
              <a:t>The Amplistor Lattus Storage System uses a Dell OEM Network </a:t>
            </a:r>
            <a:r>
              <a:rPr lang="en-US" dirty="0" smtClean="0"/>
              <a:t>Interconnect Switch (8132F).</a:t>
            </a:r>
          </a:p>
          <a:p>
            <a:pPr lvl="1">
              <a:buFont typeface="Wingdings" charset="2"/>
              <a:buChar char="§"/>
            </a:pPr>
            <a:r>
              <a:rPr lang="en-US" dirty="0" smtClean="0"/>
              <a:t>Or a customer can use their own supplied switch.</a:t>
            </a: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7</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276110" y="1578951"/>
            <a:ext cx="4914900" cy="469900"/>
          </a:xfrm>
          <a:prstGeom prst="rect">
            <a:avLst/>
          </a:prstGeom>
          <a:noFill/>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313100" y="3311361"/>
            <a:ext cx="4914900" cy="457200"/>
          </a:xfrm>
          <a:prstGeom prst="rect">
            <a:avLst/>
          </a:prstGeom>
          <a:noFill/>
        </p:spPr>
      </p:pic>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337760" y="4131054"/>
            <a:ext cx="4914900" cy="469900"/>
          </a:xfrm>
          <a:prstGeom prst="rect">
            <a:avLst/>
          </a:prstGeom>
          <a:noFill/>
        </p:spPr>
      </p:pic>
    </p:spTree>
    <p:extLst>
      <p:ext uri="{BB962C8B-B14F-4D97-AF65-F5344CB8AC3E}">
        <p14:creationId xmlns:p14="http://schemas.microsoft.com/office/powerpoint/2010/main" val="333530547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Multi-Geo</a:t>
            </a:r>
          </a:p>
        </p:txBody>
      </p:sp>
      <p:sp>
        <p:nvSpPr>
          <p:cNvPr id="3" name="Content Placeholder 2"/>
          <p:cNvSpPr>
            <a:spLocks noGrp="1"/>
          </p:cNvSpPr>
          <p:nvPr>
            <p:ph idx="1"/>
          </p:nvPr>
        </p:nvSpPr>
        <p:spPr>
          <a:xfrm>
            <a:off x="301624" y="1155329"/>
            <a:ext cx="8514097" cy="5029200"/>
          </a:xfrm>
        </p:spPr>
        <p:txBody>
          <a:bodyPr/>
          <a:lstStyle/>
          <a:p>
            <a:r>
              <a:rPr lang="en-US" dirty="0"/>
              <a:t>Latency was also experimented </a:t>
            </a:r>
            <a:r>
              <a:rPr lang="en-US" dirty="0" smtClean="0"/>
              <a:t>during install &amp; initialize </a:t>
            </a:r>
            <a:r>
              <a:rPr lang="en-US" dirty="0"/>
              <a:t>of controllers and storage nodes.  There were failures (which could be </a:t>
            </a:r>
            <a:r>
              <a:rPr lang="en-US" dirty="0" smtClean="0"/>
              <a:t>retried)</a:t>
            </a:r>
          </a:p>
          <a:p>
            <a:pPr lvl="1"/>
            <a:r>
              <a:rPr lang="en-US" dirty="0"/>
              <a:t>QA Observation:  </a:t>
            </a:r>
            <a:r>
              <a:rPr lang="en-US" dirty="0" smtClean="0"/>
              <a:t>It looks </a:t>
            </a:r>
            <a:r>
              <a:rPr lang="en-US" dirty="0"/>
              <a:t>like 25 </a:t>
            </a:r>
            <a:r>
              <a:rPr lang="en-US" dirty="0" err="1"/>
              <a:t>ms</a:t>
            </a:r>
            <a:r>
              <a:rPr lang="en-US" dirty="0"/>
              <a:t> </a:t>
            </a:r>
            <a:r>
              <a:rPr lang="en-US" dirty="0" smtClean="0"/>
              <a:t>latency is </a:t>
            </a:r>
            <a:r>
              <a:rPr lang="en-US" dirty="0"/>
              <a:t>more or less clean, and high latencies get increasingly dirty.  This applies to both the remote installs and to </a:t>
            </a:r>
            <a:r>
              <a:rPr lang="en-US" dirty="0" smtClean="0"/>
              <a:t>dat</a:t>
            </a:r>
            <a:r>
              <a:rPr lang="en-US" dirty="0" smtClean="0"/>
              <a:t>a transfers once installed.</a:t>
            </a:r>
            <a:endParaRPr lang="en-US" dirty="0" smtClean="0"/>
          </a:p>
          <a:p>
            <a:r>
              <a:rPr lang="en-US" dirty="0" smtClean="0"/>
              <a:t>Amplidata presented Quantum with some results from their latency tests. </a:t>
            </a:r>
          </a:p>
          <a:p>
            <a:pPr lvl="1"/>
            <a:r>
              <a:rPr lang="en-US" dirty="0"/>
              <a:t>W</a:t>
            </a:r>
            <a:r>
              <a:rPr lang="en-US" dirty="0" smtClean="0"/>
              <a:t>ill not be shown in this presentation!</a:t>
            </a:r>
          </a:p>
          <a:p>
            <a:pPr lvl="1"/>
            <a:r>
              <a:rPr lang="en-US" dirty="0" smtClean="0"/>
              <a:t>QA Observation:</a:t>
            </a:r>
            <a:r>
              <a:rPr lang="en-US" dirty="0"/>
              <a:t>  Looks like Amplidata also saw roughly 5:1 </a:t>
            </a:r>
            <a:r>
              <a:rPr lang="en-US" dirty="0" smtClean="0"/>
              <a:t>performance penalty </a:t>
            </a:r>
            <a:r>
              <a:rPr lang="en-US" dirty="0"/>
              <a:t>at 100 </a:t>
            </a:r>
            <a:r>
              <a:rPr lang="en-US" dirty="0" err="1" smtClean="0"/>
              <a:t>ms</a:t>
            </a:r>
            <a:r>
              <a:rPr lang="en-US" dirty="0" smtClean="0"/>
              <a:t> latency.</a:t>
            </a:r>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70</a:t>
            </a:fld>
            <a:endParaRPr lang="en-US" dirty="0"/>
          </a:p>
        </p:txBody>
      </p:sp>
    </p:spTree>
    <p:extLst>
      <p:ext uri="{BB962C8B-B14F-4D97-AF65-F5344CB8AC3E}">
        <p14:creationId xmlns:p14="http://schemas.microsoft.com/office/powerpoint/2010/main" val="103922935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Operational Issues</a:t>
            </a:r>
            <a:endParaRPr lang="en-US" dirty="0"/>
          </a:p>
        </p:txBody>
      </p:sp>
      <p:sp>
        <p:nvSpPr>
          <p:cNvPr id="4" name="Title 3"/>
          <p:cNvSpPr>
            <a:spLocks noGrp="1"/>
          </p:cNvSpPr>
          <p:nvPr>
            <p:ph type="title"/>
          </p:nvPr>
        </p:nvSpPr>
        <p:spPr/>
        <p:txBody>
          <a:bodyPr/>
          <a:lstStyle/>
          <a:p>
            <a:r>
              <a:rPr lang="en-US" dirty="0" smtClean="0"/>
              <a:t>Next Section</a:t>
            </a:r>
            <a:endParaRPr lang="en-US" dirty="0"/>
          </a:p>
        </p:txBody>
      </p:sp>
    </p:spTree>
    <p:extLst>
      <p:ext uri="{BB962C8B-B14F-4D97-AF65-F5344CB8AC3E}">
        <p14:creationId xmlns:p14="http://schemas.microsoft.com/office/powerpoint/2010/main" val="284291222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Issues</a:t>
            </a:r>
            <a:endParaRPr lang="en-US" dirty="0"/>
          </a:p>
        </p:txBody>
      </p:sp>
      <p:sp>
        <p:nvSpPr>
          <p:cNvPr id="3" name="Content Placeholder 2"/>
          <p:cNvSpPr>
            <a:spLocks noGrp="1"/>
          </p:cNvSpPr>
          <p:nvPr>
            <p:ph idx="1"/>
          </p:nvPr>
        </p:nvSpPr>
        <p:spPr>
          <a:xfrm>
            <a:off x="301624" y="1143000"/>
            <a:ext cx="8674383" cy="5715000"/>
          </a:xfrm>
        </p:spPr>
        <p:txBody>
          <a:bodyPr/>
          <a:lstStyle/>
          <a:p>
            <a:r>
              <a:rPr lang="en-US" sz="2000" dirty="0"/>
              <a:t>Potential QA Issues observed: </a:t>
            </a:r>
          </a:p>
          <a:p>
            <a:pPr lvl="1"/>
            <a:r>
              <a:rPr lang="en-US" sz="1600" dirty="0"/>
              <a:t>R</a:t>
            </a:r>
            <a:r>
              <a:rPr lang="en-US" sz="1600" dirty="0" smtClean="0"/>
              <a:t>ack </a:t>
            </a:r>
            <a:r>
              <a:rPr lang="en-US" sz="1600" dirty="0"/>
              <a:t>shutdown.</a:t>
            </a:r>
          </a:p>
          <a:p>
            <a:pPr lvl="2"/>
            <a:r>
              <a:rPr lang="en-US" sz="1400" dirty="0"/>
              <a:t>In some </a:t>
            </a:r>
            <a:r>
              <a:rPr lang="en-US" sz="1400" dirty="0" smtClean="0"/>
              <a:t>cases,  </a:t>
            </a:r>
            <a:r>
              <a:rPr lang="en-US" sz="1400" dirty="0"/>
              <a:t>a rack </a:t>
            </a:r>
            <a:r>
              <a:rPr lang="en-US" sz="1400" dirty="0" smtClean="0"/>
              <a:t>shutdown will cause the rebooted controllers to boot without setting a route. </a:t>
            </a:r>
          </a:p>
          <a:p>
            <a:pPr lvl="2"/>
            <a:r>
              <a:rPr lang="en-US" sz="1400" dirty="0" smtClean="0"/>
              <a:t>A manual workaround is required to get them operational.</a:t>
            </a:r>
          </a:p>
          <a:p>
            <a:pPr lvl="3"/>
            <a:r>
              <a:rPr lang="en-US" sz="1400" dirty="0" smtClean="0"/>
              <a:t>From the OS a </a:t>
            </a:r>
            <a:r>
              <a:rPr lang="en-US" sz="1400" dirty="0" err="1" smtClean="0"/>
              <a:t>qshell</a:t>
            </a:r>
            <a:r>
              <a:rPr lang="en-US" sz="1400" dirty="0" smtClean="0"/>
              <a:t> needs to be run on the troubled interface:</a:t>
            </a:r>
          </a:p>
          <a:p>
            <a:pPr lvl="4"/>
            <a:r>
              <a:rPr lang="en-US" sz="1200" dirty="0"/>
              <a:t>/opt/qbase3/qshell -f "/opt/qbase3/utils/network_post_config.qshell" eth0</a:t>
            </a:r>
          </a:p>
          <a:p>
            <a:r>
              <a:rPr lang="en-US" sz="2000" dirty="0" smtClean="0"/>
              <a:t>Due to related issues, Amplidata Support recommends the following procedure to boot-up a configuration that was shutdown using the rack shutdown in the UI.</a:t>
            </a:r>
          </a:p>
          <a:p>
            <a:pPr lvl="1"/>
            <a:r>
              <a:rPr lang="en-US" dirty="0" smtClean="0">
                <a:hlinkClick r:id="rId2"/>
              </a:rPr>
              <a:t>Startup Procedure</a:t>
            </a:r>
            <a:endParaRPr lang="en-US" dirty="0" smtClean="0"/>
          </a:p>
          <a:p>
            <a:pPr marL="457200" lvl="1" indent="0">
              <a:buNone/>
            </a:pPr>
            <a:endParaRPr lang="en-US" dirty="0" smtClean="0"/>
          </a:p>
          <a:p>
            <a:r>
              <a:rPr lang="en-US" sz="2000" dirty="0" smtClean="0"/>
              <a:t>Thresholds</a:t>
            </a:r>
          </a:p>
          <a:p>
            <a:pPr lvl="1"/>
            <a:r>
              <a:rPr lang="en-US" sz="1400" dirty="0" smtClean="0"/>
              <a:t>Process Thresholds</a:t>
            </a:r>
          </a:p>
          <a:p>
            <a:pPr marL="457200" lvl="1" indent="0">
              <a:buNone/>
            </a:pPr>
            <a:endParaRPr lang="en-US" sz="1400" dirty="0" smtClean="0"/>
          </a:p>
          <a:p>
            <a:r>
              <a:rPr lang="en-US" sz="2000" dirty="0"/>
              <a:t> </a:t>
            </a:r>
            <a:r>
              <a:rPr lang="en-US" sz="2000" dirty="0" smtClean="0">
                <a:hlinkClick r:id="rId3"/>
              </a:rPr>
              <a:t>Change Admin Email </a:t>
            </a:r>
            <a:endParaRPr lang="en-US" sz="2000" dirty="0" smtClean="0"/>
          </a:p>
          <a:p>
            <a:pPr marL="0" indent="0">
              <a:buNone/>
            </a:pPr>
            <a:endParaRPr lang="en-US" sz="2000" dirty="0" smtClean="0"/>
          </a:p>
          <a:p>
            <a:r>
              <a:rPr lang="en-US" sz="2000" dirty="0"/>
              <a:t>Determine when Crawl has run last. (bring up </a:t>
            </a:r>
            <a:r>
              <a:rPr lang="en-US" sz="2000" dirty="0" smtClean="0"/>
              <a:t>write up)</a:t>
            </a:r>
            <a:endParaRPr lang="en-US" sz="2000" dirty="0"/>
          </a:p>
          <a:p>
            <a:pPr marL="0" indent="0">
              <a:buNone/>
            </a:pPr>
            <a:endParaRPr lang="en-US" sz="2000" dirty="0" smtClean="0"/>
          </a:p>
          <a:p>
            <a:pPr lvl="1"/>
            <a:endParaRPr lang="en-US" sz="1400" dirty="0" smtClean="0"/>
          </a:p>
          <a:p>
            <a:pPr lvl="1"/>
            <a:endParaRPr lang="en-US" sz="1400" dirty="0" smtClean="0"/>
          </a:p>
          <a:p>
            <a:endParaRPr lang="en-US" sz="1000" dirty="0" smtClean="0"/>
          </a:p>
          <a:p>
            <a:pPr marL="914400" lvl="2" indent="0">
              <a:buNone/>
            </a:pPr>
            <a:endParaRPr lang="en-US" sz="10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72</a:t>
            </a:fld>
            <a:endParaRPr lang="en-US" dirty="0"/>
          </a:p>
        </p:txBody>
      </p:sp>
    </p:spTree>
    <p:extLst>
      <p:ext uri="{BB962C8B-B14F-4D97-AF65-F5344CB8AC3E}">
        <p14:creationId xmlns:p14="http://schemas.microsoft.com/office/powerpoint/2010/main" val="222954506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Issues</a:t>
            </a:r>
          </a:p>
        </p:txBody>
      </p:sp>
      <p:sp>
        <p:nvSpPr>
          <p:cNvPr id="3" name="Content Placeholder 2"/>
          <p:cNvSpPr>
            <a:spLocks noGrp="1"/>
          </p:cNvSpPr>
          <p:nvPr>
            <p:ph idx="1"/>
          </p:nvPr>
        </p:nvSpPr>
        <p:spPr>
          <a:xfrm>
            <a:off x="301624" y="958065"/>
            <a:ext cx="8612735" cy="5662602"/>
          </a:xfrm>
        </p:spPr>
        <p:txBody>
          <a:bodyPr/>
          <a:lstStyle/>
          <a:p>
            <a:r>
              <a:rPr lang="en-US" dirty="0" smtClean="0"/>
              <a:t>Decommission Disks</a:t>
            </a:r>
          </a:p>
          <a:p>
            <a:pPr lvl="1"/>
            <a:r>
              <a:rPr lang="en-US" dirty="0" smtClean="0"/>
              <a:t>One of the most common issues in Lattus is disk failures. </a:t>
            </a:r>
          </a:p>
          <a:p>
            <a:pPr lvl="2"/>
            <a:r>
              <a:rPr lang="en-US" dirty="0" smtClean="0"/>
              <a:t>Due to the consumer level drives in the current storage nodes, multiple failures can be seen.</a:t>
            </a:r>
          </a:p>
          <a:p>
            <a:pPr lvl="2"/>
            <a:r>
              <a:rPr lang="en-US" dirty="0" smtClean="0"/>
              <a:t>The good news is the Lattus platform has the capability to take the drive out-of-active state, using the decommission feature.</a:t>
            </a:r>
          </a:p>
          <a:p>
            <a:pPr lvl="3"/>
            <a:r>
              <a:rPr lang="en-US" dirty="0" smtClean="0"/>
              <a:t>When a failures occurs, an administrator can first attempt to reset the drive using the CMC.</a:t>
            </a:r>
          </a:p>
          <a:p>
            <a:pPr lvl="3"/>
            <a:r>
              <a:rPr lang="en-US" dirty="0" smtClean="0"/>
              <a:t>If that fails, then the decommission routine can be run. The drive will then be taken out of commission.</a:t>
            </a:r>
          </a:p>
          <a:p>
            <a:pPr lvl="4"/>
            <a:r>
              <a:rPr lang="en-US" dirty="0" smtClean="0"/>
              <a:t>When a decommission event occurs, the system moves the data off to other participating drives.</a:t>
            </a:r>
          </a:p>
          <a:p>
            <a:pPr lvl="4"/>
            <a:r>
              <a:rPr lang="en-US" dirty="0" smtClean="0"/>
              <a:t>If the drive is in a state where it cannot be accessed, the data has to be rebuilt and moved to </a:t>
            </a:r>
            <a:r>
              <a:rPr lang="en-US" dirty="0"/>
              <a:t>other participating </a:t>
            </a:r>
            <a:r>
              <a:rPr lang="en-US" dirty="0" smtClean="0"/>
              <a:t>drives.</a:t>
            </a:r>
          </a:p>
          <a:p>
            <a:pPr lvl="3"/>
            <a:r>
              <a:rPr lang="en-US" dirty="0" smtClean="0"/>
              <a:t>A failing decommission procedure will require a intervention with QTM or Amplidata Support to resolve.</a:t>
            </a:r>
          </a:p>
          <a:p>
            <a:pPr lvl="4"/>
            <a:r>
              <a:rPr lang="en-US" dirty="0" smtClean="0"/>
              <a:t>This involves identifying the suspect disk drive.</a:t>
            </a:r>
          </a:p>
          <a:p>
            <a:pPr lvl="4"/>
            <a:r>
              <a:rPr lang="en-US" dirty="0" smtClean="0"/>
              <a:t>Manually set the </a:t>
            </a:r>
            <a:r>
              <a:rPr lang="en-US" dirty="0" err="1" smtClean="0"/>
              <a:t>blockstore</a:t>
            </a:r>
            <a:r>
              <a:rPr lang="en-US" dirty="0" smtClean="0"/>
              <a:t> to an abandon state.</a:t>
            </a:r>
          </a:p>
          <a:p>
            <a:pPr lvl="4"/>
            <a:r>
              <a:rPr lang="en-US" dirty="0"/>
              <a:t>Manually set the </a:t>
            </a:r>
            <a:r>
              <a:rPr lang="en-US" dirty="0" smtClean="0"/>
              <a:t>storage daemons </a:t>
            </a:r>
            <a:r>
              <a:rPr lang="en-US" dirty="0"/>
              <a:t>to </a:t>
            </a:r>
            <a:r>
              <a:rPr lang="en-US" dirty="0" smtClean="0"/>
              <a:t>an </a:t>
            </a:r>
            <a:r>
              <a:rPr lang="en-US" dirty="0"/>
              <a:t>abandon state</a:t>
            </a:r>
            <a:r>
              <a:rPr lang="en-US" dirty="0" smtClean="0"/>
              <a:t>.</a:t>
            </a:r>
          </a:p>
          <a:p>
            <a:pPr lvl="4"/>
            <a:r>
              <a:rPr lang="en-US" dirty="0" smtClean="0"/>
              <a:t>Manually set the repair manager to run.</a:t>
            </a: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73</a:t>
            </a:fld>
            <a:endParaRPr lang="en-US" dirty="0"/>
          </a:p>
        </p:txBody>
      </p:sp>
    </p:spTree>
    <p:extLst>
      <p:ext uri="{BB962C8B-B14F-4D97-AF65-F5344CB8AC3E}">
        <p14:creationId xmlns:p14="http://schemas.microsoft.com/office/powerpoint/2010/main" val="354595952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Issues</a:t>
            </a:r>
          </a:p>
        </p:txBody>
      </p:sp>
      <p:sp>
        <p:nvSpPr>
          <p:cNvPr id="3" name="Content Placeholder 2"/>
          <p:cNvSpPr>
            <a:spLocks noGrp="1"/>
          </p:cNvSpPr>
          <p:nvPr>
            <p:ph idx="1"/>
          </p:nvPr>
        </p:nvSpPr>
        <p:spPr>
          <a:xfrm>
            <a:off x="301624" y="924673"/>
            <a:ext cx="8612735" cy="5548045"/>
          </a:xfrm>
        </p:spPr>
        <p:txBody>
          <a:bodyPr/>
          <a:lstStyle/>
          <a:p>
            <a:r>
              <a:rPr lang="en-US" dirty="0" smtClean="0"/>
              <a:t>Replacing Disks</a:t>
            </a:r>
          </a:p>
          <a:p>
            <a:pPr lvl="1"/>
            <a:r>
              <a:rPr lang="en-US" dirty="0" smtClean="0"/>
              <a:t>The Lattus system has issue it you insert a replacement disk with active partitions. </a:t>
            </a:r>
          </a:p>
          <a:p>
            <a:pPr lvl="2"/>
            <a:r>
              <a:rPr lang="en-US" dirty="0" smtClean="0"/>
              <a:t>If a replacement disk has been drawn out of the RSL and returned and you get it as replacement be sure no active partitions exist.</a:t>
            </a:r>
          </a:p>
          <a:p>
            <a:pPr lvl="2"/>
            <a:r>
              <a:rPr lang="en-US" dirty="0" smtClean="0"/>
              <a:t>Once you have decommissioned a disk, it cannot be reused in the Lattus system again.</a:t>
            </a: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74</a:t>
            </a:fld>
            <a:endParaRPr lang="en-US" dirty="0"/>
          </a:p>
        </p:txBody>
      </p:sp>
    </p:spTree>
    <p:extLst>
      <p:ext uri="{BB962C8B-B14F-4D97-AF65-F5344CB8AC3E}">
        <p14:creationId xmlns:p14="http://schemas.microsoft.com/office/powerpoint/2010/main" val="197030839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Critical Issues</a:t>
            </a:r>
            <a:endParaRPr lang="en-US" dirty="0"/>
          </a:p>
        </p:txBody>
      </p:sp>
      <p:sp>
        <p:nvSpPr>
          <p:cNvPr id="4" name="Title 3"/>
          <p:cNvSpPr>
            <a:spLocks noGrp="1"/>
          </p:cNvSpPr>
          <p:nvPr>
            <p:ph type="title"/>
          </p:nvPr>
        </p:nvSpPr>
        <p:spPr/>
        <p:txBody>
          <a:bodyPr/>
          <a:lstStyle/>
          <a:p>
            <a:r>
              <a:rPr lang="en-US" dirty="0" smtClean="0"/>
              <a:t>Next Section</a:t>
            </a:r>
            <a:endParaRPr lang="en-US" dirty="0"/>
          </a:p>
        </p:txBody>
      </p:sp>
    </p:spTree>
    <p:extLst>
      <p:ext uri="{BB962C8B-B14F-4D97-AF65-F5344CB8AC3E}">
        <p14:creationId xmlns:p14="http://schemas.microsoft.com/office/powerpoint/2010/main" val="284291222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Issues - 42052</a:t>
            </a:r>
            <a:endParaRPr lang="en-US" dirty="0"/>
          </a:p>
        </p:txBody>
      </p:sp>
      <p:sp>
        <p:nvSpPr>
          <p:cNvPr id="3" name="Content Placeholder 2"/>
          <p:cNvSpPr>
            <a:spLocks noGrp="1"/>
          </p:cNvSpPr>
          <p:nvPr>
            <p:ph idx="1"/>
          </p:nvPr>
        </p:nvSpPr>
        <p:spPr/>
        <p:txBody>
          <a:bodyPr/>
          <a:lstStyle/>
          <a:p>
            <a:r>
              <a:rPr lang="en-US" sz="1400" dirty="0" smtClean="0">
                <a:hlinkClick r:id="rId2"/>
              </a:rPr>
              <a:t>42052</a:t>
            </a:r>
            <a:r>
              <a:rPr lang="en-US" sz="1400" dirty="0" smtClean="0"/>
              <a:t> </a:t>
            </a:r>
            <a:r>
              <a:rPr lang="en-US" sz="1400" b="1" dirty="0"/>
              <a:t>Too many tlog files (250) from C10 controllers on </a:t>
            </a:r>
            <a:r>
              <a:rPr lang="en-US" sz="1400" b="1" dirty="0" err="1"/>
              <a:t>MetaStore</a:t>
            </a:r>
            <a:r>
              <a:rPr lang="en-US" sz="1400" b="1" dirty="0"/>
              <a:t> </a:t>
            </a:r>
            <a:r>
              <a:rPr lang="en-US" sz="1400" b="1" dirty="0" smtClean="0"/>
              <a:t>Object</a:t>
            </a:r>
          </a:p>
          <a:p>
            <a:pPr lvl="1"/>
            <a:r>
              <a:rPr lang="en-US" sz="1400" b="1" dirty="0" smtClean="0"/>
              <a:t>A workaround exist. </a:t>
            </a:r>
            <a:r>
              <a:rPr lang="en-US" sz="1400" b="1" dirty="0" smtClean="0">
                <a:hlinkClick r:id="rId3"/>
              </a:rPr>
              <a:t>42052 Documented Workaround</a:t>
            </a:r>
            <a:endParaRPr lang="en-US" sz="1400" b="1" dirty="0" smtClean="0"/>
          </a:p>
          <a:p>
            <a:pPr lvl="1"/>
            <a:r>
              <a:rPr lang="en-US" sz="1400" b="1" dirty="0" smtClean="0"/>
              <a:t>Very lengthy process.</a:t>
            </a:r>
          </a:p>
          <a:p>
            <a:pPr lvl="1"/>
            <a:r>
              <a:rPr lang="en-US" sz="1400" b="1" dirty="0" smtClean="0"/>
              <a:t>The workaround can be applied with active I/O</a:t>
            </a:r>
          </a:p>
          <a:p>
            <a:pPr lvl="1"/>
            <a:r>
              <a:rPr lang="en-US" sz="1400" b="1" dirty="0" smtClean="0"/>
              <a:t>The fix is a temporary workaround.</a:t>
            </a:r>
          </a:p>
          <a:p>
            <a:pPr lvl="1"/>
            <a:r>
              <a:rPr lang="en-US" sz="1400" b="1" dirty="0" err="1" smtClean="0"/>
              <a:t>Tlogs</a:t>
            </a:r>
            <a:r>
              <a:rPr lang="en-US" sz="1400" b="1" dirty="0" smtClean="0"/>
              <a:t> can get in this state, depending on the amount of metadata traffic.</a:t>
            </a:r>
          </a:p>
          <a:p>
            <a:pPr lvl="1"/>
            <a:endParaRPr lang="en-US" sz="1400" b="1" dirty="0" smtClean="0"/>
          </a:p>
          <a:p>
            <a:endParaRPr lang="en-US" sz="14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76</a:t>
            </a:fld>
            <a:endParaRPr lang="en-US" dirty="0"/>
          </a:p>
        </p:txBody>
      </p:sp>
    </p:spTree>
    <p:extLst>
      <p:ext uri="{BB962C8B-B14F-4D97-AF65-F5344CB8AC3E}">
        <p14:creationId xmlns:p14="http://schemas.microsoft.com/office/powerpoint/2010/main" val="75480826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Issues - </a:t>
            </a:r>
            <a:r>
              <a:rPr lang="en-US" dirty="0" smtClean="0"/>
              <a:t>41485</a:t>
            </a:r>
            <a:endParaRPr lang="en-US" dirty="0"/>
          </a:p>
        </p:txBody>
      </p:sp>
      <p:sp>
        <p:nvSpPr>
          <p:cNvPr id="3" name="Content Placeholder 2"/>
          <p:cNvSpPr>
            <a:spLocks noGrp="1"/>
          </p:cNvSpPr>
          <p:nvPr>
            <p:ph idx="1"/>
          </p:nvPr>
        </p:nvSpPr>
        <p:spPr/>
        <p:txBody>
          <a:bodyPr/>
          <a:lstStyle/>
          <a:p>
            <a:r>
              <a:rPr lang="en-US" sz="1400" dirty="0" smtClean="0">
                <a:hlinkClick r:id="rId2"/>
              </a:rPr>
              <a:t>41485</a:t>
            </a:r>
            <a:r>
              <a:rPr lang="en-US" sz="1400" dirty="0" smtClean="0"/>
              <a:t> </a:t>
            </a:r>
            <a:r>
              <a:rPr lang="en-US" sz="1400" b="1" dirty="0"/>
              <a:t>Too many tlog files (435) for node node_1_9005 on </a:t>
            </a:r>
            <a:r>
              <a:rPr lang="en-US" sz="1400" b="1" dirty="0" err="1"/>
              <a:t>MetaStore</a:t>
            </a:r>
            <a:r>
              <a:rPr lang="en-US" sz="1400" b="1" dirty="0"/>
              <a:t> </a:t>
            </a:r>
            <a:r>
              <a:rPr lang="en-US" sz="1400" b="1" dirty="0" err="1" smtClean="0"/>
              <a:t>objectMetastore</a:t>
            </a:r>
            <a:r>
              <a:rPr lang="en-US" sz="1400" b="1" dirty="0" smtClean="0"/>
              <a:t>.</a:t>
            </a:r>
          </a:p>
          <a:p>
            <a:pPr lvl="1"/>
            <a:r>
              <a:rPr lang="en-US" sz="1400" b="1" dirty="0"/>
              <a:t>A workaround </a:t>
            </a:r>
            <a:r>
              <a:rPr lang="en-US" sz="1400" b="1" dirty="0" smtClean="0"/>
              <a:t>exist, see 42052 </a:t>
            </a:r>
            <a:r>
              <a:rPr lang="en-US" sz="1400" b="1" dirty="0" smtClean="0"/>
              <a:t>resolution. </a:t>
            </a:r>
            <a:r>
              <a:rPr lang="en-US" sz="1400" b="1" dirty="0">
                <a:hlinkClick r:id="rId3"/>
              </a:rPr>
              <a:t>42052 Documented Workaround</a:t>
            </a:r>
            <a:endParaRPr lang="en-US" sz="1400" b="1" dirty="0"/>
          </a:p>
          <a:p>
            <a:pPr lvl="1"/>
            <a:r>
              <a:rPr lang="en-US" sz="1400" b="1" dirty="0"/>
              <a:t>Very lengthy </a:t>
            </a:r>
            <a:r>
              <a:rPr lang="en-US" sz="1400" b="1" dirty="0" smtClean="0"/>
              <a:t>process</a:t>
            </a:r>
            <a:r>
              <a:rPr lang="en-US" sz="1400" b="1" dirty="0"/>
              <a:t>.</a:t>
            </a:r>
          </a:p>
          <a:p>
            <a:pPr lvl="1"/>
            <a:r>
              <a:rPr lang="en-US" sz="1400" b="1" dirty="0"/>
              <a:t>The workaround can be applied with active I/O</a:t>
            </a:r>
          </a:p>
          <a:p>
            <a:pPr lvl="1"/>
            <a:r>
              <a:rPr lang="en-US" sz="1400" b="1" dirty="0"/>
              <a:t>The fix is a temporary workaround.</a:t>
            </a:r>
          </a:p>
          <a:p>
            <a:pPr lvl="1"/>
            <a:r>
              <a:rPr lang="en-US" sz="1400" b="1" dirty="0" err="1"/>
              <a:t>Tlogs</a:t>
            </a:r>
            <a:r>
              <a:rPr lang="en-US" sz="1400" b="1" dirty="0"/>
              <a:t> can get in this state, depending on the amount of metadata traffic</a:t>
            </a:r>
            <a:r>
              <a:rPr lang="en-US" sz="1400" b="1" dirty="0" smtClean="0"/>
              <a:t>.</a:t>
            </a:r>
            <a:endParaRPr lang="en-US" sz="1400" b="1"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77</a:t>
            </a:fld>
            <a:endParaRPr lang="en-US" dirty="0"/>
          </a:p>
        </p:txBody>
      </p:sp>
    </p:spTree>
    <p:extLst>
      <p:ext uri="{BB962C8B-B14F-4D97-AF65-F5344CB8AC3E}">
        <p14:creationId xmlns:p14="http://schemas.microsoft.com/office/powerpoint/2010/main" val="152461940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Issues - </a:t>
            </a:r>
            <a:r>
              <a:rPr lang="en-US" dirty="0" smtClean="0"/>
              <a:t>41376</a:t>
            </a:r>
            <a:endParaRPr lang="en-US" dirty="0"/>
          </a:p>
        </p:txBody>
      </p:sp>
      <p:sp>
        <p:nvSpPr>
          <p:cNvPr id="3" name="Content Placeholder 2"/>
          <p:cNvSpPr>
            <a:spLocks noGrp="1"/>
          </p:cNvSpPr>
          <p:nvPr>
            <p:ph idx="1"/>
          </p:nvPr>
        </p:nvSpPr>
        <p:spPr/>
        <p:txBody>
          <a:bodyPr/>
          <a:lstStyle/>
          <a:p>
            <a:r>
              <a:rPr lang="en-US" sz="1400" dirty="0" smtClean="0">
                <a:hlinkClick r:id="rId2"/>
              </a:rPr>
              <a:t>42376</a:t>
            </a:r>
            <a:r>
              <a:rPr lang="en-US" sz="1400" dirty="0" smtClean="0"/>
              <a:t> </a:t>
            </a:r>
            <a:r>
              <a:rPr lang="en-US" sz="1400" b="1" dirty="0"/>
              <a:t>powered up MDH-2 after shutting it down cleanly and many dssblockstores are </a:t>
            </a:r>
            <a:r>
              <a:rPr lang="en-US" sz="1400" b="1" dirty="0" smtClean="0"/>
              <a:t>OFFLINE</a:t>
            </a:r>
          </a:p>
          <a:p>
            <a:pPr lvl="1"/>
            <a:r>
              <a:rPr lang="en-US" sz="1400" b="1" dirty="0" smtClean="0"/>
              <a:t>3 Amplidata bugs identified here</a:t>
            </a:r>
          </a:p>
          <a:p>
            <a:pPr lvl="1"/>
            <a:r>
              <a:rPr lang="en-US" sz="1400" b="1" dirty="0" smtClean="0"/>
              <a:t>In this case a rack shutdown was run to shutdown the configuration.</a:t>
            </a:r>
          </a:p>
          <a:p>
            <a:pPr lvl="1"/>
            <a:r>
              <a:rPr lang="en-US" sz="1400" b="1" dirty="0" smtClean="0"/>
              <a:t>Disk safety showed “-16”</a:t>
            </a:r>
          </a:p>
          <a:p>
            <a:pPr lvl="1"/>
            <a:r>
              <a:rPr lang="en-US" sz="1400" b="1" dirty="0" smtClean="0"/>
              <a:t>A race conditions exists on boot-up</a:t>
            </a:r>
          </a:p>
          <a:p>
            <a:pPr lvl="2"/>
            <a:r>
              <a:rPr lang="en-US" sz="1200" b="1" dirty="0" smtClean="0"/>
              <a:t>This caused the </a:t>
            </a:r>
            <a:r>
              <a:rPr lang="en-US" sz="1200" b="1" dirty="0" err="1" smtClean="0"/>
              <a:t>blockstores</a:t>
            </a:r>
            <a:r>
              <a:rPr lang="en-US" sz="1200" b="1" dirty="0" smtClean="0"/>
              <a:t> to delay in coming online.</a:t>
            </a:r>
            <a:endParaRPr lang="en-US" sz="12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78</a:t>
            </a:fld>
            <a:endParaRPr lang="en-US" dirty="0"/>
          </a:p>
        </p:txBody>
      </p:sp>
    </p:spTree>
    <p:extLst>
      <p:ext uri="{BB962C8B-B14F-4D97-AF65-F5344CB8AC3E}">
        <p14:creationId xmlns:p14="http://schemas.microsoft.com/office/powerpoint/2010/main" val="342616696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Issues - </a:t>
            </a:r>
            <a:r>
              <a:rPr lang="en-US" dirty="0" smtClean="0"/>
              <a:t>42315</a:t>
            </a:r>
            <a:endParaRPr lang="en-US" dirty="0"/>
          </a:p>
        </p:txBody>
      </p:sp>
      <p:sp>
        <p:nvSpPr>
          <p:cNvPr id="3" name="Content Placeholder 2"/>
          <p:cNvSpPr>
            <a:spLocks noGrp="1"/>
          </p:cNvSpPr>
          <p:nvPr>
            <p:ph idx="1"/>
          </p:nvPr>
        </p:nvSpPr>
        <p:spPr/>
        <p:txBody>
          <a:bodyPr/>
          <a:lstStyle/>
          <a:p>
            <a:r>
              <a:rPr lang="en-US" sz="1800" dirty="0" smtClean="0">
                <a:hlinkClick r:id="rId2"/>
              </a:rPr>
              <a:t>42315</a:t>
            </a:r>
            <a:r>
              <a:rPr lang="en-US" sz="1800" dirty="0" smtClean="0"/>
              <a:t> </a:t>
            </a:r>
            <a:r>
              <a:rPr lang="en-US" sz="1800" b="1" dirty="0"/>
              <a:t>check block stores failing after system power </a:t>
            </a:r>
            <a:r>
              <a:rPr lang="en-US" sz="1800" b="1" dirty="0" smtClean="0"/>
              <a:t>failure.</a:t>
            </a:r>
          </a:p>
          <a:p>
            <a:pPr lvl="1"/>
            <a:r>
              <a:rPr lang="en-US" sz="1200" dirty="0"/>
              <a:t>R</a:t>
            </a:r>
            <a:r>
              <a:rPr lang="en-US" sz="1200" dirty="0" smtClean="0"/>
              <a:t>elated </a:t>
            </a:r>
            <a:r>
              <a:rPr lang="en-US" sz="1200" dirty="0"/>
              <a:t>to blockstores with empty blockstore.id files</a:t>
            </a:r>
            <a:r>
              <a:rPr lang="en-US" sz="1200" dirty="0" smtClean="0"/>
              <a:t>.</a:t>
            </a:r>
          </a:p>
          <a:p>
            <a:pPr lvl="1"/>
            <a:r>
              <a:rPr lang="en-US" sz="1200" dirty="0" smtClean="0"/>
              <a:t>Prevents repairs to run after the storage node is booted.</a:t>
            </a:r>
          </a:p>
          <a:p>
            <a:pPr lvl="1"/>
            <a:r>
              <a:rPr lang="en-US" sz="1200" dirty="0" smtClean="0"/>
              <a:t>Amplidata Support intervention is required.</a:t>
            </a:r>
            <a:endParaRPr lang="en-US" sz="12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79</a:t>
            </a:fld>
            <a:endParaRPr lang="en-US" dirty="0"/>
          </a:p>
        </p:txBody>
      </p:sp>
    </p:spTree>
    <p:extLst>
      <p:ext uri="{BB962C8B-B14F-4D97-AF65-F5344CB8AC3E}">
        <p14:creationId xmlns:p14="http://schemas.microsoft.com/office/powerpoint/2010/main" val="42516541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Lattus Hardware Lineup</a:t>
            </a:r>
            <a:endParaRPr lang="en-US" dirty="0"/>
          </a:p>
        </p:txBody>
      </p:sp>
      <p:sp>
        <p:nvSpPr>
          <p:cNvPr id="3" name="Content Placeholder 2"/>
          <p:cNvSpPr>
            <a:spLocks noGrp="1"/>
          </p:cNvSpPr>
          <p:nvPr>
            <p:ph idx="1"/>
          </p:nvPr>
        </p:nvSpPr>
        <p:spPr/>
        <p:txBody>
          <a:bodyPr/>
          <a:lstStyle/>
          <a:p>
            <a:r>
              <a:rPr lang="en-US" dirty="0"/>
              <a:t>The Amplistor Lattus Storage System uses </a:t>
            </a:r>
            <a:r>
              <a:rPr lang="en-US" dirty="0" smtClean="0"/>
              <a:t>(S10) Storage Nodes built by Avnet, and the chassis is built by </a:t>
            </a:r>
            <a:r>
              <a:rPr lang="en-US" dirty="0" err="1" smtClean="0"/>
              <a:t>Aaon</a:t>
            </a:r>
            <a:r>
              <a:rPr lang="en-US" dirty="0" smtClean="0"/>
              <a:t>.</a:t>
            </a:r>
            <a:endParaRPr lang="en-US" dirty="0"/>
          </a:p>
          <a:p>
            <a:pPr marL="0" indent="0">
              <a:buNone/>
            </a:pPr>
            <a:endParaRPr lang="en-US" sz="800" b="1" dirty="0" smtClean="0"/>
          </a:p>
          <a:p>
            <a:pPr marL="0" indent="0">
              <a:buNone/>
            </a:pPr>
            <a:r>
              <a:rPr lang="en-US" sz="800" b="1" dirty="0"/>
              <a:t> </a:t>
            </a:r>
            <a:r>
              <a:rPr lang="en-US" sz="800" b="1" dirty="0" smtClean="0"/>
              <a:t>                AS-36 Front</a:t>
            </a:r>
            <a:r>
              <a:rPr lang="en-US" sz="800" b="1" dirty="0"/>
              <a:t> View</a:t>
            </a:r>
            <a:endParaRPr lang="en-US" sz="800" dirty="0"/>
          </a:p>
          <a:p>
            <a:pPr marL="0" indent="0">
              <a:buNone/>
            </a:pPr>
            <a:endParaRPr lang="en-US" b="1" dirty="0" smtClean="0"/>
          </a:p>
          <a:p>
            <a:pPr marL="0" indent="0">
              <a:buNone/>
            </a:pPr>
            <a:r>
              <a:rPr lang="en-US" b="1" dirty="0" smtClean="0"/>
              <a:t>      </a:t>
            </a:r>
            <a:r>
              <a:rPr lang="en-US" sz="800" b="1" dirty="0" smtClean="0"/>
              <a:t>AS-36 Rear View</a:t>
            </a:r>
            <a:endParaRPr lang="en-US" sz="8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8</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70670" y="2670253"/>
            <a:ext cx="4914900" cy="457200"/>
          </a:xfrm>
          <a:prstGeom prst="rect">
            <a:avLst/>
          </a:prstGeom>
          <a:noFill/>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32320" y="3588207"/>
            <a:ext cx="4914900" cy="495300"/>
          </a:xfrm>
          <a:prstGeom prst="rect">
            <a:avLst/>
          </a:prstGeom>
          <a:noFill/>
        </p:spPr>
      </p:pic>
    </p:spTree>
    <p:extLst>
      <p:ext uri="{BB962C8B-B14F-4D97-AF65-F5344CB8AC3E}">
        <p14:creationId xmlns:p14="http://schemas.microsoft.com/office/powerpoint/2010/main" val="212979010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Issues </a:t>
            </a:r>
            <a:r>
              <a:rPr lang="en-US" dirty="0" smtClean="0"/>
              <a:t>– 42128, 43114</a:t>
            </a:r>
            <a:endParaRPr lang="en-US" dirty="0"/>
          </a:p>
        </p:txBody>
      </p:sp>
      <p:sp>
        <p:nvSpPr>
          <p:cNvPr id="3" name="Content Placeholder 2"/>
          <p:cNvSpPr>
            <a:spLocks noGrp="1"/>
          </p:cNvSpPr>
          <p:nvPr>
            <p:ph idx="1"/>
          </p:nvPr>
        </p:nvSpPr>
        <p:spPr>
          <a:xfrm>
            <a:off x="301624" y="1143000"/>
            <a:ext cx="8600405" cy="5391364"/>
          </a:xfrm>
        </p:spPr>
        <p:txBody>
          <a:bodyPr/>
          <a:lstStyle/>
          <a:p>
            <a:r>
              <a:rPr lang="en-US" sz="1800" dirty="0" smtClean="0">
                <a:hlinkClick r:id="rId2"/>
              </a:rPr>
              <a:t>42128</a:t>
            </a:r>
            <a:r>
              <a:rPr lang="en-US" sz="1800" dirty="0" smtClean="0"/>
              <a:t> </a:t>
            </a:r>
            <a:r>
              <a:rPr lang="en-US" sz="1800" b="1" dirty="0"/>
              <a:t>Too many open files filedescriptors (4096) for client </a:t>
            </a:r>
            <a:r>
              <a:rPr lang="en-US" sz="1800" b="1" dirty="0" smtClean="0"/>
              <a:t>daemon.</a:t>
            </a:r>
          </a:p>
          <a:p>
            <a:pPr lvl="1"/>
            <a:r>
              <a:rPr lang="en-US" sz="1200" b="1" dirty="0" smtClean="0"/>
              <a:t>This issue will cause all I/O operations to halt.</a:t>
            </a:r>
          </a:p>
          <a:p>
            <a:pPr lvl="1"/>
            <a:r>
              <a:rPr lang="en-US" sz="1200" b="1" dirty="0" smtClean="0"/>
              <a:t>This creates a number of other issues to pop-up</a:t>
            </a:r>
          </a:p>
          <a:p>
            <a:pPr lvl="2"/>
            <a:r>
              <a:rPr lang="en-US" sz="1000" dirty="0"/>
              <a:t>Error retrieving cache daemon info for daemon with id [1</a:t>
            </a:r>
            <a:r>
              <a:rPr lang="en-US" sz="1000" dirty="0" smtClean="0"/>
              <a:t>]</a:t>
            </a:r>
          </a:p>
          <a:p>
            <a:pPr lvl="2"/>
            <a:r>
              <a:rPr lang="en-US" sz="1000" dirty="0"/>
              <a:t>Monitoring Agent Failed to check lowest disk </a:t>
            </a:r>
            <a:r>
              <a:rPr lang="en-US" sz="1000" dirty="0" smtClean="0"/>
              <a:t>safety</a:t>
            </a:r>
          </a:p>
          <a:p>
            <a:pPr lvl="2"/>
            <a:r>
              <a:rPr lang="en-US" sz="1000" dirty="0"/>
              <a:t>Monitoring Agent Failed to verify codec version for </a:t>
            </a:r>
            <a:r>
              <a:rPr lang="en-US" sz="1000" dirty="0" smtClean="0"/>
              <a:t>namespaces</a:t>
            </a:r>
          </a:p>
          <a:p>
            <a:pPr lvl="2"/>
            <a:r>
              <a:rPr lang="en-US" sz="1000" dirty="0"/>
              <a:t>Monitoring Agent Failed to retrieve dss storage pool </a:t>
            </a:r>
            <a:r>
              <a:rPr lang="en-US" sz="1000" dirty="0" smtClean="0"/>
              <a:t>info</a:t>
            </a:r>
          </a:p>
          <a:p>
            <a:pPr lvl="2"/>
            <a:r>
              <a:rPr lang="en-US" sz="1000" dirty="0"/>
              <a:t>Monitoring Agent Failed to execute monitoring rule </a:t>
            </a:r>
            <a:r>
              <a:rPr lang="en-US" sz="1000" dirty="0" err="1" smtClean="0"/>
              <a:t>check_last_update</a:t>
            </a:r>
            <a:endParaRPr lang="en-US" sz="1000" dirty="0"/>
          </a:p>
          <a:p>
            <a:pPr lvl="1"/>
            <a:r>
              <a:rPr lang="en-US" sz="1400" dirty="0" smtClean="0"/>
              <a:t>A workaround to this is to restart the client daemons.</a:t>
            </a:r>
          </a:p>
          <a:p>
            <a:pPr lvl="2"/>
            <a:r>
              <a:rPr lang="en-US" sz="1000" dirty="0" smtClean="0"/>
              <a:t>This is a temporary fix.</a:t>
            </a:r>
          </a:p>
          <a:p>
            <a:pPr lvl="1"/>
            <a:r>
              <a:rPr lang="en-US" sz="1200" dirty="0" smtClean="0"/>
              <a:t>With cache cluster configured leads to more issues.</a:t>
            </a:r>
          </a:p>
          <a:p>
            <a:pPr lvl="2"/>
            <a:r>
              <a:rPr lang="en-US" sz="1000" dirty="0"/>
              <a:t>A client daemon can leak a file descriptor</a:t>
            </a:r>
            <a:r>
              <a:rPr lang="en-US" sz="1000" dirty="0" smtClean="0"/>
              <a:t>.</a:t>
            </a:r>
          </a:p>
          <a:p>
            <a:pPr lvl="2"/>
            <a:r>
              <a:rPr lang="en-US" sz="1000" dirty="0"/>
              <a:t>An issue with cache daemon's used space calculation will cause it to believe there is no further room to store data despite having many inodes and space on disk</a:t>
            </a:r>
            <a:r>
              <a:rPr lang="en-US" sz="1000" dirty="0" smtClean="0"/>
              <a:t>.</a:t>
            </a:r>
          </a:p>
          <a:p>
            <a:pPr lvl="3"/>
            <a:r>
              <a:rPr lang="en-US" sz="1000" dirty="0" smtClean="0"/>
              <a:t>With cluster cache enable </a:t>
            </a:r>
            <a:r>
              <a:rPr lang="en-US" sz="1000" dirty="0"/>
              <a:t>a client daemon or storage daemon blacklists, it will next check to see if the cache daemon has sufficient space before using it again</a:t>
            </a:r>
            <a:r>
              <a:rPr lang="en-US" sz="1000" dirty="0" smtClean="0"/>
              <a:t>. Due to this issue, </a:t>
            </a:r>
            <a:r>
              <a:rPr lang="en-US" sz="1000" dirty="0"/>
              <a:t>this check will return that there is not sufficient space, create another blacklist for the cache daemon, and leak another file descriptor. In time, this will lead to all available file descriptors in that specific process being leaked</a:t>
            </a:r>
            <a:r>
              <a:rPr lang="en-US" sz="1000" dirty="0" smtClean="0"/>
              <a:t>.</a:t>
            </a:r>
          </a:p>
          <a:p>
            <a:pPr lvl="3"/>
            <a:r>
              <a:rPr lang="en-US" sz="1000" dirty="0" smtClean="0"/>
              <a:t>Resolution: </a:t>
            </a:r>
          </a:p>
          <a:p>
            <a:pPr lvl="4"/>
            <a:r>
              <a:rPr lang="en-US" sz="1000" dirty="0"/>
              <a:t>The simplest workaround would be to disable the cache cluster </a:t>
            </a:r>
            <a:r>
              <a:rPr lang="en-US" sz="1000" dirty="0" smtClean="0"/>
              <a:t>mechanism. We are currently seeking </a:t>
            </a:r>
            <a:r>
              <a:rPr lang="en-US" sz="1000" dirty="0"/>
              <a:t>A</a:t>
            </a:r>
            <a:r>
              <a:rPr lang="en-US" sz="1000" dirty="0" smtClean="0"/>
              <a:t>mplidata recommendations for support in 3.1.4.</a:t>
            </a:r>
          </a:p>
          <a:p>
            <a:pPr lvl="4"/>
            <a:r>
              <a:rPr lang="en-US" sz="1000" dirty="0"/>
              <a:t>The imperfect workaround is to restart clientdaemon and storagedaemon services that run out of file descriptors. However, the processes will return to this state eventually without any other action, so this isn't a good short term workaround</a:t>
            </a:r>
            <a:r>
              <a:rPr lang="en-US" sz="1000" dirty="0" smtClean="0"/>
              <a:t>.</a:t>
            </a:r>
          </a:p>
          <a:p>
            <a:pPr lvl="4"/>
            <a:r>
              <a:rPr lang="en-US" sz="1000" dirty="0" smtClean="0"/>
              <a:t>Increase the number of </a:t>
            </a:r>
            <a:r>
              <a:rPr lang="en-US" sz="1000" dirty="0" err="1" smtClean="0"/>
              <a:t>inodes</a:t>
            </a:r>
            <a:r>
              <a:rPr lang="en-US" sz="1000" dirty="0" smtClean="0"/>
              <a:t> on the mount cache </a:t>
            </a:r>
            <a:r>
              <a:rPr lang="en-US" sz="1000" dirty="0" err="1" smtClean="0"/>
              <a:t>filesystem</a:t>
            </a:r>
            <a:r>
              <a:rPr lang="en-US" sz="1000" dirty="0" smtClean="0"/>
              <a:t>.</a:t>
            </a:r>
          </a:p>
          <a:p>
            <a:pPr lvl="3"/>
            <a:endParaRPr lang="en-US" sz="1000" dirty="0" smtClean="0"/>
          </a:p>
          <a:p>
            <a:pPr lvl="1"/>
            <a:endParaRPr lang="en-US" sz="1200"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80</a:t>
            </a:fld>
            <a:endParaRPr lang="en-US" dirty="0"/>
          </a:p>
        </p:txBody>
      </p:sp>
    </p:spTree>
    <p:extLst>
      <p:ext uri="{BB962C8B-B14F-4D97-AF65-F5344CB8AC3E}">
        <p14:creationId xmlns:p14="http://schemas.microsoft.com/office/powerpoint/2010/main" val="128805184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Triage of REST Failures</a:t>
            </a:r>
            <a:endParaRPr lang="en-US" dirty="0"/>
          </a:p>
        </p:txBody>
      </p:sp>
      <p:sp>
        <p:nvSpPr>
          <p:cNvPr id="3" name="Content Placeholder 2"/>
          <p:cNvSpPr>
            <a:spLocks noGrp="1"/>
          </p:cNvSpPr>
          <p:nvPr>
            <p:ph idx="1"/>
          </p:nvPr>
        </p:nvSpPr>
        <p:spPr>
          <a:xfrm>
            <a:off x="301625" y="995051"/>
            <a:ext cx="8699042" cy="5613287"/>
          </a:xfrm>
        </p:spPr>
        <p:txBody>
          <a:bodyPr/>
          <a:lstStyle/>
          <a:p>
            <a:r>
              <a:rPr lang="en-US" sz="1800" dirty="0" smtClean="0"/>
              <a:t>REST Failures are caused by a variety of reasons</a:t>
            </a:r>
            <a:r>
              <a:rPr lang="en-US" dirty="0" smtClean="0"/>
              <a:t>.</a:t>
            </a:r>
          </a:p>
          <a:p>
            <a:pPr lvl="1"/>
            <a:r>
              <a:rPr lang="en-US" sz="1600" dirty="0" smtClean="0"/>
              <a:t>IT could be a failure between Amplidata and StorNext.</a:t>
            </a:r>
          </a:p>
          <a:p>
            <a:pPr lvl="1"/>
            <a:r>
              <a:rPr lang="en-US" sz="1600" dirty="0" smtClean="0"/>
              <a:t>It could be a failure caused internal to the Amplidata configuration.</a:t>
            </a:r>
          </a:p>
          <a:p>
            <a:pPr lvl="1"/>
            <a:r>
              <a:rPr lang="en-US" dirty="0" smtClean="0"/>
              <a:t>In-depth details are real important.</a:t>
            </a:r>
          </a:p>
          <a:p>
            <a:pPr lvl="2"/>
            <a:r>
              <a:rPr lang="en-US" sz="1400" dirty="0" smtClean="0"/>
              <a:t>What type was the REST request?</a:t>
            </a:r>
          </a:p>
          <a:p>
            <a:pPr lvl="2"/>
            <a:r>
              <a:rPr lang="en-US" sz="1400" dirty="0" smtClean="0"/>
              <a:t>What time was the REST request generated?</a:t>
            </a:r>
          </a:p>
          <a:p>
            <a:pPr lvl="2"/>
            <a:r>
              <a:rPr lang="en-US" sz="1400" dirty="0" smtClean="0"/>
              <a:t>In multi client daemon configurations, run down what client daemon and what controller it came in on.</a:t>
            </a:r>
          </a:p>
          <a:p>
            <a:r>
              <a:rPr lang="en-US" sz="1800" dirty="0" smtClean="0"/>
              <a:t>The REST interface numerous times returns HTTP return codes.</a:t>
            </a:r>
          </a:p>
          <a:p>
            <a:pPr lvl="1"/>
            <a:r>
              <a:rPr lang="en-US" sz="1600" dirty="0" smtClean="0"/>
              <a:t>In many cases, the HTTP failure code ends up you looking for a failure and the cause is not define properly by the HTTP published codes.</a:t>
            </a:r>
          </a:p>
          <a:p>
            <a:pPr lvl="2"/>
            <a:r>
              <a:rPr lang="en-US" sz="1400" dirty="0" smtClean="0"/>
              <a:t>Other triage methods are necessary to get at the actual cause.</a:t>
            </a:r>
          </a:p>
          <a:p>
            <a:pPr lvl="2"/>
            <a:r>
              <a:rPr lang="en-US" sz="1400" dirty="0" smtClean="0"/>
              <a:t>Different failures point you at generic http return codes.</a:t>
            </a:r>
          </a:p>
          <a:p>
            <a:pPr lvl="2"/>
            <a:r>
              <a:rPr lang="en-US" sz="1400" dirty="0" smtClean="0"/>
              <a:t>HTTP debug mode may have to be enabled. </a:t>
            </a:r>
            <a:r>
              <a:rPr lang="en-US" sz="1400" dirty="0" smtClean="0">
                <a:hlinkClick r:id="rId2"/>
              </a:rPr>
              <a:t>HTTP debug</a:t>
            </a:r>
            <a:endParaRPr lang="en-US" sz="1400" dirty="0" smtClean="0"/>
          </a:p>
          <a:p>
            <a:r>
              <a:rPr lang="en-US" sz="1800" dirty="0" smtClean="0"/>
              <a:t>Some triage requires debug mode to be enable on the client daemon.</a:t>
            </a:r>
            <a:endParaRPr lang="en-US" sz="1200" dirty="0" smtClean="0"/>
          </a:p>
          <a:p>
            <a:pPr lvl="1"/>
            <a:r>
              <a:rPr lang="en-US" sz="1200" dirty="0"/>
              <a:t>Modify /opt/qbase3/</a:t>
            </a:r>
            <a:r>
              <a:rPr lang="en-US" sz="1200" dirty="0" err="1"/>
              <a:t>cfg</a:t>
            </a:r>
            <a:r>
              <a:rPr lang="en-US" sz="1200" dirty="0"/>
              <a:t>/</a:t>
            </a:r>
            <a:r>
              <a:rPr lang="en-US" sz="1200" dirty="0" err="1"/>
              <a:t>dss</a:t>
            </a:r>
            <a:r>
              <a:rPr lang="en-US" sz="1200" dirty="0"/>
              <a:t>/</a:t>
            </a:r>
            <a:r>
              <a:rPr lang="en-US" sz="1200" dirty="0" err="1" smtClean="0"/>
              <a:t>clientdaemons</a:t>
            </a:r>
            <a:endParaRPr lang="en-US" sz="1200" dirty="0" smtClean="0"/>
          </a:p>
          <a:p>
            <a:pPr lvl="1"/>
            <a:endParaRPr lang="en-US" sz="1200" dirty="0"/>
          </a:p>
          <a:p>
            <a:pPr lvl="1"/>
            <a:endParaRPr lang="en-US" sz="1200" dirty="0" smtClean="0"/>
          </a:p>
          <a:p>
            <a:pPr lvl="1"/>
            <a:endParaRPr lang="en-US" sz="1200" dirty="0"/>
          </a:p>
          <a:p>
            <a:pPr lvl="1"/>
            <a:r>
              <a:rPr lang="en-US" sz="1200" dirty="0" smtClean="0"/>
              <a:t>Restart of the </a:t>
            </a:r>
            <a:r>
              <a:rPr lang="en-US" sz="1200" dirty="0" err="1" smtClean="0"/>
              <a:t>clientdeamon</a:t>
            </a:r>
            <a:r>
              <a:rPr lang="en-US" sz="1200" dirty="0" smtClean="0"/>
              <a:t> is required </a:t>
            </a:r>
            <a:r>
              <a:rPr lang="en-US" sz="1200" dirty="0"/>
              <a:t>q.dss.clientdaemons.restart(</a:t>
            </a:r>
            <a:r>
              <a:rPr lang="en-US" sz="1200" dirty="0" smtClean="0"/>
              <a:t>) NOTE: Client daemon can be restart by each if needed.</a:t>
            </a:r>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81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42851117"/>
              </p:ext>
            </p:extLst>
          </p:nvPr>
        </p:nvGraphicFramePr>
        <p:xfrm>
          <a:off x="1092450" y="5625848"/>
          <a:ext cx="6096000" cy="440016"/>
        </p:xfrm>
        <a:graphic>
          <a:graphicData uri="http://schemas.openxmlformats.org/drawingml/2006/table">
            <a:tbl>
              <a:tblPr firstRow="1" bandRow="1">
                <a:tableStyleId>{F2DE63D5-997A-4646-A377-4702673A728D}</a:tableStyleId>
              </a:tblPr>
              <a:tblGrid>
                <a:gridCol w="6096000"/>
              </a:tblGrid>
              <a:tr h="440016">
                <a:tc>
                  <a:txBody>
                    <a:bodyPr/>
                    <a:lstStyle/>
                    <a:p>
                      <a:r>
                        <a:rPr lang="en-US" sz="1000" dirty="0" smtClean="0"/>
                        <a:t>#</a:t>
                      </a:r>
                      <a:r>
                        <a:rPr lang="en-US" sz="1000" dirty="0" err="1" smtClean="0"/>
                        <a:t>log_level</a:t>
                      </a:r>
                      <a:r>
                        <a:rPr lang="en-US" sz="1000" dirty="0" smtClean="0"/>
                        <a:t> = INFO</a:t>
                      </a:r>
                    </a:p>
                    <a:p>
                      <a:r>
                        <a:rPr lang="en-US" sz="1000" dirty="0" err="1" smtClean="0"/>
                        <a:t>log_level</a:t>
                      </a:r>
                      <a:r>
                        <a:rPr lang="en-US" sz="1000" dirty="0" smtClean="0"/>
                        <a:t> = DEBUG</a:t>
                      </a:r>
                      <a:endParaRPr lang="en-US" sz="1000" dirty="0"/>
                    </a:p>
                  </a:txBody>
                  <a:tcPr/>
                </a:tc>
              </a:tr>
            </a:tbl>
          </a:graphicData>
        </a:graphic>
      </p:graphicFrame>
    </p:spTree>
    <p:extLst>
      <p:ext uri="{BB962C8B-B14F-4D97-AF65-F5344CB8AC3E}">
        <p14:creationId xmlns:p14="http://schemas.microsoft.com/office/powerpoint/2010/main" val="109601652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Summary</a:t>
            </a:r>
            <a:endParaRPr lang="en-US" dirty="0"/>
          </a:p>
        </p:txBody>
      </p:sp>
      <p:sp>
        <p:nvSpPr>
          <p:cNvPr id="4" name="Title 3"/>
          <p:cNvSpPr>
            <a:spLocks noGrp="1"/>
          </p:cNvSpPr>
          <p:nvPr>
            <p:ph type="title"/>
          </p:nvPr>
        </p:nvSpPr>
        <p:spPr/>
        <p:txBody>
          <a:bodyPr/>
          <a:lstStyle/>
          <a:p>
            <a:r>
              <a:rPr lang="en-US" dirty="0" smtClean="0"/>
              <a:t>Next Topic</a:t>
            </a:r>
            <a:endParaRPr lang="en-US" dirty="0"/>
          </a:p>
        </p:txBody>
      </p:sp>
    </p:spTree>
    <p:extLst>
      <p:ext uri="{BB962C8B-B14F-4D97-AF65-F5344CB8AC3E}">
        <p14:creationId xmlns:p14="http://schemas.microsoft.com/office/powerpoint/2010/main" val="45122476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1624" y="995052"/>
            <a:ext cx="8538757" cy="5440680"/>
          </a:xfrm>
        </p:spPr>
        <p:txBody>
          <a:bodyPr/>
          <a:lstStyle/>
          <a:p>
            <a:r>
              <a:rPr lang="en-US" dirty="0" smtClean="0"/>
              <a:t>New Installs</a:t>
            </a:r>
          </a:p>
          <a:p>
            <a:pPr lvl="1"/>
            <a:r>
              <a:rPr lang="en-US" dirty="0" smtClean="0"/>
              <a:t>Setup up your rack switches and verify they work.</a:t>
            </a:r>
          </a:p>
          <a:p>
            <a:pPr lvl="1"/>
            <a:r>
              <a:rPr lang="en-US" dirty="0" smtClean="0"/>
              <a:t>Setup up your public networks and verify they work.</a:t>
            </a:r>
          </a:p>
          <a:p>
            <a:pPr lvl="1"/>
            <a:r>
              <a:rPr lang="en-US" dirty="0" smtClean="0"/>
              <a:t>Install your management node private networks correctly.</a:t>
            </a:r>
          </a:p>
          <a:p>
            <a:pPr lvl="2"/>
            <a:r>
              <a:rPr lang="en-US" dirty="0" smtClean="0"/>
              <a:t>Once you initialize if private networks are wrong, you will have to re-install.</a:t>
            </a:r>
          </a:p>
          <a:p>
            <a:pPr lvl="1"/>
            <a:r>
              <a:rPr lang="en-US" dirty="0" smtClean="0"/>
              <a:t>Be careful on </a:t>
            </a:r>
            <a:r>
              <a:rPr lang="en-US" dirty="0" err="1" smtClean="0"/>
              <a:t>Metstore</a:t>
            </a:r>
            <a:r>
              <a:rPr lang="en-US" dirty="0" smtClean="0"/>
              <a:t> configurations.</a:t>
            </a:r>
          </a:p>
          <a:p>
            <a:pPr lvl="1"/>
            <a:r>
              <a:rPr lang="en-US" dirty="0" smtClean="0"/>
              <a:t>Other misconfigurations can be corrected.</a:t>
            </a:r>
          </a:p>
          <a:p>
            <a:pPr lvl="1"/>
            <a:r>
              <a:rPr lang="en-US" dirty="0" smtClean="0"/>
              <a:t>Follow the documentation closely.</a:t>
            </a:r>
          </a:p>
          <a:p>
            <a:pPr lvl="1"/>
            <a:r>
              <a:rPr lang="en-US" dirty="0" smtClean="0"/>
              <a:t>Take notes in case you have to go back.</a:t>
            </a:r>
          </a:p>
          <a:p>
            <a:r>
              <a:rPr lang="en-US" dirty="0" smtClean="0"/>
              <a:t>We are all learning the Lattus system, if stuck ask questions.</a:t>
            </a:r>
          </a:p>
          <a:p>
            <a:r>
              <a:rPr lang="en-US" dirty="0" smtClean="0"/>
              <a:t>Good Luck!</a:t>
            </a: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83</a:t>
            </a:fld>
            <a:endParaRPr lang="en-US" dirty="0"/>
          </a:p>
        </p:txBody>
      </p:sp>
    </p:spTree>
    <p:extLst>
      <p:ext uri="{BB962C8B-B14F-4D97-AF65-F5344CB8AC3E}">
        <p14:creationId xmlns:p14="http://schemas.microsoft.com/office/powerpoint/2010/main" val="3004091450"/>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617970"/>
            <a:ext cx="463550" cy="245746"/>
          </a:xfrm>
        </p:spPr>
        <p:txBody>
          <a:bodyPr/>
          <a:lstStyle/>
          <a:p>
            <a:pPr>
              <a:defRPr/>
            </a:pPr>
            <a:fld id="{46DA649B-A69E-9145-B099-43F07D52B1EC}" type="slidenum">
              <a:rPr lang="en-US" smtClean="0"/>
              <a:pPr>
                <a:defRPr/>
              </a:pPr>
              <a:t>84</a:t>
            </a:fld>
            <a:endParaRPr lang="en-US"/>
          </a:p>
        </p:txBody>
      </p:sp>
    </p:spTree>
    <p:extLst>
      <p:ext uri="{BB962C8B-B14F-4D97-AF65-F5344CB8AC3E}">
        <p14:creationId xmlns:p14="http://schemas.microsoft.com/office/powerpoint/2010/main" val="7844002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Lattus-X Hardware Lineup</a:t>
            </a:r>
            <a:endParaRPr lang="en-US" dirty="0"/>
          </a:p>
        </p:txBody>
      </p:sp>
      <p:sp>
        <p:nvSpPr>
          <p:cNvPr id="3" name="Content Placeholder 2"/>
          <p:cNvSpPr>
            <a:spLocks noGrp="1"/>
          </p:cNvSpPr>
          <p:nvPr>
            <p:ph idx="1"/>
          </p:nvPr>
        </p:nvSpPr>
        <p:spPr/>
        <p:txBody>
          <a:bodyPr/>
          <a:lstStyle/>
          <a:p>
            <a:r>
              <a:rPr lang="en-US" dirty="0"/>
              <a:t>The </a:t>
            </a:r>
            <a:r>
              <a:rPr lang="en-US" dirty="0" smtClean="0"/>
              <a:t>Lattus-X A-10 uses Dell </a:t>
            </a:r>
            <a:r>
              <a:rPr lang="en-US" dirty="0"/>
              <a:t>OEM hardware </a:t>
            </a:r>
            <a:r>
              <a:rPr lang="en-US" dirty="0" smtClean="0"/>
              <a:t>R720xd for (A10) Access Node. Used for Lattus + NAS +CIFS File Access</a:t>
            </a:r>
            <a:endParaRPr lang="en-US" dirty="0"/>
          </a:p>
          <a:p>
            <a:pPr marL="0" indent="0">
              <a:buNone/>
            </a:pPr>
            <a:endParaRPr lang="en-US" sz="800" b="1" dirty="0"/>
          </a:p>
          <a:p>
            <a:pPr marL="0" indent="0">
              <a:buNone/>
            </a:pPr>
            <a:r>
              <a:rPr lang="en-US" sz="800" b="1" dirty="0"/>
              <a:t>	</a:t>
            </a:r>
            <a:r>
              <a:rPr lang="en-US" sz="800" b="1" dirty="0" smtClean="0"/>
              <a:t>A10 </a:t>
            </a:r>
            <a:r>
              <a:rPr lang="en-US" sz="800" b="1" dirty="0"/>
              <a:t>Front View</a:t>
            </a:r>
            <a:endParaRPr lang="en-US" sz="800" dirty="0"/>
          </a:p>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sz="800" b="1" dirty="0" smtClean="0"/>
              <a:t>                   A10 Rear</a:t>
            </a:r>
            <a:r>
              <a:rPr lang="en-US" sz="800" b="1" dirty="0"/>
              <a:t> View</a:t>
            </a:r>
            <a:endParaRPr lang="en-US" sz="800" dirty="0"/>
          </a:p>
          <a:p>
            <a:pPr>
              <a:buFont typeface="Wingdings" charset="2"/>
              <a:buChar char="§"/>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871F3AD-2ECC-45F8-9355-BA1283ABB980}" type="slidenum">
              <a:rPr lang="en-US" smtClean="0"/>
              <a:pPr>
                <a:defRPr/>
              </a:pPr>
              <a:t>9</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473390" y="2657225"/>
            <a:ext cx="4914900" cy="927100"/>
          </a:xfrm>
          <a:prstGeom prst="rect">
            <a:avLst/>
          </a:prstGeom>
          <a:noFill/>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522710" y="4167713"/>
            <a:ext cx="4914900" cy="914400"/>
          </a:xfrm>
          <a:prstGeom prst="rect">
            <a:avLst/>
          </a:prstGeom>
          <a:noFill/>
        </p:spPr>
      </p:pic>
    </p:spTree>
    <p:extLst>
      <p:ext uri="{BB962C8B-B14F-4D97-AF65-F5344CB8AC3E}">
        <p14:creationId xmlns:p14="http://schemas.microsoft.com/office/powerpoint/2010/main" val="318310153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323&quot;/&gt;&lt;/object&gt;&lt;object type=&quot;3&quot; unique_id=&quot;10005&quot;&gt;&lt;property id=&quot;20148&quot; value=&quot;5&quot;/&gt;&lt;property id=&quot;20300&quot; value=&quot;Slide 1&quot;/&gt;&lt;property id=&quot;20307&quot; value=&quot;345&quot;/&gt;&lt;/object&gt;&lt;object type=&quot;3&quot; unique_id=&quot;10006&quot;&gt;&lt;property id=&quot;20148&quot; value=&quot;5&quot;/&gt;&lt;property id=&quot;20300&quot; value=&quot;Slide 3 - &amp;quot;Title Goes Here&amp;quot;&quot;/&gt;&lt;property id=&quot;20307&quot; value=&quot;325&quot;/&gt;&lt;/object&gt;&lt;object type=&quot;3&quot; unique_id=&quot;10007&quot;&gt;&lt;property id=&quot;20148&quot; value=&quot;5&quot;/&gt;&lt;property id=&quot;20300&quot; value=&quot;Slide 16&quot;/&gt;&lt;property id=&quot;20307&quot; value=&quot;331&quot;/&gt;&lt;/object&gt;&lt;object type=&quot;3&quot; unique_id=&quot;10008&quot;&gt;&lt;property id=&quot;20148&quot; value=&quot;5&quot;/&gt;&lt;property id=&quot;20300&quot; value=&quot;Slide 19 - &amp;quot;CHAPTER HEADLINE &amp;#x0D;&amp;#x0A;GOES HERE&amp;quot;&quot;/&gt;&lt;property id=&quot;20307&quot; value=&quot;333&quot;/&gt;&lt;/object&gt;&lt;object type=&quot;3&quot; unique_id=&quot;10009&quot;&gt;&lt;property id=&quot;20148&quot; value=&quot;5&quot;/&gt;&lt;property id=&quot;20300&quot; value=&quot;Slide 17 - &amp;quot;CHAPTER HEADLINE&amp;#x0D;&amp;#x0A;GOES HERE&amp;quot;&quot;/&gt;&lt;property id=&quot;20307&quot; value=&quot;334&quot;/&gt;&lt;/object&gt;&lt;object type=&quot;3&quot; unique_id=&quot;10010&quot;&gt;&lt;property id=&quot;20148&quot; value=&quot;5&quot;/&gt;&lt;property id=&quot;20300&quot; value=&quot;Slide 18 - &amp;quot;CHAPTER HEADLINE &amp;#x0D;&amp;#x0A;GOES HERE&amp;quot;&quot;/&gt;&lt;property id=&quot;20307&quot; value=&quot;338&quot;/&gt;&lt;/object&gt;&lt;object type=&quot;3&quot; unique_id=&quot;10011&quot;&gt;&lt;property id=&quot;20148&quot; value=&quot;5&quot;/&gt;&lt;property id=&quot;20300&quot; value=&quot;Slide 20 - &amp;quot;CHAPTER HEADLINE&amp;#x0D;&amp;#x0A;GOES HERE&amp;quot;&quot;/&gt;&lt;property id=&quot;20307&quot; value=&quot;336&quot;/&gt;&lt;/object&gt;&lt;object type=&quot;3&quot; unique_id=&quot;10625&quot;&gt;&lt;property id=&quot;20148&quot; value=&quot;5&quot;/&gt;&lt;property id=&quot;20300&quot; value=&quot;Slide 4 - &amp;quot;Before you begin…&amp;quot;&quot;/&gt;&lt;property id=&quot;20307&quot; value=&quot;346&quot;/&gt;&lt;/object&gt;&lt;object type=&quot;3&quot; unique_id=&quot;10626&quot;&gt;&lt;property id=&quot;20148&quot; value=&quot;5&quot;/&gt;&lt;property id=&quot;20300&quot; value=&quot;Slide 5 - &amp;quot;Headline goes here&amp;quot;&quot;/&gt;&lt;property id=&quot;20307&quot; value=&quot;347&quot;/&gt;&lt;/object&gt;&lt;object type=&quot;3&quot; unique_id=&quot;10627&quot;&gt;&lt;property id=&quot;20148&quot; value=&quot;5&quot;/&gt;&lt;property id=&quot;20300&quot; value=&quot;Slide 6 - &amp;quot;Converting old presentations to the new format&amp;quot;&quot;/&gt;&lt;property id=&quot;20307&quot; value=&quot;348&quot;/&gt;&lt;/object&gt;&lt;object type=&quot;3&quot; unique_id=&quot;10628&quot;&gt;&lt;property id=&quot;20148&quot; value=&quot;5&quot;/&gt;&lt;property id=&quot;20300&quot; value=&quot;Slide 7 - &amp;quot;Converting old presentations to the new format&amp;quot;&quot;/&gt;&lt;property id=&quot;20307&quot; value=&quot;349&quot;/&gt;&lt;/object&gt;&lt;object type=&quot;3&quot; unique_id=&quot;10629&quot;&gt;&lt;property id=&quot;20148&quot; value=&quot;5&quot;/&gt;&lt;property id=&quot;20300&quot; value=&quot;Slide 8 - &amp;quot;Converting old presentations to the new format&amp;quot;&quot;/&gt;&lt;property id=&quot;20307&quot; value=&quot;350&quot;/&gt;&lt;/object&gt;&lt;object type=&quot;3&quot; unique_id=&quot;10630&quot;&gt;&lt;property id=&quot;20148&quot; value=&quot;5&quot;/&gt;&lt;property id=&quot;20300&quot; value=&quot;Slide 9 - &amp;quot;Converting old presentations to the new format&amp;quot;&quot;/&gt;&lt;property id=&quot;20307&quot; value=&quot;351&quot;/&gt;&lt;/object&gt;&lt;object type=&quot;3&quot; unique_id=&quot;10631&quot;&gt;&lt;property id=&quot;20148&quot; value=&quot;5&quot;/&gt;&lt;property id=&quot;20300&quot; value=&quot;Slide 10 - &amp;quot;Converting old presentations to the new format&amp;quot;&quot;/&gt;&lt;property id=&quot;20307&quot; value=&quot;352&quot;/&gt;&lt;/object&gt;&lt;object type=&quot;3&quot; unique_id=&quot;10632&quot;&gt;&lt;property id=&quot;20148&quot; value=&quot;5&quot;/&gt;&lt;property id=&quot;20300&quot; value=&quot;Slide 11 - &amp;quot;Converting old presentations to the new format&amp;quot;&quot;/&gt;&lt;property id=&quot;20307&quot; value=&quot;353&quot;/&gt;&lt;/object&gt;&lt;object type=&quot;3&quot; unique_id=&quot;10633&quot;&gt;&lt;property id=&quot;20148&quot; value=&quot;5&quot;/&gt;&lt;property id=&quot;20300&quot; value=&quot;Slide 12 - &amp;quot;Converting old presentations to the new format&amp;quot;&quot;/&gt;&lt;property id=&quot;20307&quot; value=&quot;354&quot;/&gt;&lt;/object&gt;&lt;object type=&quot;3&quot; unique_id=&quot;10634&quot;&gt;&lt;property id=&quot;20148&quot; value=&quot;5&quot;/&gt;&lt;property id=&quot;20300&quot; value=&quot;Slide 13 - &amp;quot;Converting old presentations to the new format&amp;quot;&quot;/&gt;&lt;property id=&quot;20307&quot; value=&quot;355&quot;/&gt;&lt;/object&gt;&lt;object type=&quot;3&quot; unique_id=&quot;10635&quot;&gt;&lt;property id=&quot;20148&quot; value=&quot;5&quot;/&gt;&lt;property id=&quot;20300&quot; value=&quot;Slide 14 - &amp;quot;Converting old presentations to the new format&amp;quot;&quot;/&gt;&lt;property id=&quot;20307&quot; value=&quot;356&quot;/&gt;&lt;/object&gt;&lt;object type=&quot;3&quot; unique_id=&quot;10636&quot;&gt;&lt;property id=&quot;20148&quot; value=&quot;5&quot;/&gt;&lt;property id=&quot;20300&quot; value=&quot;Slide 15 - &amp;quot;Converting old presentations to the new format&amp;quot;&quot;/&gt;&lt;property id=&quot;20307&quot; value=&quot;357&quot;/&gt;&lt;/object&gt;&lt;/object&gt;&lt;/object&gt;&lt;/database&gt;"/>
  <p:tag name="SECTOMILLISECCONVERTED" val="1"/>
</p:tagLst>
</file>

<file path=ppt/theme/theme1.xml><?xml version="1.0" encoding="utf-8"?>
<a:theme xmlns:a="http://schemas.openxmlformats.org/drawingml/2006/main" name="Quantum Certainty Master Template">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7409</TotalTime>
  <Words>7326</Words>
  <Application>Microsoft Macintosh PowerPoint</Application>
  <PresentationFormat>On-screen Show (4:3)</PresentationFormat>
  <Paragraphs>1153</Paragraphs>
  <Slides>84</Slides>
  <Notes>1</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Quantum Certainty Master Template</vt:lpstr>
      <vt:lpstr>PowerPoint Presentation</vt:lpstr>
      <vt:lpstr>Agenda</vt:lpstr>
      <vt:lpstr>Expectations</vt:lpstr>
      <vt:lpstr>Resources</vt:lpstr>
      <vt:lpstr>Next Section</vt:lpstr>
      <vt:lpstr>Lattus Hardware Lineup</vt:lpstr>
      <vt:lpstr>Lattus Hardware Lineup</vt:lpstr>
      <vt:lpstr>Lattus Hardware Lineup</vt:lpstr>
      <vt:lpstr>Lattus-X Hardware Lineup</vt:lpstr>
      <vt:lpstr>Lattus-M </vt:lpstr>
      <vt:lpstr>Next Section</vt:lpstr>
      <vt:lpstr>Lattus System Features - CMC</vt:lpstr>
      <vt:lpstr>Lattus System Features - OSMI</vt:lpstr>
      <vt:lpstr>Lattus System Features - OSMI</vt:lpstr>
      <vt:lpstr>Lattus System Features - Interfaces</vt:lpstr>
      <vt:lpstr>Lattus System Features - Interfaces</vt:lpstr>
      <vt:lpstr>Lattus System Features - Interfaces</vt:lpstr>
      <vt:lpstr>Lattus System Features - Interfaces</vt:lpstr>
      <vt:lpstr>Lattus System Features - Interfaces</vt:lpstr>
      <vt:lpstr>Lattus System Features - Interfaces</vt:lpstr>
      <vt:lpstr>Lattus System Features - Interfaces</vt:lpstr>
      <vt:lpstr>Lattus System Features - Interfaces</vt:lpstr>
      <vt:lpstr>Lattus System Features - Interfaces</vt:lpstr>
      <vt:lpstr>Lattus System Features - Logging</vt:lpstr>
      <vt:lpstr>Lattus System Features - Logging</vt:lpstr>
      <vt:lpstr>Lattus System Features - Logging</vt:lpstr>
      <vt:lpstr>Lattus System Features – Log Collector</vt:lpstr>
      <vt:lpstr>Lattus System Features – Log Collector</vt:lpstr>
      <vt:lpstr>Lattus System Features – “qshell”</vt:lpstr>
      <vt:lpstr>Lattus System Features – “qshell”</vt:lpstr>
      <vt:lpstr>Lattus System Features - Monitoring</vt:lpstr>
      <vt:lpstr>Lattus System Features - Monitoring</vt:lpstr>
      <vt:lpstr>Lattus System Features - Monitoring</vt:lpstr>
      <vt:lpstr>Lattus System Features - Monitoring</vt:lpstr>
      <vt:lpstr>Next Section</vt:lpstr>
      <vt:lpstr>Lattus System Functions</vt:lpstr>
      <vt:lpstr>Lattus System Functions</vt:lpstr>
      <vt:lpstr>Lattus System Functions</vt:lpstr>
      <vt:lpstr>Lattus System Functions - Daemons</vt:lpstr>
      <vt:lpstr>Lattus System Functions - Daemons</vt:lpstr>
      <vt:lpstr>Lattus System Functions - Daemons</vt:lpstr>
      <vt:lpstr>Lattus System Functions - Daemons</vt:lpstr>
      <vt:lpstr>Lattus System Functions - Daemons</vt:lpstr>
      <vt:lpstr>Daemon interactions with the Arakoon</vt:lpstr>
      <vt:lpstr>Lattus System Functions - Arakoon</vt:lpstr>
      <vt:lpstr>Lattus System Functions - Arakoon</vt:lpstr>
      <vt:lpstr>Lattus System Functions</vt:lpstr>
      <vt:lpstr>Lattus Data Structures</vt:lpstr>
      <vt:lpstr>Lattus Data Structures</vt:lpstr>
      <vt:lpstr>Lattus Data Structures</vt:lpstr>
      <vt:lpstr>Lattus Data Structures</vt:lpstr>
      <vt:lpstr>Lattus Data Structures</vt:lpstr>
      <vt:lpstr>Lattus Data Structures</vt:lpstr>
      <vt:lpstr>Lattus Data Structures</vt:lpstr>
      <vt:lpstr>Lattus Data Structures</vt:lpstr>
      <vt:lpstr>Next Section</vt:lpstr>
      <vt:lpstr>Lattus 3.1.4 Install Changes</vt:lpstr>
      <vt:lpstr>Lattus 3.1.4 Install Changes</vt:lpstr>
      <vt:lpstr>Lattus 3.1.4 Install Changes</vt:lpstr>
      <vt:lpstr>Lattus 3.1.4 Install Changes</vt:lpstr>
      <vt:lpstr>Lattus 3.1.4 Install Changes</vt:lpstr>
      <vt:lpstr>Next Section</vt:lpstr>
      <vt:lpstr>Lattus Multi-Geo</vt:lpstr>
      <vt:lpstr>Multi-Geo</vt:lpstr>
      <vt:lpstr>Lattus Data Structures</vt:lpstr>
      <vt:lpstr>Multi-Geo</vt:lpstr>
      <vt:lpstr>Multi-Geo</vt:lpstr>
      <vt:lpstr>Multi-Geo</vt:lpstr>
      <vt:lpstr>Multi-Geo</vt:lpstr>
      <vt:lpstr>Multi-Geo</vt:lpstr>
      <vt:lpstr>Next Section</vt:lpstr>
      <vt:lpstr>Operational Issues</vt:lpstr>
      <vt:lpstr>Operational Issues</vt:lpstr>
      <vt:lpstr>Operational Issues</vt:lpstr>
      <vt:lpstr>Next Section</vt:lpstr>
      <vt:lpstr>Critical Issues - 42052</vt:lpstr>
      <vt:lpstr>Critical Issues - 41485</vt:lpstr>
      <vt:lpstr>Critical Issues - 41376</vt:lpstr>
      <vt:lpstr>Critical Issues - 42315</vt:lpstr>
      <vt:lpstr>Critical Issues – 42128, 43114</vt:lpstr>
      <vt:lpstr>Triage of REST Failures</vt:lpstr>
      <vt:lpstr>Next Topic</vt:lpstr>
      <vt:lpstr>Summary</vt:lpstr>
      <vt:lpstr>PowerPoint Presentation</vt:lpstr>
    </vt:vector>
  </TitlesOfParts>
  <Company>Quantum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4:3</dc:title>
  <dc:subject>Master Template</dc:subject>
  <dc:creator>Isaac Alves</dc:creator>
  <cp:keywords>Powerpoint, template, Certainty, Certain, Quantum</cp:keywords>
  <dc:description>Any issues or problems please contact Quantum's creative services at: 
isaac.alves@quantum.com
All feedback or comments are welcome.</dc:description>
  <cp:lastModifiedBy>Larry Kriewald</cp:lastModifiedBy>
  <cp:revision>699</cp:revision>
  <cp:lastPrinted>2012-04-03T01:06:05Z</cp:lastPrinted>
  <dcterms:created xsi:type="dcterms:W3CDTF">2012-04-25T19:28:42Z</dcterms:created>
  <dcterms:modified xsi:type="dcterms:W3CDTF">2013-07-15T11:41:07Z</dcterms:modified>
  <cp:category>Template</cp:category>
  <cp:contentStatus>RELEASED</cp:contentStatus>
</cp:coreProperties>
</file>