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13"/>
  </p:notesMasterIdLst>
  <p:handoutMasterIdLst>
    <p:handoutMasterId r:id="rId14"/>
  </p:handoutMasterIdLst>
  <p:sldIdLst>
    <p:sldId id="323" r:id="rId2"/>
    <p:sldId id="477" r:id="rId3"/>
    <p:sldId id="478" r:id="rId4"/>
    <p:sldId id="378" r:id="rId5"/>
    <p:sldId id="474" r:id="rId6"/>
    <p:sldId id="470" r:id="rId7"/>
    <p:sldId id="469" r:id="rId8"/>
    <p:sldId id="380" r:id="rId9"/>
    <p:sldId id="473" r:id="rId10"/>
    <p:sldId id="364" r:id="rId11"/>
    <p:sldId id="475" r:id="rId12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4900A622-F3DB-D347-BC94-274B614795F3}">
          <p14:sldIdLst>
            <p14:sldId id="323"/>
            <p14:sldId id="477"/>
            <p14:sldId id="478"/>
            <p14:sldId id="378"/>
            <p14:sldId id="474"/>
            <p14:sldId id="470"/>
            <p14:sldId id="469"/>
            <p14:sldId id="380"/>
            <p14:sldId id="473"/>
            <p14:sldId id="364"/>
            <p14:sldId id="4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58087"/>
    <a:srgbClr val="F0F3F7"/>
    <a:srgbClr val="FDFEFF"/>
    <a:srgbClr val="E3E9EF"/>
    <a:srgbClr val="E8EEF1"/>
    <a:srgbClr val="3E4448"/>
    <a:srgbClr val="171A1D"/>
    <a:srgbClr val="454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8273" autoAdjust="0"/>
  </p:normalViewPr>
  <p:slideViewPr>
    <p:cSldViewPr snapToGrid="0">
      <p:cViewPr varScale="1">
        <p:scale>
          <a:sx n="72" d="100"/>
          <a:sy n="72" d="100"/>
        </p:scale>
        <p:origin x="-10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6200" y="8612188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600">
                <a:cs typeface="ＭＳ Ｐゴシック" charset="0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cs typeface="ＭＳ Ｐゴシック" charset="0"/>
              </a:rPr>
              <a:t>’</a:t>
            </a:r>
            <a:r>
              <a:rPr lang="en-US" altLang="ja-JP" sz="600">
                <a:cs typeface="ＭＳ Ｐゴシック" charset="0"/>
              </a:rPr>
              <a:t>s outlook and is for planning purposes only.</a:t>
            </a:r>
            <a:endParaRPr lang="en-US" sz="600">
              <a:cs typeface="ＭＳ Ｐゴシック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BAF4A031-FAB1-D740-B8F4-D3D5735F97BC}" type="slidenum">
              <a:rPr lang="en-US" sz="1200">
                <a:cs typeface="ＭＳ Ｐゴシック" charset="0"/>
              </a:rPr>
              <a:pPr algn="r"/>
              <a:t>‹#›</a:t>
            </a:fld>
            <a:endParaRPr lang="en-US" sz="1200"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596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2400" y="4343400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6200" y="8610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600">
                <a:cs typeface="ＭＳ Ｐゴシック" charset="0"/>
              </a:defRPr>
            </a:lvl1pPr>
          </a:lstStyle>
          <a:p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334000" y="8610600"/>
            <a:ext cx="1522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ＭＳ Ｐゴシック" charset="0"/>
              </a:defRPr>
            </a:lvl1pPr>
          </a:lstStyle>
          <a:p>
            <a:fld id="{94D099FF-15FB-C348-B1EE-4E9D33EDDB4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2774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9538"/>
            <a:ext cx="20574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29083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638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9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FFFFFF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FFFFFF"/>
                </a:solidFill>
              </a:rPr>
            </a:br>
            <a:r>
              <a:rPr lang="en-US" sz="800">
                <a:solidFill>
                  <a:srgbClr val="FFFFFF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FFFFFF"/>
                </a:solidFill>
              </a:rPr>
              <a:t>’</a:t>
            </a:r>
            <a:r>
              <a:rPr lang="en-US" sz="800">
                <a:solidFill>
                  <a:srgbClr val="FFFFFF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3534142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">
                <a:solidFill>
                  <a:srgbClr val="00B0F0"/>
                </a:solidFill>
              </a:rPr>
              <a:t>© 2012 Quantum Corporation. Company Confidential. Forward-looking information is based upon multiple assumptions and uncertainties,</a:t>
            </a:r>
            <a:br>
              <a:rPr lang="en-US" sz="800">
                <a:solidFill>
                  <a:srgbClr val="00B0F0"/>
                </a:solidFill>
              </a:rPr>
            </a:br>
            <a:r>
              <a:rPr lang="en-US" sz="800">
                <a:solidFill>
                  <a:srgbClr val="00B0F0"/>
                </a:solidFill>
              </a:rPr>
              <a:t>does not necessarily represent the company</a:t>
            </a:r>
            <a:r>
              <a:rPr lang="ja-JP" altLang="en-US" sz="800">
                <a:solidFill>
                  <a:srgbClr val="00B0F0"/>
                </a:solidFill>
              </a:rPr>
              <a:t>’</a:t>
            </a:r>
            <a:r>
              <a:rPr lang="en-US" sz="800">
                <a:solidFill>
                  <a:srgbClr val="00B0F0"/>
                </a:solidFill>
              </a:rPr>
              <a:t>s outlook and is for planning purposes only.</a:t>
            </a:r>
          </a:p>
        </p:txBody>
      </p:sp>
    </p:spTree>
    <p:extLst>
      <p:ext uri="{BB962C8B-B14F-4D97-AF65-F5344CB8AC3E}">
        <p14:creationId xmlns:p14="http://schemas.microsoft.com/office/powerpoint/2010/main" val="1458541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20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E06400-5463-CA48-905C-991FD993D7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1240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51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24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69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8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9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DB6EC"/>
                </a:solidFill>
                <a:cs typeface="ＭＳ Ｐゴシック" charset="0"/>
              </a:defRPr>
            </a:lvl1pPr>
          </a:lstStyle>
          <a:p>
            <a:fld id="{D6205344-3C91-664C-B72C-A3919371C62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1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charset="0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charset="0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xwiki.quantum.com/dxwiki/StorNext" TargetMode="External"/><Relationship Id="rId2" Type="http://schemas.openxmlformats.org/officeDocument/2006/relationships/hyperlink" Target="http://dxwiki.quantum.com/dxwiki/StorNext_4.7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2054087" y="3671888"/>
            <a:ext cx="3843130" cy="947737"/>
          </a:xfrm>
          <a:ln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John Hilgers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Senior Software Engineering Manager</a:t>
            </a:r>
          </a:p>
          <a:p>
            <a:pPr>
              <a:buFont typeface="Wingdings" charset="2"/>
              <a:buNone/>
              <a:defRPr/>
            </a:pPr>
            <a:r>
              <a:rPr lang="en-US" dirty="0" smtClean="0"/>
              <a:t>StorNext QA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238375" y="4525963"/>
            <a:ext cx="2505075" cy="338554"/>
          </a:xfrm>
          <a:ln/>
        </p:spPr>
        <p:txBody>
          <a:bodyPr/>
          <a:lstStyle/>
          <a:p>
            <a:pPr>
              <a:buFont typeface="Wingdings" charset="2"/>
              <a:buNone/>
              <a:defRPr/>
            </a:pPr>
            <a:r>
              <a:rPr lang="en-US" dirty="0" smtClean="0"/>
              <a:t>July 15 – 16, </a:t>
            </a:r>
            <a:r>
              <a:rPr dirty="0" smtClean="0"/>
              <a:t>201</a:t>
            </a:r>
            <a:r>
              <a:rPr lang="en-US" dirty="0" smtClean="0"/>
              <a:t>3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2125662" y="1889125"/>
            <a:ext cx="3851067" cy="1443038"/>
          </a:xfrm>
          <a:ln/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Lattus Boot Camp 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Transfer </a:t>
            </a:r>
            <a:r>
              <a:rPr lang="en-US" dirty="0" err="1" smtClean="0"/>
              <a:t>oF</a:t>
            </a:r>
            <a:r>
              <a:rPr lang="en-US" dirty="0" smtClean="0"/>
              <a:t> information (TOI)</a:t>
            </a:r>
            <a:endParaRPr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7788276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Lots of information to cover in 2 days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Detailed agenda is in the meeting invite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Meetings are recorded and will be posted to SN Wiki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Timekeeper - Hilgers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Questions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Parking Lot recording for time-consuming questions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7788276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34214" y="1089220"/>
          <a:ext cx="3878622" cy="5136760"/>
        </p:xfrm>
        <a:graphic>
          <a:graphicData uri="http://schemas.openxmlformats.org/drawingml/2006/table">
            <a:tbl>
              <a:tblPr/>
              <a:tblGrid>
                <a:gridCol w="648989"/>
                <a:gridCol w="942531"/>
                <a:gridCol w="1132235"/>
                <a:gridCol w="1154867"/>
              </a:tblGrid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Date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Topic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Presenter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Monday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09:00 - 09:20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Introductions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John Hilgers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09:20 - 11:00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Larry Kriewald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11:00 - 11:15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Break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11:15 - 12:30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Larry Kriewald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12:30 - 01:30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Lunch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Lunch Provided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01:30 - 01:45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Pubs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Charlotte Taylor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01:45 - 03:15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Larry Kriewald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03:15 - 03:30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Break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03:30 - 05:00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Larry Kriewald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05:00 - 05:15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Wrap Up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John Hilgers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Tuesday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09:00 - 11:00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Larry Kriewald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11:00 - 11:15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Break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11:15 - 12:30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SN 4.6/Lattus-M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Bob Albers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12:30 - 01:30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Lunch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Lunch Provided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01:30 - 03:30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Lattus-M/4.6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Bob Albers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03:30 - 03:45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Break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03:45 - 05:00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Lattus-M/4.6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Bob Albers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05:00 - 05:15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/>
                        </a:rPr>
                        <a:t>Wrap Up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alibri"/>
                        </a:rPr>
                        <a:t>John Hilgers</a:t>
                      </a:r>
                    </a:p>
                  </a:txBody>
                  <a:tcPr marL="36979" marR="36979" marT="36979" marB="36979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370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099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9963DA17-4FBC-4543-90FD-095CAC881EE5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r>
              <a:rPr lang="en-US" dirty="0" smtClean="0"/>
              <a:t>Lattus Boot Camp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142999"/>
            <a:ext cx="8686800" cy="5218043"/>
          </a:xfrm>
        </p:spPr>
        <p:txBody>
          <a:bodyPr/>
          <a:lstStyle/>
          <a:p>
            <a:r>
              <a:rPr lang="en-US" dirty="0" smtClean="0"/>
              <a:t>Thanks for committing your time</a:t>
            </a:r>
          </a:p>
          <a:p>
            <a:r>
              <a:rPr lang="en-US" dirty="0" smtClean="0"/>
              <a:t>Cell phones !</a:t>
            </a:r>
          </a:p>
          <a:p>
            <a:pPr lvl="1"/>
            <a:r>
              <a:rPr lang="en-US" dirty="0" smtClean="0"/>
              <a:t>$$$$ fund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 smtClean="0"/>
          </a:p>
          <a:p>
            <a:r>
              <a:rPr lang="en-US" dirty="0" smtClean="0"/>
              <a:t>Laptop usage</a:t>
            </a:r>
          </a:p>
          <a:p>
            <a:r>
              <a:rPr lang="en-US" dirty="0" smtClean="0"/>
              <a:t>Informal, raise questions</a:t>
            </a:r>
          </a:p>
          <a:p>
            <a:r>
              <a:rPr lang="en-US" dirty="0" smtClean="0"/>
              <a:t>Everything is </a:t>
            </a:r>
            <a:r>
              <a:rPr lang="en-US" dirty="0" err="1" smtClean="0"/>
              <a:t>Webex’ed</a:t>
            </a:r>
            <a:r>
              <a:rPr lang="en-US" dirty="0" smtClean="0"/>
              <a:t> and will be recorded</a:t>
            </a:r>
          </a:p>
          <a:p>
            <a:r>
              <a:rPr lang="en-US" dirty="0" smtClean="0"/>
              <a:t>Take back and spread the information</a:t>
            </a:r>
          </a:p>
          <a:p>
            <a:r>
              <a:rPr lang="en-US" dirty="0" smtClean="0"/>
              <a:t>Wiki site:</a:t>
            </a:r>
          </a:p>
          <a:p>
            <a:pPr lvl="1"/>
            <a:r>
              <a:rPr lang="en-US" u="sng" dirty="0">
                <a:hlinkClick r:id="rId2"/>
              </a:rPr>
              <a:t>http://dxwiki.quantum.com/dxwiki/StorNext_4.7#SN_4.6_.2F_4.6.1_.2F_4.7_TOI_Planning</a:t>
            </a:r>
            <a:endParaRPr lang="en-US" dirty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://dxwiki.quantum.com/dxwiki/StorNext</a:t>
            </a:r>
            <a:endParaRPr lang="en-US" dirty="0" smtClean="0"/>
          </a:p>
          <a:p>
            <a:r>
              <a:rPr lang="en-US" dirty="0" smtClean="0"/>
              <a:t>Quick Introductions (Name and Group)</a:t>
            </a:r>
          </a:p>
          <a:p>
            <a:r>
              <a:rPr lang="en-US" dirty="0" smtClean="0"/>
              <a:t>Any </a:t>
            </a:r>
            <a:r>
              <a:rPr lang="en-US" dirty="0" smtClean="0"/>
              <a:t>questions?</a:t>
            </a:r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C8891F-0AB6-441A-AF8E-D39276169755}" type="slidenum">
              <a:rPr smtClean="0"/>
              <a:pPr>
                <a:defRPr/>
              </a:pPr>
              <a:t>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259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Initial Request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Data Protection (Mgr: Jim Peters</a:t>
            </a:r>
            <a:r>
              <a:rPr lang="en-US" dirty="0" smtClean="0"/>
              <a:t>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StorNext Support (Mgr: Vinzenz Esser)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StorNext Sustaining (Mgr: Sue Bechly)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 smtClean="0"/>
              <a:t>Purpose of this TOI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Provide Quantum Data Protection, Support &amp; Sustaining Groups with details the testing experiences and lessons learned from StorNext QA.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Focus on triaging difficult Amplidata Issues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How/When to utilize Amplidata Support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Overview of critical issues encountered for Lattus &amp; Multi-Geo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9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Interest from other groups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Tape Automation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Disk Products</a:t>
            </a:r>
          </a:p>
          <a:p>
            <a:pPr lvl="1">
              <a:buFont typeface="Wingdings" charset="2"/>
              <a:buChar char="u"/>
            </a:pPr>
            <a:r>
              <a:rPr lang="en-US" dirty="0" err="1" smtClean="0"/>
              <a:t>Dxi</a:t>
            </a:r>
            <a:endParaRPr lang="en-US" dirty="0" smtClean="0"/>
          </a:p>
          <a:p>
            <a:pPr lvl="1">
              <a:buFont typeface="Wingdings" charset="2"/>
              <a:buChar char="u"/>
            </a:pPr>
            <a:r>
              <a:rPr lang="en-US" dirty="0" smtClean="0"/>
              <a:t>Platform Engineering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Pre-Sales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Quality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Pubs/Training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Product &amp; Project Management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Technical Marketing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Software Architects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Welcome everyone 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1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Amplidata / StorNext Interaction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Weekly Engineering Meetings between StorNext Engineering and Amplidata Engineering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Led by Jeff Cheeney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StorNext QA, StorNext Dev, StorNext Sustaining, Hardware Engineering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Amplidata Issues tracked thru Amplidata Tickets (</a:t>
            </a:r>
            <a:r>
              <a:rPr lang="en-US" dirty="0" err="1" smtClean="0"/>
              <a:t>Jira</a:t>
            </a:r>
            <a:r>
              <a:rPr lang="en-US" dirty="0" smtClean="0"/>
              <a:t>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DSS-</a:t>
            </a:r>
            <a:r>
              <a:rPr lang="en-US" dirty="0" err="1" smtClean="0"/>
              <a:t>xxxx</a:t>
            </a:r>
            <a:r>
              <a:rPr lang="en-US" dirty="0" smtClean="0"/>
              <a:t>:   DSS=  (</a:t>
            </a:r>
            <a:r>
              <a:rPr lang="en-US" dirty="0" err="1" smtClean="0"/>
              <a:t>bitspread</a:t>
            </a:r>
            <a:r>
              <a:rPr lang="en-US" dirty="0" smtClean="0"/>
              <a:t> technology)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AMIF-</a:t>
            </a:r>
            <a:r>
              <a:rPr lang="en-US" dirty="0" err="1" smtClean="0"/>
              <a:t>xxxx</a:t>
            </a:r>
            <a:r>
              <a:rPr lang="en-US" dirty="0" smtClean="0"/>
              <a:t>:    AMIF= Amplidata Management Infrastructure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Communication flow on tickets thru RSS feeds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StorNext Bugzilla also tracks Amplidata Tickets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New Product within Bugzilla called Lattus</a:t>
            </a:r>
          </a:p>
          <a:p>
            <a:pPr lvl="2">
              <a:buFont typeface="Wingdings" charset="2"/>
              <a:buChar char="u"/>
            </a:pPr>
            <a:r>
              <a:rPr lang="en-US" dirty="0" smtClean="0"/>
              <a:t>Several Components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9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AmpliStor Drops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624" y="1143000"/>
            <a:ext cx="8259279" cy="5029200"/>
          </a:xfrm>
        </p:spPr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AmpliStor 3.0.3</a:t>
            </a:r>
          </a:p>
          <a:p>
            <a:pPr>
              <a:buFont typeface="Wingdings" charset="2"/>
              <a:buChar char="u"/>
            </a:pPr>
            <a:r>
              <a:rPr lang="en-US" dirty="0"/>
              <a:t>AmpliStor </a:t>
            </a:r>
            <a:r>
              <a:rPr lang="en-US" dirty="0" smtClean="0"/>
              <a:t>3.1.0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AmpliStor </a:t>
            </a:r>
            <a:r>
              <a:rPr lang="en-US" dirty="0" smtClean="0"/>
              <a:t>3.1.2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AmpliStor </a:t>
            </a:r>
            <a:r>
              <a:rPr lang="en-US" dirty="0" smtClean="0"/>
              <a:t>3.1.3 – SN 4.6 </a:t>
            </a: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AmpliStor </a:t>
            </a:r>
            <a:r>
              <a:rPr lang="en-US" dirty="0" smtClean="0"/>
              <a:t>3.1.4 -  SN 4.6.1 (early Aug)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Future – White Chapel (3.2.1)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Future – White Temple (?)</a:t>
            </a:r>
            <a:endParaRPr lang="en-US" dirty="0"/>
          </a:p>
          <a:p>
            <a:pPr>
              <a:buFont typeface="Wingdings" charset="2"/>
              <a:buChar char="u"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6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Presenters - Monday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Presenter - </a:t>
            </a:r>
          </a:p>
          <a:p>
            <a:pPr marL="457200" lvl="1" indent="0">
              <a:buNone/>
            </a:pPr>
            <a:r>
              <a:rPr lang="en-US" dirty="0" smtClean="0"/>
              <a:t>Larry Kriewald (StorNext Test Architect)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Amplidata Basics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Hardware, Features, Functions, Data Structures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Lattus 3.1.4 Installation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Lattus Operations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Multi-Geo Overview</a:t>
            </a:r>
          </a:p>
          <a:p>
            <a:pPr>
              <a:buFont typeface="Wingdings" charset="2"/>
              <a:buChar char="u"/>
            </a:pPr>
            <a:r>
              <a:rPr lang="en-US" dirty="0" smtClean="0"/>
              <a:t>Critical Issues</a:t>
            </a:r>
          </a:p>
          <a:p>
            <a:pPr lvl="1">
              <a:buFont typeface="Wingdings" charset="2"/>
              <a:buChar char="u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0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TOI Presenters - Tuesday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Larry – follow up from Monday (2 hours)</a:t>
            </a:r>
          </a:p>
          <a:p>
            <a:pPr>
              <a:buFont typeface="Wingdings" charset="2"/>
              <a:buChar char="u"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 smtClean="0"/>
              <a:t>Presenter</a:t>
            </a: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 smtClean="0"/>
              <a:t>Bob Albers (StorNext Test Lead)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Font typeface="Wingdings" charset="2"/>
              <a:buChar char="u"/>
            </a:pPr>
            <a:r>
              <a:rPr lang="en-US" dirty="0"/>
              <a:t>Lattus </a:t>
            </a:r>
            <a:r>
              <a:rPr lang="en-US" dirty="0" smtClean="0"/>
              <a:t>-M</a:t>
            </a:r>
            <a:endParaRPr lang="en-US" dirty="0"/>
          </a:p>
          <a:p>
            <a:pPr lvl="1">
              <a:buFont typeface="Wingdings" charset="2"/>
              <a:buChar char="u"/>
            </a:pPr>
            <a:r>
              <a:rPr lang="en-US" dirty="0"/>
              <a:t>Install &amp; Config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Testing</a:t>
            </a:r>
          </a:p>
          <a:p>
            <a:pPr lvl="1">
              <a:buFont typeface="Wingdings" charset="2"/>
              <a:buChar char="u"/>
            </a:pPr>
            <a:r>
              <a:rPr lang="en-US" dirty="0" smtClean="0"/>
              <a:t>Issues</a:t>
            </a:r>
          </a:p>
          <a:p>
            <a:pPr marL="457200" lvl="1" indent="0">
              <a:buNone/>
            </a:pPr>
            <a:endParaRPr lang="en-US" dirty="0"/>
          </a:p>
          <a:p>
            <a:pPr>
              <a:buFont typeface="Wingdings" charset="2"/>
              <a:buChar char="u"/>
            </a:pPr>
            <a:r>
              <a:rPr lang="en-US" dirty="0"/>
              <a:t>StorNext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Install, config, operation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Testing</a:t>
            </a:r>
          </a:p>
          <a:p>
            <a:pPr lvl="1">
              <a:buFont typeface="Wingdings" charset="2"/>
              <a:buChar char="u"/>
            </a:pPr>
            <a:r>
              <a:rPr lang="en-US" dirty="0"/>
              <a:t>Issues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E06400-5463-CA48-905C-991FD993D7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4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Quantum Presentation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Quantum Presentation.potx</Template>
  <TotalTime>4172</TotalTime>
  <Words>517</Words>
  <Application>Microsoft Office PowerPoint</Application>
  <PresentationFormat>On-screen Show (4:3)</PresentationFormat>
  <Paragraphs>194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Quantum Presentation</vt:lpstr>
      <vt:lpstr>PowerPoint Presentation</vt:lpstr>
      <vt:lpstr>PowerPoint Presentation</vt:lpstr>
      <vt:lpstr>Welcome to Lattus Boot Camp</vt:lpstr>
      <vt:lpstr>TOI Audience</vt:lpstr>
      <vt:lpstr>TOI Audience</vt:lpstr>
      <vt:lpstr>Amplidata / StorNext Interaction</vt:lpstr>
      <vt:lpstr>AmpliStor Drops</vt:lpstr>
      <vt:lpstr>TOI Presenters - Monday</vt:lpstr>
      <vt:lpstr>TOI Presenters - Tuesday</vt:lpstr>
      <vt:lpstr>TOI Logistics</vt:lpstr>
      <vt:lpstr>TOI Schedule</vt:lpstr>
    </vt:vector>
  </TitlesOfParts>
  <Company>Quantum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4:3</dc:title>
  <dc:subject>Master Template</dc:subject>
  <dc:creator>Stephen Lord</dc:creator>
  <dc:description>All feedback or comments are welcome.</dc:description>
  <cp:lastModifiedBy>jhilgers</cp:lastModifiedBy>
  <cp:revision>352</cp:revision>
  <cp:lastPrinted>2012-04-03T01:06:05Z</cp:lastPrinted>
  <dcterms:created xsi:type="dcterms:W3CDTF">2012-04-25T19:28:42Z</dcterms:created>
  <dcterms:modified xsi:type="dcterms:W3CDTF">2013-07-15T14:41:31Z</dcterms:modified>
  <cp:category>Stornext</cp:category>
  <cp:contentStatus>RELEASED</cp:contentStatus>
</cp:coreProperties>
</file>