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18" r:id="rId1"/>
    <p:sldMasterId id="2147484153" r:id="rId2"/>
    <p:sldMasterId id="2147484177" r:id="rId3"/>
    <p:sldMasterId id="2147484187" r:id="rId4"/>
    <p:sldMasterId id="2147484194" r:id="rId5"/>
  </p:sldMasterIdLst>
  <p:notesMasterIdLst>
    <p:notesMasterId r:id="rId29"/>
  </p:notesMasterIdLst>
  <p:handoutMasterIdLst>
    <p:handoutMasterId r:id="rId30"/>
  </p:handoutMasterIdLst>
  <p:sldIdLst>
    <p:sldId id="662" r:id="rId6"/>
    <p:sldId id="408" r:id="rId7"/>
    <p:sldId id="409" r:id="rId8"/>
    <p:sldId id="741" r:id="rId9"/>
    <p:sldId id="763" r:id="rId10"/>
    <p:sldId id="764" r:id="rId11"/>
    <p:sldId id="768" r:id="rId12"/>
    <p:sldId id="769" r:id="rId13"/>
    <p:sldId id="770" r:id="rId14"/>
    <p:sldId id="771" r:id="rId15"/>
    <p:sldId id="772" r:id="rId16"/>
    <p:sldId id="718" r:id="rId17"/>
    <p:sldId id="776" r:id="rId18"/>
    <p:sldId id="777" r:id="rId19"/>
    <p:sldId id="778" r:id="rId20"/>
    <p:sldId id="779" r:id="rId21"/>
    <p:sldId id="780" r:id="rId22"/>
    <p:sldId id="411" r:id="rId23"/>
    <p:sldId id="754" r:id="rId24"/>
    <p:sldId id="762" r:id="rId25"/>
    <p:sldId id="773" r:id="rId26"/>
    <p:sldId id="774" r:id="rId27"/>
    <p:sldId id="775" r:id="rId28"/>
  </p:sldIdLst>
  <p:sldSz cx="9144000" cy="6858000" type="screen4x3"/>
  <p:notesSz cx="7077075" cy="9363075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AD6"/>
    <a:srgbClr val="666666"/>
    <a:srgbClr val="92D050"/>
    <a:srgbClr val="96BE66"/>
    <a:srgbClr val="DCEBF5"/>
    <a:srgbClr val="000000"/>
    <a:srgbClr val="F2F2F2"/>
    <a:srgbClr val="D9D9D9"/>
    <a:srgbClr val="F6953C"/>
    <a:srgbClr val="B889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5484" autoAdjust="0"/>
  </p:normalViewPr>
  <p:slideViewPr>
    <p:cSldViewPr snapToGrid="0">
      <p:cViewPr>
        <p:scale>
          <a:sx n="80" d="100"/>
          <a:sy n="80" d="100"/>
        </p:scale>
        <p:origin x="-900" y="48"/>
      </p:cViewPr>
      <p:guideLst>
        <p:guide orient="horz" pos="611"/>
        <p:guide orient="horz" pos="2159"/>
        <p:guide pos="2880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958" y="-102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" y="112163"/>
            <a:ext cx="2123123" cy="3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8634" y="8818521"/>
            <a:ext cx="5111221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5" tIns="46968" rIns="93935" bIns="46968" anchor="b"/>
          <a:lstStyle/>
          <a:p>
            <a:pPr>
              <a:defRPr/>
            </a:pPr>
            <a:r>
              <a:rPr 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’</a:t>
            </a:r>
            <a:r>
              <a:rPr lang="en-US" altLang="ja-JP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s outlook and is for planning purposes only.</a:t>
            </a:r>
            <a:endParaRPr lang="en-US" sz="6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504393" y="8816896"/>
            <a:ext cx="1571045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5" tIns="46968" rIns="93935" bIns="46968" anchor="b"/>
          <a:lstStyle/>
          <a:p>
            <a:pPr algn="r">
              <a:defRPr/>
            </a:pPr>
            <a:fld id="{3FDB4DEF-1C31-4CDB-AE15-0571721ADE37}" type="slidenum">
              <a:rPr lang="en-US" sz="1300">
                <a:latin typeface="Arial" pitchFamily="34" charset="0"/>
                <a:ea typeface="ＭＳ Ｐゴシック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3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77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7269" y="4447461"/>
            <a:ext cx="6762538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8634" y="8816896"/>
            <a:ext cx="5111221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>
              <a:defRPr sz="6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dirty="0" smtClean="0">
                <a:latin typeface="Arial" pitchFamily="34" charset="0"/>
              </a:rPr>
              <a:t>’</a:t>
            </a:r>
            <a:r>
              <a:rPr lang="en-US" altLang="ja-JP" dirty="0" smtClean="0">
                <a:latin typeface="Arial" pitchFamily="34" charset="0"/>
              </a:rPr>
              <a:t>s outlook and is for planning purposes only.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4393" y="8816896"/>
            <a:ext cx="1571045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57B0BA6-1AAD-4AF6-9E2B-B167E0A67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05" y="112163"/>
            <a:ext cx="2123123" cy="3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36609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5976197" cy="46815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39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5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771" defTabSz="939363">
              <a:buClr>
                <a:srgbClr val="000000"/>
              </a:buClr>
            </a:pPr>
            <a:r>
              <a:rPr lang="en-US" sz="2500" b="1" dirty="0">
                <a:latin typeface="Calibri" charset="0"/>
                <a:cs typeface="Calibri" charset="0"/>
                <a:sym typeface="Calibri" charset="0"/>
              </a:rPr>
              <a:t>Service Spares Kit Includes: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Performance critical spares: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 Drives for Metadata Volume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 Drives for Storage Systems (varies)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 Controller for Storage Systems</a:t>
            </a:r>
          </a:p>
          <a:p>
            <a:pPr marL="40771" defTabSz="939363">
              <a:buClr>
                <a:srgbClr val="000000"/>
              </a:buClr>
            </a:pPr>
            <a:endParaRPr lang="en-US" sz="2500" b="1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b="1" dirty="0">
                <a:latin typeface="Calibri" charset="0"/>
                <a:cs typeface="Calibri" charset="0"/>
                <a:sym typeface="Calibri" charset="0"/>
              </a:rPr>
              <a:t>QX1200 (1x RAID)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0x streams of 4K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1x streams of 4K </a:t>
            </a:r>
            <a:r>
              <a:rPr lang="en-US" sz="2500" dirty="0" err="1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25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1x streams of 2K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2x streams of 1080i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6x streams of 1080i </a:t>
            </a:r>
            <a:r>
              <a:rPr lang="en-US" sz="2500" dirty="0" err="1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25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More than 30+ number of SD or HDV streams</a:t>
            </a:r>
          </a:p>
          <a:p>
            <a:pPr marL="40771" defTabSz="939363">
              <a:buClr>
                <a:srgbClr val="000000"/>
              </a:buClr>
            </a:pPr>
            <a:endParaRPr lang="en-US" sz="25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b="1" dirty="0">
                <a:latin typeface="Calibri" charset="0"/>
                <a:cs typeface="Calibri" charset="0"/>
                <a:sym typeface="Calibri" charset="0"/>
              </a:rPr>
              <a:t>QX1200 (1x RAID + 1x Expansion)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0x streams of 4K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2x streams of 4K </a:t>
            </a:r>
            <a:r>
              <a:rPr lang="en-US" sz="2500" dirty="0" err="1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25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2x streams of 2K Uncompressed 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3x streams of 1080i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10x streams of 1080i </a:t>
            </a:r>
            <a:r>
              <a:rPr lang="en-US" sz="2500" dirty="0" err="1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25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More than 50+ number of SD or HDV streams</a:t>
            </a:r>
          </a:p>
          <a:p>
            <a:pPr marL="40771" defTabSz="939363">
              <a:buClr>
                <a:srgbClr val="000000"/>
              </a:buClr>
            </a:pPr>
            <a:endParaRPr lang="en-US" sz="25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b="1" dirty="0">
                <a:latin typeface="Calibri" charset="0"/>
                <a:cs typeface="Calibri" charset="0"/>
                <a:sym typeface="Calibri" charset="0"/>
              </a:rPr>
              <a:t>QX1200 (1x RAID + 2x Expansion)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1x streams of 4K Uncompressed (NO 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3x streams of 4K </a:t>
            </a:r>
            <a:r>
              <a:rPr lang="en-US" sz="2500" dirty="0" err="1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25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2x streams of 2K Uncompressed (headroom)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4x streams of 1080i Uncompressed (headroom)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15x streams of 1080i </a:t>
            </a:r>
            <a:r>
              <a:rPr lang="en-US" sz="2500" dirty="0" err="1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25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>
                <a:latin typeface="Calibri" charset="0"/>
                <a:cs typeface="Calibri" charset="0"/>
                <a:sym typeface="Calibri" charset="0"/>
              </a:rPr>
              <a:t>— More than 50+ number of SD or HDV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726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771" defTabSz="939363">
              <a:buClr>
                <a:srgbClr val="000000"/>
              </a:buClr>
            </a:pPr>
            <a:r>
              <a:rPr lang="en-US" sz="2500" b="1" dirty="0" smtClean="0">
                <a:latin typeface="Calibri" charset="0"/>
                <a:cs typeface="Calibri" charset="0"/>
                <a:sym typeface="Calibri" charset="0"/>
              </a:rPr>
              <a:t>Service Spares Kit Includes: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Performance critical spares: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 Drives for Metadata Volume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 Drives for Storage Systems (varies)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 Controller for Storage Systems</a:t>
            </a:r>
          </a:p>
          <a:p>
            <a:pPr marL="40771" defTabSz="939363">
              <a:buClr>
                <a:srgbClr val="000000"/>
              </a:buClr>
            </a:pPr>
            <a:endParaRPr lang="en-US" sz="2500" b="1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b="1" dirty="0" smtClean="0">
                <a:latin typeface="Calibri" charset="0"/>
                <a:cs typeface="Calibri" charset="0"/>
                <a:sym typeface="Calibri" charset="0"/>
              </a:rPr>
              <a:t>QX1200 (1x RAID)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0x streams of 4K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1x streams of 4K </a:t>
            </a:r>
            <a:r>
              <a:rPr lang="en-US" sz="2500" dirty="0" err="1" smtClean="0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2500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1x streams of 2K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2x streams of 1080i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6x streams of 1080i </a:t>
            </a:r>
            <a:r>
              <a:rPr lang="en-US" sz="2500" dirty="0" err="1" smtClean="0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2500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More than 30+ number of SD or HDV streams</a:t>
            </a:r>
          </a:p>
          <a:p>
            <a:pPr marL="40771" defTabSz="939363">
              <a:buClr>
                <a:srgbClr val="000000"/>
              </a:buClr>
            </a:pPr>
            <a:endParaRPr lang="en-US" sz="2500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b="1" dirty="0" smtClean="0">
                <a:latin typeface="Calibri" charset="0"/>
                <a:cs typeface="Calibri" charset="0"/>
                <a:sym typeface="Calibri" charset="0"/>
              </a:rPr>
              <a:t>QX1200 (1x RAID + 1x Expansion)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0x streams of 4K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2x streams of 4K </a:t>
            </a:r>
            <a:r>
              <a:rPr lang="en-US" sz="2500" dirty="0" err="1" smtClean="0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2500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2x streams of 2K Uncompressed 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3x streams of 1080i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10x streams of 1080i </a:t>
            </a:r>
            <a:r>
              <a:rPr lang="en-US" sz="2500" dirty="0" err="1" smtClean="0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2500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More than 50+ number of SD or HDV streams</a:t>
            </a:r>
          </a:p>
          <a:p>
            <a:pPr marL="40771" defTabSz="939363">
              <a:buClr>
                <a:srgbClr val="000000"/>
              </a:buClr>
            </a:pPr>
            <a:endParaRPr lang="en-US" sz="2500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b="1" dirty="0" smtClean="0">
                <a:latin typeface="Calibri" charset="0"/>
                <a:cs typeface="Calibri" charset="0"/>
                <a:sym typeface="Calibri" charset="0"/>
              </a:rPr>
              <a:t>QX1200 (1x RAID + 2x Expansion)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1x streams of 4K Uncompressed (NO 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3x streams of 4K </a:t>
            </a:r>
            <a:r>
              <a:rPr lang="en-US" sz="2500" dirty="0" err="1" smtClean="0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2500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2x streams of 2K Uncompressed (headroom)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4x streams of 1080i Uncompressed (headroom)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15x streams of 1080i </a:t>
            </a:r>
            <a:r>
              <a:rPr lang="en-US" sz="2500" dirty="0" err="1" smtClean="0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2500" dirty="0" smtClean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2500" dirty="0" smtClean="0">
                <a:latin typeface="Calibri" charset="0"/>
                <a:cs typeface="Calibri" charset="0"/>
                <a:sym typeface="Calibri" charset="0"/>
              </a:rPr>
              <a:t>— More than 50+ number of SD or HDV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771" defTabSz="939363">
              <a:buClr>
                <a:srgbClr val="000000"/>
              </a:buClr>
            </a:pPr>
            <a:r>
              <a:rPr lang="en-US" sz="1200" b="1" dirty="0">
                <a:latin typeface="Calibri" charset="0"/>
                <a:cs typeface="Calibri" charset="0"/>
                <a:sym typeface="Calibri" charset="0"/>
              </a:rPr>
              <a:t>Service Spares Kit Includes: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Performance critical spares: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 Drives for Metadata Volume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 Drives for Storage Systems (varies)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 Controller for Storage Systems</a:t>
            </a:r>
          </a:p>
          <a:p>
            <a:pPr marL="40771" defTabSz="939363">
              <a:buClr>
                <a:srgbClr val="000000"/>
              </a:buClr>
            </a:pPr>
            <a:endParaRPr lang="en-US" sz="1200" b="1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b="1" dirty="0">
                <a:latin typeface="Calibri" charset="0"/>
                <a:cs typeface="Calibri" charset="0"/>
                <a:sym typeface="Calibri" charset="0"/>
              </a:rPr>
              <a:t>QX1200 (1x RAID)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0x streams of 4K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1x streams of 4K </a:t>
            </a:r>
            <a:r>
              <a:rPr lang="en-US" sz="1200" dirty="0" err="1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12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1x streams of 2K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2x streams of 1080i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6x streams of 1080i </a:t>
            </a:r>
            <a:r>
              <a:rPr lang="en-US" sz="1200" dirty="0" err="1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12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More than 30+ number of SD or HDV streams</a:t>
            </a:r>
          </a:p>
          <a:p>
            <a:pPr marL="40771" defTabSz="939363">
              <a:buClr>
                <a:srgbClr val="000000"/>
              </a:buClr>
            </a:pPr>
            <a:endParaRPr lang="en-US" sz="12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b="1" dirty="0">
                <a:latin typeface="Calibri" charset="0"/>
                <a:cs typeface="Calibri" charset="0"/>
                <a:sym typeface="Calibri" charset="0"/>
              </a:rPr>
              <a:t>QX1200 (1x RAID + 1x Expansion)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0x streams of 4K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2x streams of 4K </a:t>
            </a:r>
            <a:r>
              <a:rPr lang="en-US" sz="1200" dirty="0" err="1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12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2x streams of 2K Uncompressed 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3x streams of 1080i Uncompressed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10x streams of 1080i </a:t>
            </a:r>
            <a:r>
              <a:rPr lang="en-US" sz="1200" dirty="0" err="1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12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More than 50+ number of SD or HDV streams</a:t>
            </a:r>
          </a:p>
          <a:p>
            <a:pPr marL="40771" defTabSz="939363">
              <a:buClr>
                <a:srgbClr val="000000"/>
              </a:buClr>
            </a:pPr>
            <a:endParaRPr lang="en-US" sz="12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b="1" dirty="0">
                <a:latin typeface="Calibri" charset="0"/>
                <a:cs typeface="Calibri" charset="0"/>
                <a:sym typeface="Calibri" charset="0"/>
              </a:rPr>
              <a:t>QX1200 (1x RAID + 2x Expansion) optimal state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1x streams of 4K Uncompressed (NO 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3x streams of 4K </a:t>
            </a:r>
            <a:r>
              <a:rPr lang="en-US" sz="1200" dirty="0" err="1">
                <a:latin typeface="Calibri" charset="0"/>
                <a:cs typeface="Calibri" charset="0"/>
                <a:sym typeface="Calibri" charset="0"/>
              </a:rPr>
              <a:t>Prores</a:t>
            </a:r>
            <a:endParaRPr lang="en-US" sz="12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2x streams of 2K Uncompressed (headroom)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4x streams of 1080i Uncompressed (headroom)</a:t>
            </a: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15x streams of 1080i </a:t>
            </a:r>
            <a:r>
              <a:rPr lang="en-US" sz="1200" dirty="0" err="1">
                <a:latin typeface="Calibri" charset="0"/>
                <a:cs typeface="Calibri" charset="0"/>
                <a:sym typeface="Calibri" charset="0"/>
              </a:rPr>
              <a:t>ProresHQ</a:t>
            </a:r>
            <a:endParaRPr lang="en-US" sz="1200" dirty="0">
              <a:latin typeface="Calibri" charset="0"/>
              <a:cs typeface="Calibri" charset="0"/>
              <a:sym typeface="Calibri" charset="0"/>
            </a:endParaRPr>
          </a:p>
          <a:p>
            <a:pPr marL="40771" defTabSz="939363">
              <a:buClr>
                <a:srgbClr val="000000"/>
              </a:buClr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— More than 50+ number of SD or HDV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88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9970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66-1DAD-4210-9251-466EC440C614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/>
              <a:t>|      DXi Series Introduction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4800" y="6430963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6DA06E-1AE0-4CBD-8BD2-4F96901D9A95}" type="slidenum">
              <a:rPr/>
              <a:pPr>
                <a:defRPr/>
              </a:pPr>
              <a:t>‹#›</a:t>
            </a:fld>
            <a:r>
              <a:rPr dirty="0"/>
              <a:t>    |  Customer NDA Presentation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200" y="3048000"/>
            <a:ext cx="2359152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114800"/>
            <a:ext cx="2377735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593725"/>
            <a:ext cx="281635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1444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_wPhoto_PPT_imagery_033012" descr="/Volumes/Studio/QUANTUM/846-008_SalesKickOffElements/4. Creative/PowerPoint/images/Title_wPhoto_PPT_imagery_0330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hoto-FP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Quantum-Q-for-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595438"/>
            <a:ext cx="4765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092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15EB-C1D3-4B48-9F26-A787BF617B1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594414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1032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14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2759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750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7506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7992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9195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4" cy="6857995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FD9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886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43997" cy="6857998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FD99C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790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FDD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0877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9143996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302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"/>
            <a:ext cx="9143996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0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018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"/>
            <a:ext cx="9143994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540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4228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lue_gradient_PPT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2012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Quantum Corporation. Company Confidential. Forward-looking information is based upon multiple assumptions and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uncertainties,</a:t>
            </a:r>
            <a:b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="" xmlns:p14="http://schemas.microsoft.com/office/powerpoint/2010/main" val="2206260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1858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66294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H </a:t>
            </a:r>
            <a:endParaRPr lang="en-US" sz="1000" b="0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9970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39405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38138" y="969962"/>
            <a:ext cx="8216220" cy="52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66-1DAD-4210-9251-466EC440C614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/>
              <a:t>|      DXi Series Introduction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3949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1628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3949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4" y="990600"/>
            <a:ext cx="8658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56070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1168" y="990600"/>
            <a:ext cx="8659368" cy="5413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40892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00026" y="253664"/>
            <a:ext cx="8667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5" y="987552"/>
            <a:ext cx="865936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14932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200026" y="978286"/>
            <a:ext cx="4101254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209550" y="1533526"/>
            <a:ext cx="4091729" cy="48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978286"/>
            <a:ext cx="41944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514475"/>
            <a:ext cx="418491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29296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514476"/>
            <a:ext cx="3886200" cy="14287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28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&lt;PROGRAM NAME&gt;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429000"/>
            <a:ext cx="3886200" cy="65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Presenter(s)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&lt;Review Date (</a:t>
            </a:r>
            <a:r>
              <a:rPr lang="en-US" dirty="0" err="1" smtClean="0"/>
              <a:t>ddMMMyyyy</a:t>
            </a:r>
            <a:r>
              <a:rPr lang="en-US" dirty="0" smtClean="0"/>
              <a:t>)&gt;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32374" y="2969254"/>
            <a:ext cx="3886200" cy="39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PHASE NAME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9905777">
            <a:off x="6508556" y="553004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Draft01</a:t>
            </a:r>
            <a:endParaRPr lang="en-US" sz="5400" b="1" dirty="0">
              <a:ln w="12700">
                <a:noFill/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071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em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028A6D4-2848-423E-B948-3EA1E267C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73" r:id="rId13"/>
    <p:sldLayoutId id="2147484174" r:id="rId14"/>
    <p:sldLayoutId id="2147484175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aster_PPT_imagery_033012.jpg" descr="/Volumes/Studio/QUANTUM/846-008_SalesKickOffElements/4. Creative/PowerPoint/images/Master_PPT_imagery_033012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617702"/>
            <a:ext cx="46385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EAFE43-1E2A-4740-80B5-50297DF77E73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040" y="6616114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6198" y="6605294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12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81" r:id="rId2"/>
    <p:sldLayoutId id="2147484183" r:id="rId3"/>
    <p:sldLayoutId id="2147484184" r:id="rId4"/>
    <p:sldLayoutId id="2147484185" r:id="rId5"/>
    <p:sldLayoutId id="2147484197" r:id="rId6"/>
    <p:sldLayoutId id="2147484198" r:id="rId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162920" y="6480368"/>
            <a:ext cx="4752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1430815" cy="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620256" y="64922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rgbClr val="DDDDDD"/>
                </a:solidFill>
              </a:rPr>
              <a:t>Template QF00236 Rev </a:t>
            </a:r>
            <a:r>
              <a:rPr lang="en-US" sz="1000" dirty="0" smtClean="0">
                <a:solidFill>
                  <a:srgbClr val="DDDDDD"/>
                </a:solidFill>
              </a:rPr>
              <a:t>H </a:t>
            </a:r>
            <a:endParaRPr lang="en-US" sz="1000" dirty="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400" dirty="0" err="1" smtClean="0"/>
              <a:t>StorNext</a:t>
            </a:r>
            <a:r>
              <a:rPr lang="en-US" sz="2400" dirty="0" smtClean="0"/>
              <a:t> Pro Solutions</a:t>
            </a:r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TOI for Global Service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April 24, 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6499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Screen Shot 2014-03-24 at 8.18.1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686300"/>
            <a:ext cx="26289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4" name="Picture 2" descr="Screen Shot 2014-03-24 at 8.20.0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668838"/>
            <a:ext cx="33401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4" name="AutoShape 12"/>
          <p:cNvSpPr>
            <a:spLocks/>
          </p:cNvSpPr>
          <p:nvPr/>
        </p:nvSpPr>
        <p:spPr bwMode="auto">
          <a:xfrm>
            <a:off x="477838" y="3429000"/>
            <a:ext cx="4143375" cy="3111500"/>
          </a:xfrm>
          <a:prstGeom prst="roundRect">
            <a:avLst>
              <a:gd name="adj" fmla="val 16324"/>
            </a:avLst>
          </a:prstGeom>
          <a:solidFill>
            <a:srgbClr val="CB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9688" algn="ctr" defTabSz="914400"/>
            <a:endParaRPr lang="en-US" sz="42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title"/>
          </p:nvPr>
        </p:nvSpPr>
        <p:spPr>
          <a:xfrm>
            <a:off x="322263" y="289785"/>
            <a:ext cx="8288337" cy="1154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89C7"/>
                </a:solidFill>
              </a:rPr>
              <a:t>StorNext Pro 4K</a:t>
            </a:r>
            <a:br>
              <a:rPr lang="en-US" sz="3200" dirty="0">
                <a:solidFill>
                  <a:srgbClr val="0089C7"/>
                </a:solidFill>
              </a:rPr>
            </a:br>
            <a:r>
              <a:rPr lang="en-US" sz="1800" dirty="0">
                <a:solidFill>
                  <a:srgbClr val="505050"/>
                </a:solidFill>
              </a:rPr>
              <a:t>The 4K Performance Solution</a:t>
            </a:r>
            <a:endParaRPr lang="en-US" dirty="0"/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12750" y="1370013"/>
            <a:ext cx="4940300" cy="2082800"/>
          </a:xfrm>
        </p:spPr>
        <p:txBody>
          <a:bodyPr/>
          <a:lstStyle/>
          <a:p>
            <a:pPr marL="304800" indent="-304800" defTabSz="914400"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The ideal 4K ready collaborative storage solution for Post and broadcast</a:t>
            </a:r>
          </a:p>
          <a:p>
            <a:pPr marL="304800" indent="-304800" defTabSz="914400">
              <a:spcBef>
                <a:spcPts val="600"/>
              </a:spcBef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Highly optimized for performance and maximum scalability</a:t>
            </a:r>
          </a:p>
          <a:p>
            <a:pPr marL="304800" indent="-304800" defTabSz="914400">
              <a:spcBef>
                <a:spcPts val="600"/>
              </a:spcBef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Perfect for adding 4K capabilities to existing workflows or new deployments</a:t>
            </a:r>
            <a:endParaRPr lang="en-US" dirty="0"/>
          </a:p>
        </p:txBody>
      </p:sp>
      <p:pic>
        <p:nvPicPr>
          <p:cNvPr id="13327" name="Picture 15" descr="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863850"/>
            <a:ext cx="3022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8" name="AutoShape 16"/>
          <p:cNvSpPr>
            <a:spLocks/>
          </p:cNvSpPr>
          <p:nvPr/>
        </p:nvSpPr>
        <p:spPr bwMode="auto">
          <a:xfrm>
            <a:off x="750888" y="3509963"/>
            <a:ext cx="3759200" cy="266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defTabSz="914400">
              <a:spcBef>
                <a:spcPts val="400"/>
              </a:spcBef>
              <a:buClr>
                <a:srgbClr val="4F4F4F"/>
              </a:buClr>
              <a:buFont typeface="Arial" charset="0"/>
              <a:buNone/>
            </a:pPr>
            <a:r>
              <a:rPr lang="en-US" sz="1800" b="1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Includes: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M445 SSD Metadata Appliance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RAID System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2 </a:t>
            </a: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Expansion System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Service Spares Kit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Font typeface="Arial" charset="0"/>
              <a:buNone/>
            </a:pPr>
            <a:endParaRPr lang="en-US" sz="100" dirty="0">
              <a:solidFill>
                <a:srgbClr val="4F4F4F"/>
              </a:solidFill>
              <a:latin typeface="Arial" charset="0"/>
              <a:cs typeface="Arial" charset="0"/>
              <a:sym typeface="Arial" charset="0"/>
            </a:endParaRPr>
          </a:p>
          <a:p>
            <a:pPr defTabSz="914400">
              <a:spcBef>
                <a:spcPts val="400"/>
              </a:spcBef>
              <a:buClr>
                <a:srgbClr val="4F4F4F"/>
              </a:buClr>
              <a:buFont typeface="Arial" charset="0"/>
              <a:buNone/>
            </a:pPr>
            <a:r>
              <a:rPr lang="en-US" sz="1800" b="1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Options</a:t>
            </a:r>
            <a:r>
              <a:rPr lang="en-US" sz="1800" b="1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: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RAID System 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Expansion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M440 Metadata Storage Expansion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AEL500 Mini Archive System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AEL500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Archive System (3-drive/41 slots)</a:t>
            </a:r>
            <a:endParaRPr lang="en-US" dirty="0"/>
          </a:p>
        </p:txBody>
      </p:sp>
      <p:pic>
        <p:nvPicPr>
          <p:cNvPr id="13329" name="Picture 17" descr="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454400"/>
            <a:ext cx="3022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30" name="Picture 18" descr="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588" y="4043363"/>
            <a:ext cx="3022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31" name="Picture 19" descr="im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201738"/>
            <a:ext cx="30353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34" name="AutoShape 22"/>
          <p:cNvSpPr>
            <a:spLocks/>
          </p:cNvSpPr>
          <p:nvPr/>
        </p:nvSpPr>
        <p:spPr bwMode="auto">
          <a:xfrm>
            <a:off x="4929188" y="4902200"/>
            <a:ext cx="749300" cy="132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defTabSz="914400">
              <a:buClr>
                <a:srgbClr val="000000"/>
              </a:buClr>
            </a:pPr>
            <a:r>
              <a:rPr lang="en-US" sz="900">
                <a:solidFill>
                  <a:srgbClr val="232323"/>
                </a:solidFill>
                <a:latin typeface="Arial Black" charset="0"/>
                <a:cs typeface="Arial Black" charset="0"/>
                <a:sym typeface="Arial Black" charset="0"/>
              </a:rPr>
              <a:t>Number of Streams</a:t>
            </a:r>
          </a:p>
          <a:p>
            <a:pPr defTabSz="914400">
              <a:buClr>
                <a:srgbClr val="000000"/>
              </a:buClr>
            </a:pPr>
            <a:endParaRPr lang="en-US" sz="1000">
              <a:solidFill>
                <a:srgbClr val="232323"/>
              </a:solidFill>
              <a:latin typeface="Arial Black" charset="0"/>
              <a:cs typeface="Arial Black" charset="0"/>
              <a:sym typeface="Arial Black" charset="0"/>
            </a:endParaRPr>
          </a:p>
          <a:p>
            <a:pPr defTabSz="914400">
              <a:buClr>
                <a:srgbClr val="000000"/>
              </a:buClr>
            </a:pPr>
            <a:endParaRPr lang="en-US" sz="1000">
              <a:solidFill>
                <a:srgbClr val="232323"/>
              </a:solidFill>
              <a:latin typeface="Arial Black" charset="0"/>
              <a:cs typeface="Arial Black" charset="0"/>
              <a:sym typeface="Arial Black" charset="0"/>
            </a:endParaRPr>
          </a:p>
          <a:p>
            <a:pPr defTabSz="914400">
              <a:buClr>
                <a:srgbClr val="000000"/>
              </a:buClr>
            </a:pPr>
            <a:endParaRPr lang="en-US" sz="1000">
              <a:solidFill>
                <a:srgbClr val="232323"/>
              </a:solidFill>
              <a:latin typeface="Arial Black" charset="0"/>
              <a:cs typeface="Arial Black" charset="0"/>
              <a:sym typeface="Arial Black" charset="0"/>
            </a:endParaRPr>
          </a:p>
          <a:p>
            <a:pPr defTabSz="914400">
              <a:buClr>
                <a:srgbClr val="000000"/>
              </a:buClr>
            </a:pPr>
            <a:r>
              <a:rPr lang="en-US" sz="900">
                <a:solidFill>
                  <a:srgbClr val="232323"/>
                </a:solidFill>
                <a:latin typeface="Arial Bold" charset="0"/>
                <a:cs typeface="Arial Bold" charset="0"/>
                <a:sym typeface="Arial Bold" charset="0"/>
              </a:rPr>
              <a:t>No dropped frames for 24 hours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9886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863850"/>
            <a:ext cx="3022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2" name="Picture 2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454400"/>
            <a:ext cx="3022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71" name="Rectangle 11"/>
          <p:cNvSpPr>
            <a:spLocks noGrp="1" noChangeArrowheads="1"/>
          </p:cNvSpPr>
          <p:nvPr>
            <p:ph type="title"/>
          </p:nvPr>
        </p:nvSpPr>
        <p:spPr>
          <a:xfrm>
            <a:off x="322263" y="277808"/>
            <a:ext cx="8288337" cy="1154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89C7"/>
                </a:solidFill>
              </a:rPr>
              <a:t>StorNext Pro Production</a:t>
            </a:r>
            <a:br>
              <a:rPr lang="en-US" sz="3200" dirty="0">
                <a:solidFill>
                  <a:srgbClr val="0089C7"/>
                </a:solidFill>
              </a:rPr>
            </a:br>
            <a:r>
              <a:rPr lang="en-US" sz="1800" dirty="0">
                <a:solidFill>
                  <a:srgbClr val="505050"/>
                </a:solidFill>
              </a:rPr>
              <a:t>The Content Production and Ownership Solution</a:t>
            </a:r>
            <a:endParaRPr lang="en-US" dirty="0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28625" y="1304925"/>
            <a:ext cx="4457700" cy="2501900"/>
          </a:xfrm>
        </p:spPr>
        <p:txBody>
          <a:bodyPr/>
          <a:lstStyle/>
          <a:p>
            <a:pPr marL="304800" indent="-304800" defTabSz="914400"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Complete collaborative storage for ingest, production, delivery and archive</a:t>
            </a:r>
          </a:p>
          <a:p>
            <a:pPr marL="304800" indent="-304800" defTabSz="914400"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IP client support for Windows/Linux clients, proxy and transcode servers</a:t>
            </a:r>
          </a:p>
          <a:p>
            <a:pPr marL="304800" indent="-304800" defTabSz="914400"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for new facilities and workgroups</a:t>
            </a:r>
          </a:p>
          <a:p>
            <a:pPr marL="304800" indent="-304800" defTabSz="914400">
              <a:spcBef>
                <a:spcPts val="600"/>
              </a:spcBef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LTFS capable for fast acquisition, delivery and archive</a:t>
            </a:r>
            <a:endParaRPr lang="en-US"/>
          </a:p>
        </p:txBody>
      </p:sp>
      <p:sp>
        <p:nvSpPr>
          <p:cNvPr id="15373" name="AutoShape 13"/>
          <p:cNvSpPr>
            <a:spLocks/>
          </p:cNvSpPr>
          <p:nvPr/>
        </p:nvSpPr>
        <p:spPr bwMode="auto">
          <a:xfrm>
            <a:off x="468313" y="3505200"/>
            <a:ext cx="4152900" cy="2857500"/>
          </a:xfrm>
          <a:prstGeom prst="roundRect">
            <a:avLst>
              <a:gd name="adj" fmla="val 16963"/>
            </a:avLst>
          </a:prstGeom>
          <a:solidFill>
            <a:srgbClr val="CB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9688" algn="ctr" defTabSz="914400"/>
            <a:endParaRPr lang="en-US" sz="42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74" name="AutoShape 14"/>
          <p:cNvSpPr>
            <a:spLocks/>
          </p:cNvSpPr>
          <p:nvPr/>
        </p:nvSpPr>
        <p:spPr bwMode="auto">
          <a:xfrm>
            <a:off x="790575" y="3560763"/>
            <a:ext cx="3873500" cy="278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defTabSz="914400">
              <a:spcBef>
                <a:spcPts val="300"/>
              </a:spcBef>
              <a:buClr>
                <a:srgbClr val="4F4F4F"/>
              </a:buClr>
              <a:buFont typeface="Arial" charset="0"/>
              <a:buNone/>
            </a:pPr>
            <a:r>
              <a:rPr lang="en-US" sz="1800" b="1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Includes: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M662XL Metadata Appliance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Storage RAID System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Expansion System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AEL500 Archive System (3-drive/41 slots)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Service Spares Kit</a:t>
            </a:r>
            <a:b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600" dirty="0">
              <a:solidFill>
                <a:srgbClr val="4F4F4F"/>
              </a:solidFill>
              <a:latin typeface="Arial" charset="0"/>
              <a:cs typeface="Arial" charset="0"/>
              <a:sym typeface="Arial" charset="0"/>
            </a:endParaRPr>
          </a:p>
          <a:p>
            <a:pPr defTabSz="914400">
              <a:spcBef>
                <a:spcPts val="300"/>
              </a:spcBef>
              <a:buClr>
                <a:srgbClr val="4F4F4F"/>
              </a:buClr>
              <a:buFont typeface="Arial" charset="0"/>
              <a:buNone/>
            </a:pPr>
            <a:r>
              <a:rPr lang="en-US" sz="1800" b="1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Options: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Storage RAID System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Expansion System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M660XL Metadata Storage Expansion</a:t>
            </a:r>
            <a:endParaRPr lang="en-US" dirty="0"/>
          </a:p>
        </p:txBody>
      </p:sp>
      <p:pic>
        <p:nvPicPr>
          <p:cNvPr id="15375" name="Picture 15" descr="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" t="1251" b="43401"/>
          <a:stretch>
            <a:fillRect/>
          </a:stretch>
        </p:blipFill>
        <p:spPr bwMode="auto">
          <a:xfrm>
            <a:off x="5473700" y="4124325"/>
            <a:ext cx="3013075" cy="2352675"/>
          </a:xfrm>
          <a:prstGeom prst="rect">
            <a:avLst/>
          </a:prstGeom>
          <a:noFill/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76" name="Picture 16" descr="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201738"/>
            <a:ext cx="30353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44032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Documentation and Training Strategy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noProof="0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Charlotte Taylor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  <a:r>
              <a:rPr lang="en-US" dirty="0" smtClean="0"/>
              <a:t>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StorNext</a:t>
            </a:r>
            <a:r>
              <a:rPr lang="en-US" i="1" dirty="0" smtClean="0"/>
              <a:t> Pro Studio Installation Guide</a:t>
            </a:r>
          </a:p>
          <a:p>
            <a:r>
              <a:rPr lang="en-US" i="1" dirty="0" err="1" smtClean="0"/>
              <a:t>StorNext</a:t>
            </a:r>
            <a:r>
              <a:rPr lang="en-US" i="1" dirty="0" smtClean="0"/>
              <a:t> Pro 4K Installation Guide</a:t>
            </a:r>
          </a:p>
          <a:p>
            <a:r>
              <a:rPr lang="en-US" i="1" dirty="0" err="1" smtClean="0"/>
              <a:t>StorNext</a:t>
            </a:r>
            <a:r>
              <a:rPr lang="en-US" i="1" dirty="0" smtClean="0"/>
              <a:t> Pro Production Installation Guide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guides were </a:t>
            </a:r>
            <a:r>
              <a:rPr lang="en-US" dirty="0" smtClean="0"/>
              <a:t>created from </a:t>
            </a:r>
            <a:r>
              <a:rPr lang="en-US" dirty="0"/>
              <a:t>currently released </a:t>
            </a:r>
            <a:r>
              <a:rPr lang="en-US" dirty="0" smtClean="0"/>
              <a:t>product documentation.</a:t>
            </a:r>
            <a:endParaRPr lang="en-US" i="1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Each guide includes 4 chapters:</a:t>
            </a:r>
            <a:endParaRPr lang="en-US" dirty="0"/>
          </a:p>
          <a:p>
            <a:r>
              <a:rPr lang="en-US" dirty="0" smtClean="0"/>
              <a:t>Prepping for Install</a:t>
            </a:r>
          </a:p>
          <a:p>
            <a:r>
              <a:rPr lang="en-US" dirty="0"/>
              <a:t>Unpacking and Racking </a:t>
            </a:r>
            <a:r>
              <a:rPr lang="en-US" dirty="0" smtClean="0"/>
              <a:t>the Components</a:t>
            </a:r>
            <a:endParaRPr lang="en-US" dirty="0"/>
          </a:p>
          <a:p>
            <a:r>
              <a:rPr lang="en-US" dirty="0" smtClean="0"/>
              <a:t>Cabling the Components</a:t>
            </a:r>
          </a:p>
          <a:p>
            <a:r>
              <a:rPr lang="en-US" dirty="0" smtClean="0"/>
              <a:t>Powering on the Components</a:t>
            </a:r>
          </a:p>
        </p:txBody>
      </p:sp>
    </p:spTree>
    <p:extLst>
      <p:ext uri="{BB962C8B-B14F-4D97-AF65-F5344CB8AC3E}">
        <p14:creationId xmlns:p14="http://schemas.microsoft.com/office/powerpoint/2010/main" xmlns="" val="125781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Guides Located on </a:t>
            </a:r>
            <a:r>
              <a:rPr lang="en-US" dirty="0" err="1" smtClean="0"/>
              <a:t>CSWeb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950" y="1085850"/>
            <a:ext cx="631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section from </a:t>
            </a:r>
            <a:r>
              <a:rPr lang="en-US" dirty="0" err="1" smtClean="0"/>
              <a:t>CSWeb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453364" y="1571625"/>
            <a:ext cx="5943600" cy="3028950"/>
            <a:chOff x="0" y="0"/>
            <a:chExt cx="624" cy="3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2049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Cover Page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9" y="1245632"/>
            <a:ext cx="64944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433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Pro Studio Example Flow</a:t>
            </a:r>
            <a:endParaRPr lang="en-US" dirty="0"/>
          </a:p>
        </p:txBody>
      </p:sp>
      <p:pic>
        <p:nvPicPr>
          <p:cNvPr id="3076" name="Picture 4" descr="C:\Users\CTAYLO~1.QUA\AppData\Local\Temp\SNAGHTML8072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99" y="1347787"/>
            <a:ext cx="7097423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77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new </a:t>
            </a:r>
            <a:r>
              <a:rPr lang="en-US" dirty="0" err="1" smtClean="0"/>
              <a:t>StorNext</a:t>
            </a:r>
            <a:r>
              <a:rPr lang="en-US" dirty="0" smtClean="0"/>
              <a:t> Pro Solution-specific training is available. However, we’ll </a:t>
            </a:r>
            <a:r>
              <a:rPr lang="en-US" dirty="0"/>
              <a:t>leverage the </a:t>
            </a:r>
            <a:r>
              <a:rPr lang="en-US" dirty="0" smtClean="0"/>
              <a:t>existing training </a:t>
            </a:r>
            <a:r>
              <a:rPr lang="en-US" dirty="0"/>
              <a:t>for each of the </a:t>
            </a:r>
            <a:r>
              <a:rPr lang="en-US" dirty="0" smtClean="0"/>
              <a:t>components.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786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Service Model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Brian Grove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38" y="982662"/>
            <a:ext cx="8216220" cy="5634038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 smtClean="0">
                <a:sym typeface="Wingdings" pitchFamily="2" charset="2"/>
              </a:rPr>
              <a:t>Standard Warranty – NBD Gold with Gold uplift available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30 minute call back for critical issues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60 minute call back for all other severity SR</a:t>
            </a:r>
          </a:p>
          <a:p>
            <a:r>
              <a:rPr lang="en-US" sz="3000" dirty="0" smtClean="0">
                <a:sym typeface="Wingdings" pitchFamily="2" charset="2"/>
              </a:rPr>
              <a:t>Case Management: Global Call Handling (GCH), CDS, Kuala Lumpur</a:t>
            </a:r>
          </a:p>
          <a:p>
            <a:r>
              <a:rPr lang="en-US" sz="3000" dirty="0" smtClean="0">
                <a:sym typeface="Wingdings" pitchFamily="2" charset="2"/>
              </a:rPr>
              <a:t>Technical Support: SPS and WPS (depends on </a:t>
            </a:r>
            <a:r>
              <a:rPr lang="en-US" sz="3000" dirty="0" err="1" smtClean="0">
                <a:sym typeface="Wingdings" pitchFamily="2" charset="2"/>
              </a:rPr>
              <a:t>StorNext</a:t>
            </a:r>
            <a:r>
              <a:rPr lang="en-US" sz="3000" dirty="0" smtClean="0">
                <a:sym typeface="Wingdings" pitchFamily="2" charset="2"/>
              </a:rPr>
              <a:t> component versus AEL500)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SPS will own the case and is responsible for all customer interactions.  SPS will pull in WPS for AEL500 library assistance.</a:t>
            </a:r>
          </a:p>
          <a:p>
            <a:r>
              <a:rPr lang="en-US" sz="3000" dirty="0" smtClean="0">
                <a:sym typeface="Wingdings" pitchFamily="2" charset="2"/>
              </a:rPr>
              <a:t>Field Support: QFE and TPM </a:t>
            </a:r>
          </a:p>
          <a:p>
            <a:r>
              <a:rPr lang="en-US" sz="3000" dirty="0" smtClean="0">
                <a:sym typeface="Wingdings" pitchFamily="2" charset="2"/>
              </a:rPr>
              <a:t>Escalation Support: Service Engineering Specialists, </a:t>
            </a:r>
            <a:r>
              <a:rPr lang="en-US" sz="3000" dirty="0" err="1" smtClean="0">
                <a:sym typeface="Wingdings" pitchFamily="2" charset="2"/>
              </a:rPr>
              <a:t>StorNext</a:t>
            </a:r>
            <a:r>
              <a:rPr lang="en-US" sz="3000" dirty="0" smtClean="0">
                <a:sym typeface="Wingdings" pitchFamily="2" charset="2"/>
              </a:rPr>
              <a:t> Sustaining Engineering , HW Engineering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The same escalation resources as used today for the individual components.</a:t>
            </a:r>
          </a:p>
          <a:p>
            <a:r>
              <a:rPr lang="en-US" sz="3000" dirty="0" smtClean="0">
                <a:sym typeface="Wingdings" pitchFamily="2" charset="2"/>
              </a:rPr>
              <a:t>Replacement Part Fulfillment: FRUs, CRUs, and Onsite Spares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FRU/CRU lists are standard lists used today for each of the components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Onsite spares lists are included in the Parts Logistics Catalogue posted on </a:t>
            </a:r>
            <a:r>
              <a:rPr lang="en-US" sz="2300" dirty="0" err="1" smtClean="0">
                <a:sym typeface="Wingdings" pitchFamily="2" charset="2"/>
              </a:rPr>
              <a:t>CSWweb</a:t>
            </a:r>
            <a:endParaRPr lang="en-US" sz="2300" dirty="0" smtClean="0">
              <a:sym typeface="Wingdings" pitchFamily="2" charset="2"/>
            </a:endParaRPr>
          </a:p>
          <a:p>
            <a:pPr lvl="1"/>
            <a:r>
              <a:rPr lang="en-US" sz="2300" dirty="0" smtClean="0">
                <a:sym typeface="Wingdings" pitchFamily="2" charset="2"/>
              </a:rPr>
              <a:t>Spares kit part numbers are in Oracle IB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Spares get replaced via Fast Exchange process</a:t>
            </a:r>
          </a:p>
          <a:p>
            <a:r>
              <a:rPr lang="en-US" sz="2900" dirty="0" smtClean="0">
                <a:sym typeface="Wingdings" pitchFamily="2" charset="2"/>
              </a:rPr>
              <a:t>Installations – Quantum Bundles require Professional Services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Quantum Professional Services is not included with ASI bundles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2E966-02F1-476B-99CE-0E241B82741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DB6E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DB6EC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2546" name="AutoShape 2"/>
          <p:cNvSpPr>
            <a:spLocks noChangeAspect="1" noChangeArrowheads="1" noTextEdit="1"/>
          </p:cNvSpPr>
          <p:nvPr/>
        </p:nvSpPr>
        <p:spPr bwMode="auto">
          <a:xfrm>
            <a:off x="1138238" y="852488"/>
            <a:ext cx="68675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21" name="Picture 1" descr="C:\Users\jhibbard\AppData\Local\Microsoft\Windows\Temporary Internet Files\Content.Outlook\JRTTVL28\KnowledgeTransfer_Main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Tactical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there are Top Level Assembly (TLA) part numbers, there are no serial numbers assigned to the bundles themselves.</a:t>
            </a:r>
          </a:p>
          <a:p>
            <a:r>
              <a:rPr lang="en-US" dirty="0" smtClean="0"/>
              <a:t>Customers will open SRs against any base system serial number in the bundle.</a:t>
            </a:r>
          </a:p>
          <a:p>
            <a:r>
              <a:rPr lang="en-US" dirty="0" smtClean="0"/>
              <a:t>GCH will see an Oracle pop-up indicating that the serial number is part of a bundle (“</a:t>
            </a:r>
            <a:r>
              <a:rPr lang="en-US" dirty="0" err="1" smtClean="0"/>
              <a:t>StorNext</a:t>
            </a:r>
            <a:r>
              <a:rPr lang="en-US" dirty="0" smtClean="0"/>
              <a:t> Pro + all Base System Serial Numbers”).</a:t>
            </a:r>
          </a:p>
          <a:p>
            <a:r>
              <a:rPr lang="en-US" dirty="0" smtClean="0"/>
              <a:t>All SRs will get assigned to SPS.  SPS will own the SR and all interactions with the customer.</a:t>
            </a:r>
          </a:p>
          <a:p>
            <a:r>
              <a:rPr lang="en-US" dirty="0" smtClean="0"/>
              <a:t>SPS will pull in WPS to assist with AEL500 support requests.</a:t>
            </a:r>
          </a:p>
          <a:p>
            <a:r>
              <a:rPr lang="en-US" dirty="0" smtClean="0"/>
              <a:t>The support model details are included in the Service Plan (0-15310-01) that will be posted on </a:t>
            </a:r>
            <a:r>
              <a:rPr lang="en-US" dirty="0" err="1" smtClean="0"/>
              <a:t>CSWeb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05" y="257770"/>
            <a:ext cx="8512495" cy="639763"/>
          </a:xfrm>
        </p:spPr>
        <p:txBody>
          <a:bodyPr/>
          <a:lstStyle/>
          <a:p>
            <a:r>
              <a:rPr lang="en-US" dirty="0" smtClean="0"/>
              <a:t>Onsite Spares – Logistics Parts Catalogue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15" r="50329" b="5049"/>
          <a:stretch>
            <a:fillRect/>
          </a:stretch>
        </p:blipFill>
        <p:spPr bwMode="auto">
          <a:xfrm>
            <a:off x="795338" y="1050010"/>
            <a:ext cx="7510462" cy="52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Record Screenshot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id:image001.jpg@01CF58AB.76C55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08" y="1568450"/>
            <a:ext cx="886006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Record Access from SR</a:t>
            </a:r>
            <a:endParaRPr lang="en-US" dirty="0"/>
          </a:p>
        </p:txBody>
      </p:sp>
      <p:pic>
        <p:nvPicPr>
          <p:cNvPr id="1026" name="Picture 2" descr="C:\Users\jhibbard\AppData\Local\Microsoft\Windows\Temporary Internet Files\Content.Outlook\JRTTVL28\SS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060450"/>
            <a:ext cx="7791450" cy="4838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325562"/>
            <a:ext cx="8216220" cy="52978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Product Overview</a:t>
            </a:r>
          </a:p>
          <a:p>
            <a:r>
              <a:rPr lang="en-US" sz="2000" dirty="0" smtClean="0"/>
              <a:t>Documentation and Training Strategy</a:t>
            </a:r>
          </a:p>
          <a:p>
            <a:r>
              <a:rPr lang="en-US" sz="2000" dirty="0" smtClean="0"/>
              <a:t>Service Model</a:t>
            </a:r>
          </a:p>
          <a:p>
            <a:endParaRPr lang="en-US" sz="2000" dirty="0" smtClean="0"/>
          </a:p>
          <a:p>
            <a:pPr marL="463550" indent="-4111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Note: Ask questions as we go.  Q&amp;A also at the end.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Product 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Nick Elvester/Richard Tyrrell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Pro Solutions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264035"/>
            <a:ext cx="5076740" cy="47686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Collaborative, high-performance storage solutions for modern file-based workflows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Single model number makes selection and purchase of an optimized configuration easy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Deploys easily and delivers consistent reliable performance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Backed by a Quantum 3 year hardware and software warranty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Delivers the best value for demanding Post and Broadcast operations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363" y="2930525"/>
            <a:ext cx="3416300" cy="98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853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Pro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1264035"/>
            <a:ext cx="8250067" cy="4768630"/>
          </a:xfrm>
        </p:spPr>
        <p:txBody>
          <a:bodyPr/>
          <a:lstStyle/>
          <a:p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 complete, fully supported, highly reliable package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Single product model number for simplified selection and purchase 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3 Year hardware and software warranty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24/7/365 support with 30 minute phone </a:t>
            </a:r>
            <a:r>
              <a:rPr lang="en-US" dirty="0" smtClean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response*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Service spares kit included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Unlimited Apple Xsan client support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10 Windows/Linux SAN clients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Unlimited Windows/Linux IP clients via included StorNext Gateway DLC licenses in StorNext Pro Production </a:t>
            </a:r>
            <a:r>
              <a:rPr lang="en-US" dirty="0" smtClean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solution</a:t>
            </a:r>
            <a:endParaRPr lang="en-US" dirty="0">
              <a:solidFill>
                <a:srgbClr val="3F3F3F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Three </a:t>
            </a:r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StorNext Pro Solutions Designed for Applications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StorNext Pro Studio – Xsan Refresh and Workgroup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StorNext Pro 4K –  4K Performance Ready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StorNext Pro Production – Complete Content Production and Ownership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4706" y="6160044"/>
            <a:ext cx="16602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 Except for general inquiries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15794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9" y="257770"/>
            <a:ext cx="8688217" cy="639763"/>
          </a:xfrm>
        </p:spPr>
        <p:txBody>
          <a:bodyPr/>
          <a:lstStyle/>
          <a:p>
            <a:r>
              <a:rPr lang="en-US" dirty="0" smtClean="0"/>
              <a:t>Solutions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u="sng" dirty="0" smtClean="0"/>
              <a:t>Two Versions of the Solutions: ASI and Quantum Installed</a:t>
            </a:r>
          </a:p>
          <a:p>
            <a:pPr marL="0" indent="0">
              <a:buNone/>
            </a:pPr>
            <a:r>
              <a:rPr lang="en-US" b="1" i="1" dirty="0" smtClean="0"/>
              <a:t>ASI Installed</a:t>
            </a:r>
            <a:r>
              <a:rPr lang="en-US" b="1" i="1" dirty="0"/>
              <a:t>:</a:t>
            </a:r>
          </a:p>
          <a:p>
            <a:pPr marL="0" indent="0">
              <a:buNone/>
            </a:pPr>
            <a:r>
              <a:rPr lang="en-US" dirty="0"/>
              <a:t>Product, 3 years of Service, </a:t>
            </a:r>
            <a:r>
              <a:rPr lang="en-US" dirty="0" smtClean="0"/>
              <a:t>and </a:t>
            </a:r>
            <a:r>
              <a:rPr lang="en-US" dirty="0"/>
              <a:t>a spare parts </a:t>
            </a:r>
            <a:r>
              <a:rPr lang="en-US" dirty="0" smtClean="0"/>
              <a:t>kit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 smtClean="0"/>
              <a:t>Quantum Installed:</a:t>
            </a:r>
          </a:p>
          <a:p>
            <a:pPr marL="0" indent="0">
              <a:buNone/>
            </a:pPr>
            <a:r>
              <a:rPr lang="en-US" dirty="0" smtClean="0"/>
              <a:t>Product, 3 years of Service, Professional Service, and a spare parts kit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u="sng" dirty="0" smtClean="0"/>
              <a:t>Three Solutions</a:t>
            </a:r>
          </a:p>
          <a:p>
            <a:r>
              <a:rPr lang="en-US" dirty="0" smtClean="0"/>
              <a:t>StorNext Pro Studio</a:t>
            </a:r>
          </a:p>
          <a:p>
            <a:pPr lvl="1"/>
            <a:r>
              <a:rPr lang="en-US" dirty="0" smtClean="0"/>
              <a:t>M441D and QXS-1200 48TB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StorNext Pro 4K</a:t>
            </a:r>
          </a:p>
          <a:p>
            <a:pPr lvl="1"/>
            <a:r>
              <a:rPr lang="en-US" dirty="0" smtClean="0"/>
              <a:t>M445D, QXS-1200 48TB, and (2) QXS-1200 48TB expansions </a:t>
            </a:r>
          </a:p>
          <a:p>
            <a:r>
              <a:rPr lang="en-US" dirty="0" smtClean="0"/>
              <a:t>StorNext Pro Production</a:t>
            </a:r>
          </a:p>
          <a:p>
            <a:pPr lvl="1"/>
            <a:r>
              <a:rPr lang="en-US" dirty="0" smtClean="0"/>
              <a:t>M662XL, QXS-1200 </a:t>
            </a:r>
            <a:r>
              <a:rPr lang="en-US" dirty="0"/>
              <a:t>48TB, </a:t>
            </a:r>
            <a:r>
              <a:rPr lang="en-US" dirty="0" smtClean="0"/>
              <a:t>a QXS-1200 </a:t>
            </a:r>
            <a:r>
              <a:rPr lang="en-US" dirty="0"/>
              <a:t>48TB </a:t>
            </a:r>
            <a:r>
              <a:rPr lang="en-US" dirty="0" smtClean="0"/>
              <a:t>expansion, and AEL500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QDR is 30% off (15% for unregistered) to match M&amp;E channel expectations</a:t>
            </a:r>
          </a:p>
          <a:p>
            <a:r>
              <a:rPr lang="en-US" dirty="0" smtClean="0"/>
              <a:t>New QDR is now the ASP (aka old “70% off” pricing)</a:t>
            </a:r>
          </a:p>
          <a:p>
            <a:r>
              <a:rPr lang="en-US" dirty="0" smtClean="0"/>
              <a:t>Discounting beyond QDR will be highly controlled</a:t>
            </a:r>
          </a:p>
          <a:p>
            <a:r>
              <a:rPr lang="en-US" dirty="0"/>
              <a:t>Solutions are US only at </a:t>
            </a:r>
            <a:r>
              <a:rPr lang="en-US" dirty="0" smtClean="0"/>
              <a:t>launch, EMEA to follow in about 30 days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05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the base solutions options have ASI and Quantum installed pricing</a:t>
            </a:r>
          </a:p>
          <a:p>
            <a:r>
              <a:rPr lang="en-US" dirty="0" smtClean="0"/>
              <a:t>Pricing strategy is the same, options have different pricing than the normal price book parts</a:t>
            </a:r>
          </a:p>
          <a:p>
            <a:r>
              <a:rPr lang="en-US" dirty="0" smtClean="0"/>
              <a:t>Options include 3 yrs. Gold NBD service with 30/60 minute phone response time</a:t>
            </a:r>
          </a:p>
          <a:p>
            <a:r>
              <a:rPr lang="en-US" dirty="0" smtClean="0"/>
              <a:t>Quantum installed Options include PS labor, ASI do not</a:t>
            </a:r>
          </a:p>
          <a:p>
            <a:r>
              <a:rPr lang="en-US" dirty="0" smtClean="0"/>
              <a:t>If options are installed as a field upgrade there is a “Trip Charge” to cover sending out PS for the install</a:t>
            </a:r>
          </a:p>
          <a:p>
            <a:r>
              <a:rPr lang="en-US" u="sng" dirty="0" smtClean="0"/>
              <a:t>Options and their associated pricing are ONLY for new or existing bundle sales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252580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322263" y="289353"/>
            <a:ext cx="8288337" cy="1154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89C7"/>
                </a:solidFill>
              </a:rPr>
              <a:t>StorNext Pro Studio</a:t>
            </a:r>
            <a:br>
              <a:rPr lang="en-US" sz="3200" dirty="0">
                <a:solidFill>
                  <a:srgbClr val="0089C7"/>
                </a:solidFill>
              </a:rPr>
            </a:br>
            <a:r>
              <a:rPr lang="en-US" sz="1800" dirty="0">
                <a:solidFill>
                  <a:srgbClr val="505050"/>
                </a:solidFill>
              </a:rPr>
              <a:t>The Xsan Refresh Solution</a:t>
            </a:r>
            <a:endParaRPr lang="en-US" dirty="0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11163" y="1395413"/>
            <a:ext cx="4483100" cy="2363787"/>
          </a:xfrm>
        </p:spPr>
        <p:txBody>
          <a:bodyPr/>
          <a:lstStyle/>
          <a:p>
            <a:pPr marL="304800" indent="-304800" defTabSz="914400"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100% Xsan compatible</a:t>
            </a:r>
          </a:p>
          <a:p>
            <a:pPr marL="304800" indent="-304800" defTabSz="914400"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The best storage solution to refresh or add-on to existing Xsan Deployments</a:t>
            </a:r>
          </a:p>
          <a:p>
            <a:pPr marL="304800" indent="-304800" defTabSz="914400">
              <a:spcBef>
                <a:spcPts val="600"/>
              </a:spcBef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Complete, highly reliable and fully scalable as needs grow</a:t>
            </a:r>
          </a:p>
          <a:p>
            <a:pPr marL="304800" indent="-304800" defTabSz="914400">
              <a:spcBef>
                <a:spcPts val="600"/>
              </a:spcBef>
              <a:buClr>
                <a:srgbClr val="00C2F0"/>
              </a:buClr>
              <a:buSzPct val="75000"/>
              <a:buFont typeface="Wingdings" charset="0"/>
              <a:buChar char=""/>
            </a:pPr>
            <a:r>
              <a:rPr lang="en-US" sz="180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Predictable high-performance and outstanding support</a:t>
            </a:r>
            <a:endParaRPr lang="en-US"/>
          </a:p>
        </p:txBody>
      </p:sp>
      <p:sp>
        <p:nvSpPr>
          <p:cNvPr id="11277" name="AutoShape 13"/>
          <p:cNvSpPr>
            <a:spLocks/>
          </p:cNvSpPr>
          <p:nvPr/>
        </p:nvSpPr>
        <p:spPr bwMode="auto">
          <a:xfrm>
            <a:off x="457200" y="3729038"/>
            <a:ext cx="4143375" cy="2443162"/>
          </a:xfrm>
          <a:prstGeom prst="roundRect">
            <a:avLst>
              <a:gd name="adj" fmla="val 18315"/>
            </a:avLst>
          </a:prstGeom>
          <a:solidFill>
            <a:srgbClr val="CB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9688" algn="ctr" defTabSz="914400"/>
            <a:endParaRPr lang="en-US" sz="42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278" name="AutoShape 14"/>
          <p:cNvSpPr>
            <a:spLocks/>
          </p:cNvSpPr>
          <p:nvPr/>
        </p:nvSpPr>
        <p:spPr bwMode="auto">
          <a:xfrm>
            <a:off x="782638" y="3838575"/>
            <a:ext cx="3721100" cy="218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defTabSz="914400">
              <a:spcBef>
                <a:spcPts val="400"/>
              </a:spcBef>
              <a:buClr>
                <a:srgbClr val="4F4F4F"/>
              </a:buClr>
              <a:buFont typeface="Arial" charset="0"/>
              <a:buNone/>
            </a:pPr>
            <a:r>
              <a:rPr lang="en-US" sz="1800" b="1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Includes: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M441D Metadata Appliance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RAID Base System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Service Spares Kit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Font typeface="Arial" charset="0"/>
              <a:buNone/>
            </a:pPr>
            <a:endParaRPr lang="en-US" sz="100" dirty="0">
              <a:solidFill>
                <a:srgbClr val="4F4F4F"/>
              </a:solidFill>
              <a:latin typeface="Arial" charset="0"/>
              <a:cs typeface="Arial" charset="0"/>
              <a:sym typeface="Arial" charset="0"/>
            </a:endParaRPr>
          </a:p>
          <a:p>
            <a:pPr defTabSz="914400">
              <a:spcBef>
                <a:spcPts val="400"/>
              </a:spcBef>
              <a:buClr>
                <a:srgbClr val="4F4F4F"/>
              </a:buClr>
              <a:buFont typeface="Arial" charset="0"/>
              <a:buNone/>
            </a:pPr>
            <a:r>
              <a:rPr lang="en-US" sz="1800" b="1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Options: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 smtClean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QXS-1200 </a:t>
            </a: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48TB Expansion</a:t>
            </a:r>
          </a:p>
          <a:p>
            <a:pPr defTabSz="914400">
              <a:spcBef>
                <a:spcPts val="3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M440 Metadata Storage Expansion</a:t>
            </a:r>
          </a:p>
          <a:p>
            <a:pPr defTabSz="914400">
              <a:spcBef>
                <a:spcPts val="200"/>
              </a:spcBef>
              <a:buClr>
                <a:srgbClr val="4F4F4F"/>
              </a:buClr>
              <a:buSzPct val="100000"/>
              <a:buFont typeface="Wingdings" charset="0"/>
              <a:buChar char=""/>
            </a:pPr>
            <a:r>
              <a:rPr lang="en-US" sz="1400" dirty="0">
                <a:solidFill>
                  <a:srgbClr val="4F4F4F"/>
                </a:solidFill>
                <a:latin typeface="Arial" charset="0"/>
                <a:cs typeface="Arial" charset="0"/>
                <a:sym typeface="Arial" charset="0"/>
              </a:rPr>
              <a:t>AEL500 Archive System (3-drive/41 slots)</a:t>
            </a:r>
            <a:endParaRPr lang="en-US" dirty="0"/>
          </a:p>
        </p:txBody>
      </p:sp>
      <p:pic>
        <p:nvPicPr>
          <p:cNvPr id="11279" name="Picture 15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863850"/>
            <a:ext cx="3022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80" name="Picture 16" descr="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201738"/>
            <a:ext cx="30353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82" name="Picture 18" descr="Screen Shot 2014-03-24 at 8.22.44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400" y="4567238"/>
            <a:ext cx="2700338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84" name="AutoShape 20"/>
          <p:cNvSpPr>
            <a:spLocks/>
          </p:cNvSpPr>
          <p:nvPr/>
        </p:nvSpPr>
        <p:spPr bwMode="auto">
          <a:xfrm>
            <a:off x="4929188" y="4787900"/>
            <a:ext cx="749300" cy="132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defTabSz="914400">
              <a:buClr>
                <a:srgbClr val="000000"/>
              </a:buClr>
            </a:pPr>
            <a:r>
              <a:rPr lang="en-US" sz="900">
                <a:solidFill>
                  <a:srgbClr val="232323"/>
                </a:solidFill>
                <a:latin typeface="Arial Black" charset="0"/>
                <a:cs typeface="Arial Black" charset="0"/>
                <a:sym typeface="Arial Black" charset="0"/>
              </a:rPr>
              <a:t>Number of Streams</a:t>
            </a:r>
          </a:p>
          <a:p>
            <a:pPr defTabSz="914400">
              <a:buClr>
                <a:srgbClr val="000000"/>
              </a:buClr>
            </a:pPr>
            <a:endParaRPr lang="en-US" sz="1000">
              <a:solidFill>
                <a:srgbClr val="232323"/>
              </a:solidFill>
              <a:latin typeface="Arial Black" charset="0"/>
              <a:cs typeface="Arial Black" charset="0"/>
              <a:sym typeface="Arial Black" charset="0"/>
            </a:endParaRPr>
          </a:p>
          <a:p>
            <a:pPr defTabSz="914400">
              <a:buClr>
                <a:srgbClr val="000000"/>
              </a:buClr>
            </a:pPr>
            <a:endParaRPr lang="en-US" sz="1000">
              <a:solidFill>
                <a:srgbClr val="232323"/>
              </a:solidFill>
              <a:latin typeface="Arial Black" charset="0"/>
              <a:cs typeface="Arial Black" charset="0"/>
              <a:sym typeface="Arial Black" charset="0"/>
            </a:endParaRPr>
          </a:p>
          <a:p>
            <a:pPr defTabSz="914400">
              <a:buClr>
                <a:srgbClr val="000000"/>
              </a:buClr>
            </a:pPr>
            <a:endParaRPr lang="en-US" sz="1000">
              <a:solidFill>
                <a:srgbClr val="232323"/>
              </a:solidFill>
              <a:latin typeface="Arial Black" charset="0"/>
              <a:cs typeface="Arial Black" charset="0"/>
              <a:sym typeface="Arial Black" charset="0"/>
            </a:endParaRPr>
          </a:p>
          <a:p>
            <a:pPr defTabSz="914400">
              <a:buClr>
                <a:srgbClr val="000000"/>
              </a:buClr>
            </a:pPr>
            <a:r>
              <a:rPr lang="en-US" sz="900">
                <a:solidFill>
                  <a:srgbClr val="232323"/>
                </a:solidFill>
                <a:latin typeface="Arial Bold" charset="0"/>
                <a:cs typeface="Arial Bold" charset="0"/>
                <a:sym typeface="Arial Bold" charset="0"/>
              </a:rPr>
              <a:t>No dropped frames for 24 hours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232400" y="4279741"/>
            <a:ext cx="3725863" cy="217079"/>
            <a:chOff x="5232400" y="4279741"/>
            <a:chExt cx="3725863" cy="217079"/>
          </a:xfrm>
        </p:grpSpPr>
        <p:pic>
          <p:nvPicPr>
            <p:cNvPr id="11283" name="Picture 19" descr="Screen Shot 2014-03-24 at 8.23.28 P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00" y="4310063"/>
              <a:ext cx="3725863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Screen Shot 2014-03-25 at 1.28.38 P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06794" y="4279741"/>
              <a:ext cx="230646" cy="217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776447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Portfolio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Quantum Templat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 (2)</Template>
  <TotalTime>18807</TotalTime>
  <Words>1458</Words>
  <Application>Microsoft Office PowerPoint</Application>
  <PresentationFormat>On-screen Show (4:3)</PresentationFormat>
  <Paragraphs>258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Quantum Portfolio</vt:lpstr>
      <vt:lpstr>Quantum Template</vt:lpstr>
      <vt:lpstr>BeCertain-NewTemplate-2013-Standard-Condensed-v2</vt:lpstr>
      <vt:lpstr>Content Slide</vt:lpstr>
      <vt:lpstr>1_BeCertain-NewTemplate-2013-Standard-Condensed-v2</vt:lpstr>
      <vt:lpstr>Slide 1</vt:lpstr>
      <vt:lpstr>Slide 2</vt:lpstr>
      <vt:lpstr>Agenda</vt:lpstr>
      <vt:lpstr>Product Overview</vt:lpstr>
      <vt:lpstr>StorNext Pro Solutions</vt:lpstr>
      <vt:lpstr>StorNext Pro Solutions</vt:lpstr>
      <vt:lpstr>Solutions Summary</vt:lpstr>
      <vt:lpstr>Options</vt:lpstr>
      <vt:lpstr>StorNext Pro Studio The Xsan Refresh Solution</vt:lpstr>
      <vt:lpstr>StorNext Pro 4K The 4K Performance Solution</vt:lpstr>
      <vt:lpstr>StorNext Pro Production The Content Production and Ownership Solution</vt:lpstr>
      <vt:lpstr>Documentation and Training Strategy</vt:lpstr>
      <vt:lpstr>Installation Guides</vt:lpstr>
      <vt:lpstr>Installation Guides Located on CSWeb</vt:lpstr>
      <vt:lpstr>Sample Cover Page</vt:lpstr>
      <vt:lpstr>StorNext Pro Studio Example Flow</vt:lpstr>
      <vt:lpstr>Training </vt:lpstr>
      <vt:lpstr>Service Model</vt:lpstr>
      <vt:lpstr>Service Model Summary</vt:lpstr>
      <vt:lpstr>SR Tactical Details</vt:lpstr>
      <vt:lpstr>Onsite Spares – Logistics Parts Catalogue</vt:lpstr>
      <vt:lpstr>IB Record Screenshot</vt:lpstr>
      <vt:lpstr>IB Record Access from SR</vt:lpstr>
    </vt:vector>
  </TitlesOfParts>
  <Company>Quantum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DXi4701 TOI for Global Service</dc:title>
  <dc:creator>Jim  Hibbard</dc:creator>
  <dc:description>Copyright 2012, Quantum, Inc._x000d_** Confidential / Internal Use Only **</dc:description>
  <cp:lastModifiedBy>Jim Hibbard</cp:lastModifiedBy>
  <cp:revision>887</cp:revision>
  <cp:lastPrinted>2012-04-03T01:06:05Z</cp:lastPrinted>
  <dcterms:created xsi:type="dcterms:W3CDTF">2012-04-26T00:37:40Z</dcterms:created>
  <dcterms:modified xsi:type="dcterms:W3CDTF">2014-04-24T15:50:18Z</dcterms:modified>
</cp:coreProperties>
</file>