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18" r:id="rId1"/>
    <p:sldMasterId id="2147484153" r:id="rId2"/>
    <p:sldMasterId id="2147484177" r:id="rId3"/>
    <p:sldMasterId id="2147484187" r:id="rId4"/>
    <p:sldMasterId id="2147484194" r:id="rId5"/>
  </p:sldMasterIdLst>
  <p:notesMasterIdLst>
    <p:notesMasterId r:id="rId38"/>
  </p:notesMasterIdLst>
  <p:handoutMasterIdLst>
    <p:handoutMasterId r:id="rId39"/>
  </p:handoutMasterIdLst>
  <p:sldIdLst>
    <p:sldId id="662" r:id="rId6"/>
    <p:sldId id="409" r:id="rId7"/>
    <p:sldId id="741" r:id="rId8"/>
    <p:sldId id="829" r:id="rId9"/>
    <p:sldId id="830" r:id="rId10"/>
    <p:sldId id="831" r:id="rId11"/>
    <p:sldId id="832" r:id="rId12"/>
    <p:sldId id="833" r:id="rId13"/>
    <p:sldId id="843" r:id="rId14"/>
    <p:sldId id="840" r:id="rId15"/>
    <p:sldId id="841" r:id="rId16"/>
    <p:sldId id="776" r:id="rId17"/>
    <p:sldId id="777" r:id="rId18"/>
    <p:sldId id="778" r:id="rId19"/>
    <p:sldId id="844" r:id="rId20"/>
    <p:sldId id="845" r:id="rId21"/>
    <p:sldId id="846" r:id="rId22"/>
    <p:sldId id="847" r:id="rId23"/>
    <p:sldId id="848" r:id="rId24"/>
    <p:sldId id="794" r:id="rId25"/>
    <p:sldId id="798" r:id="rId26"/>
    <p:sldId id="836" r:id="rId27"/>
    <p:sldId id="837" r:id="rId28"/>
    <p:sldId id="788" r:id="rId29"/>
    <p:sldId id="779" r:id="rId30"/>
    <p:sldId id="780" r:id="rId31"/>
    <p:sldId id="781" r:id="rId32"/>
    <p:sldId id="427" r:id="rId33"/>
    <p:sldId id="849" r:id="rId34"/>
    <p:sldId id="595" r:id="rId35"/>
    <p:sldId id="767" r:id="rId36"/>
    <p:sldId id="850" r:id="rId37"/>
  </p:sldIdLst>
  <p:sldSz cx="9144000" cy="6858000" type="screen4x3"/>
  <p:notesSz cx="7077075" cy="936307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66"/>
    <a:srgbClr val="006AD6"/>
    <a:srgbClr val="92D050"/>
    <a:srgbClr val="96BE66"/>
    <a:srgbClr val="DCEBF5"/>
    <a:srgbClr val="000000"/>
    <a:srgbClr val="F2F2F2"/>
    <a:srgbClr val="D9D9D9"/>
    <a:srgbClr val="F6953C"/>
    <a:srgbClr val="B889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5484" autoAdjust="0"/>
  </p:normalViewPr>
  <p:slideViewPr>
    <p:cSldViewPr snapToGrid="0">
      <p:cViewPr varScale="1">
        <p:scale>
          <a:sx n="74" d="100"/>
          <a:sy n="74" d="100"/>
        </p:scale>
        <p:origin x="-1092" y="-90"/>
      </p:cViewPr>
      <p:guideLst>
        <p:guide orient="horz" pos="611"/>
        <p:guide orient="horz" pos="2159"/>
        <p:guide pos="2880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2328" y="-102"/>
      </p:cViewPr>
      <p:guideLst>
        <p:guide orient="horz" pos="2949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05" y="112163"/>
            <a:ext cx="2123123" cy="3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78634" y="8818521"/>
            <a:ext cx="5111221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>
              <a:defRPr/>
            </a:pPr>
            <a:r>
              <a:rPr 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’</a:t>
            </a:r>
            <a:r>
              <a:rPr lang="en-US" altLang="ja-JP" sz="600" dirty="0">
                <a:latin typeface="Arial" pitchFamily="34" charset="0"/>
                <a:ea typeface="ＭＳ Ｐゴシック" charset="-128"/>
                <a:cs typeface="Arial" pitchFamily="34" charset="0"/>
              </a:rPr>
              <a:t>s outlook and is for planning purposes only.</a:t>
            </a:r>
            <a:endParaRPr lang="en-US" sz="6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5504393" y="8816896"/>
            <a:ext cx="1571045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35" tIns="46968" rIns="93935" bIns="46968" anchor="b"/>
          <a:lstStyle/>
          <a:p>
            <a:pPr algn="r">
              <a:defRPr/>
            </a:pPr>
            <a:fld id="{3FDB4DEF-1C31-4CDB-AE15-0571721ADE37}" type="slidenum">
              <a:rPr lang="en-US" sz="1300">
                <a:latin typeface="Arial" pitchFamily="34" charset="0"/>
                <a:ea typeface="ＭＳ Ｐゴシック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300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77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79950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7269" y="4447461"/>
            <a:ext cx="6762538" cy="42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8634" y="8816896"/>
            <a:ext cx="5111221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>
              <a:defRPr sz="6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Arial" pitchFamily="34" charset="0"/>
              </a:rPr>
              <a:t>© 2010 Quantum Corporation. Company Confidential. Forward-looking information is based upon multiple assumptions and uncertainties, does not necessarily represent the company</a:t>
            </a:r>
            <a:r>
              <a:rPr lang="ja-JP" altLang="en-US" dirty="0" smtClean="0">
                <a:latin typeface="Arial" pitchFamily="34" charset="0"/>
              </a:rPr>
              <a:t>’</a:t>
            </a:r>
            <a:r>
              <a:rPr lang="en-US" altLang="ja-JP" dirty="0" smtClean="0">
                <a:latin typeface="Arial" pitchFamily="34" charset="0"/>
              </a:rPr>
              <a:t>s outlook and is for planning purposes only.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4393" y="8816896"/>
            <a:ext cx="1571045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5" tIns="46968" rIns="93935" bIns="4696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57B0BA6-1AAD-4AF6-9E2B-B167E0A67E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2774" name="Picture 8" descr="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05" y="112163"/>
            <a:ext cx="2123123" cy="35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36609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-128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5976197" cy="46815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9729-DDB8-423D-81FE-8300FBD942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1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75" y="1190625"/>
            <a:ext cx="4281488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15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6375" y="1190625"/>
            <a:ext cx="4281488" cy="3211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2012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3C2614-6659-42A9-B3AC-C7CF41ACA0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41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28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28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11263"/>
            <a:ext cx="622935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199" y="3140075"/>
            <a:ext cx="3534937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3899210" cy="21544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206875"/>
            <a:ext cx="3549805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685800"/>
            <a:ext cx="352750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58087"/>
              </a:gs>
              <a:gs pos="50000">
                <a:srgbClr val="454E52"/>
              </a:gs>
              <a:gs pos="59000">
                <a:srgbClr val="3E4448"/>
              </a:gs>
              <a:gs pos="100000">
                <a:srgbClr val="171A1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87638" y="1589088"/>
            <a:ext cx="4792662" cy="3411537"/>
            <a:chOff x="2646363" y="1589088"/>
            <a:chExt cx="4792662" cy="341153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1589088"/>
              <a:ext cx="4792662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ltblu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100388"/>
              <a:ext cx="214312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rgbClr val="00B0F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997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04800" y="6430963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6DA06E-1AE0-4CBD-8BD2-4F96901D9A95}" type="slidenum">
              <a:rPr/>
              <a:pPr>
                <a:defRPr/>
              </a:pPr>
              <a:t>‹#›</a:t>
            </a:fld>
            <a:r>
              <a:rPr dirty="0"/>
              <a:t>    |  Customer NDA Presentation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981200" y="3048000"/>
            <a:ext cx="2359152" cy="107315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lang="en-US" sz="1600" b="1" i="0" kern="1200" dirty="0" smtClean="0">
                <a:solidFill>
                  <a:srgbClr val="B9CDE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981200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1981200" y="4114800"/>
            <a:ext cx="2377735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981200" y="593725"/>
            <a:ext cx="2816352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444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_wPhoto_PPT_imagery_033012" descr="/Volumes/Studio/QUANTUM/846-008_SalesKickOffElements/4. Creative/PowerPoint/images/Title_wPhoto_PPT_imagery_0330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hoto-FP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Quantum-Q-for-PP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595438"/>
            <a:ext cx="4765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92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15EB-C1D3-4B48-9F26-A787BF617B1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9441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03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" name="Picture 8" descr="Photo-FP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820863"/>
            <a:ext cx="32956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QTM_Logo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88925"/>
            <a:ext cx="1416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064125" y="4114800"/>
            <a:ext cx="3138842" cy="338554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buNone/>
              <a:def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029199" y="593725"/>
            <a:ext cx="3539067" cy="2530475"/>
          </a:xfrm>
          <a:noFill/>
          <a:ln w="9525">
            <a:noFill/>
            <a:miter lim="800000"/>
            <a:headEnd/>
            <a:tailEnd/>
          </a:ln>
        </p:spPr>
        <p:txBody>
          <a:bodyPr rtlCol="0" anchor="b">
            <a:normAutofit/>
          </a:bodyPr>
          <a:lstStyle>
            <a:lvl1pPr marL="0" indent="0">
              <a:buNone/>
              <a:defRPr kumimoji="0" lang="en-US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029200" y="3048000"/>
            <a:ext cx="3403600" cy="914400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 b="1" i="0">
                <a:solidFill>
                  <a:srgbClr val="B9C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419494" y="6248400"/>
            <a:ext cx="1582484" cy="215444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buNone/>
              <a:def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B3DAF9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14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27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475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50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99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399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27D8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919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3994" cy="6857995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7FD9F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88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2"/>
            <a:ext cx="9143997" cy="6857998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FD99C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79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FDD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087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3"/>
            <a:ext cx="9143996" cy="6857997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4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930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" y="4"/>
            <a:ext cx="9143996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0D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01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acket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" y="4"/>
            <a:ext cx="9143994" cy="6857996"/>
          </a:xfrm>
          <a:prstGeom prst="rect">
            <a:avLst/>
          </a:prstGeom>
          <a:noFill/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40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1_PPT_imagery_033012.jpg" descr="/Volumes/Studio/QUANTUM/846-008_SalesKickOffElements/4. Creative/PowerPoint/images/Chapter1_PPT_imagery_0330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uzzle_bracket_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422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lue_gradient_PPT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©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2012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Quantum Corporation. Company Confidential. Forward-looking information is based upon multiple assumptions and </a:t>
            </a: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uncertainties,</a:t>
            </a:r>
            <a:b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</a:br>
            <a:r>
              <a:rPr lang="en-US" sz="800" kern="0" dirty="0" smtClean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does </a:t>
            </a:r>
            <a:r>
              <a:rPr lang="en-US" sz="800" kern="0" dirty="0">
                <a:solidFill>
                  <a:sysClr val="window" lastClr="FFFFFF"/>
                </a:solidFill>
                <a:ea typeface="ＭＳ Ｐゴシック" charset="-128"/>
                <a:cs typeface="+mn-cs"/>
              </a:rPr>
              <a:t>not necessarily represent the company’s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xmlns="" val="220626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 Cert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12" descr="Blue_gradientQ_4PPT_imagery_04031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185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72200" y="662940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H </a:t>
            </a:r>
            <a:endParaRPr lang="en-US" sz="1000" b="0" dirty="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10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997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7543800" cy="5029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D582D4-F950-4684-937F-8617D8597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9405" y="257770"/>
            <a:ext cx="828924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338138" y="969962"/>
            <a:ext cx="8216220" cy="52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20070" y="648036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 bwMode="auto">
          <a:xfrm>
            <a:off x="550385" y="648731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 userDrawn="1"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31922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FD9F6"/>
              </a:gs>
              <a:gs pos="50000">
                <a:srgbClr val="3CBBE4"/>
              </a:gs>
              <a:gs pos="50000">
                <a:srgbClr val="00A1D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7DD8F4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6397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70338" y="6424613"/>
            <a:ext cx="3276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66-1DAD-4210-9251-466EC440C614}" type="slidenum">
              <a:rPr lang="en-US"/>
              <a:pPr>
                <a:defRPr/>
              </a:pPr>
              <a:t>‹#›</a:t>
            </a:fld>
            <a:r>
              <a:rPr lang="en-US" dirty="0"/>
              <a:t>    </a:t>
            </a:r>
            <a:r>
              <a:rPr lang="en-US" sz="1200" dirty="0"/>
              <a:t>|      DXi Series Introduction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 Certain Clos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7AC3"/>
              </a:gs>
              <a:gs pos="50000">
                <a:srgbClr val="0095D7"/>
              </a:gs>
              <a:gs pos="50000">
                <a:srgbClr val="00AF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4463" y="1589088"/>
            <a:ext cx="4791075" cy="3411537"/>
            <a:chOff x="2647950" y="1589088"/>
            <a:chExt cx="4791075" cy="341153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1589088"/>
              <a:ext cx="4791075" cy="341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F:\My Box Files\Powerpoint\Quantum Certainty Master\Assets\be_certain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750" y="3095625"/>
              <a:ext cx="213836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885825" y="6300788"/>
            <a:ext cx="7310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© 2012 Quantum Corporation. Company Confidential. Forward-looking information is based upon multiple assumptions and uncertainties,</a:t>
            </a:r>
            <a:b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en-US" sz="800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does not necessarily represent the company’s outlook and is for planning purposes only.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394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62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3949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4" y="990600"/>
            <a:ext cx="8658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56070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1168" y="990600"/>
            <a:ext cx="8659368" cy="5413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08928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 with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00026" y="253664"/>
            <a:ext cx="86677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2600"/>
              </a:lnSpc>
              <a:defRPr sz="2400" baseline="0"/>
            </a:lvl1pPr>
          </a:lstStyle>
          <a:p>
            <a:pPr lvl="0"/>
            <a:r>
              <a:rPr lang="en-US" dirty="0" smtClean="0"/>
              <a:t>Click to edit Master title style:</a:t>
            </a:r>
            <a:br>
              <a:rPr lang="en-US" dirty="0" smtClean="0"/>
            </a:br>
            <a:r>
              <a:rPr lang="en-US" dirty="0" smtClean="0"/>
              <a:t>2-Line Title Slide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200025" y="987552"/>
            <a:ext cx="8659368" cy="5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1493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200026" y="978286"/>
            <a:ext cx="4101254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209550" y="1533526"/>
            <a:ext cx="4091729" cy="486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673340" y="978286"/>
            <a:ext cx="4194435" cy="4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2"/>
          </p:nvPr>
        </p:nvSpPr>
        <p:spPr bwMode="auto">
          <a:xfrm>
            <a:off x="4673340" y="1514475"/>
            <a:ext cx="418491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spcBef>
                <a:spcPts val="200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57770"/>
            <a:ext cx="86677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2929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888050"/>
            <a:ext cx="3886200" cy="13123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000"/>
              </a:lnSpc>
              <a:spcBef>
                <a:spcPts val="300"/>
              </a:spcBef>
              <a:buNone/>
              <a:defRPr sz="32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OR TOPIC</a:t>
            </a:r>
            <a:br>
              <a:rPr lang="en-US" dirty="0" smtClean="0"/>
            </a:br>
            <a:r>
              <a:rPr lang="en-US" dirty="0" smtClean="0"/>
              <a:t>3-LINE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150229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10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DB9C"/>
              </a:gs>
              <a:gs pos="50000">
                <a:srgbClr val="9CC26D"/>
              </a:gs>
              <a:gs pos="50000">
                <a:srgbClr val="79A83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ED99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h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031475" y="1514476"/>
            <a:ext cx="3886200" cy="1428749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3400"/>
              </a:lnSpc>
              <a:buNone/>
              <a:defRPr sz="28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&lt;PROGRAM NAME&gt;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032374" y="3429000"/>
            <a:ext cx="3886200" cy="652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Presenter(s)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32374" y="4076456"/>
            <a:ext cx="3886200" cy="5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&lt;Review Date (</a:t>
            </a:r>
            <a:r>
              <a:rPr lang="en-US" dirty="0" err="1" smtClean="0"/>
              <a:t>ddMMMyyyy</a:t>
            </a:r>
            <a:r>
              <a:rPr lang="en-US" dirty="0" smtClean="0"/>
              <a:t>)&gt;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32374" y="2969254"/>
            <a:ext cx="3886200" cy="3946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PHASE NAME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9905777">
            <a:off x="6508556" y="553004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solidFill>
                  <a:srgbClr val="FF0000">
                    <a:alpha val="4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Draft01</a:t>
            </a:r>
            <a:endParaRPr lang="en-US" sz="5400" b="1" dirty="0">
              <a:ln w="12700">
                <a:noFill/>
                <a:prstDash val="solid"/>
              </a:ln>
              <a:solidFill>
                <a:srgbClr val="FF0000">
                  <a:alpha val="4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07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F92"/>
              </a:gs>
              <a:gs pos="50000">
                <a:srgbClr val="FFC948"/>
              </a:gs>
              <a:gs pos="50000">
                <a:srgbClr val="FFB7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None/>
              <a:defRPr lang="en-US" sz="1600" b="1" kern="1200" dirty="0" smtClean="0">
                <a:solidFill>
                  <a:srgbClr val="FFDC9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1C894"/>
              </a:gs>
              <a:gs pos="50000">
                <a:srgbClr val="E9AE64"/>
              </a:gs>
              <a:gs pos="50000">
                <a:srgbClr val="E2953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0C593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9B4D3"/>
              </a:gs>
              <a:gs pos="50000">
                <a:srgbClr val="F378B3"/>
              </a:gs>
              <a:gs pos="50000">
                <a:srgbClr val="EF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F6B2D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ackets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6502400" y="0"/>
            <a:ext cx="2667000" cy="6858000"/>
          </a:xfrm>
          <a:custGeom>
            <a:avLst/>
            <a:gdLst>
              <a:gd name="connsiteX0" fmla="*/ 0 w 2543175"/>
              <a:gd name="connsiteY0" fmla="*/ 0 h 6848475"/>
              <a:gd name="connsiteX1" fmla="*/ 2533650 w 2543175"/>
              <a:gd name="connsiteY1" fmla="*/ 0 h 6848475"/>
              <a:gd name="connsiteX2" fmla="*/ 2543175 w 2543175"/>
              <a:gd name="connsiteY2" fmla="*/ 114300 h 6848475"/>
              <a:gd name="connsiteX3" fmla="*/ 2419350 w 2543175"/>
              <a:gd name="connsiteY3" fmla="*/ 371475 h 6848475"/>
              <a:gd name="connsiteX4" fmla="*/ 2076450 w 2543175"/>
              <a:gd name="connsiteY4" fmla="*/ 476250 h 6848475"/>
              <a:gd name="connsiteX5" fmla="*/ 1019175 w 2543175"/>
              <a:gd name="connsiteY5" fmla="*/ 476250 h 6848475"/>
              <a:gd name="connsiteX6" fmla="*/ 561975 w 2543175"/>
              <a:gd name="connsiteY6" fmla="*/ 590550 h 6848475"/>
              <a:gd name="connsiteX7" fmla="*/ 438150 w 2543175"/>
              <a:gd name="connsiteY7" fmla="*/ 1047750 h 6848475"/>
              <a:gd name="connsiteX8" fmla="*/ 438150 w 2543175"/>
              <a:gd name="connsiteY8" fmla="*/ 5810250 h 6848475"/>
              <a:gd name="connsiteX9" fmla="*/ 581025 w 2543175"/>
              <a:gd name="connsiteY9" fmla="*/ 6257925 h 6848475"/>
              <a:gd name="connsiteX10" fmla="*/ 1095375 w 2543175"/>
              <a:gd name="connsiteY10" fmla="*/ 6362700 h 6848475"/>
              <a:gd name="connsiteX11" fmla="*/ 2143125 w 2543175"/>
              <a:gd name="connsiteY11" fmla="*/ 6362700 h 6848475"/>
              <a:gd name="connsiteX12" fmla="*/ 2476500 w 2543175"/>
              <a:gd name="connsiteY12" fmla="*/ 6534150 h 6848475"/>
              <a:gd name="connsiteX13" fmla="*/ 2543175 w 2543175"/>
              <a:gd name="connsiteY13" fmla="*/ 6781800 h 6848475"/>
              <a:gd name="connsiteX14" fmla="*/ 2514600 w 2543175"/>
              <a:gd name="connsiteY14" fmla="*/ 6848475 h 6848475"/>
              <a:gd name="connsiteX15" fmla="*/ 0 w 2543175"/>
              <a:gd name="connsiteY15" fmla="*/ 6848475 h 6848475"/>
              <a:gd name="connsiteX16" fmla="*/ 0 w 2543175"/>
              <a:gd name="connsiteY16" fmla="*/ 0 h 6848475"/>
              <a:gd name="connsiteX0" fmla="*/ 0 w 2638425"/>
              <a:gd name="connsiteY0" fmla="*/ 0 h 6848475"/>
              <a:gd name="connsiteX1" fmla="*/ 2628900 w 2638425"/>
              <a:gd name="connsiteY1" fmla="*/ 0 h 6848475"/>
              <a:gd name="connsiteX2" fmla="*/ 2638425 w 2638425"/>
              <a:gd name="connsiteY2" fmla="*/ 114300 h 6848475"/>
              <a:gd name="connsiteX3" fmla="*/ 2514600 w 2638425"/>
              <a:gd name="connsiteY3" fmla="*/ 371475 h 6848475"/>
              <a:gd name="connsiteX4" fmla="*/ 2171700 w 2638425"/>
              <a:gd name="connsiteY4" fmla="*/ 476250 h 6848475"/>
              <a:gd name="connsiteX5" fmla="*/ 1114425 w 2638425"/>
              <a:gd name="connsiteY5" fmla="*/ 476250 h 6848475"/>
              <a:gd name="connsiteX6" fmla="*/ 657225 w 2638425"/>
              <a:gd name="connsiteY6" fmla="*/ 590550 h 6848475"/>
              <a:gd name="connsiteX7" fmla="*/ 533400 w 2638425"/>
              <a:gd name="connsiteY7" fmla="*/ 1047750 h 6848475"/>
              <a:gd name="connsiteX8" fmla="*/ 533400 w 2638425"/>
              <a:gd name="connsiteY8" fmla="*/ 5810250 h 6848475"/>
              <a:gd name="connsiteX9" fmla="*/ 676275 w 2638425"/>
              <a:gd name="connsiteY9" fmla="*/ 6257925 h 6848475"/>
              <a:gd name="connsiteX10" fmla="*/ 1190625 w 2638425"/>
              <a:gd name="connsiteY10" fmla="*/ 6362700 h 6848475"/>
              <a:gd name="connsiteX11" fmla="*/ 2238375 w 2638425"/>
              <a:gd name="connsiteY11" fmla="*/ 6362700 h 6848475"/>
              <a:gd name="connsiteX12" fmla="*/ 2571750 w 2638425"/>
              <a:gd name="connsiteY12" fmla="*/ 6534150 h 6848475"/>
              <a:gd name="connsiteX13" fmla="*/ 2638425 w 2638425"/>
              <a:gd name="connsiteY13" fmla="*/ 6781800 h 6848475"/>
              <a:gd name="connsiteX14" fmla="*/ 2609850 w 2638425"/>
              <a:gd name="connsiteY14" fmla="*/ 6848475 h 6848475"/>
              <a:gd name="connsiteX15" fmla="*/ 95250 w 2638425"/>
              <a:gd name="connsiteY15" fmla="*/ 6848475 h 6848475"/>
              <a:gd name="connsiteX16" fmla="*/ 0 w 2638425"/>
              <a:gd name="connsiteY16" fmla="*/ 0 h 6848475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09850 w 2638425"/>
              <a:gd name="connsiteY14" fmla="*/ 6848475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38425"/>
              <a:gd name="connsiteY0" fmla="*/ 0 h 6858000"/>
              <a:gd name="connsiteX1" fmla="*/ 2628900 w 2638425"/>
              <a:gd name="connsiteY1" fmla="*/ 0 h 6858000"/>
              <a:gd name="connsiteX2" fmla="*/ 2638425 w 2638425"/>
              <a:gd name="connsiteY2" fmla="*/ 114300 h 6858000"/>
              <a:gd name="connsiteX3" fmla="*/ 2514600 w 2638425"/>
              <a:gd name="connsiteY3" fmla="*/ 371475 h 6858000"/>
              <a:gd name="connsiteX4" fmla="*/ 2171700 w 2638425"/>
              <a:gd name="connsiteY4" fmla="*/ 476250 h 6858000"/>
              <a:gd name="connsiteX5" fmla="*/ 1114425 w 2638425"/>
              <a:gd name="connsiteY5" fmla="*/ 476250 h 6858000"/>
              <a:gd name="connsiteX6" fmla="*/ 657225 w 2638425"/>
              <a:gd name="connsiteY6" fmla="*/ 590550 h 6858000"/>
              <a:gd name="connsiteX7" fmla="*/ 533400 w 2638425"/>
              <a:gd name="connsiteY7" fmla="*/ 1047750 h 6858000"/>
              <a:gd name="connsiteX8" fmla="*/ 533400 w 2638425"/>
              <a:gd name="connsiteY8" fmla="*/ 5810250 h 6858000"/>
              <a:gd name="connsiteX9" fmla="*/ 676275 w 2638425"/>
              <a:gd name="connsiteY9" fmla="*/ 6257925 h 6858000"/>
              <a:gd name="connsiteX10" fmla="*/ 1190625 w 2638425"/>
              <a:gd name="connsiteY10" fmla="*/ 6362700 h 6858000"/>
              <a:gd name="connsiteX11" fmla="*/ 2238375 w 2638425"/>
              <a:gd name="connsiteY11" fmla="*/ 6362700 h 6858000"/>
              <a:gd name="connsiteX12" fmla="*/ 2571750 w 2638425"/>
              <a:gd name="connsiteY12" fmla="*/ 6534150 h 6858000"/>
              <a:gd name="connsiteX13" fmla="*/ 2638425 w 2638425"/>
              <a:gd name="connsiteY13" fmla="*/ 6781800 h 6858000"/>
              <a:gd name="connsiteX14" fmla="*/ 2613025 w 2638425"/>
              <a:gd name="connsiteY14" fmla="*/ 6857999 h 6858000"/>
              <a:gd name="connsiteX15" fmla="*/ 0 w 2638425"/>
              <a:gd name="connsiteY15" fmla="*/ 6858000 h 6858000"/>
              <a:gd name="connsiteX16" fmla="*/ 0 w 2638425"/>
              <a:gd name="connsiteY16" fmla="*/ 0 h 6858000"/>
              <a:gd name="connsiteX0" fmla="*/ 0 w 2644775"/>
              <a:gd name="connsiteY0" fmla="*/ 0 h 6858000"/>
              <a:gd name="connsiteX1" fmla="*/ 2628900 w 2644775"/>
              <a:gd name="connsiteY1" fmla="*/ 0 h 6858000"/>
              <a:gd name="connsiteX2" fmla="*/ 2638425 w 2644775"/>
              <a:gd name="connsiteY2" fmla="*/ 114300 h 6858000"/>
              <a:gd name="connsiteX3" fmla="*/ 2514600 w 2644775"/>
              <a:gd name="connsiteY3" fmla="*/ 371475 h 6858000"/>
              <a:gd name="connsiteX4" fmla="*/ 2171700 w 2644775"/>
              <a:gd name="connsiteY4" fmla="*/ 476250 h 6858000"/>
              <a:gd name="connsiteX5" fmla="*/ 1114425 w 2644775"/>
              <a:gd name="connsiteY5" fmla="*/ 476250 h 6858000"/>
              <a:gd name="connsiteX6" fmla="*/ 657225 w 2644775"/>
              <a:gd name="connsiteY6" fmla="*/ 590550 h 6858000"/>
              <a:gd name="connsiteX7" fmla="*/ 533400 w 2644775"/>
              <a:gd name="connsiteY7" fmla="*/ 1047750 h 6858000"/>
              <a:gd name="connsiteX8" fmla="*/ 533400 w 2644775"/>
              <a:gd name="connsiteY8" fmla="*/ 5810250 h 6858000"/>
              <a:gd name="connsiteX9" fmla="*/ 676275 w 2644775"/>
              <a:gd name="connsiteY9" fmla="*/ 6257925 h 6858000"/>
              <a:gd name="connsiteX10" fmla="*/ 1190625 w 2644775"/>
              <a:gd name="connsiteY10" fmla="*/ 6362700 h 6858000"/>
              <a:gd name="connsiteX11" fmla="*/ 2238375 w 2644775"/>
              <a:gd name="connsiteY11" fmla="*/ 6362700 h 6858000"/>
              <a:gd name="connsiteX12" fmla="*/ 2571750 w 2644775"/>
              <a:gd name="connsiteY12" fmla="*/ 6534150 h 6858000"/>
              <a:gd name="connsiteX13" fmla="*/ 2644775 w 2644775"/>
              <a:gd name="connsiteY13" fmla="*/ 6781800 h 6858000"/>
              <a:gd name="connsiteX14" fmla="*/ 2613025 w 2644775"/>
              <a:gd name="connsiteY14" fmla="*/ 6857999 h 6858000"/>
              <a:gd name="connsiteX15" fmla="*/ 0 w 2644775"/>
              <a:gd name="connsiteY15" fmla="*/ 6858000 h 6858000"/>
              <a:gd name="connsiteX16" fmla="*/ 0 w 2644775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3053821"/>
              <a:gd name="connsiteY0" fmla="*/ 0 h 6858000"/>
              <a:gd name="connsiteX1" fmla="*/ 2628900 w 3053821"/>
              <a:gd name="connsiteY1" fmla="*/ 0 h 6858000"/>
              <a:gd name="connsiteX2" fmla="*/ 2638425 w 3053821"/>
              <a:gd name="connsiteY2" fmla="*/ 114300 h 6858000"/>
              <a:gd name="connsiteX3" fmla="*/ 2514600 w 3053821"/>
              <a:gd name="connsiteY3" fmla="*/ 371475 h 6858000"/>
              <a:gd name="connsiteX4" fmla="*/ 2171700 w 3053821"/>
              <a:gd name="connsiteY4" fmla="*/ 476250 h 6858000"/>
              <a:gd name="connsiteX5" fmla="*/ 1114425 w 3053821"/>
              <a:gd name="connsiteY5" fmla="*/ 476250 h 6858000"/>
              <a:gd name="connsiteX6" fmla="*/ 657225 w 3053821"/>
              <a:gd name="connsiteY6" fmla="*/ 590550 h 6858000"/>
              <a:gd name="connsiteX7" fmla="*/ 533400 w 3053821"/>
              <a:gd name="connsiteY7" fmla="*/ 1047750 h 6858000"/>
              <a:gd name="connsiteX8" fmla="*/ 533400 w 3053821"/>
              <a:gd name="connsiteY8" fmla="*/ 5810250 h 6858000"/>
              <a:gd name="connsiteX9" fmla="*/ 676275 w 3053821"/>
              <a:gd name="connsiteY9" fmla="*/ 6257925 h 6858000"/>
              <a:gd name="connsiteX10" fmla="*/ 1190625 w 3053821"/>
              <a:gd name="connsiteY10" fmla="*/ 6362700 h 6858000"/>
              <a:gd name="connsiteX11" fmla="*/ 2238375 w 3053821"/>
              <a:gd name="connsiteY11" fmla="*/ 6362700 h 6858000"/>
              <a:gd name="connsiteX12" fmla="*/ 2571750 w 3053821"/>
              <a:gd name="connsiteY12" fmla="*/ 6534150 h 6858000"/>
              <a:gd name="connsiteX13" fmla="*/ 2644775 w 3053821"/>
              <a:gd name="connsiteY13" fmla="*/ 6781800 h 6858000"/>
              <a:gd name="connsiteX14" fmla="*/ 2613025 w 3053821"/>
              <a:gd name="connsiteY14" fmla="*/ 6857999 h 6858000"/>
              <a:gd name="connsiteX15" fmla="*/ 0 w 3053821"/>
              <a:gd name="connsiteY15" fmla="*/ 6858000 h 6858000"/>
              <a:gd name="connsiteX16" fmla="*/ 0 w 3053821"/>
              <a:gd name="connsiteY16" fmla="*/ 0 h 6858000"/>
              <a:gd name="connsiteX0" fmla="*/ 0 w 2651654"/>
              <a:gd name="connsiteY0" fmla="*/ 0 h 6858000"/>
              <a:gd name="connsiteX1" fmla="*/ 2628900 w 2651654"/>
              <a:gd name="connsiteY1" fmla="*/ 0 h 6858000"/>
              <a:gd name="connsiteX2" fmla="*/ 2638425 w 2651654"/>
              <a:gd name="connsiteY2" fmla="*/ 114300 h 6858000"/>
              <a:gd name="connsiteX3" fmla="*/ 2514600 w 2651654"/>
              <a:gd name="connsiteY3" fmla="*/ 371475 h 6858000"/>
              <a:gd name="connsiteX4" fmla="*/ 2171700 w 2651654"/>
              <a:gd name="connsiteY4" fmla="*/ 476250 h 6858000"/>
              <a:gd name="connsiteX5" fmla="*/ 1114425 w 2651654"/>
              <a:gd name="connsiteY5" fmla="*/ 476250 h 6858000"/>
              <a:gd name="connsiteX6" fmla="*/ 657225 w 2651654"/>
              <a:gd name="connsiteY6" fmla="*/ 590550 h 6858000"/>
              <a:gd name="connsiteX7" fmla="*/ 533400 w 2651654"/>
              <a:gd name="connsiteY7" fmla="*/ 1047750 h 6858000"/>
              <a:gd name="connsiteX8" fmla="*/ 533400 w 2651654"/>
              <a:gd name="connsiteY8" fmla="*/ 5810250 h 6858000"/>
              <a:gd name="connsiteX9" fmla="*/ 676275 w 2651654"/>
              <a:gd name="connsiteY9" fmla="*/ 6257925 h 6858000"/>
              <a:gd name="connsiteX10" fmla="*/ 1190625 w 2651654"/>
              <a:gd name="connsiteY10" fmla="*/ 6362700 h 6858000"/>
              <a:gd name="connsiteX11" fmla="*/ 2238375 w 2651654"/>
              <a:gd name="connsiteY11" fmla="*/ 6362700 h 6858000"/>
              <a:gd name="connsiteX12" fmla="*/ 2571750 w 2651654"/>
              <a:gd name="connsiteY12" fmla="*/ 6534150 h 6858000"/>
              <a:gd name="connsiteX13" fmla="*/ 2644775 w 2651654"/>
              <a:gd name="connsiteY13" fmla="*/ 6781800 h 6858000"/>
              <a:gd name="connsiteX14" fmla="*/ 2613025 w 2651654"/>
              <a:gd name="connsiteY14" fmla="*/ 6857999 h 6858000"/>
              <a:gd name="connsiteX15" fmla="*/ 0 w 2651654"/>
              <a:gd name="connsiteY15" fmla="*/ 6858000 h 6858000"/>
              <a:gd name="connsiteX16" fmla="*/ 0 w 265165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5304"/>
              <a:gd name="connsiteY0" fmla="*/ 0 h 6858000"/>
              <a:gd name="connsiteX1" fmla="*/ 2628900 w 2645304"/>
              <a:gd name="connsiteY1" fmla="*/ 0 h 6858000"/>
              <a:gd name="connsiteX2" fmla="*/ 2638425 w 2645304"/>
              <a:gd name="connsiteY2" fmla="*/ 114300 h 6858000"/>
              <a:gd name="connsiteX3" fmla="*/ 2514600 w 2645304"/>
              <a:gd name="connsiteY3" fmla="*/ 371475 h 6858000"/>
              <a:gd name="connsiteX4" fmla="*/ 2171700 w 2645304"/>
              <a:gd name="connsiteY4" fmla="*/ 476250 h 6858000"/>
              <a:gd name="connsiteX5" fmla="*/ 1114425 w 2645304"/>
              <a:gd name="connsiteY5" fmla="*/ 476250 h 6858000"/>
              <a:gd name="connsiteX6" fmla="*/ 657225 w 2645304"/>
              <a:gd name="connsiteY6" fmla="*/ 590550 h 6858000"/>
              <a:gd name="connsiteX7" fmla="*/ 533400 w 2645304"/>
              <a:gd name="connsiteY7" fmla="*/ 1047750 h 6858000"/>
              <a:gd name="connsiteX8" fmla="*/ 533400 w 2645304"/>
              <a:gd name="connsiteY8" fmla="*/ 5810250 h 6858000"/>
              <a:gd name="connsiteX9" fmla="*/ 676275 w 2645304"/>
              <a:gd name="connsiteY9" fmla="*/ 6257925 h 6858000"/>
              <a:gd name="connsiteX10" fmla="*/ 1190625 w 2645304"/>
              <a:gd name="connsiteY10" fmla="*/ 6362700 h 6858000"/>
              <a:gd name="connsiteX11" fmla="*/ 2238375 w 2645304"/>
              <a:gd name="connsiteY11" fmla="*/ 6362700 h 6858000"/>
              <a:gd name="connsiteX12" fmla="*/ 2571750 w 2645304"/>
              <a:gd name="connsiteY12" fmla="*/ 6534150 h 6858000"/>
              <a:gd name="connsiteX13" fmla="*/ 2644775 w 2645304"/>
              <a:gd name="connsiteY13" fmla="*/ 6781800 h 6858000"/>
              <a:gd name="connsiteX14" fmla="*/ 2613025 w 2645304"/>
              <a:gd name="connsiteY14" fmla="*/ 6857999 h 6858000"/>
              <a:gd name="connsiteX15" fmla="*/ 0 w 2645304"/>
              <a:gd name="connsiteY15" fmla="*/ 6858000 h 6858000"/>
              <a:gd name="connsiteX16" fmla="*/ 0 w 2645304"/>
              <a:gd name="connsiteY16" fmla="*/ 0 h 6858000"/>
              <a:gd name="connsiteX0" fmla="*/ 0 w 2648479"/>
              <a:gd name="connsiteY0" fmla="*/ 0 h 6858000"/>
              <a:gd name="connsiteX1" fmla="*/ 2628900 w 2648479"/>
              <a:gd name="connsiteY1" fmla="*/ 0 h 6858000"/>
              <a:gd name="connsiteX2" fmla="*/ 2638425 w 2648479"/>
              <a:gd name="connsiteY2" fmla="*/ 114300 h 6858000"/>
              <a:gd name="connsiteX3" fmla="*/ 2514600 w 2648479"/>
              <a:gd name="connsiteY3" fmla="*/ 371475 h 6858000"/>
              <a:gd name="connsiteX4" fmla="*/ 2171700 w 2648479"/>
              <a:gd name="connsiteY4" fmla="*/ 476250 h 6858000"/>
              <a:gd name="connsiteX5" fmla="*/ 1114425 w 2648479"/>
              <a:gd name="connsiteY5" fmla="*/ 476250 h 6858000"/>
              <a:gd name="connsiteX6" fmla="*/ 657225 w 2648479"/>
              <a:gd name="connsiteY6" fmla="*/ 590550 h 6858000"/>
              <a:gd name="connsiteX7" fmla="*/ 533400 w 2648479"/>
              <a:gd name="connsiteY7" fmla="*/ 1047750 h 6858000"/>
              <a:gd name="connsiteX8" fmla="*/ 533400 w 2648479"/>
              <a:gd name="connsiteY8" fmla="*/ 5810250 h 6858000"/>
              <a:gd name="connsiteX9" fmla="*/ 676275 w 2648479"/>
              <a:gd name="connsiteY9" fmla="*/ 6257925 h 6858000"/>
              <a:gd name="connsiteX10" fmla="*/ 1190625 w 2648479"/>
              <a:gd name="connsiteY10" fmla="*/ 6362700 h 6858000"/>
              <a:gd name="connsiteX11" fmla="*/ 2238375 w 2648479"/>
              <a:gd name="connsiteY11" fmla="*/ 6362700 h 6858000"/>
              <a:gd name="connsiteX12" fmla="*/ 2571750 w 2648479"/>
              <a:gd name="connsiteY12" fmla="*/ 6534150 h 6858000"/>
              <a:gd name="connsiteX13" fmla="*/ 2647950 w 2648479"/>
              <a:gd name="connsiteY13" fmla="*/ 6737350 h 6858000"/>
              <a:gd name="connsiteX14" fmla="*/ 2613025 w 2648479"/>
              <a:gd name="connsiteY14" fmla="*/ 6857999 h 6858000"/>
              <a:gd name="connsiteX15" fmla="*/ 0 w 2648479"/>
              <a:gd name="connsiteY15" fmla="*/ 6858000 h 6858000"/>
              <a:gd name="connsiteX16" fmla="*/ 0 w 2648479"/>
              <a:gd name="connsiteY16" fmla="*/ 0 h 6858000"/>
              <a:gd name="connsiteX0" fmla="*/ 0 w 2657475"/>
              <a:gd name="connsiteY0" fmla="*/ 0 h 6858000"/>
              <a:gd name="connsiteX1" fmla="*/ 2628900 w 2657475"/>
              <a:gd name="connsiteY1" fmla="*/ 0 h 6858000"/>
              <a:gd name="connsiteX2" fmla="*/ 2638425 w 2657475"/>
              <a:gd name="connsiteY2" fmla="*/ 114300 h 6858000"/>
              <a:gd name="connsiteX3" fmla="*/ 2514600 w 2657475"/>
              <a:gd name="connsiteY3" fmla="*/ 371475 h 6858000"/>
              <a:gd name="connsiteX4" fmla="*/ 2171700 w 2657475"/>
              <a:gd name="connsiteY4" fmla="*/ 476250 h 6858000"/>
              <a:gd name="connsiteX5" fmla="*/ 1114425 w 2657475"/>
              <a:gd name="connsiteY5" fmla="*/ 476250 h 6858000"/>
              <a:gd name="connsiteX6" fmla="*/ 657225 w 2657475"/>
              <a:gd name="connsiteY6" fmla="*/ 590550 h 6858000"/>
              <a:gd name="connsiteX7" fmla="*/ 533400 w 2657475"/>
              <a:gd name="connsiteY7" fmla="*/ 1047750 h 6858000"/>
              <a:gd name="connsiteX8" fmla="*/ 533400 w 2657475"/>
              <a:gd name="connsiteY8" fmla="*/ 5810250 h 6858000"/>
              <a:gd name="connsiteX9" fmla="*/ 676275 w 2657475"/>
              <a:gd name="connsiteY9" fmla="*/ 6257925 h 6858000"/>
              <a:gd name="connsiteX10" fmla="*/ 1190625 w 2657475"/>
              <a:gd name="connsiteY10" fmla="*/ 6362700 h 6858000"/>
              <a:gd name="connsiteX11" fmla="*/ 2238375 w 2657475"/>
              <a:gd name="connsiteY11" fmla="*/ 6362700 h 6858000"/>
              <a:gd name="connsiteX12" fmla="*/ 2571750 w 2657475"/>
              <a:gd name="connsiteY12" fmla="*/ 6534150 h 6858000"/>
              <a:gd name="connsiteX13" fmla="*/ 2647950 w 2657475"/>
              <a:gd name="connsiteY13" fmla="*/ 6737350 h 6858000"/>
              <a:gd name="connsiteX14" fmla="*/ 2628900 w 2657475"/>
              <a:gd name="connsiteY14" fmla="*/ 6857999 h 6858000"/>
              <a:gd name="connsiteX15" fmla="*/ 0 w 2657475"/>
              <a:gd name="connsiteY15" fmla="*/ 6858000 h 6858000"/>
              <a:gd name="connsiteX16" fmla="*/ 0 w 2657475"/>
              <a:gd name="connsiteY16" fmla="*/ 0 h 6858000"/>
              <a:gd name="connsiteX0" fmla="*/ 0 w 2654829"/>
              <a:gd name="connsiteY0" fmla="*/ 0 h 6858000"/>
              <a:gd name="connsiteX1" fmla="*/ 2628900 w 2654829"/>
              <a:gd name="connsiteY1" fmla="*/ 0 h 6858000"/>
              <a:gd name="connsiteX2" fmla="*/ 2638425 w 2654829"/>
              <a:gd name="connsiteY2" fmla="*/ 114300 h 6858000"/>
              <a:gd name="connsiteX3" fmla="*/ 2514600 w 2654829"/>
              <a:gd name="connsiteY3" fmla="*/ 371475 h 6858000"/>
              <a:gd name="connsiteX4" fmla="*/ 2171700 w 2654829"/>
              <a:gd name="connsiteY4" fmla="*/ 476250 h 6858000"/>
              <a:gd name="connsiteX5" fmla="*/ 1114425 w 2654829"/>
              <a:gd name="connsiteY5" fmla="*/ 476250 h 6858000"/>
              <a:gd name="connsiteX6" fmla="*/ 657225 w 2654829"/>
              <a:gd name="connsiteY6" fmla="*/ 590550 h 6858000"/>
              <a:gd name="connsiteX7" fmla="*/ 533400 w 2654829"/>
              <a:gd name="connsiteY7" fmla="*/ 1047750 h 6858000"/>
              <a:gd name="connsiteX8" fmla="*/ 533400 w 2654829"/>
              <a:gd name="connsiteY8" fmla="*/ 5810250 h 6858000"/>
              <a:gd name="connsiteX9" fmla="*/ 676275 w 2654829"/>
              <a:gd name="connsiteY9" fmla="*/ 6257925 h 6858000"/>
              <a:gd name="connsiteX10" fmla="*/ 1190625 w 2654829"/>
              <a:gd name="connsiteY10" fmla="*/ 6362700 h 6858000"/>
              <a:gd name="connsiteX11" fmla="*/ 2238375 w 2654829"/>
              <a:gd name="connsiteY11" fmla="*/ 6362700 h 6858000"/>
              <a:gd name="connsiteX12" fmla="*/ 2571750 w 2654829"/>
              <a:gd name="connsiteY12" fmla="*/ 6534150 h 6858000"/>
              <a:gd name="connsiteX13" fmla="*/ 2647950 w 2654829"/>
              <a:gd name="connsiteY13" fmla="*/ 6737350 h 6858000"/>
              <a:gd name="connsiteX14" fmla="*/ 2613025 w 2654829"/>
              <a:gd name="connsiteY14" fmla="*/ 6857999 h 6858000"/>
              <a:gd name="connsiteX15" fmla="*/ 0 w 2654829"/>
              <a:gd name="connsiteY15" fmla="*/ 6858000 h 6858000"/>
              <a:gd name="connsiteX16" fmla="*/ 0 w 2654829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6946"/>
              <a:gd name="connsiteY0" fmla="*/ 0 h 6858000"/>
              <a:gd name="connsiteX1" fmla="*/ 2628900 w 2656946"/>
              <a:gd name="connsiteY1" fmla="*/ 0 h 6858000"/>
              <a:gd name="connsiteX2" fmla="*/ 2638425 w 2656946"/>
              <a:gd name="connsiteY2" fmla="*/ 114300 h 6858000"/>
              <a:gd name="connsiteX3" fmla="*/ 2514600 w 2656946"/>
              <a:gd name="connsiteY3" fmla="*/ 371475 h 6858000"/>
              <a:gd name="connsiteX4" fmla="*/ 2171700 w 2656946"/>
              <a:gd name="connsiteY4" fmla="*/ 476250 h 6858000"/>
              <a:gd name="connsiteX5" fmla="*/ 1114425 w 2656946"/>
              <a:gd name="connsiteY5" fmla="*/ 476250 h 6858000"/>
              <a:gd name="connsiteX6" fmla="*/ 657225 w 2656946"/>
              <a:gd name="connsiteY6" fmla="*/ 590550 h 6858000"/>
              <a:gd name="connsiteX7" fmla="*/ 533400 w 2656946"/>
              <a:gd name="connsiteY7" fmla="*/ 1047750 h 6858000"/>
              <a:gd name="connsiteX8" fmla="*/ 533400 w 2656946"/>
              <a:gd name="connsiteY8" fmla="*/ 5810250 h 6858000"/>
              <a:gd name="connsiteX9" fmla="*/ 676275 w 2656946"/>
              <a:gd name="connsiteY9" fmla="*/ 6257925 h 6858000"/>
              <a:gd name="connsiteX10" fmla="*/ 1190625 w 2656946"/>
              <a:gd name="connsiteY10" fmla="*/ 6362700 h 6858000"/>
              <a:gd name="connsiteX11" fmla="*/ 2238375 w 2656946"/>
              <a:gd name="connsiteY11" fmla="*/ 6362700 h 6858000"/>
              <a:gd name="connsiteX12" fmla="*/ 2571750 w 2656946"/>
              <a:gd name="connsiteY12" fmla="*/ 6534150 h 6858000"/>
              <a:gd name="connsiteX13" fmla="*/ 2647950 w 2656946"/>
              <a:gd name="connsiteY13" fmla="*/ 6737350 h 6858000"/>
              <a:gd name="connsiteX14" fmla="*/ 2625725 w 2656946"/>
              <a:gd name="connsiteY14" fmla="*/ 6857999 h 6858000"/>
              <a:gd name="connsiteX15" fmla="*/ 0 w 2656946"/>
              <a:gd name="connsiteY15" fmla="*/ 6858000 h 6858000"/>
              <a:gd name="connsiteX16" fmla="*/ 0 w 265694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2650596"/>
              <a:gd name="connsiteY0" fmla="*/ 0 h 6858000"/>
              <a:gd name="connsiteX1" fmla="*/ 2628900 w 2650596"/>
              <a:gd name="connsiteY1" fmla="*/ 0 h 6858000"/>
              <a:gd name="connsiteX2" fmla="*/ 2638425 w 2650596"/>
              <a:gd name="connsiteY2" fmla="*/ 114300 h 6858000"/>
              <a:gd name="connsiteX3" fmla="*/ 2514600 w 2650596"/>
              <a:gd name="connsiteY3" fmla="*/ 371475 h 6858000"/>
              <a:gd name="connsiteX4" fmla="*/ 2171700 w 2650596"/>
              <a:gd name="connsiteY4" fmla="*/ 476250 h 6858000"/>
              <a:gd name="connsiteX5" fmla="*/ 1114425 w 2650596"/>
              <a:gd name="connsiteY5" fmla="*/ 476250 h 6858000"/>
              <a:gd name="connsiteX6" fmla="*/ 657225 w 2650596"/>
              <a:gd name="connsiteY6" fmla="*/ 590550 h 6858000"/>
              <a:gd name="connsiteX7" fmla="*/ 533400 w 2650596"/>
              <a:gd name="connsiteY7" fmla="*/ 1047750 h 6858000"/>
              <a:gd name="connsiteX8" fmla="*/ 533400 w 2650596"/>
              <a:gd name="connsiteY8" fmla="*/ 5810250 h 6858000"/>
              <a:gd name="connsiteX9" fmla="*/ 676275 w 2650596"/>
              <a:gd name="connsiteY9" fmla="*/ 6257925 h 6858000"/>
              <a:gd name="connsiteX10" fmla="*/ 1190625 w 2650596"/>
              <a:gd name="connsiteY10" fmla="*/ 6362700 h 6858000"/>
              <a:gd name="connsiteX11" fmla="*/ 2238375 w 2650596"/>
              <a:gd name="connsiteY11" fmla="*/ 6362700 h 6858000"/>
              <a:gd name="connsiteX12" fmla="*/ 2571750 w 2650596"/>
              <a:gd name="connsiteY12" fmla="*/ 6534150 h 6858000"/>
              <a:gd name="connsiteX13" fmla="*/ 2647950 w 2650596"/>
              <a:gd name="connsiteY13" fmla="*/ 6737350 h 6858000"/>
              <a:gd name="connsiteX14" fmla="*/ 2625725 w 2650596"/>
              <a:gd name="connsiteY14" fmla="*/ 6857999 h 6858000"/>
              <a:gd name="connsiteX15" fmla="*/ 0 w 2650596"/>
              <a:gd name="connsiteY15" fmla="*/ 6858000 h 6858000"/>
              <a:gd name="connsiteX16" fmla="*/ 0 w 2650596"/>
              <a:gd name="connsiteY16" fmla="*/ 0 h 6858000"/>
              <a:gd name="connsiteX0" fmla="*/ 0 w 3054350"/>
              <a:gd name="connsiteY0" fmla="*/ 0 h 6858000"/>
              <a:gd name="connsiteX1" fmla="*/ 2628900 w 3054350"/>
              <a:gd name="connsiteY1" fmla="*/ 0 h 6858000"/>
              <a:gd name="connsiteX2" fmla="*/ 2638425 w 3054350"/>
              <a:gd name="connsiteY2" fmla="*/ 114300 h 6858000"/>
              <a:gd name="connsiteX3" fmla="*/ 2514600 w 3054350"/>
              <a:gd name="connsiteY3" fmla="*/ 371475 h 6858000"/>
              <a:gd name="connsiteX4" fmla="*/ 2171700 w 3054350"/>
              <a:gd name="connsiteY4" fmla="*/ 476250 h 6858000"/>
              <a:gd name="connsiteX5" fmla="*/ 1114425 w 3054350"/>
              <a:gd name="connsiteY5" fmla="*/ 476250 h 6858000"/>
              <a:gd name="connsiteX6" fmla="*/ 657225 w 3054350"/>
              <a:gd name="connsiteY6" fmla="*/ 590550 h 6858000"/>
              <a:gd name="connsiteX7" fmla="*/ 533400 w 3054350"/>
              <a:gd name="connsiteY7" fmla="*/ 1047750 h 6858000"/>
              <a:gd name="connsiteX8" fmla="*/ 533400 w 3054350"/>
              <a:gd name="connsiteY8" fmla="*/ 5810250 h 6858000"/>
              <a:gd name="connsiteX9" fmla="*/ 676275 w 3054350"/>
              <a:gd name="connsiteY9" fmla="*/ 6257925 h 6858000"/>
              <a:gd name="connsiteX10" fmla="*/ 1190625 w 3054350"/>
              <a:gd name="connsiteY10" fmla="*/ 6362700 h 6858000"/>
              <a:gd name="connsiteX11" fmla="*/ 2238375 w 3054350"/>
              <a:gd name="connsiteY11" fmla="*/ 6362700 h 6858000"/>
              <a:gd name="connsiteX12" fmla="*/ 2571750 w 3054350"/>
              <a:gd name="connsiteY12" fmla="*/ 6534150 h 6858000"/>
              <a:gd name="connsiteX13" fmla="*/ 2625725 w 3054350"/>
              <a:gd name="connsiteY13" fmla="*/ 6857999 h 6858000"/>
              <a:gd name="connsiteX14" fmla="*/ 0 w 3054350"/>
              <a:gd name="connsiteY14" fmla="*/ 6858000 h 6858000"/>
              <a:gd name="connsiteX15" fmla="*/ 0 w 3054350"/>
              <a:gd name="connsiteY15" fmla="*/ 0 h 6858000"/>
              <a:gd name="connsiteX0" fmla="*/ 0 w 2651125"/>
              <a:gd name="connsiteY0" fmla="*/ 0 h 6858000"/>
              <a:gd name="connsiteX1" fmla="*/ 2628900 w 2651125"/>
              <a:gd name="connsiteY1" fmla="*/ 0 h 6858000"/>
              <a:gd name="connsiteX2" fmla="*/ 2638425 w 2651125"/>
              <a:gd name="connsiteY2" fmla="*/ 114300 h 6858000"/>
              <a:gd name="connsiteX3" fmla="*/ 2514600 w 2651125"/>
              <a:gd name="connsiteY3" fmla="*/ 371475 h 6858000"/>
              <a:gd name="connsiteX4" fmla="*/ 2171700 w 2651125"/>
              <a:gd name="connsiteY4" fmla="*/ 476250 h 6858000"/>
              <a:gd name="connsiteX5" fmla="*/ 1114425 w 2651125"/>
              <a:gd name="connsiteY5" fmla="*/ 476250 h 6858000"/>
              <a:gd name="connsiteX6" fmla="*/ 657225 w 2651125"/>
              <a:gd name="connsiteY6" fmla="*/ 590550 h 6858000"/>
              <a:gd name="connsiteX7" fmla="*/ 533400 w 2651125"/>
              <a:gd name="connsiteY7" fmla="*/ 1047750 h 6858000"/>
              <a:gd name="connsiteX8" fmla="*/ 533400 w 2651125"/>
              <a:gd name="connsiteY8" fmla="*/ 5810250 h 6858000"/>
              <a:gd name="connsiteX9" fmla="*/ 676275 w 2651125"/>
              <a:gd name="connsiteY9" fmla="*/ 6257925 h 6858000"/>
              <a:gd name="connsiteX10" fmla="*/ 1190625 w 2651125"/>
              <a:gd name="connsiteY10" fmla="*/ 6362700 h 6858000"/>
              <a:gd name="connsiteX11" fmla="*/ 2238375 w 2651125"/>
              <a:gd name="connsiteY11" fmla="*/ 6362700 h 6858000"/>
              <a:gd name="connsiteX12" fmla="*/ 2571750 w 2651125"/>
              <a:gd name="connsiteY12" fmla="*/ 6534150 h 6858000"/>
              <a:gd name="connsiteX13" fmla="*/ 2625725 w 2651125"/>
              <a:gd name="connsiteY13" fmla="*/ 6857999 h 6858000"/>
              <a:gd name="connsiteX14" fmla="*/ 0 w 2651125"/>
              <a:gd name="connsiteY14" fmla="*/ 6858000 h 6858000"/>
              <a:gd name="connsiteX15" fmla="*/ 0 w 26511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76275 w 2663825"/>
              <a:gd name="connsiteY9" fmla="*/ 6257925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33400 w 2663825"/>
              <a:gd name="connsiteY8" fmla="*/ 58102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33400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57225 w 2663825"/>
              <a:gd name="connsiteY6" fmla="*/ 590550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638425 w 2663825"/>
              <a:gd name="connsiteY2" fmla="*/ 114300 h 6858000"/>
              <a:gd name="connsiteX3" fmla="*/ 2514600 w 2663825"/>
              <a:gd name="connsiteY3" fmla="*/ 371475 h 6858000"/>
              <a:gd name="connsiteX4" fmla="*/ 2171700 w 2663825"/>
              <a:gd name="connsiteY4" fmla="*/ 476250 h 6858000"/>
              <a:gd name="connsiteX5" fmla="*/ 1114425 w 2663825"/>
              <a:gd name="connsiteY5" fmla="*/ 476250 h 6858000"/>
              <a:gd name="connsiteX6" fmla="*/ 663575 w 2663825"/>
              <a:gd name="connsiteY6" fmla="*/ 606425 h 6858000"/>
              <a:gd name="connsiteX7" fmla="*/ 542925 w 2663825"/>
              <a:gd name="connsiteY7" fmla="*/ 1047750 h 6858000"/>
              <a:gd name="connsiteX8" fmla="*/ 542925 w 2663825"/>
              <a:gd name="connsiteY8" fmla="*/ 5797550 h 6858000"/>
              <a:gd name="connsiteX9" fmla="*/ 685800 w 2663825"/>
              <a:gd name="connsiteY9" fmla="*/ 6254750 h 6858000"/>
              <a:gd name="connsiteX10" fmla="*/ 1190625 w 2663825"/>
              <a:gd name="connsiteY10" fmla="*/ 6362700 h 6858000"/>
              <a:gd name="connsiteX11" fmla="*/ 2238375 w 2663825"/>
              <a:gd name="connsiteY11" fmla="*/ 6362700 h 6858000"/>
              <a:gd name="connsiteX12" fmla="*/ 2571750 w 2663825"/>
              <a:gd name="connsiteY12" fmla="*/ 6534150 h 6858000"/>
              <a:gd name="connsiteX13" fmla="*/ 2625725 w 2663825"/>
              <a:gd name="connsiteY13" fmla="*/ 6857999 h 6858000"/>
              <a:gd name="connsiteX14" fmla="*/ 0 w 2663825"/>
              <a:gd name="connsiteY14" fmla="*/ 6858000 h 6858000"/>
              <a:gd name="connsiteX15" fmla="*/ 0 w 2663825"/>
              <a:gd name="connsiteY15" fmla="*/ 0 h 6858000"/>
              <a:gd name="connsiteX0" fmla="*/ 0 w 2663825"/>
              <a:gd name="connsiteY0" fmla="*/ 0 h 6858000"/>
              <a:gd name="connsiteX1" fmla="*/ 2628900 w 2663825"/>
              <a:gd name="connsiteY1" fmla="*/ 0 h 6858000"/>
              <a:gd name="connsiteX2" fmla="*/ 2514600 w 2663825"/>
              <a:gd name="connsiteY2" fmla="*/ 371475 h 6858000"/>
              <a:gd name="connsiteX3" fmla="*/ 2171700 w 2663825"/>
              <a:gd name="connsiteY3" fmla="*/ 476250 h 6858000"/>
              <a:gd name="connsiteX4" fmla="*/ 1114425 w 2663825"/>
              <a:gd name="connsiteY4" fmla="*/ 476250 h 6858000"/>
              <a:gd name="connsiteX5" fmla="*/ 663575 w 2663825"/>
              <a:gd name="connsiteY5" fmla="*/ 606425 h 6858000"/>
              <a:gd name="connsiteX6" fmla="*/ 542925 w 2663825"/>
              <a:gd name="connsiteY6" fmla="*/ 1047750 h 6858000"/>
              <a:gd name="connsiteX7" fmla="*/ 542925 w 2663825"/>
              <a:gd name="connsiteY7" fmla="*/ 5797550 h 6858000"/>
              <a:gd name="connsiteX8" fmla="*/ 685800 w 2663825"/>
              <a:gd name="connsiteY8" fmla="*/ 6254750 h 6858000"/>
              <a:gd name="connsiteX9" fmla="*/ 1190625 w 2663825"/>
              <a:gd name="connsiteY9" fmla="*/ 6362700 h 6858000"/>
              <a:gd name="connsiteX10" fmla="*/ 2238375 w 2663825"/>
              <a:gd name="connsiteY10" fmla="*/ 6362700 h 6858000"/>
              <a:gd name="connsiteX11" fmla="*/ 2571750 w 2663825"/>
              <a:gd name="connsiteY11" fmla="*/ 6534150 h 6858000"/>
              <a:gd name="connsiteX12" fmla="*/ 2625725 w 2663825"/>
              <a:gd name="connsiteY12" fmla="*/ 6857999 h 6858000"/>
              <a:gd name="connsiteX13" fmla="*/ 0 w 2663825"/>
              <a:gd name="connsiteY13" fmla="*/ 6858000 h 6858000"/>
              <a:gd name="connsiteX14" fmla="*/ 0 w 2663825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  <a:gd name="connsiteX0" fmla="*/ 0 w 2667000"/>
              <a:gd name="connsiteY0" fmla="*/ 0 h 6858000"/>
              <a:gd name="connsiteX1" fmla="*/ 2628900 w 2667000"/>
              <a:gd name="connsiteY1" fmla="*/ 0 h 6858000"/>
              <a:gd name="connsiteX2" fmla="*/ 2514600 w 2667000"/>
              <a:gd name="connsiteY2" fmla="*/ 371475 h 6858000"/>
              <a:gd name="connsiteX3" fmla="*/ 2171700 w 2667000"/>
              <a:gd name="connsiteY3" fmla="*/ 476250 h 6858000"/>
              <a:gd name="connsiteX4" fmla="*/ 1114425 w 2667000"/>
              <a:gd name="connsiteY4" fmla="*/ 476250 h 6858000"/>
              <a:gd name="connsiteX5" fmla="*/ 663575 w 2667000"/>
              <a:gd name="connsiteY5" fmla="*/ 606425 h 6858000"/>
              <a:gd name="connsiteX6" fmla="*/ 542925 w 2667000"/>
              <a:gd name="connsiteY6" fmla="*/ 1047750 h 6858000"/>
              <a:gd name="connsiteX7" fmla="*/ 542925 w 2667000"/>
              <a:gd name="connsiteY7" fmla="*/ 5797550 h 6858000"/>
              <a:gd name="connsiteX8" fmla="*/ 685800 w 2667000"/>
              <a:gd name="connsiteY8" fmla="*/ 6254750 h 6858000"/>
              <a:gd name="connsiteX9" fmla="*/ 1190625 w 2667000"/>
              <a:gd name="connsiteY9" fmla="*/ 6362700 h 6858000"/>
              <a:gd name="connsiteX10" fmla="*/ 2238375 w 2667000"/>
              <a:gd name="connsiteY10" fmla="*/ 6362700 h 6858000"/>
              <a:gd name="connsiteX11" fmla="*/ 2571750 w 2667000"/>
              <a:gd name="connsiteY11" fmla="*/ 6534150 h 6858000"/>
              <a:gd name="connsiteX12" fmla="*/ 2625725 w 2667000"/>
              <a:gd name="connsiteY12" fmla="*/ 6857999 h 6858000"/>
              <a:gd name="connsiteX13" fmla="*/ 0 w 2667000"/>
              <a:gd name="connsiteY13" fmla="*/ 6858000 h 6858000"/>
              <a:gd name="connsiteX14" fmla="*/ 0 w 2667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67000" h="6858000">
                <a:moveTo>
                  <a:pt x="0" y="0"/>
                </a:moveTo>
                <a:lnTo>
                  <a:pt x="2628900" y="0"/>
                </a:lnTo>
                <a:cubicBezTo>
                  <a:pt x="2667000" y="127000"/>
                  <a:pt x="2616200" y="263525"/>
                  <a:pt x="2514600" y="371475"/>
                </a:cubicBezTo>
                <a:cubicBezTo>
                  <a:pt x="2422525" y="457200"/>
                  <a:pt x="2308225" y="479425"/>
                  <a:pt x="2171700" y="476250"/>
                </a:cubicBezTo>
                <a:lnTo>
                  <a:pt x="1114425" y="476250"/>
                </a:lnTo>
                <a:cubicBezTo>
                  <a:pt x="884238" y="479425"/>
                  <a:pt x="758825" y="492125"/>
                  <a:pt x="663575" y="606425"/>
                </a:cubicBezTo>
                <a:cubicBezTo>
                  <a:pt x="565150" y="736600"/>
                  <a:pt x="549275" y="873125"/>
                  <a:pt x="542925" y="1047750"/>
                </a:cubicBezTo>
                <a:lnTo>
                  <a:pt x="542925" y="5797550"/>
                </a:lnTo>
                <a:cubicBezTo>
                  <a:pt x="544513" y="5970588"/>
                  <a:pt x="577850" y="6160558"/>
                  <a:pt x="685800" y="6254750"/>
                </a:cubicBezTo>
                <a:cubicBezTo>
                  <a:pt x="793750" y="6348942"/>
                  <a:pt x="993775" y="6359525"/>
                  <a:pt x="1190625" y="6362700"/>
                </a:cubicBezTo>
                <a:lnTo>
                  <a:pt x="2238375" y="6362700"/>
                </a:lnTo>
                <a:cubicBezTo>
                  <a:pt x="2401887" y="6359525"/>
                  <a:pt x="2519892" y="6454775"/>
                  <a:pt x="2571750" y="6534150"/>
                </a:cubicBezTo>
                <a:cubicBezTo>
                  <a:pt x="2636308" y="6616700"/>
                  <a:pt x="2663825" y="6781799"/>
                  <a:pt x="2625725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88ABD"/>
              </a:gs>
              <a:gs pos="50000">
                <a:srgbClr val="9163A8"/>
              </a:gs>
              <a:gs pos="50000">
                <a:srgbClr val="6B3C9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04875" y="1970088"/>
            <a:ext cx="3560763" cy="604837"/>
          </a:xfrm>
        </p:spPr>
        <p:txBody>
          <a:bodyPr/>
          <a:lstStyle>
            <a:lvl1pPr marL="342900" indent="-342900">
              <a:buNone/>
              <a:defRPr lang="en-US" sz="1600" b="1" kern="1200" dirty="0" smtClean="0">
                <a:solidFill>
                  <a:srgbClr val="B589BB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875322" y="1066800"/>
            <a:ext cx="7772400" cy="639763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emf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8EEF1"/>
              </a:gs>
              <a:gs pos="25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>
            <a:gsLst>
              <a:gs pos="0">
                <a:srgbClr val="E3E9EF"/>
              </a:gs>
              <a:gs pos="50000">
                <a:srgbClr val="F0F3F7"/>
              </a:gs>
              <a:gs pos="100000">
                <a:srgbClr val="FDFE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u="none" dirty="0">
              <a:latin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18288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028A6D4-2848-423E-B948-3EA1E267C9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263" y="661670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5613" y="6605588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4" name="Picture 12" descr="Logo_lockup_042012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263" y="6173788"/>
            <a:ext cx="135413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1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73" r:id="rId13"/>
    <p:sldLayoutId id="2147484174" r:id="rId14"/>
    <p:sldLayoutId id="2147484175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0" i="0" u="none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aster_PPT_imagery_033012.jpg" descr="/Volumes/Studio/QUANTUM/846-008_SalesKickOffElements/4. Creative/PowerPoint/images/Master_PPT_imagery_033012.jp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777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1430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1" y="6617702"/>
            <a:ext cx="46385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DB6EC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EAFE43-1E2A-4740-80B5-50297DF77E73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576040" y="6616114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A3A3A3"/>
                </a:solidFill>
                <a:ea typeface="ＭＳ Ｐゴシック" charset="-128"/>
                <a:cs typeface="+mn-cs"/>
              </a:rPr>
              <a:t>Quantum Confidential</a:t>
            </a:r>
          </a:p>
        </p:txBody>
      </p:sp>
      <p:sp>
        <p:nvSpPr>
          <p:cNvPr id="11" name="Rectangle 7"/>
          <p:cNvSpPr>
            <a:spLocks noGrp="1" noChangeArrowheads="1"/>
          </p:cNvSpPr>
          <p:nvPr/>
        </p:nvSpPr>
        <p:spPr bwMode="auto">
          <a:xfrm>
            <a:off x="456198" y="6605294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A3A3A3"/>
                </a:solidFill>
                <a:ea typeface="ＭＳ Ｐゴシック" charset="-128"/>
                <a:cs typeface="+mn-cs"/>
              </a:rPr>
              <a:t>|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382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12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  <p:sldLayoutId id="2147484171" r:id="rId18"/>
    <p:sldLayoutId id="2147484172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DB6EC"/>
        </a:buClr>
        <a:buFont typeface="Wingdings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97" r:id="rId8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025" y="6546076"/>
            <a:ext cx="347135" cy="244613"/>
          </a:xfrm>
          <a:prstGeom prst="rect">
            <a:avLst/>
          </a:prstGeom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174373" y="6461445"/>
            <a:ext cx="8795254" cy="0"/>
          </a:xfrm>
          <a:prstGeom prst="line">
            <a:avLst/>
          </a:prstGeom>
          <a:ln cap="rnd">
            <a:solidFill>
              <a:srgbClr val="0F73C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/>
        </p:nvSpPr>
        <p:spPr>
          <a:xfrm>
            <a:off x="162920" y="6480368"/>
            <a:ext cx="47525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85E2F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FE344B9-2513-47F3-95F2-DC2DCFA75C0A}" type="slidenum">
              <a:rPr lang="en-US" smtClean="0">
                <a:solidFill>
                  <a:srgbClr val="85E2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5E2FF"/>
              </a:solidFill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550385" y="6487310"/>
            <a:ext cx="1430815" cy="23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85E2FF"/>
                </a:solidFill>
                <a:ea typeface="ＭＳ Ｐゴシック" charset="-128"/>
              </a:rPr>
              <a:t>Quantum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29735" y="6458946"/>
            <a:ext cx="1714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100" dirty="0">
                <a:solidFill>
                  <a:srgbClr val="85E2FF"/>
                </a:solidFill>
                <a:ea typeface="ＭＳ Ｐゴシック" charset="-128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42358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76" t="2032" r="18583" b="159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-40076"/>
            <a:ext cx="9144000" cy="6903243"/>
          </a:xfrm>
          <a:prstGeom prst="rect">
            <a:avLst/>
          </a:prstGeom>
          <a:gradFill>
            <a:gsLst>
              <a:gs pos="50000">
                <a:schemeClr val="accent6">
                  <a:alpha val="79000"/>
                </a:schemeClr>
              </a:gs>
              <a:gs pos="0">
                <a:schemeClr val="tx1">
                  <a:alpha val="94000"/>
                </a:schemeClr>
              </a:gs>
              <a:gs pos="100000">
                <a:schemeClr val="tx1"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0" t="23225" r="56832" b="40708"/>
          <a:stretch/>
        </p:blipFill>
        <p:spPr>
          <a:xfrm>
            <a:off x="1185152" y="1777289"/>
            <a:ext cx="3436754" cy="30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571" y="-18131"/>
            <a:ext cx="1806854" cy="1000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582738"/>
            <a:ext cx="478948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620256" y="64922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 dirty="0">
                <a:solidFill>
                  <a:srgbClr val="DDDDDD"/>
                </a:solidFill>
              </a:rPr>
              <a:t>Template QF00236 Rev </a:t>
            </a:r>
            <a:r>
              <a:rPr lang="en-US" sz="1000" dirty="0" smtClean="0">
                <a:solidFill>
                  <a:srgbClr val="DDDDDD"/>
                </a:solidFill>
              </a:rPr>
              <a:t>H </a:t>
            </a:r>
            <a:endParaRPr lang="en-US" sz="1000" dirty="0">
              <a:solidFill>
                <a:srgbClr val="DDD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rgbClr val="0076BB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6BB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SzPct val="75000"/>
        <a:buFont typeface="Wingdings" pitchFamily="2" charset="2"/>
        <a:buChar char="§"/>
        <a:defRPr lang="en-US" sz="24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Arial" charset="0"/>
        <a:buChar char="–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DB6EC"/>
        </a:buClr>
        <a:buFont typeface="Wingdings" pitchFamily="2" charset="2"/>
        <a:buChar char="§"/>
        <a:defRPr lang="en-US" sz="1600" dirty="0">
          <a:solidFill>
            <a:srgbClr val="666666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Pro Foundation TOI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for Global Service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January </a:t>
            </a:r>
            <a:r>
              <a:rPr lang="en-US" dirty="0" smtClean="0">
                <a:solidFill>
                  <a:schemeClr val="bg1"/>
                </a:solidFill>
              </a:rPr>
              <a:t>13, </a:t>
            </a:r>
            <a:r>
              <a:rPr lang="en-US" dirty="0" smtClean="0">
                <a:solidFill>
                  <a:schemeClr val="bg1"/>
                </a:solidFill>
              </a:rPr>
              <a:t>2014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49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 Foundation </a:t>
            </a:r>
            <a:r>
              <a:rPr lang="en-US" dirty="0" smtClean="0">
                <a:solidFill>
                  <a:schemeClr val="tx2"/>
                </a:solidFill>
              </a:rPr>
              <a:t>Platform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 Foundation </a:t>
            </a:r>
            <a:r>
              <a:rPr lang="en-US" dirty="0" smtClean="0"/>
              <a:t>hardware will consist of the following major components:</a:t>
            </a:r>
          </a:p>
          <a:p>
            <a:pPr lvl="1"/>
            <a:r>
              <a:rPr lang="en-US" dirty="0" smtClean="0"/>
              <a:t>Dual HA servers based 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Dell R520 server</a:t>
            </a:r>
          </a:p>
          <a:p>
            <a:pPr lvl="1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External FC attached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RAID and Expansion </a:t>
            </a:r>
            <a:r>
              <a:rPr lang="en-US" dirty="0" smtClean="0"/>
              <a:t>disk</a:t>
            </a:r>
            <a:endParaRPr lang="en-US" dirty="0" smtClean="0"/>
          </a:p>
          <a:p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Offered in an HA configuration only.</a:t>
            </a:r>
          </a:p>
          <a:p>
            <a:pPr lvl="1"/>
            <a:r>
              <a:rPr lang="en-US" dirty="0" smtClean="0"/>
              <a:t>Will not support DLC, SMB or NFS.</a:t>
            </a:r>
          </a:p>
          <a:p>
            <a:pPr lvl="1"/>
            <a:r>
              <a:rPr lang="en-US" dirty="0" smtClean="0"/>
              <a:t>Will not support DDM.</a:t>
            </a:r>
          </a:p>
          <a:p>
            <a:pPr lvl="1"/>
            <a:r>
              <a:rPr lang="en-US" dirty="0" smtClean="0"/>
              <a:t>Release on the </a:t>
            </a:r>
            <a:r>
              <a:rPr lang="en-US" dirty="0" err="1" smtClean="0"/>
              <a:t>StorNext</a:t>
            </a:r>
            <a:r>
              <a:rPr lang="en-US" dirty="0" smtClean="0"/>
              <a:t> 5.1 codebase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5741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 Foundation </a:t>
            </a:r>
            <a:r>
              <a:rPr lang="en-US" dirty="0" smtClean="0"/>
              <a:t>Storage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Disk </a:t>
            </a:r>
            <a:r>
              <a:rPr lang="en-US" dirty="0" smtClean="0"/>
              <a:t>storage system data path connectivity to the MDCs and clients are FC.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dirty="0" smtClean="0"/>
              <a:t>disks are 4TB NL-SAS.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dirty="0" smtClean="0"/>
              <a:t>disk storage system will include dual controllers.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dirty="0" smtClean="0"/>
              <a:t>disk storage health will not be monitored by the MDCs.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disk storage system will not include hot spares.</a:t>
            </a:r>
          </a:p>
        </p:txBody>
      </p:sp>
    </p:spTree>
    <p:extLst>
      <p:ext uri="{BB962C8B-B14F-4D97-AF65-F5344CB8AC3E}">
        <p14:creationId xmlns="" xmlns:p14="http://schemas.microsoft.com/office/powerpoint/2010/main" val="15741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Foundation LUN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015"/>
            <a:ext cx="8873544" cy="476863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Building 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block</a:t>
            </a:r>
          </a:p>
          <a:p>
            <a:pPr lvl="1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(10+2) 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RAID-6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4 </a:t>
            </a:r>
            <a:r>
              <a:rPr lang="en-US" sz="2000" dirty="0" err="1" smtClean="0">
                <a:latin typeface="Arial" charset="0"/>
                <a:ea typeface="ＭＳ Ｐゴシック" pitchFamily="34" charset="-128"/>
                <a:cs typeface="Arial" charset="0"/>
              </a:rPr>
              <a:t>TByte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 Drives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3 </a:t>
            </a:r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Volumes sliced horizontally</a:t>
            </a:r>
          </a:p>
          <a:p>
            <a:pPr lvl="2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 0 – StorNext metadata - 1% of capacity</a:t>
            </a:r>
          </a:p>
          <a:p>
            <a:pPr lvl="2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 1 – HA shared – 2% of capacity</a:t>
            </a:r>
          </a:p>
          <a:p>
            <a:pPr lvl="2"/>
            <a:r>
              <a:rPr lang="en-US" sz="2000" dirty="0">
                <a:latin typeface="Arial" charset="0"/>
                <a:ea typeface="ＭＳ Ｐゴシック" pitchFamily="34" charset="-128"/>
                <a:cs typeface="Arial" charset="0"/>
              </a:rPr>
              <a:t>Volume 2 – StorNext data – 97% of capacity</a:t>
            </a:r>
          </a:p>
          <a:p>
            <a:pPr lvl="1"/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282" y="3956574"/>
            <a:ext cx="6773561" cy="19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35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Enclosure </a:t>
            </a:r>
            <a:r>
              <a:rPr lang="en-US" dirty="0" smtClean="0"/>
              <a:t>– 1 file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CBBC6-2728-4F6E-BC28-D1455E53D7F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8787" y="911981"/>
            <a:ext cx="2866571" cy="1210816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3571" y="1142999"/>
          <a:ext cx="4771572" cy="36237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4000"/>
                <a:gridCol w="1977572"/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File System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 dirty="0" smtClean="0">
                          <a:effectLst/>
                        </a:rPr>
                        <a:t>Maximum </a:t>
                      </a:r>
                      <a:r>
                        <a:rPr lang="en-US" sz="2100" u="none" strike="noStrike" dirty="0">
                          <a:effectLst/>
                        </a:rPr>
                        <a:t>Files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195,312,500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Metadata + HA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1200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Total Capacity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40000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Metadata overhead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1200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Data Capacity - TBytes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>
                          <a:effectLst/>
                        </a:rPr>
                        <a:t>38.80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u="none" strike="noStrike">
                          <a:effectLst/>
                        </a:rPr>
                        <a:t>Average file size - KBytes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u="none" strike="noStrike" dirty="0">
                          <a:effectLst/>
                        </a:rPr>
                        <a:t>198.66</a:t>
                      </a:r>
                      <a:endParaRPr 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09375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Enclosures </a:t>
            </a:r>
            <a:r>
              <a:rPr lang="en-US" dirty="0" smtClean="0"/>
              <a:t>– 1-2 file </a:t>
            </a:r>
            <a:r>
              <a:rPr lang="en-US" dirty="0"/>
              <a:t>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CBBC6-2728-4F6E-BC28-D1455E53D7F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444" y="1199849"/>
            <a:ext cx="2543629" cy="1799311"/>
          </a:xfrm>
          <a:prstGeom prst="rect">
            <a:avLst/>
          </a:prstGeom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453571" y="1142999"/>
          <a:ext cx="4771572" cy="36237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94000"/>
                <a:gridCol w="1977572"/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– 2 </a:t>
                      </a:r>
                      <a:r>
                        <a:rPr lang="en-US" sz="2400" dirty="0" smtClean="0"/>
                        <a:t>File Systems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 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390,625,000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Metadata + HA - GBytes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Capacity - GBytes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Metadata overhead - GBytes</a:t>
                      </a:r>
                      <a:endParaRPr lang="en-US" sz="2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Capacity - TBytes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77.60</a:t>
                      </a:r>
                    </a:p>
                  </a:txBody>
                  <a:tcPr marL="12700" marR="12700" marT="16933" marB="0" anchor="b"/>
                </a:tc>
              </a:tr>
              <a:tr h="49445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 file size - KBytes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198.66</a:t>
                      </a:r>
                    </a:p>
                  </a:txBody>
                  <a:tcPr marL="12700" marR="12700" marT="169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72426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Software Overview</a:t>
            </a:r>
            <a:endParaRPr lang="en-US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buFontTx/>
              <a:buChar char="-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Brian Raccuglia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and Support Topics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 Foundation GUI. </a:t>
            </a:r>
          </a:p>
          <a:p>
            <a:r>
              <a:rPr lang="en-US" dirty="0" smtClean="0"/>
              <a:t>All service menu items referring to the NetApp array are removed.</a:t>
            </a:r>
          </a:p>
          <a:p>
            <a:r>
              <a:rPr lang="en-US" dirty="0" smtClean="0"/>
              <a:t>All service menu items referring to the SAS HBA card and ports are removed.</a:t>
            </a:r>
          </a:p>
          <a:p>
            <a:r>
              <a:rPr lang="en-US" dirty="0" smtClean="0"/>
              <a:t>A new shared file system expansion option is added to perform expansion of the HA shared file system on newly added </a:t>
            </a:r>
            <a:r>
              <a:rPr lang="en-US" dirty="0" smtClean="0"/>
              <a:t>expansion.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50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 Foundation GUI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216220" cy="5456963"/>
          </a:xfrm>
        </p:spPr>
        <p:txBody>
          <a:bodyPr>
            <a:normAutofit/>
          </a:bodyPr>
          <a:lstStyle/>
          <a:p>
            <a:r>
              <a:rPr lang="en-US" dirty="0" smtClean="0"/>
              <a:t>There were no </a:t>
            </a:r>
            <a:r>
              <a:rPr lang="en-US" dirty="0" err="1" smtClean="0"/>
              <a:t>StorNext</a:t>
            </a:r>
            <a:r>
              <a:rPr lang="en-US" dirty="0" smtClean="0"/>
              <a:t> software changes required to support the Pro Foundation platform.  All changes were done in the platform code so the initial release will contain the exact same </a:t>
            </a:r>
            <a:r>
              <a:rPr lang="en-US" dirty="0" err="1" smtClean="0"/>
              <a:t>StorNext</a:t>
            </a:r>
            <a:r>
              <a:rPr lang="en-US" dirty="0" smtClean="0"/>
              <a:t> 5.1.0 software image.</a:t>
            </a:r>
          </a:p>
          <a:p>
            <a:r>
              <a:rPr lang="en-US" dirty="0" smtClean="0"/>
              <a:t>There are visible changes on the GUI though due to the removal of the NetApp array.  </a:t>
            </a:r>
          </a:p>
          <a:p>
            <a:pPr lvl="1"/>
            <a:r>
              <a:rPr lang="en-US" dirty="0" smtClean="0"/>
              <a:t>On the Hardware Status page in the GUI, you will no longer see a “Cluster Array” entry.</a:t>
            </a:r>
          </a:p>
          <a:p>
            <a:r>
              <a:rPr lang="en-US" dirty="0" smtClean="0"/>
              <a:t>The GUI will also now display “</a:t>
            </a:r>
            <a:r>
              <a:rPr lang="en-US" dirty="0" err="1" smtClean="0"/>
              <a:t>StorNext</a:t>
            </a:r>
            <a:r>
              <a:rPr lang="en-US" dirty="0" smtClean="0"/>
              <a:t> Pro Foundation” in the top title bar on the GUI to designate the new Pro Foundation model.  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Foundation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923925"/>
            <a:ext cx="825817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834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Menu Changes (vs. M440)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 Foundation service menu will be very similar to the M440 service menu. </a:t>
            </a:r>
          </a:p>
          <a:p>
            <a:r>
              <a:rPr lang="en-US" dirty="0" smtClean="0"/>
              <a:t>All service menu items referring to the NetApp array are removed.</a:t>
            </a:r>
          </a:p>
          <a:p>
            <a:r>
              <a:rPr lang="en-US" dirty="0" smtClean="0"/>
              <a:t>All service menu items referring to the SAS HBA card and ports are removed.</a:t>
            </a:r>
          </a:p>
          <a:p>
            <a:r>
              <a:rPr lang="en-US" dirty="0" smtClean="0"/>
              <a:t>A new shared file system expansion option is added to perform expansion of the HA shared file system on a newly added Pro Foundation </a:t>
            </a:r>
            <a:r>
              <a:rPr lang="en-US" dirty="0" smtClean="0"/>
              <a:t>expansion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138" y="1304816"/>
            <a:ext cx="8216220" cy="52978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Product </a:t>
            </a:r>
            <a:r>
              <a:rPr lang="en-US" sz="2800" dirty="0" smtClean="0"/>
              <a:t>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Hardware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Software Overview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Installation Overview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Training and Documentation/Service </a:t>
            </a:r>
            <a:r>
              <a:rPr lang="en-US" sz="2800" dirty="0" smtClean="0"/>
              <a:t>and Support</a:t>
            </a:r>
          </a:p>
          <a:p>
            <a:endParaRPr lang="en-US" sz="2000" dirty="0" smtClean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Installation 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457200" eaLnBrk="0" hangingPunct="0">
              <a:spcBef>
                <a:spcPct val="20000"/>
              </a:spcBef>
              <a:buClr>
                <a:srgbClr val="0DB6EC"/>
              </a:buClr>
              <a:buSzPct val="75000"/>
              <a:buFontTx/>
              <a:buChar char="-"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Brian Raccuglia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Process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Installation steps</a:t>
            </a:r>
          </a:p>
          <a:p>
            <a:pPr lvl="1"/>
            <a:r>
              <a:rPr lang="en-US" dirty="0" smtClean="0"/>
              <a:t>Rack the components</a:t>
            </a:r>
          </a:p>
          <a:p>
            <a:pPr lvl="1"/>
            <a:r>
              <a:rPr lang="en-US" dirty="0" smtClean="0"/>
              <a:t>Install the components</a:t>
            </a:r>
          </a:p>
          <a:p>
            <a:pPr lvl="2"/>
            <a:r>
              <a:rPr lang="en-US" dirty="0" smtClean="0"/>
              <a:t>Controller and expansion enclosures</a:t>
            </a:r>
          </a:p>
          <a:p>
            <a:pPr lvl="2"/>
            <a:r>
              <a:rPr lang="en-US" dirty="0" smtClean="0"/>
              <a:t>Pro Foundation Metadata Controller nodes</a:t>
            </a:r>
            <a:endParaRPr lang="en-US" dirty="0"/>
          </a:p>
          <a:p>
            <a:pPr lvl="1"/>
            <a:r>
              <a:rPr lang="en-US" dirty="0" smtClean="0"/>
              <a:t>Configure the Pro Foundation system</a:t>
            </a:r>
          </a:p>
          <a:p>
            <a:pPr lvl="2"/>
            <a:r>
              <a:rPr lang="en-US" dirty="0" smtClean="0"/>
              <a:t>Initial system configuration </a:t>
            </a:r>
          </a:p>
          <a:p>
            <a:pPr lvl="3"/>
            <a:r>
              <a:rPr lang="en-US" dirty="0" smtClean="0"/>
              <a:t>Configure storage expansion using Disk Storage Management Utility – controller enclosure comes preconfigured</a:t>
            </a:r>
          </a:p>
          <a:p>
            <a:pPr lvl="3"/>
            <a:r>
              <a:rPr lang="en-US" dirty="0" smtClean="0"/>
              <a:t>Configure Metadata Controller nodes using Service Menu </a:t>
            </a:r>
          </a:p>
          <a:p>
            <a:pPr lvl="3"/>
            <a:r>
              <a:rPr lang="en-US" dirty="0" smtClean="0"/>
              <a:t>Configure StorNext using the StorNext GUI</a:t>
            </a:r>
          </a:p>
          <a:p>
            <a:r>
              <a:rPr lang="en-US" dirty="0" smtClean="0"/>
              <a:t>Installation documentation</a:t>
            </a:r>
          </a:p>
          <a:p>
            <a:pPr lvl="1"/>
            <a:r>
              <a:rPr lang="en-US" dirty="0" smtClean="0"/>
              <a:t>Use the </a:t>
            </a:r>
            <a:r>
              <a:rPr lang="en-US" i="1" dirty="0" smtClean="0"/>
              <a:t>StorNext Pro Foundation Hardware Installation Guide</a:t>
            </a:r>
          </a:p>
        </p:txBody>
      </p:sp>
    </p:spTree>
    <p:extLst>
      <p:ext uri="{BB962C8B-B14F-4D97-AF65-F5344CB8AC3E}">
        <p14:creationId xmlns:p14="http://schemas.microsoft.com/office/powerpoint/2010/main" xmlns="" val="121342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00">
        <p:wipe/>
      </p:transition>
    </mc:Choice>
    <mc:Fallback>
      <p:transition spd="med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90" y="248343"/>
            <a:ext cx="8477821" cy="639763"/>
          </a:xfrm>
        </p:spPr>
        <p:txBody>
          <a:bodyPr/>
          <a:lstStyle/>
          <a:p>
            <a:r>
              <a:rPr lang="en-US" dirty="0" smtClean="0"/>
              <a:t>Pro Foundation Metadata Controller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90" y="969962"/>
            <a:ext cx="8216220" cy="5297833"/>
          </a:xfrm>
        </p:spPr>
        <p:txBody>
          <a:bodyPr/>
          <a:lstStyle/>
          <a:p>
            <a:r>
              <a:rPr lang="en-US" dirty="0" smtClean="0"/>
              <a:t>Pro Foundation controller nodes do not have a SAS cards in slot 2 </a:t>
            </a:r>
          </a:p>
          <a:p>
            <a:r>
              <a:rPr lang="en-US" dirty="0" smtClean="0"/>
              <a:t>Fiber connected Nodes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524143" y="3170394"/>
            <a:ext cx="8095714" cy="3004802"/>
            <a:chOff x="518061" y="2447925"/>
            <a:chExt cx="8095714" cy="3004802"/>
          </a:xfrm>
        </p:grpSpPr>
        <p:pic>
          <p:nvPicPr>
            <p:cNvPr id="18944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2447925"/>
              <a:ext cx="8085137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4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872" y="3590925"/>
              <a:ext cx="1524000" cy="3238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944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683" y="3507410"/>
              <a:ext cx="2286000" cy="3333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H="1">
              <a:off x="1597844" y="3922829"/>
              <a:ext cx="608028" cy="914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51875" y="3869066"/>
              <a:ext cx="0" cy="9678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91056" y="4806396"/>
              <a:ext cx="41216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Dual-port 8 Gb </a:t>
              </a:r>
              <a:r>
                <a:rPr lang="en-US" dirty="0" err="1" smtClean="0"/>
                <a:t>Fibre</a:t>
              </a:r>
              <a:r>
                <a:rPr lang="en-US" dirty="0" smtClean="0"/>
                <a:t> Channel card for </a:t>
              </a:r>
              <a:br>
                <a:rPr lang="en-US" dirty="0" smtClean="0"/>
              </a:br>
              <a:r>
                <a:rPr lang="en-US" dirty="0" smtClean="0"/>
                <a:t>external</a:t>
              </a:r>
              <a:r>
                <a:rPr lang="en-US" dirty="0" smtClean="0"/>
                <a:t> </a:t>
              </a:r>
              <a:r>
                <a:rPr lang="en-US" dirty="0"/>
                <a:t>array </a:t>
              </a:r>
              <a:r>
                <a:rPr lang="en-US" dirty="0" smtClean="0"/>
                <a:t>(SAN) connectivity 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061" y="4837229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Dual-port 1 Gb NIC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0574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090" y="248343"/>
            <a:ext cx="8477821" cy="639763"/>
          </a:xfrm>
        </p:spPr>
        <p:txBody>
          <a:bodyPr/>
          <a:lstStyle/>
          <a:p>
            <a:r>
              <a:rPr lang="en-US" dirty="0" smtClean="0"/>
              <a:t>Pro Foundation Storage Array Enclosures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90" y="969962"/>
            <a:ext cx="8216220" cy="5297833"/>
          </a:xfrm>
        </p:spPr>
        <p:txBody>
          <a:bodyPr/>
          <a:lstStyle/>
          <a:p>
            <a:r>
              <a:rPr lang="en-US" dirty="0" smtClean="0"/>
              <a:t>Same hardware as QXS-1200 </a:t>
            </a:r>
            <a:r>
              <a:rPr lang="en-US" dirty="0" smtClean="0"/>
              <a:t>product </a:t>
            </a:r>
            <a:r>
              <a:rPr lang="en-US" dirty="0" smtClean="0"/>
              <a:t>line but configured differently</a:t>
            </a:r>
            <a:endParaRPr lang="en-US" dirty="0" smtClean="0"/>
          </a:p>
          <a:p>
            <a:r>
              <a:rPr lang="en-US" dirty="0" smtClean="0"/>
              <a:t>Two different storage enclosures:</a:t>
            </a:r>
          </a:p>
          <a:p>
            <a:pPr lvl="1"/>
            <a:r>
              <a:rPr lang="en-US" dirty="0" smtClean="0"/>
              <a:t>Controller Enclosure w/ FC connectivity to Metadata Controller Nodes</a:t>
            </a:r>
          </a:p>
          <a:p>
            <a:pPr lvl="1"/>
            <a:r>
              <a:rPr lang="en-US" dirty="0" smtClean="0"/>
              <a:t>Expansion Enclosure w/ SAS connectivity to Controller Enclosure</a:t>
            </a:r>
          </a:p>
          <a:p>
            <a:r>
              <a:rPr lang="en-US" dirty="0" smtClean="0"/>
              <a:t>Rear views with SAS cabling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09" y="2964898"/>
            <a:ext cx="813276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8789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Installation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8138" y="969962"/>
            <a:ext cx="8216220" cy="5456963"/>
          </a:xfrm>
        </p:spPr>
        <p:txBody>
          <a:bodyPr>
            <a:normAutofit/>
          </a:bodyPr>
          <a:lstStyle/>
          <a:p>
            <a:r>
              <a:rPr lang="en-US" dirty="0" smtClean="0"/>
              <a:t>Pro Foundation </a:t>
            </a:r>
            <a:r>
              <a:rPr lang="en-US" dirty="0" smtClean="0"/>
              <a:t>RAID </a:t>
            </a:r>
            <a:r>
              <a:rPr lang="en-US" dirty="0" smtClean="0"/>
              <a:t>CD for the internal server boot drives is equivalent to </a:t>
            </a:r>
            <a:r>
              <a:rPr lang="en-US" dirty="0" smtClean="0"/>
              <a:t>other </a:t>
            </a:r>
            <a:r>
              <a:rPr lang="en-US" dirty="0" err="1" smtClean="0"/>
              <a:t>StorNext</a:t>
            </a:r>
            <a:r>
              <a:rPr lang="en-US" dirty="0" smtClean="0"/>
              <a:t> </a:t>
            </a:r>
            <a:r>
              <a:rPr lang="en-US" dirty="0" smtClean="0"/>
              <a:t>appliance RAID CDs</a:t>
            </a:r>
            <a:endParaRPr lang="en-US" dirty="0" smtClean="0"/>
          </a:p>
          <a:p>
            <a:r>
              <a:rPr lang="en-US" dirty="0" smtClean="0"/>
              <a:t>The OS installation boot menu contains a new </a:t>
            </a:r>
            <a:r>
              <a:rPr lang="en-US" dirty="0" smtClean="0"/>
              <a:t>“</a:t>
            </a:r>
            <a:r>
              <a:rPr lang="en-US" dirty="0" err="1" smtClean="0"/>
              <a:t>ProFoundation</a:t>
            </a:r>
            <a:r>
              <a:rPr lang="en-US" dirty="0" smtClean="0"/>
              <a:t>” selection</a:t>
            </a:r>
            <a:r>
              <a:rPr lang="en-US" dirty="0" smtClean="0"/>
              <a:t> </a:t>
            </a:r>
            <a:r>
              <a:rPr lang="en-US" dirty="0" smtClean="0"/>
              <a:t>for the OS software installation</a:t>
            </a:r>
          </a:p>
          <a:p>
            <a:r>
              <a:rPr lang="en-US" dirty="0" smtClean="0"/>
              <a:t>The OS file system partitions and sizes stay the same as </a:t>
            </a:r>
            <a:r>
              <a:rPr lang="en-US" dirty="0" smtClean="0"/>
              <a:t>other M-Series images</a:t>
            </a:r>
            <a:endParaRPr lang="en-US" dirty="0" smtClean="0"/>
          </a:p>
          <a:p>
            <a:r>
              <a:rPr lang="en-US" dirty="0" smtClean="0"/>
              <a:t>All network IP factory defaults and devices are equivalent to an M440 </a:t>
            </a:r>
            <a:r>
              <a:rPr lang="en-US" dirty="0" smtClean="0"/>
              <a:t>installation</a:t>
            </a:r>
            <a:endParaRPr 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Array One-Button </a:t>
            </a:r>
            <a:r>
              <a:rPr lang="en-US" dirty="0" err="1" smtClean="0"/>
              <a:t>Config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preconfigured RAID layout option is defined for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Pro Foundation </a:t>
            </a:r>
            <a:r>
              <a:rPr lang="en-US" dirty="0" smtClean="0"/>
              <a:t>configurations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1846028"/>
            <a:ext cx="7605252" cy="47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839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Array One-Button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66" y="952500"/>
            <a:ext cx="8794585" cy="545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56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Array One-Button </a:t>
            </a:r>
            <a:r>
              <a:rPr lang="en-US" dirty="0" err="1" smtClean="0"/>
              <a:t>Config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700" y="1300766"/>
            <a:ext cx="764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Clr>
                <a:srgbClr val="0DB6EC"/>
              </a:buClr>
              <a:buSzPct val="7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Each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tray of  Pro Foundation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storage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system shall contain 3 SNFS labels of the following format: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446" y="2472733"/>
            <a:ext cx="9182527" cy="311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74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Training and Documentation</a:t>
            </a:r>
            <a:br>
              <a:rPr lang="en-US" dirty="0" smtClean="0"/>
            </a:br>
            <a:r>
              <a:rPr lang="en-US" dirty="0" smtClean="0"/>
              <a:t>Service </a:t>
            </a:r>
            <a:r>
              <a:rPr lang="en-US" dirty="0" smtClean="0"/>
              <a:t>and Support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: Charlotte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Taylor/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Jim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Hibbard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and </a:t>
            </a:r>
            <a:r>
              <a:rPr lang="en-US" dirty="0" smtClean="0"/>
              <a:t>Training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New Customer-facing Documentation:</a:t>
            </a:r>
            <a:endParaRPr lang="en-US" dirty="0"/>
          </a:p>
          <a:p>
            <a:pPr lvl="1"/>
            <a:r>
              <a:rPr lang="en-US" i="1" dirty="0" err="1"/>
              <a:t>StorNext</a:t>
            </a:r>
            <a:r>
              <a:rPr lang="en-US" i="1" dirty="0"/>
              <a:t> Pro Foundation Release Notes </a:t>
            </a:r>
          </a:p>
          <a:p>
            <a:r>
              <a:rPr lang="en-US" dirty="0" smtClean="0"/>
              <a:t>New Service-facing </a:t>
            </a:r>
            <a:r>
              <a:rPr lang="en-US" dirty="0"/>
              <a:t>Documentation:</a:t>
            </a:r>
          </a:p>
          <a:p>
            <a:pPr lvl="1"/>
            <a:r>
              <a:rPr lang="en-US" i="1" dirty="0" err="1"/>
              <a:t>StorNext</a:t>
            </a:r>
            <a:r>
              <a:rPr lang="en-US" i="1" dirty="0"/>
              <a:t> Pro Foundation Hardware Installation </a:t>
            </a:r>
            <a:r>
              <a:rPr lang="en-US" i="1" dirty="0" smtClean="0"/>
              <a:t>Guide</a:t>
            </a:r>
          </a:p>
          <a:p>
            <a:r>
              <a:rPr lang="en-US" dirty="0" smtClean="0"/>
              <a:t>Re-use Existing Customer-facing Documentation</a:t>
            </a:r>
            <a:r>
              <a:rPr lang="en-US" dirty="0"/>
              <a:t>:</a:t>
            </a:r>
          </a:p>
          <a:p>
            <a:pPr lvl="1"/>
            <a:r>
              <a:rPr lang="en-US" i="1" dirty="0" err="1" smtClean="0"/>
              <a:t>StorNext</a:t>
            </a:r>
            <a:r>
              <a:rPr lang="en-US" i="1" dirty="0" smtClean="0"/>
              <a:t> QXS Storage: Disk </a:t>
            </a:r>
            <a:r>
              <a:rPr lang="en-US" i="1" dirty="0"/>
              <a:t>Management Utility </a:t>
            </a:r>
            <a:r>
              <a:rPr lang="en-US" i="1" dirty="0" smtClean="0"/>
              <a:t>User’s Guide</a:t>
            </a:r>
            <a:endParaRPr lang="en-US" i="1" dirty="0"/>
          </a:p>
          <a:p>
            <a:pPr lvl="1"/>
            <a:r>
              <a:rPr lang="en-US" i="1" dirty="0" err="1"/>
              <a:t>StorNext</a:t>
            </a:r>
            <a:r>
              <a:rPr lang="en-US" i="1" dirty="0"/>
              <a:t> </a:t>
            </a:r>
            <a:r>
              <a:rPr lang="en-US" i="1" dirty="0" smtClean="0"/>
              <a:t>User’s </a:t>
            </a:r>
            <a:r>
              <a:rPr lang="en-US" i="1" dirty="0"/>
              <a:t>Guide</a:t>
            </a:r>
          </a:p>
          <a:p>
            <a:pPr lvl="1"/>
            <a:r>
              <a:rPr lang="en-US" i="1" dirty="0" err="1" smtClean="0"/>
              <a:t>StorNext</a:t>
            </a:r>
            <a:r>
              <a:rPr lang="en-US" i="1" dirty="0" smtClean="0"/>
              <a:t> QXS Storage: CRU Installation and Replacement Guide</a:t>
            </a:r>
          </a:p>
          <a:p>
            <a:r>
              <a:rPr lang="en-US" dirty="0"/>
              <a:t>Re-use Existing </a:t>
            </a:r>
            <a:r>
              <a:rPr lang="en-US" dirty="0" smtClean="0"/>
              <a:t>Service-facing </a:t>
            </a:r>
            <a:r>
              <a:rPr lang="en-US" dirty="0"/>
              <a:t>Documentation</a:t>
            </a:r>
            <a:r>
              <a:rPr lang="en-US" dirty="0" smtClean="0"/>
              <a:t>:</a:t>
            </a:r>
            <a:endParaRPr lang="en-US" i="1" dirty="0" smtClean="0"/>
          </a:p>
          <a:p>
            <a:pPr lvl="1"/>
            <a:r>
              <a:rPr lang="en-US" i="1" dirty="0" err="1" smtClean="0"/>
              <a:t>StorNext</a:t>
            </a:r>
            <a:r>
              <a:rPr lang="en-US" i="1" dirty="0" smtClean="0"/>
              <a:t> M440 Field Service Manual</a:t>
            </a:r>
          </a:p>
          <a:p>
            <a:r>
              <a:rPr lang="en-US" dirty="0" smtClean="0"/>
              <a:t>Training:</a:t>
            </a:r>
          </a:p>
          <a:p>
            <a:pPr lvl="1"/>
            <a:r>
              <a:rPr lang="en-US" dirty="0" err="1" smtClean="0"/>
              <a:t>StorNext</a:t>
            </a:r>
            <a:r>
              <a:rPr lang="en-US" dirty="0" smtClean="0"/>
              <a:t> Pro Foundation Product </a:t>
            </a:r>
            <a:r>
              <a:rPr lang="en-US" dirty="0"/>
              <a:t>Overview: </a:t>
            </a:r>
            <a:r>
              <a:rPr lang="en-US" dirty="0" smtClean="0"/>
              <a:t>for TPMs</a:t>
            </a:r>
            <a:r>
              <a:rPr lang="en-US" dirty="0"/>
              <a:t>, Service Partners, ASIs, and Quantum </a:t>
            </a:r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 err="1"/>
              <a:t>StorNext</a:t>
            </a:r>
            <a:r>
              <a:rPr lang="en-US" dirty="0"/>
              <a:t> Pro Foundation </a:t>
            </a:r>
            <a:r>
              <a:rPr lang="en-US" dirty="0" smtClean="0"/>
              <a:t>Installation </a:t>
            </a:r>
            <a:r>
              <a:rPr lang="en-US" dirty="0"/>
              <a:t>Overview: </a:t>
            </a:r>
            <a:r>
              <a:rPr lang="en-US" dirty="0" smtClean="0"/>
              <a:t>for </a:t>
            </a:r>
            <a:r>
              <a:rPr lang="en-US" dirty="0"/>
              <a:t>Service Partners, ASIs, and Quantum </a:t>
            </a:r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 err="1"/>
              <a:t>StorNext</a:t>
            </a:r>
            <a:r>
              <a:rPr lang="en-US" dirty="0"/>
              <a:t> Pro Foundation </a:t>
            </a:r>
            <a:r>
              <a:rPr lang="en-US" dirty="0" smtClean="0"/>
              <a:t>Service </a:t>
            </a:r>
            <a:r>
              <a:rPr lang="en-US" dirty="0"/>
              <a:t>and Support: </a:t>
            </a:r>
            <a:r>
              <a:rPr lang="en-US" dirty="0" smtClean="0"/>
              <a:t>for Service </a:t>
            </a:r>
            <a:r>
              <a:rPr lang="en-US" dirty="0"/>
              <a:t>Partners and Quantum </a:t>
            </a:r>
            <a:r>
              <a:rPr lang="en-US" dirty="0" smtClean="0"/>
              <a:t>Service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Product Overview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Nick Elvester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145285"/>
            <a:ext cx="8216220" cy="47686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/>
              <a:t>Service Model Summary:</a:t>
            </a:r>
          </a:p>
          <a:p>
            <a:pPr lvl="1"/>
            <a:r>
              <a:rPr lang="en-US" sz="1400" dirty="0" smtClean="0"/>
              <a:t>Case Management: Global Service Center (GSC), CDS, Kuala Lumpur</a:t>
            </a:r>
          </a:p>
          <a:p>
            <a:pPr lvl="1"/>
            <a:r>
              <a:rPr lang="en-US" sz="1400" dirty="0" smtClean="0"/>
              <a:t>Technical Support: Software Product Support (SPS)</a:t>
            </a:r>
          </a:p>
          <a:p>
            <a:pPr lvl="1"/>
            <a:r>
              <a:rPr lang="en-US" sz="1400" dirty="0" smtClean="0"/>
              <a:t>Field Service: TPM led with Quantum Field Engineer (QFE) as alternate</a:t>
            </a:r>
          </a:p>
          <a:p>
            <a:pPr lvl="1"/>
            <a:r>
              <a:rPr lang="en-US" sz="1400" dirty="0" smtClean="0"/>
              <a:t>Escalations: Dell, Dot Hill Solutions, </a:t>
            </a:r>
            <a:r>
              <a:rPr lang="en-US" sz="1400" dirty="0" err="1" smtClean="0"/>
              <a:t>StorNext</a:t>
            </a:r>
            <a:r>
              <a:rPr lang="en-US" sz="1400" dirty="0" smtClean="0"/>
              <a:t> Sustaining Engineering (SUS) and Quantum HW Engineering</a:t>
            </a:r>
          </a:p>
          <a:p>
            <a:pPr lvl="1"/>
            <a:r>
              <a:rPr lang="en-US" sz="1400" dirty="0" smtClean="0"/>
              <a:t>Replacement Part Fulfillment: Field Replaceable Units (FRUs) and Customer Replaceable Units (CRUs).</a:t>
            </a:r>
          </a:p>
          <a:p>
            <a:pPr lvl="2"/>
            <a:r>
              <a:rPr lang="en-US" sz="1200" dirty="0" smtClean="0"/>
              <a:t>No onsite spares for Pro Foundation</a:t>
            </a:r>
          </a:p>
          <a:p>
            <a:r>
              <a:rPr lang="en-US" sz="2000" dirty="0" smtClean="0"/>
              <a:t>Installation Strategy</a:t>
            </a:r>
          </a:p>
          <a:p>
            <a:pPr lvl="1"/>
            <a:r>
              <a:rPr lang="en-US" sz="1400" dirty="0" err="1" smtClean="0"/>
              <a:t>StorNext</a:t>
            </a:r>
            <a:r>
              <a:rPr lang="en-US" sz="1400" dirty="0" smtClean="0"/>
              <a:t> Pro Foundation is NOT customer installable thus Installation and Integration services must be purchased along with the HW.  Installation/Integration will be performed by Quantum Professional Services (PS) or a Quantum Authorized Partners.</a:t>
            </a:r>
          </a:p>
          <a:p>
            <a:pPr lvl="1"/>
            <a:r>
              <a:rPr lang="en-US" sz="1400" dirty="0" smtClean="0"/>
              <a:t>Typically installed by ASI/ASSP</a:t>
            </a:r>
          </a:p>
          <a:p>
            <a:r>
              <a:rPr lang="en-US" sz="2000" dirty="0" smtClean="0"/>
              <a:t>Upgrade Services</a:t>
            </a:r>
          </a:p>
          <a:p>
            <a:pPr lvl="1"/>
            <a:r>
              <a:rPr lang="en-US" sz="1400" dirty="0" smtClean="0"/>
              <a:t>Software/Firmware is customer upgradable. Customer can choose to purchase a Professional Services (or a Quantum Authorized Partners) engagement to assist with the upgrade.</a:t>
            </a:r>
          </a:p>
          <a:p>
            <a:pPr lvl="1"/>
            <a:r>
              <a:rPr lang="en-US" sz="1400" dirty="0" smtClean="0"/>
              <a:t>Field disk expansion services will be offered and performed by Quantum Professional Services and Quantum authorized partners could also be utilized in special situations.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 (cont.)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805" y="1145285"/>
            <a:ext cx="8216220" cy="47686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Standard Warranty</a:t>
            </a:r>
          </a:p>
          <a:p>
            <a:pPr lvl="1"/>
            <a:r>
              <a:rPr lang="en-US" sz="1400" dirty="0" smtClean="0"/>
              <a:t>1 Yr NBD Gold – Includes 1 year on-site support Monday to Friday, next-day on-site target response time, 7x24 telephone support and online resources. </a:t>
            </a:r>
          </a:p>
          <a:p>
            <a:r>
              <a:rPr lang="en-US" sz="2000" dirty="0" smtClean="0"/>
              <a:t>Warranty uplifts &amp; extensions</a:t>
            </a:r>
          </a:p>
          <a:p>
            <a:pPr lvl="1"/>
            <a:r>
              <a:rPr lang="en-US" sz="1400" dirty="0" smtClean="0"/>
              <a:t>GOLD </a:t>
            </a:r>
            <a:r>
              <a:rPr lang="en-US" sz="1400" dirty="0" smtClean="0"/>
              <a:t>SUPPORT PLAN: Includes 24x7 on-site support, four-hour on-site target response time, 24-hour telephone support, priority call handling and online resources.</a:t>
            </a:r>
          </a:p>
          <a:p>
            <a:pPr lvl="1"/>
            <a:r>
              <a:rPr lang="en-US" sz="1400" dirty="0" smtClean="0"/>
              <a:t>Annual extensions are available for the various warranty offerings supported by this program (Bronze, NBD Gold, and Gold).</a:t>
            </a:r>
          </a:p>
          <a:p>
            <a:r>
              <a:rPr lang="en-US" sz="2000" dirty="0" smtClean="0"/>
              <a:t>Current </a:t>
            </a:r>
            <a:r>
              <a:rPr lang="en-US" sz="2000" dirty="0" err="1" smtClean="0"/>
              <a:t>StorNext</a:t>
            </a:r>
            <a:r>
              <a:rPr lang="en-US" sz="2000" dirty="0" smtClean="0"/>
              <a:t> Pro Solutions Service Plan (</a:t>
            </a:r>
            <a:r>
              <a:rPr lang="en-US" sz="2000" dirty="0" err="1" smtClean="0"/>
              <a:t>p/n</a:t>
            </a:r>
            <a:r>
              <a:rPr lang="en-US" sz="2000" dirty="0" smtClean="0"/>
              <a:t> 0-15310-01) is updated to include Pro Foundation details.</a:t>
            </a:r>
          </a:p>
          <a:p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22778" y="257769"/>
            <a:ext cx="8289247" cy="6397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6BB"/>
                </a:solidFill>
              </a:rPr>
              <a:t>StorNext Pro </a:t>
            </a:r>
            <a:r>
              <a:rPr sz="3200" b="1" i="1">
                <a:solidFill>
                  <a:srgbClr val="0076BB"/>
                </a:solidFill>
              </a:rPr>
              <a:t>Foundation</a:t>
            </a:r>
          </a:p>
        </p:txBody>
      </p:sp>
      <p:grpSp>
        <p:nvGrpSpPr>
          <p:cNvPr id="2" name="Group 158"/>
          <p:cNvGrpSpPr/>
          <p:nvPr/>
        </p:nvGrpSpPr>
        <p:grpSpPr>
          <a:xfrm>
            <a:off x="5486400" y="761999"/>
            <a:ext cx="2834640" cy="1680818"/>
            <a:chOff x="0" y="0"/>
            <a:chExt cx="2834639" cy="1680816"/>
          </a:xfrm>
        </p:grpSpPr>
        <p:pic>
          <p:nvPicPr>
            <p:cNvPr id="155" name="image7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-1"/>
              <a:ext cx="2834640" cy="514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age7.png"/>
            <p:cNvPicPr/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0" y="514219"/>
              <a:ext cx="2834640" cy="5142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age8.png" descr="https://quantum.app.box.com/representation/file_version_4186782349/image_2048/1.png?shared_name=cgmb58t1ydqyke14wc18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028439"/>
              <a:ext cx="2834640" cy="6523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395804" y="2442816"/>
            <a:ext cx="8216222" cy="365318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666666"/>
                </a:solidFill>
              </a:rPr>
              <a:t>Pro Foundation Core Components</a:t>
            </a:r>
            <a:endParaRPr sz="2000" dirty="0">
              <a:solidFill>
                <a:srgbClr val="40404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Integrated Metadata and Storage</a:t>
            </a:r>
            <a:endParaRPr sz="1500" dirty="0">
              <a:solidFill>
                <a:srgbClr val="40404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Powered by </a:t>
            </a:r>
            <a:r>
              <a:rPr sz="1500" dirty="0" err="1">
                <a:solidFill>
                  <a:srgbClr val="666666"/>
                </a:solidFill>
              </a:rPr>
              <a:t>StorNext</a:t>
            </a:r>
            <a:r>
              <a:rPr sz="1500" dirty="0">
                <a:solidFill>
                  <a:srgbClr val="666666"/>
                </a:solidFill>
              </a:rPr>
              <a:t> 5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48TB storage, expandable to 96TB</a:t>
            </a:r>
            <a:endParaRPr sz="1500" dirty="0">
              <a:solidFill>
                <a:srgbClr val="40404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2 Windows/Linux SAN clients </a:t>
            </a:r>
            <a:r>
              <a:rPr sz="1500" dirty="0" smtClean="0">
                <a:solidFill>
                  <a:srgbClr val="666666"/>
                </a:solidFill>
              </a:rPr>
              <a:t>included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lang="en-US" sz="1500" dirty="0" smtClean="0">
                <a:solidFill>
                  <a:srgbClr val="666666"/>
                </a:solidFill>
              </a:rPr>
              <a:t>Highly available with dual MDC nodes and factory installed </a:t>
            </a:r>
            <a:r>
              <a:rPr lang="en-US" sz="1500" dirty="0" err="1" smtClean="0">
                <a:solidFill>
                  <a:srgbClr val="666666"/>
                </a:solidFill>
              </a:rPr>
              <a:t>StorNext</a:t>
            </a:r>
            <a:r>
              <a:rPr lang="en-US" sz="1500" dirty="0" smtClean="0">
                <a:solidFill>
                  <a:srgbClr val="666666"/>
                </a:solidFill>
              </a:rPr>
              <a:t> HA license</a:t>
            </a:r>
            <a:endParaRPr sz="1500" dirty="0">
              <a:solidFill>
                <a:srgbClr val="666666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1 Year support included</a:t>
            </a:r>
            <a:endParaRPr sz="1500" dirty="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666666"/>
                </a:solidFill>
              </a:rPr>
              <a:t>Optional Items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Brocade 6505 12-port switch option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 err="1">
                <a:solidFill>
                  <a:srgbClr val="666666"/>
                </a:solidFill>
              </a:rPr>
              <a:t>StorNext</a:t>
            </a:r>
            <a:r>
              <a:rPr sz="1500" dirty="0">
                <a:solidFill>
                  <a:srgbClr val="666666"/>
                </a:solidFill>
              </a:rPr>
              <a:t> AEL500 tape archive option</a:t>
            </a:r>
            <a:endParaRPr sz="1500" dirty="0">
              <a:solidFill>
                <a:srgbClr val="40404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Service spares kit option</a:t>
            </a:r>
            <a:endParaRPr sz="1500" dirty="0">
              <a:solidFill>
                <a:srgbClr val="404040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666666"/>
                </a:solidFill>
              </a:rPr>
              <a:t>Solution Sizing</a:t>
            </a:r>
            <a:endParaRPr sz="2000" dirty="0">
              <a:solidFill>
                <a:srgbClr val="40404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Up to 4 file systems (volumes), 100 million files</a:t>
            </a:r>
            <a:endParaRPr sz="1500" dirty="0">
              <a:solidFill>
                <a:srgbClr val="40404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r>
              <a:rPr sz="1500" dirty="0">
                <a:solidFill>
                  <a:srgbClr val="666666"/>
                </a:solidFill>
              </a:rPr>
              <a:t>5-7 </a:t>
            </a:r>
            <a:r>
              <a:rPr sz="1500" dirty="0" err="1">
                <a:solidFill>
                  <a:srgbClr val="666666"/>
                </a:solidFill>
              </a:rPr>
              <a:t>Xsan</a:t>
            </a:r>
            <a:r>
              <a:rPr sz="1500" dirty="0">
                <a:solidFill>
                  <a:srgbClr val="666666"/>
                </a:solidFill>
              </a:rPr>
              <a:t> simultaneous </a:t>
            </a:r>
            <a:r>
              <a:rPr sz="1500" dirty="0" smtClean="0">
                <a:solidFill>
                  <a:srgbClr val="666666"/>
                </a:solidFill>
              </a:rPr>
              <a:t>clients</a:t>
            </a:r>
          </a:p>
          <a:p>
            <a:pPr marL="742950" lvl="1" indent="-285750">
              <a:lnSpc>
                <a:spcPct val="80000"/>
              </a:lnSpc>
              <a:spcBef>
                <a:spcPts val="600"/>
              </a:spcBef>
              <a:buFont typeface="Arial"/>
              <a:defRPr sz="1800">
                <a:solidFill>
                  <a:srgbClr val="000000"/>
                </a:solidFill>
              </a:defRPr>
            </a:pPr>
            <a:endParaRPr sz="1500" dirty="0">
              <a:solidFill>
                <a:srgbClr val="666666"/>
              </a:solidFill>
            </a:endParaRPr>
          </a:p>
        </p:txBody>
      </p:sp>
      <p:grpSp>
        <p:nvGrpSpPr>
          <p:cNvPr id="3" name="Group 162"/>
          <p:cNvGrpSpPr/>
          <p:nvPr/>
        </p:nvGrpSpPr>
        <p:grpSpPr>
          <a:xfrm>
            <a:off x="394645" y="913623"/>
            <a:ext cx="4825626" cy="1239414"/>
            <a:chOff x="0" y="0"/>
            <a:chExt cx="4825624" cy="1239412"/>
          </a:xfrm>
        </p:grpSpPr>
        <p:sp>
          <p:nvSpPr>
            <p:cNvPr id="160" name="Shape 160"/>
            <p:cNvSpPr/>
            <p:nvPr/>
          </p:nvSpPr>
          <p:spPr>
            <a:xfrm>
              <a:off x="-1" y="-1"/>
              <a:ext cx="4825626" cy="1239414"/>
            </a:xfrm>
            <a:prstGeom prst="rect">
              <a:avLst/>
            </a:prstGeom>
            <a:noFill/>
            <a:ln w="9525" cap="flat">
              <a:solidFill>
                <a:srgbClr val="666666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 defTabSz="457200">
                <a:spcBef>
                  <a:spcPts val="400"/>
                </a:spcBef>
                <a:defRPr sz="240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-1" y="-1"/>
              <a:ext cx="4825626" cy="1148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200">
                <a:spcBef>
                  <a:spcPts val="400"/>
                </a:spcBef>
                <a:defRPr sz="2400" b="1" i="1">
                  <a:solidFill>
                    <a:srgbClr val="666666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 i="0">
                  <a:solidFill>
                    <a:srgbClr val="000000"/>
                  </a:solidFill>
                </a:defRPr>
              </a:pPr>
              <a:r>
                <a:rPr sz="2400" b="1" i="1">
                  <a:solidFill>
                    <a:srgbClr val="666666"/>
                  </a:solidFill>
                </a:rPr>
                <a:t>Designed for new customers in Post, Broadcast, Corporate, and Government Video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322778" y="257769"/>
            <a:ext cx="8289247" cy="6397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6BB"/>
                </a:solidFill>
              </a:rPr>
              <a:t>Performance 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395804" y="1264034"/>
            <a:ext cx="8519595" cy="476863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00050" lvl="0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04040"/>
                </a:solidFill>
              </a:rPr>
              <a:t>48TB system configured to support an average maximum of 5 SAN Xsan/Windows/Linux clients*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04040"/>
              </a:solidFill>
            </a:endParaRPr>
          </a:p>
          <a:p>
            <a:pPr marL="400050" lvl="0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04040"/>
                </a:solidFill>
              </a:rPr>
              <a:t>96TB system configured to support an average maximum of 7 SAN Xsan/Windows/Linux clients*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404040"/>
              </a:solidFill>
            </a:endParaRPr>
          </a:p>
          <a:p>
            <a:pPr marL="400050" lvl="0" indent="-4000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404040"/>
                </a:solidFill>
              </a:rPr>
              <a:t>More performance information to come</a:t>
            </a:r>
          </a:p>
        </p:txBody>
      </p:sp>
      <p:sp>
        <p:nvSpPr>
          <p:cNvPr id="182" name="Shape 182"/>
          <p:cNvSpPr/>
          <p:nvPr/>
        </p:nvSpPr>
        <p:spPr>
          <a:xfrm>
            <a:off x="348521" y="5729924"/>
            <a:ext cx="8289248" cy="5539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0000"/>
                </a:solidFill>
              </a:rPr>
              <a:t>* Client recommendations based on simultaneous editing of 4 streams of ProRes 422 content; ingest and transcode may affect stream count, actual results may vary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322778" y="257769"/>
            <a:ext cx="8289247" cy="6397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6BB"/>
                </a:solidFill>
              </a:rPr>
              <a:t>Target Customer Deployments – M&amp;E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395804" y="990599"/>
            <a:ext cx="8443395" cy="54864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Smaller Xsan workgroups looking to renew and upgrade with a 100% Xsan client compatible solution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Facilis Terrablock, ProMax and Small Tree users unhappy with 1Gb Ethernet performance or lack of Xsan compatibility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Promise A-Class users looking for a more capable solution with Xsan compatibility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Current StorNext customers adding smaller remote and local workgroups for graphics, rendering or EFX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Ad agencies, corporate in-house video production, smaller Houses of Worship and faith-based producers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04040"/>
                </a:solidFill>
              </a:rPr>
              <a:t>Small mixed Apple-based Final Cut and Media Composer workgroups (use with SAN Fusion)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257728" y="270469"/>
            <a:ext cx="8289247" cy="639765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76BB"/>
                </a:solidFill>
              </a:rPr>
              <a:t>Example Deployment</a:t>
            </a:r>
            <a:r>
              <a:rPr sz="3200" dirty="0" smtClean="0">
                <a:solidFill>
                  <a:srgbClr val="0076BB"/>
                </a:solidFill>
              </a:rPr>
              <a:t> – </a:t>
            </a:r>
            <a:r>
              <a:rPr lang="en-US" sz="3200" dirty="0" smtClean="0">
                <a:solidFill>
                  <a:srgbClr val="0076BB"/>
                </a:solidFill>
              </a:rPr>
              <a:t>Typical Configuration</a:t>
            </a:r>
            <a:endParaRPr sz="3200" dirty="0">
              <a:solidFill>
                <a:srgbClr val="0076BB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49451" y="642235"/>
            <a:ext cx="75946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2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200" b="1" dirty="0"/>
              <a:t>48TB </a:t>
            </a:r>
            <a:r>
              <a:rPr sz="2200" b="1" dirty="0" err="1"/>
              <a:t>StorNext</a:t>
            </a:r>
            <a:r>
              <a:rPr sz="2200" b="1" dirty="0"/>
              <a:t> Pro Foundation</a:t>
            </a:r>
          </a:p>
        </p:txBody>
      </p:sp>
      <p:sp>
        <p:nvSpPr>
          <p:cNvPr id="201" name="Shape 201"/>
          <p:cNvSpPr/>
          <p:nvPr/>
        </p:nvSpPr>
        <p:spPr>
          <a:xfrm>
            <a:off x="2001376" y="5992713"/>
            <a:ext cx="525804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 dirty="0" smtClean="0"/>
              <a:t>12 Port Enabled</a:t>
            </a:r>
            <a:r>
              <a:rPr lang="en-US" dirty="0" smtClean="0"/>
              <a:t> </a:t>
            </a:r>
            <a:r>
              <a:rPr lang="en-US" sz="1600" dirty="0" smtClean="0"/>
              <a:t>Brocade</a:t>
            </a:r>
            <a:r>
              <a:rPr sz="1600" dirty="0" smtClean="0"/>
              <a:t> </a:t>
            </a:r>
            <a:r>
              <a:rPr lang="en-US" sz="1600" dirty="0" smtClean="0"/>
              <a:t>6505 </a:t>
            </a:r>
            <a:r>
              <a:rPr sz="1600" dirty="0" smtClean="0"/>
              <a:t>Fibre </a:t>
            </a:r>
            <a:r>
              <a:rPr sz="1600" dirty="0"/>
              <a:t>Channel Switch</a:t>
            </a:r>
          </a:p>
        </p:txBody>
      </p:sp>
      <p:pic>
        <p:nvPicPr>
          <p:cNvPr id="202" name="SN5-Foundation-v4 48.pdf"/>
          <p:cNvPicPr/>
          <p:nvPr/>
        </p:nvPicPr>
        <p:blipFill>
          <a:blip r:embed="rId2" cstate="print">
            <a:extLst/>
          </a:blip>
          <a:srcRect l="6217" t="3018" r="26049" b="2704"/>
          <a:stretch>
            <a:fillRect/>
          </a:stretch>
        </p:blipFill>
        <p:spPr>
          <a:xfrm rot="16200000">
            <a:off x="1985819" y="201548"/>
            <a:ext cx="4121976" cy="742485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597322" y="1795780"/>
            <a:ext cx="226785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Clients (Up to 5 total)</a:t>
            </a:r>
          </a:p>
        </p:txBody>
      </p:sp>
      <p:sp>
        <p:nvSpPr>
          <p:cNvPr id="204" name="Shape 204"/>
          <p:cNvSpPr/>
          <p:nvPr/>
        </p:nvSpPr>
        <p:spPr>
          <a:xfrm>
            <a:off x="7734723" y="2303779"/>
            <a:ext cx="1469242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600">
                <a:latin typeface="Arial"/>
                <a:ea typeface="Arial"/>
                <a:cs typeface="Arial"/>
                <a:sym typeface="Arial"/>
              </a:rPr>
              <a:t>Redundant</a:t>
            </a:r>
          </a:p>
          <a:p>
            <a:pPr lvl="0"/>
            <a:r>
              <a:rPr sz="1600">
                <a:latin typeface="Arial"/>
                <a:ea typeface="Arial"/>
                <a:cs typeface="Arial"/>
                <a:sym typeface="Arial"/>
              </a:rPr>
              <a:t>Metadata Controllers</a:t>
            </a:r>
          </a:p>
        </p:txBody>
      </p:sp>
      <p:sp>
        <p:nvSpPr>
          <p:cNvPr id="205" name="Shape 205"/>
          <p:cNvSpPr/>
          <p:nvPr/>
        </p:nvSpPr>
        <p:spPr>
          <a:xfrm>
            <a:off x="7734723" y="3421379"/>
            <a:ext cx="1469242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48TB Storage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257728" y="270469"/>
            <a:ext cx="8289247" cy="639765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76BB"/>
                </a:solidFill>
              </a:rPr>
              <a:t>Example Deployment</a:t>
            </a:r>
            <a:r>
              <a:rPr sz="3200" dirty="0" smtClean="0">
                <a:solidFill>
                  <a:srgbClr val="0076BB"/>
                </a:solidFill>
              </a:rPr>
              <a:t> – </a:t>
            </a:r>
            <a:r>
              <a:rPr lang="en-US" sz="3200" dirty="0" smtClean="0">
                <a:solidFill>
                  <a:srgbClr val="0076BB"/>
                </a:solidFill>
              </a:rPr>
              <a:t>Typical </a:t>
            </a:r>
            <a:r>
              <a:rPr sz="3200" dirty="0" smtClean="0">
                <a:solidFill>
                  <a:srgbClr val="0076BB"/>
                </a:solidFill>
              </a:rPr>
              <a:t>Configuration</a:t>
            </a:r>
            <a:endParaRPr sz="3200" dirty="0">
              <a:solidFill>
                <a:srgbClr val="0076BB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249451" y="642235"/>
            <a:ext cx="75946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2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b="0"/>
            </a:pPr>
            <a:r>
              <a:rPr sz="2200" b="1"/>
              <a:t>96TB StorNext Pro Foundation</a:t>
            </a:r>
          </a:p>
        </p:txBody>
      </p:sp>
      <p:sp>
        <p:nvSpPr>
          <p:cNvPr id="209" name="Shape 209"/>
          <p:cNvSpPr/>
          <p:nvPr/>
        </p:nvSpPr>
        <p:spPr>
          <a:xfrm>
            <a:off x="7493423" y="2430779"/>
            <a:ext cx="1469242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sz="1600">
                <a:latin typeface="Arial"/>
                <a:ea typeface="Arial"/>
                <a:cs typeface="Arial"/>
                <a:sym typeface="Arial"/>
              </a:rPr>
              <a:t>Redundant</a:t>
            </a:r>
          </a:p>
          <a:p>
            <a:pPr lvl="0"/>
            <a:r>
              <a:rPr sz="1600">
                <a:latin typeface="Arial"/>
                <a:ea typeface="Arial"/>
                <a:cs typeface="Arial"/>
                <a:sym typeface="Arial"/>
              </a:rPr>
              <a:t>Metadata Controllers</a:t>
            </a:r>
          </a:p>
        </p:txBody>
      </p:sp>
      <p:sp>
        <p:nvSpPr>
          <p:cNvPr id="210" name="Shape 210"/>
          <p:cNvSpPr/>
          <p:nvPr/>
        </p:nvSpPr>
        <p:spPr>
          <a:xfrm>
            <a:off x="7493423" y="3702926"/>
            <a:ext cx="1469242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96TB Storage</a:t>
            </a:r>
          </a:p>
        </p:txBody>
      </p:sp>
      <p:sp>
        <p:nvSpPr>
          <p:cNvPr id="211" name="Shape 211"/>
          <p:cNvSpPr/>
          <p:nvPr/>
        </p:nvSpPr>
        <p:spPr>
          <a:xfrm>
            <a:off x="1786175" y="6155578"/>
            <a:ext cx="491549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 dirty="0" smtClean="0"/>
              <a:t>24 </a:t>
            </a:r>
            <a:r>
              <a:rPr sz="1600" dirty="0"/>
              <a:t>Port</a:t>
            </a:r>
            <a:r>
              <a:rPr sz="1600" dirty="0" smtClean="0"/>
              <a:t> </a:t>
            </a:r>
            <a:r>
              <a:rPr lang="en-US" sz="1600" dirty="0" smtClean="0"/>
              <a:t>Enabled Brocade 6505 </a:t>
            </a:r>
            <a:r>
              <a:rPr sz="1600" dirty="0" smtClean="0"/>
              <a:t>Fibre </a:t>
            </a:r>
            <a:r>
              <a:rPr sz="1600" dirty="0"/>
              <a:t>Channel Switch</a:t>
            </a:r>
          </a:p>
        </p:txBody>
      </p:sp>
      <p:pic>
        <p:nvPicPr>
          <p:cNvPr id="212" name="SN5-Foundation-v4 96.pdf"/>
          <p:cNvPicPr/>
          <p:nvPr/>
        </p:nvPicPr>
        <p:blipFill>
          <a:blip r:embed="rId2" cstate="print">
            <a:extLst/>
          </a:blip>
          <a:srcRect l="3815" r="8561" b="3195"/>
          <a:stretch>
            <a:fillRect/>
          </a:stretch>
        </p:blipFill>
        <p:spPr>
          <a:xfrm rot="16200000">
            <a:off x="1823933" y="552692"/>
            <a:ext cx="4626051" cy="661404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978322" y="1255657"/>
            <a:ext cx="2267854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600"/>
              <a:t>Clients (Up to 7 total)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639763"/>
          </a:xfrm>
        </p:spPr>
        <p:txBody>
          <a:bodyPr/>
          <a:lstStyle/>
          <a:p>
            <a:pPr algn="ctr"/>
            <a:r>
              <a:rPr lang="en-US" dirty="0" smtClean="0"/>
              <a:t>Hardware Overview</a:t>
            </a:r>
            <a:endParaRPr lang="en-US" dirty="0" smtClean="0"/>
          </a:p>
        </p:txBody>
      </p:sp>
      <p:sp>
        <p:nvSpPr>
          <p:cNvPr id="8" name="Text Placeholder 5"/>
          <p:cNvSpPr txBox="1">
            <a:spLocks/>
          </p:cNvSpPr>
          <p:nvPr/>
        </p:nvSpPr>
        <p:spPr bwMode="auto">
          <a:xfrm>
            <a:off x="904875" y="5490839"/>
            <a:ext cx="7156774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Tx/>
              <a:buChar char="-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DD8F4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Presented By: </a:t>
            </a:r>
            <a:r>
              <a:rPr lang="en-US" sz="1600" b="1" dirty="0" smtClean="0">
                <a:solidFill>
                  <a:srgbClr val="7DD8F4"/>
                </a:solidFill>
                <a:ea typeface="ＭＳ Ｐゴシック" charset="-128"/>
                <a:cs typeface="ＭＳ Ｐゴシック" charset="-128"/>
              </a:rPr>
              <a:t>Brian Raccuglia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7DD8F4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895&quot;&gt;&lt;property id=&quot;20148&quot; value=&quot;5&quot;/&gt;&lt;property id=&quot;20300&quot; value=&quot;Slide 1&quot;/&gt;&lt;property id=&quot;20307&quot; value=&quot;662&quot;/&gt;&lt;/object&gt;&lt;object type=&quot;3&quot; unique_id=&quot;10896&quot;&gt;&lt;property id=&quot;20148&quot; value=&quot;5&quot;/&gt;&lt;property id=&quot;20300&quot; value=&quot;Slide 2 - &amp;quot;Before we begin…&amp;quot;&quot;/&gt;&lt;property id=&quot;20307&quot; value=&quot;752&quot;/&gt;&lt;/object&gt;&lt;object type=&quot;3&quot; unique_id=&quot;10897&quot;&gt;&lt;property id=&quot;20148&quot; value=&quot;5&quot;/&gt;&lt;property id=&quot;20300&quot; value=&quot;Slide 3 - &amp;quot;Agenda&amp;quot;&quot;/&gt;&lt;property id=&quot;20307&quot; value=&quot;409&quot;/&gt;&lt;/object&gt;&lt;object type=&quot;3&quot; unique_id=&quot;10898&quot;&gt;&lt;property id=&quot;20148&quot; value=&quot;5&quot;/&gt;&lt;property id=&quot;20300&quot; value=&quot;Slide 4 - &amp;quot;Product Overview&amp;quot;&quot;/&gt;&lt;property id=&quot;20307&quot; value=&quot;741&quot;/&gt;&lt;/object&gt;&lt;object type=&quot;3&quot; unique_id=&quot;10899&quot;&gt;&lt;property id=&quot;20148&quot; value=&quot;5&quot;/&gt;&lt;property id=&quot;20300&quot; value=&quot;Slide 10 - &amp;quot;StorNext Pro Foundation Overview&amp;quot;&quot;/&gt;&lt;property id=&quot;20307&quot; value=&quot;753&quot;/&gt;&lt;/object&gt;&lt;object type=&quot;3&quot; unique_id=&quot;10902&quot;&gt;&lt;property id=&quot;20148&quot; value=&quot;5&quot;/&gt;&lt;property id=&quot;20300&quot; value=&quot;Slide 6 - &amp;quot;StorNext M220 Initial Release via Express &amp;quot;&quot;/&gt;&lt;property id=&quot;20307&quot; value=&quot;754&quot;/&gt;&lt;/object&gt;&lt;object type=&quot;3&quot; unique_id=&quot;10903&quot;&gt;&lt;property id=&quot;20148&quot; value=&quot;5&quot;/&gt;&lt;property id=&quot;20300&quot; value=&quot;Slide 9 - &amp;quot;M220, etc.&amp;quot;&quot;/&gt;&lt;property id=&quot;20307&quot; value=&quot;758&quot;/&gt;&lt;/object&gt;&lt;object type=&quot;3&quot; unique_id=&quot;10904&quot;&gt;&lt;property id=&quot;20148&quot; value=&quot;5&quot;/&gt;&lt;property id=&quot;20300&quot; value=&quot;Slide 8 - &amp;quot;Compare/contrast Pro Solutions&amp;quot;&quot;/&gt;&lt;property id=&quot;20307&quot; value=&quot;791&quot;/&gt;&lt;/object&gt;&lt;object type=&quot;3&quot; unique_id=&quot;10905&quot;&gt;&lt;property id=&quot;20148&quot; value=&quot;5&quot;/&gt;&lt;property id=&quot;20300&quot; value=&quot;Slide 21 - &amp;quot;Documentation and Training&amp;quot;&quot;/&gt;&lt;property id=&quot;20307&quot; value=&quot;797&quot;/&gt;&lt;/object&gt;&lt;object type=&quot;3&quot; unique_id=&quot;10907&quot;&gt;&lt;property id=&quot;20148&quot; value=&quot;5&quot;/&gt;&lt;property id=&quot;20300&quot; value=&quot;Slide 13 - &amp;quot;M220 Platform&amp;quot;&quot;/&gt;&lt;property id=&quot;20307&quot; value=&quot;774&quot;/&gt;&lt;/object&gt;&lt;object type=&quot;3&quot; unique_id=&quot;10908&quot;&gt;&lt;property id=&quot;20148&quot; value=&quot;5&quot;/&gt;&lt;property id=&quot;20300&quot; value=&quot;Slide 17 - &amp;quot;M220 Storage&amp;quot;&quot;/&gt;&lt;property id=&quot;20307&quot; value=&quot;775&quot;/&gt;&lt;/object&gt;&lt;object type=&quot;3&quot; unique_id=&quot;10909&quot;&gt;&lt;property id=&quot;20148&quot; value=&quot;5&quot;/&gt;&lt;property id=&quot;20300&quot; value=&quot;Slide 18 - &amp;quot;Pro Foundation LUN Layout&amp;quot;&quot;/&gt;&lt;property id=&quot;20307&quot; value=&quot;776&quot;/&gt;&lt;/object&gt;&lt;object type=&quot;3&quot; unique_id=&quot;10910&quot;&gt;&lt;property id=&quot;20148&quot; value=&quot;5&quot;/&gt;&lt;property id=&quot;20300&quot; value=&quot;Slide 19 - &amp;quot;One Enclosure – 1 file system &amp;quot;&quot;/&gt;&lt;property id=&quot;20307&quot; value=&quot;777&quot;/&gt;&lt;/object&gt;&lt;object type=&quot;3&quot; unique_id=&quot;10911&quot;&gt;&lt;property id=&quot;20148&quot; value=&quot;5&quot;/&gt;&lt;property id=&quot;20300&quot; value=&quot;Slide 20 - &amp;quot;Two Enclosures – 1-2 file systems &amp;quot;&quot;/&gt;&lt;property id=&quot;20307&quot; value=&quot;778&quot;/&gt;&lt;/object&gt;&lt;object type=&quot;3&quot; unique_id=&quot;10912&quot;&gt;&lt;property id=&quot;20148&quot; value=&quot;5&quot;/&gt;&lt;property id=&quot;20300&quot; value=&quot;Slide 25 - &amp;quot;QXS One-Button Config Updates?&amp;quot;&quot;/&gt;&lt;property id=&quot;20307&quot; value=&quot;779&quot;/&gt;&lt;/object&gt;&lt;object type=&quot;3&quot; unique_id=&quot;10913&quot;&gt;&lt;property id=&quot;20148&quot; value=&quot;5&quot;/&gt;&lt;property id=&quot;20300&quot; value=&quot;Slide 26 - &amp;quot;QXS One-Button Config Updates?&amp;quot;&quot;/&gt;&lt;property id=&quot;20307&quot; value=&quot;780&quot;/&gt;&lt;/object&gt;&lt;object type=&quot;3&quot; unique_id=&quot;10914&quot;&gt;&lt;property id=&quot;20148&quot; value=&quot;5&quot;/&gt;&lt;property id=&quot;20300&quot; value=&quot;Slide 27 - &amp;quot;QXS One-Button Config (cont.)&amp;quot;&quot;/&gt;&lt;property id=&quot;20307&quot; value=&quot;781&quot;/&gt;&lt;/object&gt;&lt;object type=&quot;3&quot; unique_id=&quot;10915&quot;&gt;&lt;property id=&quot;20148&quot; value=&quot;5&quot;/&gt;&lt;property id=&quot;20300&quot; value=&quot;Slide 14 - &amp;quot;M220 Server&amp;quot;&quot;/&gt;&lt;property id=&quot;20307&quot; value=&quot;782&quot;/&gt;&lt;/object&gt;&lt;object type=&quot;3&quot; unique_id=&quot;10916&quot;&gt;&lt;property id=&quot;20148&quot; value=&quot;5&quot;/&gt;&lt;property id=&quot;20300&quot; value=&quot;Slide 12 - &amp;quot;M220 Server&amp;quot;&quot;/&gt;&lt;property id=&quot;20307&quot; value=&quot;783&quot;/&gt;&lt;/object&gt;&lt;object type=&quot;3&quot; unique_id=&quot;10918&quot;&gt;&lt;property id=&quot;20148&quot; value=&quot;5&quot;/&gt;&lt;property id=&quot;20300&quot; value=&quot;Slide 30 - &amp;quot;M220 Service Menu Changes (vs. M440)&amp;quot;&quot;/&gt;&lt;property id=&quot;20307&quot; value=&quot;785&quot;/&gt;&lt;/object&gt;&lt;object type=&quot;3&quot; unique_id=&quot;10919&quot;&gt;&lt;property id=&quot;20148&quot; value=&quot;5&quot;/&gt;&lt;property id=&quot;20300&quot; value=&quot;Slide 31 - &amp;quot;StorNext GUI&amp;quot;&quot;/&gt;&lt;property id=&quot;20307&quot; value=&quot;786&quot;/&gt;&lt;/object&gt;&lt;object type=&quot;3&quot; unique_id=&quot;10920&quot;&gt;&lt;property id=&quot;20148&quot; value=&quot;5&quot;/&gt;&lt;property id=&quot;20300&quot; value=&quot;Slide 7 - &amp;quot;Licensing&amp;quot;&quot;/&gt;&lt;property id=&quot;20307&quot; value=&quot;787&quot;/&gt;&lt;/object&gt;&lt;object type=&quot;3&quot; unique_id=&quot;10921&quot;&gt;&lt;property id=&quot;20148&quot; value=&quot;5&quot;/&gt;&lt;property id=&quot;20300&quot; value=&quot;Slide 24 - &amp;quot;Software Installation&amp;quot;&quot;/&gt;&lt;property id=&quot;20307&quot; value=&quot;788&quot;/&gt;&lt;/object&gt;&lt;object type=&quot;3&quot; unique_id=&quot;10922&quot;&gt;&lt;property id=&quot;20148&quot; value=&quot;5&quot;/&gt;&lt;property id=&quot;20300&quot; value=&quot;Slide 22 - &amp;quot;Installation  Overview&amp;quot;&quot;/&gt;&lt;property id=&quot;20307&quot; value=&quot;794&quot;/&gt;&lt;/object&gt;&lt;object type=&quot;3&quot; unique_id=&quot;10924&quot;&gt;&lt;property id=&quot;20148&quot; value=&quot;5&quot;/&gt;&lt;property id=&quot;20300&quot; value=&quot;Slide 28 - &amp;quot;Service and Support&amp;quot;&quot;/&gt;&lt;property id=&quot;20307&quot; value=&quot;427&quot;/&gt;&lt;/object&gt;&lt;object type=&quot;3&quot; unique_id=&quot;10925&quot;&gt;&lt;property id=&quot;20148&quot; value=&quot;5&quot;/&gt;&lt;property id=&quot;20300&quot; value=&quot;Slide 32 - &amp;quot;Service Model&amp;quot;&quot;/&gt;&lt;property id=&quot;20307&quot; value=&quot;595&quot;/&gt;&lt;/object&gt;&lt;object type=&quot;3&quot; unique_id=&quot;10926&quot;&gt;&lt;property id=&quot;20148&quot; value=&quot;5&quot;/&gt;&lt;property id=&quot;20300&quot; value=&quot;Slide 33 - &amp;quot;Service Model (cont.)&amp;quot;&quot;/&gt;&lt;property id=&quot;20307&quot; value=&quot;767&quot;/&gt;&lt;/object&gt;&lt;object type=&quot;3&quot; unique_id=&quot;10927&quot;&gt;&lt;property id=&quot;20148&quot; value=&quot;5&quot;/&gt;&lt;property id=&quot;20300&quot; value=&quot;Slide 34 - &amp;quot;Part Numbers&amp;quot;&quot;/&gt;&lt;property id=&quot;20307&quot; value=&quot;769&quot;/&gt;&lt;/object&gt;&lt;object type=&quot;3&quot; unique_id=&quot;10928&quot;&gt;&lt;property id=&quot;20148&quot; value=&quot;5&quot;/&gt;&lt;property id=&quot;20300&quot; value=&quot;Slide 35 - &amp;quot;FRU/CRU Model&amp;quot;&quot;/&gt;&lt;property id=&quot;20307&quot; value=&quot;768&quot;/&gt;&lt;/object&gt;&lt;object type=&quot;3&quot; unique_id=&quot;10930&quot;&gt;&lt;property id=&quot;20148&quot; value=&quot;5&quot;/&gt;&lt;property id=&quot;20300&quot; value=&quot;Slide 36 - &amp;quot;Online Postings&amp;quot;&quot;/&gt;&lt;property id=&quot;20307&quot; value=&quot;789&quot;/&gt;&lt;/object&gt;&lt;object type=&quot;3&quot; unique_id=&quot;10932&quot;&gt;&lt;property id=&quot;20148&quot; value=&quot;5&quot;/&gt;&lt;property id=&quot;20300&quot; value=&quot;Slide 37&quot;/&gt;&lt;property id=&quot;20307&quot; value=&quot;420&quot;/&gt;&lt;/object&gt;&lt;object type=&quot;3&quot; unique_id=&quot;11593&quot;&gt;&lt;property id=&quot;20148&quot; value=&quot;5&quot;/&gt;&lt;property id=&quot;20300&quot; value=&quot;Slide 5 - &amp;quot;Pro Foundation Product Overview&amp;quot;&quot;/&gt;&lt;property id=&quot;20307&quot; value=&quot;800&quot;/&gt;&lt;/object&gt;&lt;object type=&quot;3&quot; unique_id=&quot;11594&quot;&gt;&lt;property id=&quot;20148&quot; value=&quot;5&quot;/&gt;&lt;property id=&quot;20300&quot; value=&quot;Slide 11 - &amp;quot;Metadata Controller Nodes&amp;quot;&quot;/&gt;&lt;property id=&quot;20307&quot; value=&quot;802&quot;/&gt;&lt;/object&gt;&lt;object type=&quot;3&quot; unique_id=&quot;11595&quot;&gt;&lt;property id=&quot;20148&quot; value=&quot;5&quot;/&gt;&lt;property id=&quot;20300&quot; value=&quot;Slide 15 - &amp;quot;Storage Controller Enclosure&amp;quot;&quot;/&gt;&lt;property id=&quot;20307&quot; value=&quot;803&quot;/&gt;&lt;/object&gt;&lt;object type=&quot;3&quot; unique_id=&quot;11596&quot;&gt;&lt;property id=&quot;20148&quot; value=&quot;5&quot;/&gt;&lt;property id=&quot;20300&quot; value=&quot;Slide 16 - &amp;quot;Storage Expansion Enclosure&amp;quot;&quot;/&gt;&lt;property id=&quot;20307&quot; value=&quot;804&quot;/&gt;&lt;/object&gt;&lt;object type=&quot;3&quot; unique_id=&quot;11597&quot;&gt;&lt;property id=&quot;20148&quot; value=&quot;5&quot;/&gt;&lt;property id=&quot;20300&quot; value=&quot;Slide 23 - &amp;quot;Installation Process Overview&amp;quot;&quot;/&gt;&lt;property id=&quot;20307&quot; value=&quot;798&quot;/&gt;&lt;/object&gt;&lt;object type=&quot;3&quot; unique_id=&quot;11598&quot;&gt;&lt;property id=&quot;20148&quot; value=&quot;5&quot;/&gt;&lt;property id=&quot;20300&quot; value=&quot;Slide 29 - &amp;quot;Service and Support Topics&amp;quot;&quot;/&gt;&lt;property id=&quot;20307&quot; value=&quot;80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Quantum Portfolio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Quantum Template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ontent Slide">
  <a:themeElements>
    <a:clrScheme name="Custom 10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BeCertain-NewTemplate-2013-Standard-Condensed-v2">
  <a:themeElements>
    <a:clrScheme name="Quantum">
      <a:dk1>
        <a:sysClr val="windowText" lastClr="000000"/>
      </a:dk1>
      <a:lt1>
        <a:sysClr val="window" lastClr="FFFFFF"/>
      </a:lt1>
      <a:dk2>
        <a:srgbClr val="006AD6"/>
      </a:dk2>
      <a:lt2>
        <a:srgbClr val="FFBA00"/>
      </a:lt2>
      <a:accent1>
        <a:srgbClr val="F47F16"/>
      </a:accent1>
      <a:accent2>
        <a:srgbClr val="7FAD49"/>
      </a:accent2>
      <a:accent3>
        <a:srgbClr val="41A2EF"/>
      </a:accent3>
      <a:accent4>
        <a:srgbClr val="969697"/>
      </a:accent4>
      <a:accent5>
        <a:srgbClr val="666666"/>
      </a:accent5>
      <a:accent6>
        <a:srgbClr val="002878"/>
      </a:accent6>
      <a:hlink>
        <a:srgbClr val="ADC2E4"/>
      </a:hlink>
      <a:folHlink>
        <a:srgbClr val="14B4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P00457A-v01 (2)</Template>
  <TotalTime>19704</TotalTime>
  <Words>1655</Words>
  <Application>Microsoft Office PowerPoint</Application>
  <PresentationFormat>On-screen Show (4:3)</PresentationFormat>
  <Paragraphs>217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Quantum Portfolio</vt:lpstr>
      <vt:lpstr>Quantum Template</vt:lpstr>
      <vt:lpstr>BeCertain-NewTemplate-2013-Standard-Condensed-v2</vt:lpstr>
      <vt:lpstr>Content Slide</vt:lpstr>
      <vt:lpstr>1_BeCertain-NewTemplate-2013-Standard-Condensed-v2</vt:lpstr>
      <vt:lpstr>Slide 1</vt:lpstr>
      <vt:lpstr>Agenda</vt:lpstr>
      <vt:lpstr>Product Overview</vt:lpstr>
      <vt:lpstr>StorNext Pro Foundation</vt:lpstr>
      <vt:lpstr>Performance </vt:lpstr>
      <vt:lpstr>Target Customer Deployments – M&amp;E</vt:lpstr>
      <vt:lpstr>Example Deployment – Typical Configuration</vt:lpstr>
      <vt:lpstr>Example Deployment – Typical Configuration</vt:lpstr>
      <vt:lpstr>Hardware Overview</vt:lpstr>
      <vt:lpstr>Pro Foundation Platform</vt:lpstr>
      <vt:lpstr>Pro Foundation Storage</vt:lpstr>
      <vt:lpstr>Pro Foundation LUN Layout</vt:lpstr>
      <vt:lpstr>One Enclosure – 1 file system </vt:lpstr>
      <vt:lpstr>Two Enclosures – 1-2 file systems </vt:lpstr>
      <vt:lpstr>Software Overview</vt:lpstr>
      <vt:lpstr>Service and Support Topics </vt:lpstr>
      <vt:lpstr>Pro Foundation GUI</vt:lpstr>
      <vt:lpstr>Pro Foundation GUI</vt:lpstr>
      <vt:lpstr>Service Menu Changes (vs. M440)</vt:lpstr>
      <vt:lpstr>Installation  Overview</vt:lpstr>
      <vt:lpstr>Installation Process Overview</vt:lpstr>
      <vt:lpstr>Pro Foundation Metadata Controller Nodes</vt:lpstr>
      <vt:lpstr>Pro Foundation Storage Array Enclosures</vt:lpstr>
      <vt:lpstr>Software Installation</vt:lpstr>
      <vt:lpstr>Storage Array One-Button Config</vt:lpstr>
      <vt:lpstr>Storage Array One-Button Config</vt:lpstr>
      <vt:lpstr>Storage Array One-Button Config (cont.)</vt:lpstr>
      <vt:lpstr>Training and Documentation Service and Support</vt:lpstr>
      <vt:lpstr>Documentation and Training</vt:lpstr>
      <vt:lpstr>Service Model</vt:lpstr>
      <vt:lpstr>Service Model (cont.)</vt:lpstr>
      <vt:lpstr>Slide 32</vt:lpstr>
    </vt:vector>
  </TitlesOfParts>
  <Company>Quantum Corporation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DXi4701 TOI for Global Service</dc:title>
  <dc:creator>Jim  Hibbard</dc:creator>
  <dc:description>Copyright 2012, Quantum, Inc._x000d_** Confidential / Internal Use Only **</dc:description>
  <cp:lastModifiedBy>Jim Hibbard</cp:lastModifiedBy>
  <cp:revision>920</cp:revision>
  <cp:lastPrinted>2012-04-03T01:06:05Z</cp:lastPrinted>
  <dcterms:created xsi:type="dcterms:W3CDTF">2012-04-26T00:37:40Z</dcterms:created>
  <dcterms:modified xsi:type="dcterms:W3CDTF">2015-01-13T21:46:32Z</dcterms:modified>
</cp:coreProperties>
</file>