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Relationship Id="rId5" Type="http://schemas.openxmlformats.org/officeDocument/2006/relationships/image" Target="../media/image00.png"/><Relationship Id="rId6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6711050" y="208325"/>
            <a:ext cx="2328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Quantum</a:t>
            </a:r>
          </a:p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x="233877" y="1070925"/>
            <a:ext cx="8523299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" sz="2400">
                <a:latin typeface="Verdana"/>
                <a:ea typeface="Verdana"/>
                <a:cs typeface="Verdana"/>
                <a:sym typeface="Verdana"/>
              </a:rPr>
              <a:t>StorNext ‘snapshot &amp; cvgather’ logs analysis using a Parsing logs Application</a:t>
            </a:r>
          </a:p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latin typeface="Verdana"/>
                <a:ea typeface="Verdana"/>
                <a:cs typeface="Verdana"/>
                <a:sym typeface="Verdana"/>
              </a:rPr>
              <a:t>Part 2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595225" y="3526650"/>
            <a:ext cx="42855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FC5E8"/>
                </a:solidFill>
                <a:latin typeface="Verdana"/>
                <a:ea typeface="Verdana"/>
                <a:cs typeface="Verdana"/>
                <a:sym typeface="Verdana"/>
              </a:rPr>
              <a:t>Presented by  German Krackow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FC5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FC5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FC5E8"/>
                </a:solidFill>
                <a:latin typeface="Verdana"/>
                <a:ea typeface="Verdana"/>
                <a:cs typeface="Verdana"/>
                <a:sym typeface="Verdana"/>
              </a:rPr>
              <a:t>Sep 2,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109276"/>
            <a:ext cx="8229600" cy="530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Analyze - error leads - Collect Data - Connect Dots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59525" y="639975"/>
            <a:ext cx="4436400" cy="450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495925" y="640050"/>
            <a:ext cx="4558800" cy="450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0" y="639975"/>
            <a:ext cx="4406399" cy="232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14225"/>
            <a:ext cx="4474600" cy="26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925" y="2696025"/>
            <a:ext cx="4605575" cy="24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925" y="639975"/>
            <a:ext cx="4605575" cy="2321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 flipH="1" rot="10800000">
            <a:off x="3742425" y="2083325"/>
            <a:ext cx="766200" cy="252899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0" name="Shape 170"/>
          <p:cNvCxnSpPr/>
          <p:nvPr/>
        </p:nvCxnSpPr>
        <p:spPr>
          <a:xfrm flipH="1" rot="10800000">
            <a:off x="3660575" y="3950699"/>
            <a:ext cx="947099" cy="30510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595225" y="0"/>
            <a:ext cx="7990799" cy="454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2400">
                <a:solidFill>
                  <a:srgbClr val="E69138"/>
                </a:solidFill>
                <a:latin typeface="Verdana"/>
                <a:ea typeface="Verdana"/>
                <a:cs typeface="Verdana"/>
                <a:sym typeface="Verdana"/>
              </a:rPr>
              <a:t>Drill down - Browsing results - On screen - In files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5" y="481975"/>
            <a:ext cx="5258400" cy="24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25" y="2827275"/>
            <a:ext cx="4901275" cy="230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319675" y="1660925"/>
            <a:ext cx="3772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Use the Mouse to scroll Upwards when the output is too long. Sometimes you can dump to ‘less’ but not always.</a:t>
            </a:r>
          </a:p>
        </p:txBody>
      </p:sp>
      <p:cxnSp>
        <p:nvCxnSpPr>
          <p:cNvPr id="179" name="Shape 179"/>
          <p:cNvCxnSpPr/>
          <p:nvPr/>
        </p:nvCxnSpPr>
        <p:spPr>
          <a:xfrm flipH="1">
            <a:off x="5237924" y="2261825"/>
            <a:ext cx="632400" cy="245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0" name="Shape 180"/>
          <p:cNvSpPr txBox="1"/>
          <p:nvPr/>
        </p:nvSpPr>
        <p:spPr>
          <a:xfrm>
            <a:off x="5319675" y="638225"/>
            <a:ext cx="3682799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Scrolling the Terminal buffer is the one of the two operations where Mouse _can_ be used.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The other operation is _cut/paste_ to a notepad to collect the relevant analyzed data.  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736575" y="2827275"/>
            <a:ext cx="4947599" cy="2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2" name="Shape 182"/>
          <p:cNvCxnSpPr/>
          <p:nvPr/>
        </p:nvCxnSpPr>
        <p:spPr>
          <a:xfrm>
            <a:off x="1093700" y="5074225"/>
            <a:ext cx="3198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83" name="Shape 183"/>
          <p:cNvSpPr txBox="1"/>
          <p:nvPr/>
        </p:nvSpPr>
        <p:spPr>
          <a:xfrm>
            <a:off x="5609900" y="2477575"/>
            <a:ext cx="3534299" cy="259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Less allows scrolling back &amp; forth using the arrow keys, press Space bar to go downwards.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Some other usable ‘less’ commands 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/  search forwards, highlights &lt;expr&gt;</a:t>
            </a: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?  search backwards</a:t>
            </a: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1 G   Go to Top of file (1st record)</a:t>
            </a: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G   Go to bottom of file (last record)</a:t>
            </a: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&lt;n&gt; G  Go to line &lt;n&gt;</a:t>
            </a: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!grep &lt;expr&gt; % | less  search for only &lt;exp&gt; in the whole file, dump to ‘less’</a:t>
            </a:r>
          </a:p>
          <a:p>
            <a:pPr indent="-29845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v   Enters  ‘vi’ editor on file.</a:t>
            </a:r>
          </a:p>
          <a:p>
            <a:pPr indent="-298450" lvl="0" marL="457200">
              <a:spcBef>
                <a:spcPts val="0"/>
              </a:spcBef>
              <a:buClr>
                <a:srgbClr val="FFFF00"/>
              </a:buClr>
              <a:buSzPct val="100000"/>
              <a:buFont typeface="Verdana"/>
              <a:buChar char="➢"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q   Quits browsing file  (quit ‘less’)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94377"/>
            <a:ext cx="8229600" cy="40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" sz="240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Drill down using ‘error leads’ - Collect Data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300" y="498475"/>
            <a:ext cx="5766150" cy="24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00" y="3066758"/>
            <a:ext cx="9143999" cy="20455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Shape 191"/>
          <p:cNvCxnSpPr/>
          <p:nvPr/>
        </p:nvCxnSpPr>
        <p:spPr>
          <a:xfrm>
            <a:off x="4620350" y="2618950"/>
            <a:ext cx="431700" cy="1785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94377"/>
            <a:ext cx="8229600" cy="40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240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Drill down using ‘error leads’ - Collect Data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7346"/>
            <a:ext cx="9144000" cy="97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925" y="498475"/>
            <a:ext cx="5699174" cy="322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Shape 199"/>
          <p:cNvCxnSpPr/>
          <p:nvPr/>
        </p:nvCxnSpPr>
        <p:spPr>
          <a:xfrm>
            <a:off x="4694775" y="3020725"/>
            <a:ext cx="528300" cy="2382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116676"/>
            <a:ext cx="8229600" cy="45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24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Collect Data - (Cut/Paste) - Complete Analysis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1699" l="0" r="0" t="-1700"/>
          <a:stretch/>
        </p:blipFill>
        <p:spPr>
          <a:xfrm>
            <a:off x="48000" y="468750"/>
            <a:ext cx="5758724" cy="302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575" y="2075825"/>
            <a:ext cx="6006974" cy="3067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 flipH="1" rot="10800000">
            <a:off x="2574225" y="2068325"/>
            <a:ext cx="6011700" cy="74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8" name="Shape 208"/>
          <p:cNvCxnSpPr/>
          <p:nvPr/>
        </p:nvCxnSpPr>
        <p:spPr>
          <a:xfrm flipH="1">
            <a:off x="2574424" y="2083250"/>
            <a:ext cx="22200" cy="306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57151"/>
            <a:ext cx="8229600" cy="45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24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Collect Data - (Cut/Paste) - Complete Analysis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453850"/>
            <a:ext cx="6023574" cy="35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50" y="3171775"/>
            <a:ext cx="6343750" cy="19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3950" y="606200"/>
            <a:ext cx="4880774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7951" y="2692175"/>
            <a:ext cx="5156049" cy="24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Shape 218"/>
          <p:cNvCxnSpPr/>
          <p:nvPr/>
        </p:nvCxnSpPr>
        <p:spPr>
          <a:xfrm>
            <a:off x="3987950" y="2693350"/>
            <a:ext cx="5156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4010275" y="2700800"/>
            <a:ext cx="14999" cy="245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0" name="Shape 220"/>
          <p:cNvCxnSpPr/>
          <p:nvPr/>
        </p:nvCxnSpPr>
        <p:spPr>
          <a:xfrm>
            <a:off x="669625" y="3169525"/>
            <a:ext cx="3340800" cy="74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669625" y="3176975"/>
            <a:ext cx="14999" cy="1964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2" name="Shape 222"/>
          <p:cNvCxnSpPr/>
          <p:nvPr/>
        </p:nvCxnSpPr>
        <p:spPr>
          <a:xfrm rot="10800000">
            <a:off x="4173950" y="587649"/>
            <a:ext cx="0" cy="210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3" name="Shape 223"/>
          <p:cNvCxnSpPr/>
          <p:nvPr/>
        </p:nvCxnSpPr>
        <p:spPr>
          <a:xfrm>
            <a:off x="4173950" y="610100"/>
            <a:ext cx="4873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type="title"/>
          </p:nvPr>
        </p:nvSpPr>
        <p:spPr>
          <a:xfrm>
            <a:off x="457200" y="205976"/>
            <a:ext cx="8229600" cy="50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           raw snapshot                 view using application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75" y="795350"/>
            <a:ext cx="4235574" cy="43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400" y="795350"/>
            <a:ext cx="3698397" cy="43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81849"/>
            <a:ext cx="8229600" cy="4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" sz="24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Moving around the logs with the application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78200"/>
            <a:ext cx="2132699" cy="18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550" y="732825"/>
            <a:ext cx="1895799" cy="17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4275" y="785150"/>
            <a:ext cx="2409700" cy="19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2825" y="3060975"/>
            <a:ext cx="2132700" cy="20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9550" y="3095175"/>
            <a:ext cx="1931950" cy="19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89925" y="824125"/>
            <a:ext cx="3079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May feel a bit like solving the Rubik’s Cube.  _But_ with StorNext background and practice you will make sense of the rules. </a:t>
            </a:r>
          </a:p>
        </p:txBody>
      </p:sp>
      <p:cxnSp>
        <p:nvCxnSpPr>
          <p:cNvPr id="243" name="Shape 243"/>
          <p:cNvCxnSpPr>
            <a:stCxn id="237" idx="3"/>
            <a:endCxn id="238" idx="1"/>
          </p:cNvCxnSpPr>
          <p:nvPr/>
        </p:nvCxnSpPr>
        <p:spPr>
          <a:xfrm flipH="1" rot="10800000">
            <a:off x="2589899" y="1594074"/>
            <a:ext cx="759600" cy="1106700"/>
          </a:xfrm>
          <a:prstGeom prst="curvedConnector3">
            <a:avLst>
              <a:gd fmla="val 2341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4" name="Shape 244"/>
          <p:cNvCxnSpPr>
            <a:stCxn id="238" idx="3"/>
            <a:endCxn id="239" idx="1"/>
          </p:cNvCxnSpPr>
          <p:nvPr/>
        </p:nvCxnSpPr>
        <p:spPr>
          <a:xfrm>
            <a:off x="5245349" y="1594050"/>
            <a:ext cx="558900" cy="169200"/>
          </a:xfrm>
          <a:prstGeom prst="curvedConnector3">
            <a:avLst>
              <a:gd fmla="val 7188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5" name="Shape 245"/>
          <p:cNvCxnSpPr>
            <a:endCxn id="241" idx="3"/>
          </p:cNvCxnSpPr>
          <p:nvPr/>
        </p:nvCxnSpPr>
        <p:spPr>
          <a:xfrm rot="5400000">
            <a:off x="4986300" y="3047962"/>
            <a:ext cx="1320600" cy="730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6" name="Shape 246"/>
          <p:cNvCxnSpPr>
            <a:endCxn id="240" idx="1"/>
          </p:cNvCxnSpPr>
          <p:nvPr/>
        </p:nvCxnSpPr>
        <p:spPr>
          <a:xfrm flipH="1" rot="-5400000">
            <a:off x="5669075" y="3229612"/>
            <a:ext cx="1335300" cy="352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7" name="Shape 247"/>
          <p:cNvSpPr txBox="1"/>
          <p:nvPr/>
        </p:nvSpPr>
        <p:spPr>
          <a:xfrm>
            <a:off x="238075" y="3882025"/>
            <a:ext cx="2983499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Which in our case is how the different major  StorNext components work together and in what logs they leave activity records that allows to do the tracking and forensic analysis.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349550" y="2738075"/>
            <a:ext cx="52959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</a:rPr>
              <a:t>This is the Goal              -BUT-              often this is good enough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552225"/>
            <a:ext cx="8229600" cy="451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Based on number of years needed to master StorNext, I came up with the following formula, which express very well the very slow productivity when _NO_ support level training and logs Parser application is used. Axis Y mark 1 is the start of meaningful productivity. Mark 5 is the Max.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171125" y="86925"/>
            <a:ext cx="8630699" cy="4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</a:rPr>
              <a:t> </a:t>
            </a:r>
            <a:r>
              <a:rPr lang="en" sz="1800">
                <a:solidFill>
                  <a:srgbClr val="FCE5CD"/>
                </a:solidFill>
              </a:rPr>
              <a:t>Mathematical model for how a Log Parser improves productivity exponentially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303925" y="2846025"/>
            <a:ext cx="3717299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000" y="1262400"/>
            <a:ext cx="5839999" cy="36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Shape 257"/>
          <p:cNvCxnSpPr/>
          <p:nvPr/>
        </p:nvCxnSpPr>
        <p:spPr>
          <a:xfrm flipH="1" rot="10800000">
            <a:off x="1019300" y="3310999"/>
            <a:ext cx="1160700" cy="22200"/>
          </a:xfrm>
          <a:prstGeom prst="straightConnector1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967350"/>
            <a:ext cx="8229600" cy="40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4C1130"/>
              </a:buClr>
              <a:buSzPct val="100000"/>
              <a:buFont typeface="Verdana"/>
            </a:pPr>
            <a:r>
              <a:rPr lang="en" sz="1800">
                <a:solidFill>
                  <a:srgbClr val="4C1130"/>
                </a:solidFill>
                <a:latin typeface="Verdana"/>
                <a:ea typeface="Verdana"/>
                <a:cs typeface="Verdana"/>
                <a:sym typeface="Verdana"/>
              </a:rPr>
              <a:t>If there is any time left I can try answering a few questions.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C113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4C1130"/>
              </a:buClr>
              <a:buSzPct val="100000"/>
              <a:buFont typeface="Verdana"/>
            </a:pPr>
            <a:r>
              <a:rPr lang="en" sz="1800">
                <a:solidFill>
                  <a:srgbClr val="4C1130"/>
                </a:solidFill>
                <a:latin typeface="Verdana"/>
                <a:ea typeface="Verdana"/>
                <a:cs typeface="Verdana"/>
                <a:sym typeface="Verdana"/>
              </a:rPr>
              <a:t>If there is no time left for questions, feel free to e-mail the questions to me, I will address them as soon as I can.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C113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4C1130"/>
              </a:buClr>
              <a:buSzPct val="100000"/>
              <a:buFont typeface="Verdana"/>
            </a:pPr>
            <a:r>
              <a:rPr lang="en" sz="1800">
                <a:solidFill>
                  <a:srgbClr val="4C1130"/>
                </a:solidFill>
                <a:latin typeface="Verdana"/>
                <a:ea typeface="Verdana"/>
                <a:cs typeface="Verdana"/>
                <a:sym typeface="Verdana"/>
              </a:rPr>
              <a:t>There is still material to discuss about using this application, that could include: tips and tricks to collect data in a file, what to to do if CTRL-C by accident, what if stepping in a ‘bug’, accessing the work area dir structure, etc. I will add new slides on these.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C113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G.K. </a:t>
            </a:r>
          </a:p>
        </p:txBody>
      </p:sp>
      <p:sp>
        <p:nvSpPr>
          <p:cNvPr id="263" name="Shape 263"/>
          <p:cNvSpPr txBox="1"/>
          <p:nvPr>
            <p:ph type="title"/>
          </p:nvPr>
        </p:nvSpPr>
        <p:spPr>
          <a:xfrm>
            <a:off x="457200" y="250050"/>
            <a:ext cx="8229600" cy="583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Done with Part 2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6078650" y="137150"/>
            <a:ext cx="2187299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Quantum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86000" y="289500"/>
            <a:ext cx="3717299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Presentation Goal</a:t>
            </a:r>
            <a:r>
              <a:rPr lang="en" sz="240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571875" y="800875"/>
            <a:ext cx="7763699" cy="409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Show how to use the application. Hands at work with a couple of real SRs.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Prove that by performing ‘</a:t>
            </a:r>
            <a:r>
              <a:rPr lang="en">
                <a:solidFill>
                  <a:srgbClr val="741B47"/>
                </a:solidFill>
              </a:rPr>
              <a:t>logs Analysis</a:t>
            </a:r>
            <a:r>
              <a:rPr lang="en"/>
              <a:t>’ with the Parsing Application, you really get :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o    Fast access to the -ready- multiple reports collected by the ‘snapshot’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o    Easy and fast access to different logs and to Parsed results.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o    </a:t>
            </a:r>
            <a:r>
              <a:rPr lang="en">
                <a:solidFill>
                  <a:schemeClr val="dk1"/>
                </a:solidFill>
              </a:rPr>
              <a:t>Going over </a:t>
            </a:r>
            <a:r>
              <a:rPr lang="en"/>
              <a:t>Parsed logs is faster because the logs are clearer and easier to the eyes.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o    Easy to ‘</a:t>
            </a:r>
            <a:r>
              <a:rPr lang="en">
                <a:solidFill>
                  <a:srgbClr val="741B47"/>
                </a:solidFill>
              </a:rPr>
              <a:t>drill down</a:t>
            </a:r>
            <a:r>
              <a:rPr lang="en"/>
              <a:t>’ into the logs to collect data that allow to connect the dots.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o    Global Search on many sets of large logs (messages, TSM, MSM tac).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Confirm that with the help of the computer the chance of getting </a:t>
            </a:r>
            <a:r>
              <a:rPr lang="en">
                <a:solidFill>
                  <a:srgbClr val="990000"/>
                </a:solidFill>
              </a:rPr>
              <a:t>-valuable-</a:t>
            </a:r>
            <a:r>
              <a:rPr lang="en">
                <a:solidFill>
                  <a:schemeClr val="dk1"/>
                </a:solidFill>
              </a:rPr>
              <a:t> information from the </a:t>
            </a:r>
            <a:r>
              <a:rPr lang="en">
                <a:solidFill>
                  <a:srgbClr val="741B47"/>
                </a:solidFill>
              </a:rPr>
              <a:t>googol size</a:t>
            </a:r>
            <a:r>
              <a:rPr lang="en">
                <a:solidFill>
                  <a:schemeClr val="dk1"/>
                </a:solidFill>
              </a:rPr>
              <a:t>, disparate collection of logs and reports increases exponentially.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Show that a logs Parser application goal of targeting eliminating the very low to zero productivity results of the manual process, is for real (specially during years 0 to 3).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Show that the application helps speeding up the understanding and learning of StorNext, reducing the time to master it from 5 years to around -ONE- year (best case scenario).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111599"/>
            <a:ext cx="8229600" cy="535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Logging into a Linux Server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267850" y="781225"/>
            <a:ext cx="4380300" cy="419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48200" y="684451"/>
            <a:ext cx="4038599" cy="419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SSH to open a Terminal Session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There are three systems that have the ‘snapshot &amp; cvgather parser’ application installed.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SPS lab  M660 : upm660.lab.quantum.com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SPS lab  M440 : upm440.lab.quantum.com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SRSCRATCH system : srscratch.quantum.com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SPS Lab system log in using your Network UID and the password of the ‘stornext’ UID in the Machine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SzPct val="100000"/>
              <a:buFont typeface="Verdana"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See example on left panel</a:t>
            </a:r>
          </a:p>
        </p:txBody>
      </p:sp>
      <p:sp>
        <p:nvSpPr>
          <p:cNvPr id="66" name="Shape 66"/>
          <p:cNvSpPr/>
          <p:nvPr/>
        </p:nvSpPr>
        <p:spPr>
          <a:xfrm>
            <a:off x="415200" y="814675"/>
            <a:ext cx="4190999" cy="1101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germankrackow$ </a:t>
            </a:r>
            <a:r>
              <a:rPr lang="en" sz="11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ssh -l ivigil upm440.lab.quantum.com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ivigil@upm440.lab.quantum.com's password: </a:t>
            </a:r>
            <a:r>
              <a:rPr lang="en" sz="1100">
                <a:solidFill>
                  <a:srgbClr val="D5A6BD"/>
                </a:solidFill>
                <a:latin typeface="Verdana"/>
                <a:ea typeface="Verdana"/>
                <a:cs typeface="Verdana"/>
                <a:sym typeface="Verdana"/>
              </a:rPr>
              <a:t>quantum1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/usr/bin/xauth:  creating new authority file /stornext/unmantgt/ivigil/.Xauthority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[ivigil@upm440 ~]$ </a:t>
            </a:r>
            <a:r>
              <a:rPr lang="en" sz="11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runsnaplg</a:t>
            </a:r>
          </a:p>
        </p:txBody>
      </p:sp>
      <p:sp>
        <p:nvSpPr>
          <p:cNvPr id="67" name="Shape 67"/>
          <p:cNvSpPr/>
          <p:nvPr/>
        </p:nvSpPr>
        <p:spPr>
          <a:xfrm>
            <a:off x="399300" y="1993975"/>
            <a:ext cx="4190999" cy="10491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germankrackow$ </a:t>
            </a:r>
            <a:r>
              <a:rPr lang="en" sz="11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ssh -l scole upm660.lab.quantum.com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scole@upm660.lab.quantum.com's password: </a:t>
            </a:r>
            <a:r>
              <a:rPr lang="en" sz="1100">
                <a:solidFill>
                  <a:srgbClr val="D5A6BD"/>
                </a:solidFill>
                <a:latin typeface="Verdana"/>
                <a:ea typeface="Verdana"/>
                <a:cs typeface="Verdana"/>
                <a:sym typeface="Verdana"/>
              </a:rPr>
              <a:t>password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Last login: Thu Aug 27 18:17:26 2015 from ccp.quantum.com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[scole@upm660 ~]$ </a:t>
            </a:r>
            <a:r>
              <a:rPr lang="en" sz="11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runsnaplg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399300" y="3102550"/>
            <a:ext cx="4223099" cy="18152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00" y="3102550"/>
            <a:ext cx="4190999" cy="17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223200" y="205975"/>
            <a:ext cx="8463599" cy="508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" sz="2400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rPr>
              <a:t>Selecting a snapshot or cvgather file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86000" y="758900"/>
            <a:ext cx="5706599" cy="411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6026550" y="758900"/>
            <a:ext cx="2660399" cy="411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A61C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A61C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Select 1 to get a ‘snapshot’ file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00" y="758900"/>
            <a:ext cx="5706599" cy="19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000" y="2715750"/>
            <a:ext cx="5779449" cy="21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965450" y="1674075"/>
            <a:ext cx="3014999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Type -just- SR number _NO_ ‘SR’. Press _Enter_ to continue, or N enter to correct typed Number.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61C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If correcting retype the Number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61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965450" y="2752875"/>
            <a:ext cx="3014999" cy="98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85200C"/>
                </a:solidFill>
                <a:latin typeface="Verdana"/>
                <a:ea typeface="Verdana"/>
                <a:cs typeface="Verdana"/>
                <a:sym typeface="Verdana"/>
              </a:rPr>
              <a:t>A lists of ‘snapshot’ files that are available in the ‘ticketinfo’ filesystem, SR3578666 directory is provided to select _ONE_ from.  Here only one wa</a:t>
            </a:r>
            <a:r>
              <a:rPr lang="en" sz="11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" sz="1100">
                <a:solidFill>
                  <a:srgbClr val="85200C"/>
                </a:solidFill>
                <a:latin typeface="Verdana"/>
                <a:ea typeface="Verdana"/>
                <a:cs typeface="Verdana"/>
                <a:sym typeface="Verdana"/>
              </a:rPr>
              <a:t> available.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6026550" y="3772275"/>
            <a:ext cx="3072899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5B0F00"/>
                </a:solidFill>
                <a:latin typeface="Verdana"/>
                <a:ea typeface="Verdana"/>
                <a:cs typeface="Verdana"/>
                <a:sym typeface="Verdana"/>
              </a:rPr>
              <a:t>The snapshot file is copied to user’s work area.</a:t>
            </a:r>
          </a:p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5B0F00"/>
                </a:solidFill>
                <a:latin typeface="Verdana"/>
                <a:ea typeface="Verdana"/>
                <a:cs typeface="Verdana"/>
                <a:sym typeface="Verdana"/>
              </a:rPr>
              <a:t>_ONLY_Logs of interest are extrac</a:t>
            </a:r>
            <a:r>
              <a:rPr lang="en" sz="1100">
                <a:solidFill>
                  <a:srgbClr val="CC4125"/>
                </a:solidFill>
                <a:latin typeface="Verdana"/>
                <a:ea typeface="Verdana"/>
                <a:cs typeface="Verdana"/>
                <a:sym typeface="Verdana"/>
              </a:rPr>
              <a:t>ted to</a:t>
            </a:r>
            <a:r>
              <a:rPr lang="en" sz="1100">
                <a:solidFill>
                  <a:srgbClr val="5B0F00"/>
                </a:solidFill>
                <a:latin typeface="Verdana"/>
                <a:ea typeface="Verdana"/>
                <a:cs typeface="Verdana"/>
                <a:sym typeface="Verdana"/>
              </a:rPr>
              <a:t> work area -flat- directory structu</a:t>
            </a:r>
            <a:r>
              <a:rPr lang="en" sz="11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" sz="1100">
                <a:solidFill>
                  <a:srgbClr val="CC4125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</a:p>
        </p:txBody>
      </p:sp>
      <p:cxnSp>
        <p:nvCxnSpPr>
          <p:cNvPr id="82" name="Shape 82"/>
          <p:cNvCxnSpPr/>
          <p:nvPr/>
        </p:nvCxnSpPr>
        <p:spPr>
          <a:xfrm flipH="1">
            <a:off x="4382250" y="1302025"/>
            <a:ext cx="1718699" cy="4910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3" name="Shape 83"/>
          <p:cNvCxnSpPr/>
          <p:nvPr/>
        </p:nvCxnSpPr>
        <p:spPr>
          <a:xfrm flipH="1">
            <a:off x="3794500" y="1309475"/>
            <a:ext cx="2276699" cy="3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4" name="Shape 84"/>
          <p:cNvCxnSpPr/>
          <p:nvPr/>
        </p:nvCxnSpPr>
        <p:spPr>
          <a:xfrm flipH="1">
            <a:off x="4598150" y="1993975"/>
            <a:ext cx="1443299" cy="30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5" name="Shape 85"/>
          <p:cNvCxnSpPr/>
          <p:nvPr/>
        </p:nvCxnSpPr>
        <p:spPr>
          <a:xfrm flipH="1">
            <a:off x="3035674" y="3117450"/>
            <a:ext cx="3013200" cy="1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550275" y="0"/>
            <a:ext cx="7772400" cy="464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Application running - Menu Driven - Menu sections</a:t>
            </a:r>
          </a:p>
        </p:txBody>
      </p:sp>
      <p:sp>
        <p:nvSpPr>
          <p:cNvPr id="91" name="Shape 91"/>
          <p:cNvSpPr/>
          <p:nvPr/>
        </p:nvSpPr>
        <p:spPr>
          <a:xfrm>
            <a:off x="291650" y="464700"/>
            <a:ext cx="4272300" cy="4459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4730750" y="496925"/>
            <a:ext cx="3917099" cy="3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50" y="549512"/>
            <a:ext cx="4439100" cy="4289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 flipH="1" rot="10800000">
            <a:off x="4359950" y="1011700"/>
            <a:ext cx="766499" cy="59699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95" name="Shape 95"/>
          <p:cNvSpPr txBox="1"/>
          <p:nvPr/>
        </p:nvSpPr>
        <p:spPr>
          <a:xfrm>
            <a:off x="5163500" y="859250"/>
            <a:ext cx="3415199" cy="31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TITLE :  Shows the Menu you are _running_ now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4374825" y="1287150"/>
            <a:ext cx="781199" cy="96899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97" name="Shape 97"/>
          <p:cNvSpPr txBox="1"/>
          <p:nvPr/>
        </p:nvSpPr>
        <p:spPr>
          <a:xfrm>
            <a:off x="5163500" y="1190425"/>
            <a:ext cx="3839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SUBTITLE : Shows information on Left and Right sides. In this case ‘snapshot-fileName’ _and_ SR number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2938875" y="1510350"/>
            <a:ext cx="2247000" cy="252899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99" name="Shape 99"/>
          <p:cNvSpPr txBox="1"/>
          <p:nvPr/>
        </p:nvSpPr>
        <p:spPr>
          <a:xfrm>
            <a:off x="5163500" y="1607100"/>
            <a:ext cx="1317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Customer Name </a:t>
            </a:r>
          </a:p>
        </p:txBody>
      </p:sp>
      <p:cxnSp>
        <p:nvCxnSpPr>
          <p:cNvPr id="100" name="Shape 100"/>
          <p:cNvCxnSpPr/>
          <p:nvPr/>
        </p:nvCxnSpPr>
        <p:spPr>
          <a:xfrm flipH="1" rot="10800000">
            <a:off x="3653125" y="4107099"/>
            <a:ext cx="1525200" cy="222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101" name="Shape 101"/>
          <p:cNvSpPr txBox="1"/>
          <p:nvPr/>
        </p:nvSpPr>
        <p:spPr>
          <a:xfrm>
            <a:off x="5163500" y="3868150"/>
            <a:ext cx="3876299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To _run_ an option, type option Index number here, and press then _ENTER_ key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05976"/>
            <a:ext cx="8229600" cy="463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0" lang="en" sz="24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* Multiple windows to view same snapshot *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78575" y="669775"/>
            <a:ext cx="4469699" cy="420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648200" y="669750"/>
            <a:ext cx="4399200" cy="420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75" y="669750"/>
            <a:ext cx="4469625" cy="2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37" y="3014425"/>
            <a:ext cx="44697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669750"/>
            <a:ext cx="4495799" cy="16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6025" y="2224625"/>
            <a:ext cx="4917975" cy="283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4099550" y="1011900"/>
            <a:ext cx="349799" cy="279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14" name="Shape 114"/>
          <p:cNvSpPr/>
          <p:nvPr/>
        </p:nvSpPr>
        <p:spPr>
          <a:xfrm>
            <a:off x="3876225" y="3043050"/>
            <a:ext cx="349799" cy="401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sp>
        <p:nvSpPr>
          <p:cNvPr id="115" name="Shape 115"/>
          <p:cNvSpPr/>
          <p:nvPr/>
        </p:nvSpPr>
        <p:spPr>
          <a:xfrm>
            <a:off x="8600800" y="722900"/>
            <a:ext cx="349799" cy="35219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116" name="Shape 116"/>
          <p:cNvSpPr/>
          <p:nvPr/>
        </p:nvSpPr>
        <p:spPr>
          <a:xfrm>
            <a:off x="8466950" y="3318325"/>
            <a:ext cx="416699" cy="401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117" name="Shape 117"/>
          <p:cNvSpPr/>
          <p:nvPr/>
        </p:nvSpPr>
        <p:spPr>
          <a:xfrm>
            <a:off x="4311417" y="2380021"/>
            <a:ext cx="1254850" cy="490425"/>
          </a:xfrm>
          <a:custGeom>
            <a:pathLst>
              <a:path extrusionOk="0" h="19617" w="50194">
                <a:moveTo>
                  <a:pt x="23667" y="3605"/>
                </a:moveTo>
                <a:cubicBezTo>
                  <a:pt x="16213" y="1884"/>
                  <a:pt x="6159" y="-613"/>
                  <a:pt x="751" y="4795"/>
                </a:cubicBezTo>
                <a:cubicBezTo>
                  <a:pt x="-653" y="6199"/>
                  <a:pt x="283" y="8913"/>
                  <a:pt x="1048" y="10747"/>
                </a:cubicBezTo>
                <a:cubicBezTo>
                  <a:pt x="5231" y="20786"/>
                  <a:pt x="21756" y="19984"/>
                  <a:pt x="32595" y="19080"/>
                </a:cubicBezTo>
                <a:cubicBezTo>
                  <a:pt x="38800" y="18562"/>
                  <a:pt x="48145" y="17925"/>
                  <a:pt x="49856" y="11938"/>
                </a:cubicBezTo>
                <a:cubicBezTo>
                  <a:pt x="53622" y="-1248"/>
                  <a:pt x="23283" y="-1501"/>
                  <a:pt x="9977" y="1819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118" name="Shape 118"/>
          <p:cNvCxnSpPr/>
          <p:nvPr/>
        </p:nvCxnSpPr>
        <p:spPr>
          <a:xfrm flipH="1" rot="10800000">
            <a:off x="4672450" y="1517675"/>
            <a:ext cx="535799" cy="2753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9" name="Shape 119"/>
          <p:cNvCxnSpPr/>
          <p:nvPr/>
        </p:nvCxnSpPr>
        <p:spPr>
          <a:xfrm>
            <a:off x="4687325" y="1815400"/>
            <a:ext cx="148800" cy="69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6"/>
            <a:ext cx="8229600" cy="48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" sz="24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Multiple Windows to view same snapshot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96800" y="751350"/>
            <a:ext cx="4200299" cy="41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575725" y="751350"/>
            <a:ext cx="4389599" cy="41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1350"/>
            <a:ext cx="4516200" cy="43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225" y="761450"/>
            <a:ext cx="4843574" cy="4327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>
            <a:off x="1636850" y="4709650"/>
            <a:ext cx="208199" cy="17850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0" name="Shape 130"/>
          <p:cNvCxnSpPr/>
          <p:nvPr/>
        </p:nvCxnSpPr>
        <p:spPr>
          <a:xfrm>
            <a:off x="6837550" y="4865900"/>
            <a:ext cx="654599" cy="7499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lg" w="lg" type="triangl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6"/>
            <a:ext cx="8229600" cy="43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24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Open Sessions - Older Session - Leftover Session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684499"/>
            <a:ext cx="8229600" cy="445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125" y="684500"/>
            <a:ext cx="7097924" cy="224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648725"/>
            <a:ext cx="8229599" cy="2453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 flipH="1" rot="10800000">
            <a:off x="3087675" y="2864549"/>
            <a:ext cx="416699" cy="14130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0" name="Shape 140"/>
          <p:cNvCxnSpPr/>
          <p:nvPr/>
        </p:nvCxnSpPr>
        <p:spPr>
          <a:xfrm flipH="1" rot="10800000">
            <a:off x="4307875" y="2856924"/>
            <a:ext cx="379499" cy="16380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1" name="Shape 141"/>
          <p:cNvCxnSpPr/>
          <p:nvPr/>
        </p:nvCxnSpPr>
        <p:spPr>
          <a:xfrm flipH="1" rot="10800000">
            <a:off x="5669425" y="2864549"/>
            <a:ext cx="260400" cy="14130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2" name="Shape 142"/>
          <p:cNvCxnSpPr/>
          <p:nvPr/>
        </p:nvCxnSpPr>
        <p:spPr>
          <a:xfrm flipH="1" rot="10800000">
            <a:off x="6651525" y="2864599"/>
            <a:ext cx="320100" cy="17100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3" name="Shape 143"/>
          <p:cNvCxnSpPr/>
          <p:nvPr/>
        </p:nvCxnSpPr>
        <p:spPr>
          <a:xfrm flipH="1" rot="10800000">
            <a:off x="7871725" y="2864425"/>
            <a:ext cx="342300" cy="156299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4" name="Shape 144"/>
          <p:cNvCxnSpPr/>
          <p:nvPr/>
        </p:nvCxnSpPr>
        <p:spPr>
          <a:xfrm flipH="1">
            <a:off x="3392799" y="4040025"/>
            <a:ext cx="401700" cy="17850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104175" y="580325"/>
            <a:ext cx="3943199" cy="453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457200" y="94376"/>
            <a:ext cx="8229600" cy="44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24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Parsing logs : List - Select - Parse - Analyze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077225" y="580350"/>
            <a:ext cx="5022000" cy="453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75" y="580350"/>
            <a:ext cx="4531074" cy="24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25" y="3296025"/>
            <a:ext cx="470972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4250" y="580349"/>
            <a:ext cx="5374974" cy="31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4250" y="3828650"/>
            <a:ext cx="5374973" cy="128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/>
          <p:nvPr/>
        </p:nvCxnSpPr>
        <p:spPr>
          <a:xfrm>
            <a:off x="3724250" y="580350"/>
            <a:ext cx="7499" cy="453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7" name="Shape 157"/>
          <p:cNvCxnSpPr/>
          <p:nvPr/>
        </p:nvCxnSpPr>
        <p:spPr>
          <a:xfrm flipH="1" rot="10800000">
            <a:off x="3742425" y="3779675"/>
            <a:ext cx="5364300" cy="296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