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8" name="Shape 19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4" name="Shape 2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0" name="Shape 21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6" name="Shape 21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2" name="Shape 2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8" name="Shape 22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4" name="Shape 2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0" name="Shape 24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6" name="Shape 24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2" name="Shape 25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8" name="Shape 2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8" name="Shape 1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4" name="Shape 1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0" name="Shape 17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6" name="Shape 17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0" name="Shape 1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0" y="0"/>
            <a:ext cx="9144000" cy="5176499"/>
          </a:xfrm>
          <a:prstGeom prst="rect">
            <a:avLst/>
          </a:prstGeom>
          <a:gradFill>
            <a:gsLst>
              <a:gs pos="0">
                <a:srgbClr val="003171"/>
              </a:gs>
              <a:gs pos="100000">
                <a:srgbClr val="549FFF"/>
              </a:gs>
            </a:gsLst>
            <a:lin ang="7919881" scaled="0"/>
          </a:gradFill>
          <a:ln>
            <a:noFill/>
          </a:ln>
        </p:spPr>
        <p:txBody>
          <a:bodyPr anchorCtr="0" anchor="ctr" bIns="45700" lIns="91425" rIns="91425" tIns="45700">
            <a:noAutofit/>
          </a:bodyPr>
          <a:lstStyle/>
          <a:p>
            <a:pPr>
              <a:spcBef>
                <a:spcPts val="0"/>
              </a:spcBef>
              <a:buNone/>
            </a:pPr>
            <a:r>
              <a:t/>
            </a:r>
            <a:endParaRPr/>
          </a:p>
        </p:txBody>
      </p:sp>
      <p:sp>
        <p:nvSpPr>
          <p:cNvPr id="10" name="Shape 10"/>
          <p:cNvSpPr/>
          <p:nvPr/>
        </p:nvSpPr>
        <p:spPr>
          <a:xfrm flipH="1">
            <a:off x="-3832" y="12039"/>
            <a:ext cx="10925833" cy="5165065"/>
          </a:xfrm>
          <a:custGeom>
            <a:pathLst>
              <a:path extrusionOk="0" h="6863875" w="24279631">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r="100%" t="100%"/>
            </a:path>
            <a:tileRect b="-100%" l="-100%"/>
          </a:gradFill>
          <a:ln>
            <a:noFill/>
          </a:ln>
        </p:spPr>
        <p:txBody>
          <a:bodyPr anchorCtr="0" anchor="ctr" bIns="45700" lIns="91425" rIns="91425" tIns="45700">
            <a:noAutofit/>
          </a:bodyPr>
          <a:lstStyle/>
          <a:p>
            <a:pPr>
              <a:spcBef>
                <a:spcPts val="0"/>
              </a:spcBef>
              <a:buNone/>
            </a:pPr>
            <a:r>
              <a:t/>
            </a:r>
            <a:endParaRPr/>
          </a:p>
        </p:txBody>
      </p:sp>
      <p:sp>
        <p:nvSpPr>
          <p:cNvPr id="11" name="Shape 11"/>
          <p:cNvSpPr/>
          <p:nvPr/>
        </p:nvSpPr>
        <p:spPr>
          <a:xfrm flipH="1">
            <a:off x="14659" y="660"/>
            <a:ext cx="10500940" cy="5165065"/>
          </a:xfrm>
          <a:custGeom>
            <a:pathLst>
              <a:path extrusionOk="0" h="6863875" w="24279631">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b" bIns="45700" lIns="91425" rIns="91425" tIns="45700">
            <a:noAutofit/>
          </a:bodyPr>
          <a:lstStyle/>
          <a:p>
            <a:pPr>
              <a:spcBef>
                <a:spcPts val="0"/>
              </a:spcBef>
              <a:buNone/>
            </a:pPr>
            <a:r>
              <a:t/>
            </a:r>
            <a:endParaRPr/>
          </a:p>
        </p:txBody>
      </p:sp>
      <p:sp>
        <p:nvSpPr>
          <p:cNvPr id="12" name="Shape 12"/>
          <p:cNvSpPr/>
          <p:nvPr/>
        </p:nvSpPr>
        <p:spPr>
          <a:xfrm>
            <a:off x="-846666" y="-661"/>
            <a:ext cx="2167466" cy="5176308"/>
          </a:xfrm>
          <a:custGeom>
            <a:pathLst>
              <a:path extrusionOk="0" h="6180667" w="2167467">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13" name="Shape 13"/>
          <p:cNvSpPr/>
          <p:nvPr/>
        </p:nvSpPr>
        <p:spPr>
          <a:xfrm flipH="1" rot="10800000">
            <a:off x="-524933" y="131"/>
            <a:ext cx="1403434" cy="5176308"/>
          </a:xfrm>
          <a:custGeom>
            <a:pathLst>
              <a:path extrusionOk="0" h="6180667" w="2167467">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14" name="Shape 14"/>
          <p:cNvSpPr txBox="1"/>
          <p:nvPr>
            <p:ph type="ctrTitle"/>
          </p:nvPr>
        </p:nvSpPr>
        <p:spPr>
          <a:xfrm>
            <a:off x="1082040" y="1242060"/>
            <a:ext cx="7050900" cy="1102500"/>
          </a:xfrm>
          <a:prstGeom prst="rect">
            <a:avLst/>
          </a:prstGeom>
        </p:spPr>
        <p:txBody>
          <a:bodyPr anchorCtr="0" anchor="b" bIns="91425" lIns="91425" rIns="91425" tIns="91425"/>
          <a:lstStyle>
            <a:lvl1pPr rtl="0" algn="r">
              <a:spcBef>
                <a:spcPts val="0"/>
              </a:spcBef>
              <a:buClr>
                <a:schemeClr val="lt1"/>
              </a:buClr>
              <a:buSzPct val="100000"/>
              <a:defRPr sz="4800">
                <a:solidFill>
                  <a:schemeClr val="lt1"/>
                </a:solidFill>
              </a:defRPr>
            </a:lvl1pPr>
            <a:lvl2pPr rtl="0" algn="r">
              <a:spcBef>
                <a:spcPts val="0"/>
              </a:spcBef>
              <a:buClr>
                <a:schemeClr val="lt1"/>
              </a:buClr>
              <a:buSzPct val="100000"/>
              <a:defRPr sz="4800">
                <a:solidFill>
                  <a:schemeClr val="lt1"/>
                </a:solidFill>
              </a:defRPr>
            </a:lvl2pPr>
            <a:lvl3pPr rtl="0" algn="r">
              <a:spcBef>
                <a:spcPts val="0"/>
              </a:spcBef>
              <a:buClr>
                <a:schemeClr val="lt1"/>
              </a:buClr>
              <a:buSzPct val="100000"/>
              <a:defRPr sz="4800">
                <a:solidFill>
                  <a:schemeClr val="lt1"/>
                </a:solidFill>
              </a:defRPr>
            </a:lvl3pPr>
            <a:lvl4pPr rtl="0" algn="r">
              <a:spcBef>
                <a:spcPts val="0"/>
              </a:spcBef>
              <a:buClr>
                <a:schemeClr val="lt1"/>
              </a:buClr>
              <a:buSzPct val="100000"/>
              <a:defRPr sz="4800">
                <a:solidFill>
                  <a:schemeClr val="lt1"/>
                </a:solidFill>
              </a:defRPr>
            </a:lvl4pPr>
            <a:lvl5pPr rtl="0" algn="r">
              <a:spcBef>
                <a:spcPts val="0"/>
              </a:spcBef>
              <a:buClr>
                <a:schemeClr val="lt1"/>
              </a:buClr>
              <a:buSzPct val="100000"/>
              <a:defRPr sz="4800">
                <a:solidFill>
                  <a:schemeClr val="lt1"/>
                </a:solidFill>
              </a:defRPr>
            </a:lvl5pPr>
            <a:lvl6pPr rtl="0" algn="r">
              <a:spcBef>
                <a:spcPts val="0"/>
              </a:spcBef>
              <a:buClr>
                <a:schemeClr val="lt1"/>
              </a:buClr>
              <a:buSzPct val="100000"/>
              <a:defRPr sz="4800">
                <a:solidFill>
                  <a:schemeClr val="lt1"/>
                </a:solidFill>
              </a:defRPr>
            </a:lvl6pPr>
            <a:lvl7pPr rtl="0" algn="r">
              <a:spcBef>
                <a:spcPts val="0"/>
              </a:spcBef>
              <a:buClr>
                <a:schemeClr val="lt1"/>
              </a:buClr>
              <a:buSzPct val="100000"/>
              <a:defRPr sz="4800">
                <a:solidFill>
                  <a:schemeClr val="lt1"/>
                </a:solidFill>
              </a:defRPr>
            </a:lvl7pPr>
            <a:lvl8pPr rtl="0" algn="r">
              <a:spcBef>
                <a:spcPts val="0"/>
              </a:spcBef>
              <a:buClr>
                <a:schemeClr val="lt1"/>
              </a:buClr>
              <a:buSzPct val="100000"/>
              <a:defRPr sz="4800">
                <a:solidFill>
                  <a:schemeClr val="lt1"/>
                </a:solidFill>
              </a:defRPr>
            </a:lvl8pPr>
            <a:lvl9pPr rtl="0" algn="r">
              <a:spcBef>
                <a:spcPts val="0"/>
              </a:spcBef>
              <a:buClr>
                <a:schemeClr val="lt1"/>
              </a:buClr>
              <a:buSzPct val="100000"/>
              <a:defRPr sz="4800">
                <a:solidFill>
                  <a:schemeClr val="lt1"/>
                </a:solidFill>
              </a:defRPr>
            </a:lvl9pPr>
          </a:lstStyle>
          <a:p/>
        </p:txBody>
      </p:sp>
      <p:sp>
        <p:nvSpPr>
          <p:cNvPr id="15" name="Shape 15"/>
          <p:cNvSpPr txBox="1"/>
          <p:nvPr>
            <p:ph idx="1" type="subTitle"/>
          </p:nvPr>
        </p:nvSpPr>
        <p:spPr>
          <a:xfrm>
            <a:off x="1082040" y="2423159"/>
            <a:ext cx="7035899" cy="694199"/>
          </a:xfrm>
          <a:prstGeom prst="rect">
            <a:avLst/>
          </a:prstGeom>
        </p:spPr>
        <p:txBody>
          <a:bodyPr anchorCtr="0" anchor="t" bIns="91425" lIns="91425" rIns="91425" tIns="91425"/>
          <a:lstStyle>
            <a:lvl1pPr rtl="0" algn="r">
              <a:spcBef>
                <a:spcPts val="0"/>
              </a:spcBef>
              <a:buClr>
                <a:schemeClr val="lt1"/>
              </a:buClr>
              <a:buSzPct val="100000"/>
              <a:buNone/>
              <a:defRPr sz="2400">
                <a:solidFill>
                  <a:schemeClr val="lt1"/>
                </a:solidFill>
              </a:defRPr>
            </a:lvl1pPr>
            <a:lvl2pPr rtl="0" algn="r">
              <a:spcBef>
                <a:spcPts val="0"/>
              </a:spcBef>
              <a:buClr>
                <a:schemeClr val="lt1"/>
              </a:buClr>
              <a:buSzPct val="100000"/>
              <a:buNone/>
              <a:defRPr sz="2400">
                <a:solidFill>
                  <a:schemeClr val="lt1"/>
                </a:solidFill>
              </a:defRPr>
            </a:lvl2pPr>
            <a:lvl3pPr rtl="0" algn="r">
              <a:spcBef>
                <a:spcPts val="0"/>
              </a:spcBef>
              <a:buClr>
                <a:schemeClr val="lt1"/>
              </a:buClr>
              <a:buNone/>
              <a:defRPr>
                <a:solidFill>
                  <a:schemeClr val="lt1"/>
                </a:solidFill>
              </a:defRPr>
            </a:lvl3pPr>
            <a:lvl4pPr rtl="0" algn="r">
              <a:spcBef>
                <a:spcPts val="0"/>
              </a:spcBef>
              <a:buClr>
                <a:schemeClr val="lt1"/>
              </a:buClr>
              <a:buSzPct val="100000"/>
              <a:buNone/>
              <a:defRPr sz="2400">
                <a:solidFill>
                  <a:schemeClr val="lt1"/>
                </a:solidFill>
              </a:defRPr>
            </a:lvl4pPr>
            <a:lvl5pPr rtl="0" algn="r">
              <a:spcBef>
                <a:spcPts val="0"/>
              </a:spcBef>
              <a:buClr>
                <a:schemeClr val="lt1"/>
              </a:buClr>
              <a:buSzPct val="100000"/>
              <a:buNone/>
              <a:defRPr sz="2400">
                <a:solidFill>
                  <a:schemeClr val="lt1"/>
                </a:solidFill>
              </a:defRPr>
            </a:lvl5pPr>
            <a:lvl6pPr rtl="0" algn="r">
              <a:spcBef>
                <a:spcPts val="0"/>
              </a:spcBef>
              <a:buClr>
                <a:schemeClr val="lt1"/>
              </a:buClr>
              <a:buSzPct val="100000"/>
              <a:buNone/>
              <a:defRPr sz="2400">
                <a:solidFill>
                  <a:schemeClr val="lt1"/>
                </a:solidFill>
              </a:defRPr>
            </a:lvl6pPr>
            <a:lvl7pPr rtl="0" algn="r">
              <a:spcBef>
                <a:spcPts val="0"/>
              </a:spcBef>
              <a:buClr>
                <a:schemeClr val="lt1"/>
              </a:buClr>
              <a:buSzPct val="100000"/>
              <a:buNone/>
              <a:defRPr sz="2400">
                <a:solidFill>
                  <a:schemeClr val="lt1"/>
                </a:solidFill>
              </a:defRPr>
            </a:lvl7pPr>
            <a:lvl8pPr rtl="0" algn="r">
              <a:spcBef>
                <a:spcPts val="0"/>
              </a:spcBef>
              <a:buClr>
                <a:schemeClr val="lt1"/>
              </a:buClr>
              <a:buSzPct val="100000"/>
              <a:buNone/>
              <a:defRPr sz="2400">
                <a:solidFill>
                  <a:schemeClr val="lt1"/>
                </a:solidFill>
              </a:defRPr>
            </a:lvl8pPr>
            <a:lvl9pPr rtl="0" algn="r">
              <a:spcBef>
                <a:spcPts val="0"/>
              </a:spcBef>
              <a:buClr>
                <a:schemeClr val="lt1"/>
              </a:buClr>
              <a:buSzPct val="100000"/>
              <a:buNone/>
              <a:defRPr sz="2400">
                <a:solidFill>
                  <a:schemeClr val="lt1"/>
                </a:solidFill>
              </a:defRPr>
            </a:lvl9pPr>
          </a:lstStyle>
          <a:p/>
        </p:txBody>
      </p:sp>
      <p:sp>
        <p:nvSpPr>
          <p:cNvPr id="16" name="Shape 16"/>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p:nvPr/>
        </p:nvSpPr>
        <p:spPr>
          <a:xfrm flipH="1" rot="10800000">
            <a:off x="-348182" y="-16424"/>
            <a:ext cx="1723519" cy="5159924"/>
          </a:xfrm>
          <a:custGeom>
            <a:pathLst>
              <a:path extrusionOk="0" h="6879900" w="4476675">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rIns="91425" tIns="45700">
            <a:noAutofit/>
          </a:bodyPr>
          <a:lstStyle/>
          <a:p>
            <a:pPr>
              <a:spcBef>
                <a:spcPts val="0"/>
              </a:spcBef>
              <a:buNone/>
            </a:pPr>
            <a:r>
              <a:t/>
            </a:r>
            <a:endParaRPr/>
          </a:p>
        </p:txBody>
      </p:sp>
      <p:sp>
        <p:nvSpPr>
          <p:cNvPr id="19" name="Shape 19"/>
          <p:cNvSpPr txBox="1"/>
          <p:nvPr>
            <p:ph idx="1" type="body"/>
          </p:nvPr>
        </p:nvSpPr>
        <p:spPr>
          <a:xfrm>
            <a:off x="457200" y="1244242"/>
            <a:ext cx="8229600" cy="3630300"/>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0" name="Shape 20"/>
          <p:cNvSpPr/>
          <p:nvPr/>
        </p:nvSpPr>
        <p:spPr>
          <a:xfrm flipH="1" rot="10800000">
            <a:off x="-1118653" y="774"/>
            <a:ext cx="3100650" cy="5142725"/>
          </a:xfrm>
          <a:custGeom>
            <a:pathLst>
              <a:path extrusionOk="0" h="6879900" w="8053639">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rIns="91425" tIns="45700">
            <a:noAutofit/>
          </a:bodyPr>
          <a:lstStyle/>
          <a:p>
            <a:pPr>
              <a:spcBef>
                <a:spcPts val="0"/>
              </a:spcBef>
              <a:buNone/>
            </a:pPr>
            <a:r>
              <a:t/>
            </a:r>
            <a:endParaRPr/>
          </a:p>
        </p:txBody>
      </p:sp>
      <p:sp>
        <p:nvSpPr>
          <p:cNvPr id="21" name="Shape 21"/>
          <p:cNvSpPr/>
          <p:nvPr/>
        </p:nvSpPr>
        <p:spPr>
          <a:xfrm rot="10800000">
            <a:off x="8088846" y="-9550"/>
            <a:ext cx="1100667" cy="5153050"/>
          </a:xfrm>
          <a:custGeom>
            <a:pathLst>
              <a:path extrusionOk="0" h="6916846" w="1100668">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128" scaled="0"/>
          </a:gradFill>
          <a:ln>
            <a:noFill/>
          </a:ln>
        </p:spPr>
        <p:txBody>
          <a:bodyPr anchorCtr="0" anchor="ctr" bIns="45700" lIns="91425" rIns="91425" tIns="45700">
            <a:noAutofit/>
          </a:bodyPr>
          <a:lstStyle/>
          <a:p>
            <a:pPr>
              <a:spcBef>
                <a:spcPts val="0"/>
              </a:spcBef>
              <a:buNone/>
            </a:pPr>
            <a:r>
              <a:t/>
            </a:r>
            <a:endParaRPr/>
          </a:p>
        </p:txBody>
      </p:sp>
      <p:sp>
        <p:nvSpPr>
          <p:cNvPr id="22" name="Shape 22"/>
          <p:cNvSpPr txBox="1"/>
          <p:nvPr>
            <p:ph type="title"/>
          </p:nvPr>
        </p:nvSpPr>
        <p:spPr>
          <a:xfrm>
            <a:off x="457200" y="205978"/>
            <a:ext cx="8229600" cy="994200"/>
          </a:xfrm>
          <a:prstGeom prst="rect">
            <a:avLst/>
          </a:prstGeom>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348182" y="-16424"/>
            <a:ext cx="1723519" cy="5159924"/>
          </a:xfrm>
          <a:custGeom>
            <a:pathLst>
              <a:path extrusionOk="0" h="6879900" w="4476675">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rIns="91425" tIns="45700">
            <a:noAutofit/>
          </a:bodyPr>
          <a:lstStyle/>
          <a:p>
            <a:pPr>
              <a:spcBef>
                <a:spcPts val="0"/>
              </a:spcBef>
              <a:buNone/>
            </a:pPr>
            <a:r>
              <a:t/>
            </a:r>
            <a:endParaRPr/>
          </a:p>
        </p:txBody>
      </p:sp>
      <p:sp>
        <p:nvSpPr>
          <p:cNvPr id="26" name="Shape 26"/>
          <p:cNvSpPr/>
          <p:nvPr/>
        </p:nvSpPr>
        <p:spPr>
          <a:xfrm flipH="1" rot="10800000">
            <a:off x="-1118653" y="774"/>
            <a:ext cx="3100650" cy="5142725"/>
          </a:xfrm>
          <a:custGeom>
            <a:pathLst>
              <a:path extrusionOk="0" h="6879900" w="8053639">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rIns="91425" tIns="45700">
            <a:noAutofit/>
          </a:bodyPr>
          <a:lstStyle/>
          <a:p>
            <a:pPr>
              <a:spcBef>
                <a:spcPts val="0"/>
              </a:spcBef>
              <a:buNone/>
            </a:pPr>
            <a:r>
              <a:t/>
            </a:r>
            <a:endParaRPr/>
          </a:p>
        </p:txBody>
      </p:sp>
      <p:sp>
        <p:nvSpPr>
          <p:cNvPr id="27" name="Shape 27"/>
          <p:cNvSpPr/>
          <p:nvPr/>
        </p:nvSpPr>
        <p:spPr>
          <a:xfrm rot="10800000">
            <a:off x="8088846" y="-9550"/>
            <a:ext cx="1100667" cy="5153050"/>
          </a:xfrm>
          <a:custGeom>
            <a:pathLst>
              <a:path extrusionOk="0" h="6916846" w="1100668">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128" scaled="0"/>
          </a:gradFill>
          <a:ln>
            <a:noFill/>
          </a:ln>
        </p:spPr>
        <p:txBody>
          <a:bodyPr anchorCtr="0" anchor="ctr" bIns="45700" lIns="91425" rIns="91425" tIns="45700">
            <a:noAutofit/>
          </a:bodyPr>
          <a:lstStyle/>
          <a:p>
            <a:pPr>
              <a:spcBef>
                <a:spcPts val="0"/>
              </a:spcBef>
              <a:buNone/>
            </a:pPr>
            <a:r>
              <a:t/>
            </a:r>
            <a:endParaRPr/>
          </a:p>
        </p:txBody>
      </p:sp>
      <p:sp>
        <p:nvSpPr>
          <p:cNvPr id="28" name="Shape 28"/>
          <p:cNvSpPr txBox="1"/>
          <p:nvPr>
            <p:ph type="title"/>
          </p:nvPr>
        </p:nvSpPr>
        <p:spPr>
          <a:xfrm>
            <a:off x="457200" y="205978"/>
            <a:ext cx="8229600" cy="994200"/>
          </a:xfrm>
          <a:prstGeom prst="rect">
            <a:avLst/>
          </a:prstGeom>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9" name="Shape 29"/>
          <p:cNvSpPr txBox="1"/>
          <p:nvPr>
            <p:ph idx="1" type="body"/>
          </p:nvPr>
        </p:nvSpPr>
        <p:spPr>
          <a:xfrm>
            <a:off x="457200" y="1244242"/>
            <a:ext cx="4038599" cy="3630300"/>
          </a:xfrm>
          <a:prstGeom prst="rect">
            <a:avLst/>
          </a:prstGeom>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30" name="Shape 30"/>
          <p:cNvSpPr txBox="1"/>
          <p:nvPr>
            <p:ph idx="2" type="body"/>
          </p:nvPr>
        </p:nvSpPr>
        <p:spPr>
          <a:xfrm>
            <a:off x="4648200" y="1244242"/>
            <a:ext cx="4038599" cy="3630300"/>
          </a:xfrm>
          <a:prstGeom prst="rect">
            <a:avLst/>
          </a:prstGeom>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31" name="Shape 31"/>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2" name="Shape 32"/>
        <p:cNvGrpSpPr/>
        <p:nvPr/>
      </p:nvGrpSpPr>
      <p:grpSpPr>
        <a:xfrm>
          <a:off x="0" y="0"/>
          <a:ext cx="0" cy="0"/>
          <a:chOff x="0" y="0"/>
          <a:chExt cx="0" cy="0"/>
        </a:xfrm>
      </p:grpSpPr>
      <p:sp>
        <p:nvSpPr>
          <p:cNvPr id="33" name="Shape 33"/>
          <p:cNvSpPr/>
          <p:nvPr/>
        </p:nvSpPr>
        <p:spPr>
          <a:xfrm flipH="1" rot="10800000">
            <a:off x="-348182" y="-16424"/>
            <a:ext cx="1723519" cy="5159924"/>
          </a:xfrm>
          <a:custGeom>
            <a:pathLst>
              <a:path extrusionOk="0" h="6879900" w="4476675">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rIns="91425" tIns="45700">
            <a:noAutofit/>
          </a:bodyPr>
          <a:lstStyle/>
          <a:p>
            <a:pPr>
              <a:spcBef>
                <a:spcPts val="0"/>
              </a:spcBef>
              <a:buNone/>
            </a:pPr>
            <a:r>
              <a:t/>
            </a:r>
            <a:endParaRPr/>
          </a:p>
        </p:txBody>
      </p:sp>
      <p:sp>
        <p:nvSpPr>
          <p:cNvPr id="34" name="Shape 34"/>
          <p:cNvSpPr/>
          <p:nvPr/>
        </p:nvSpPr>
        <p:spPr>
          <a:xfrm flipH="1" rot="10800000">
            <a:off x="-1118653" y="774"/>
            <a:ext cx="3100650" cy="5142725"/>
          </a:xfrm>
          <a:custGeom>
            <a:pathLst>
              <a:path extrusionOk="0" h="6879900" w="8053639">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rIns="91425" tIns="45700">
            <a:noAutofit/>
          </a:bodyPr>
          <a:lstStyle/>
          <a:p>
            <a:pPr>
              <a:spcBef>
                <a:spcPts val="0"/>
              </a:spcBef>
              <a:buNone/>
            </a:pPr>
            <a:r>
              <a:t/>
            </a:r>
            <a:endParaRPr/>
          </a:p>
        </p:txBody>
      </p:sp>
      <p:sp>
        <p:nvSpPr>
          <p:cNvPr id="35" name="Shape 35"/>
          <p:cNvSpPr/>
          <p:nvPr/>
        </p:nvSpPr>
        <p:spPr>
          <a:xfrm rot="10800000">
            <a:off x="8088846" y="-9550"/>
            <a:ext cx="1100667" cy="5153050"/>
          </a:xfrm>
          <a:custGeom>
            <a:pathLst>
              <a:path extrusionOk="0" h="6916846" w="1100668">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128" scaled="0"/>
          </a:gradFill>
          <a:ln>
            <a:noFill/>
          </a:ln>
        </p:spPr>
        <p:txBody>
          <a:bodyPr anchorCtr="0" anchor="ctr" bIns="45700" lIns="91425" rIns="91425" tIns="45700">
            <a:noAutofit/>
          </a:bodyPr>
          <a:lstStyle/>
          <a:p>
            <a:pPr>
              <a:spcBef>
                <a:spcPts val="0"/>
              </a:spcBef>
              <a:buNone/>
            </a:pPr>
            <a:r>
              <a:t/>
            </a:r>
            <a:endParaRPr/>
          </a:p>
        </p:txBody>
      </p:sp>
      <p:sp>
        <p:nvSpPr>
          <p:cNvPr id="36" name="Shape 36"/>
          <p:cNvSpPr txBox="1"/>
          <p:nvPr>
            <p:ph type="title"/>
          </p:nvPr>
        </p:nvSpPr>
        <p:spPr>
          <a:xfrm>
            <a:off x="457200" y="205978"/>
            <a:ext cx="8229600" cy="994200"/>
          </a:xfrm>
          <a:prstGeom prst="rect">
            <a:avLst/>
          </a:prstGeom>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8" name="Shape 38"/>
        <p:cNvGrpSpPr/>
        <p:nvPr/>
      </p:nvGrpSpPr>
      <p:grpSpPr>
        <a:xfrm>
          <a:off x="0" y="0"/>
          <a:ext cx="0" cy="0"/>
          <a:chOff x="0" y="0"/>
          <a:chExt cx="0" cy="0"/>
        </a:xfrm>
      </p:grpSpPr>
      <p:grpSp>
        <p:nvGrpSpPr>
          <p:cNvPr id="39" name="Shape 39"/>
          <p:cNvGrpSpPr/>
          <p:nvPr/>
        </p:nvGrpSpPr>
        <p:grpSpPr>
          <a:xfrm>
            <a:off x="-6264" y="3700039"/>
            <a:ext cx="9150267" cy="2325488"/>
            <a:chOff x="-6264" y="4933386"/>
            <a:chExt cx="9150267" cy="3100650"/>
          </a:xfrm>
        </p:grpSpPr>
        <p:sp>
          <p:nvSpPr>
            <p:cNvPr id="40" name="Shape 40"/>
            <p:cNvSpPr/>
            <p:nvPr/>
          </p:nvSpPr>
          <p:spPr>
            <a:xfrm>
              <a:off x="-7" y="5537200"/>
              <a:ext cx="9144008" cy="1574769"/>
            </a:xfrm>
            <a:custGeom>
              <a:pathLst>
                <a:path extrusionOk="0" h="1257301" w="9144009">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b="50%" l="50%" r="50%" t="50%"/>
              </a:path>
              <a:tileRect/>
            </a:gradFill>
            <a:ln>
              <a:noFill/>
            </a:ln>
          </p:spPr>
          <p:txBody>
            <a:bodyPr anchorCtr="0" anchor="ctr" bIns="45700" lIns="91425" rIns="91425" tIns="45700">
              <a:noAutofit/>
            </a:bodyPr>
            <a:lstStyle/>
            <a:p>
              <a:pPr>
                <a:spcBef>
                  <a:spcPts val="0"/>
                </a:spcBef>
                <a:buNone/>
              </a:pPr>
              <a:r>
                <a:t/>
              </a:r>
              <a:endParaRPr/>
            </a:p>
          </p:txBody>
        </p:sp>
        <p:sp>
          <p:nvSpPr>
            <p:cNvPr id="41" name="Shape 41"/>
            <p:cNvSpPr/>
            <p:nvPr/>
          </p:nvSpPr>
          <p:spPr>
            <a:xfrm flipH="1" rot="5400000">
              <a:off x="3018543" y="1908578"/>
              <a:ext cx="3100650" cy="9150266"/>
            </a:xfrm>
            <a:custGeom>
              <a:pathLst>
                <a:path extrusionOk="0" h="6879900" w="8053639">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r="100%" t="100%"/>
              </a:path>
              <a:tileRect b="-100%" l="-100%"/>
            </a:gradFill>
            <a:ln>
              <a:noFill/>
            </a:ln>
          </p:spPr>
          <p:txBody>
            <a:bodyPr anchorCtr="0" anchor="ctr" bIns="45700" lIns="91425" rIns="91425" tIns="45700">
              <a:noAutofit/>
            </a:bodyPr>
            <a:lstStyle/>
            <a:p>
              <a:pPr>
                <a:spcBef>
                  <a:spcPts val="0"/>
                </a:spcBef>
                <a:buNone/>
              </a:pPr>
              <a:r>
                <a:t/>
              </a:r>
              <a:endParaRPr/>
            </a:p>
          </p:txBody>
        </p:sp>
        <p:sp>
          <p:nvSpPr>
            <p:cNvPr id="42" name="Shape 42"/>
            <p:cNvSpPr/>
            <p:nvPr/>
          </p:nvSpPr>
          <p:spPr>
            <a:xfrm>
              <a:off x="-7" y="5740400"/>
              <a:ext cx="9144010" cy="1574769"/>
            </a:xfrm>
            <a:custGeom>
              <a:pathLst>
                <a:path extrusionOk="0" h="1257301" w="9144011">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b="50%" l="50%" r="50%" t="50%"/>
              </a:path>
              <a:tileRect/>
            </a:gradFill>
            <a:ln>
              <a:noFill/>
            </a:ln>
          </p:spPr>
          <p:txBody>
            <a:bodyPr anchorCtr="0" anchor="ctr" bIns="45700" lIns="91425" rIns="91425" tIns="45700">
              <a:noAutofit/>
            </a:bodyPr>
            <a:lstStyle/>
            <a:p>
              <a:pPr>
                <a:spcBef>
                  <a:spcPts val="0"/>
                </a:spcBef>
                <a:buNone/>
              </a:pPr>
              <a:r>
                <a:t/>
              </a:r>
              <a:endParaRPr/>
            </a:p>
          </p:txBody>
        </p:sp>
      </p:grpSp>
      <p:sp>
        <p:nvSpPr>
          <p:cNvPr id="43" name="Shape 43"/>
          <p:cNvSpPr txBox="1"/>
          <p:nvPr>
            <p:ph idx="1" type="body"/>
          </p:nvPr>
        </p:nvSpPr>
        <p:spPr>
          <a:xfrm>
            <a:off x="1792288" y="4025503"/>
            <a:ext cx="5486399" cy="603599"/>
          </a:xfrm>
          <a:prstGeom prst="rect">
            <a:avLst/>
          </a:prstGeom>
        </p:spPr>
        <p:txBody>
          <a:bodyPr anchorCtr="0" anchor="ctr" bIns="91425" lIns="91425" rIns="91425" tIns="91425"/>
          <a:lstStyle>
            <a:lvl1pPr rtl="0" algn="ctr">
              <a:spcBef>
                <a:spcPts val="0"/>
              </a:spcBef>
              <a:buSzPct val="100000"/>
              <a:buNone/>
              <a:defRPr sz="2400"/>
            </a:lvl1pPr>
          </a:lstStyle>
          <a:p/>
        </p:txBody>
      </p:sp>
      <p:sp>
        <p:nvSpPr>
          <p:cNvPr id="44" name="Shape 44"/>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5" name="Shape 45"/>
        <p:cNvGrpSpPr/>
        <p:nvPr/>
      </p:nvGrpSpPr>
      <p:grpSpPr>
        <a:xfrm>
          <a:off x="0" y="0"/>
          <a:ext cx="0" cy="0"/>
          <a:chOff x="0" y="0"/>
          <a:chExt cx="0" cy="0"/>
        </a:xfrm>
      </p:grpSpPr>
      <p:sp>
        <p:nvSpPr>
          <p:cNvPr id="46" name="Shape 46"/>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2"/>
            </a:gs>
            <a:gs pos="100000">
              <a:schemeClr val="accent1"/>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994200"/>
          </a:xfrm>
          <a:prstGeom prst="rect">
            <a:avLst/>
          </a:prstGeom>
          <a:noFill/>
          <a:ln>
            <a:noFill/>
          </a:ln>
        </p:spPr>
        <p:txBody>
          <a:bodyPr anchorCtr="0" anchor="b" bIns="91425" lIns="91425" rIns="91425" tIns="91425"/>
          <a:lstStyle>
            <a:lvl1pPr rtl="0">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1pPr>
            <a:lvl2pPr rtl="0">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2pPr>
            <a:lvl3pPr rtl="0">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3pPr>
            <a:lvl4pPr rtl="0">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4pPr>
            <a:lvl5pPr rtl="0">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5pPr>
            <a:lvl6pPr rtl="0">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6pPr>
            <a:lvl7pPr rtl="0">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7pPr>
            <a:lvl8pPr rtl="0">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8pPr>
            <a:lvl9pPr rtl="0">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9pPr>
          </a:lstStyle>
          <a:p/>
        </p:txBody>
      </p:sp>
      <p:sp>
        <p:nvSpPr>
          <p:cNvPr id="6" name="Shape 6"/>
          <p:cNvSpPr txBox="1"/>
          <p:nvPr>
            <p:ph idx="1" type="body"/>
          </p:nvPr>
        </p:nvSpPr>
        <p:spPr>
          <a:xfrm>
            <a:off x="457200" y="1295400"/>
            <a:ext cx="8229600" cy="3394500"/>
          </a:xfrm>
          <a:prstGeom prst="rect">
            <a:avLst/>
          </a:prstGeom>
          <a:noFill/>
          <a:ln>
            <a:noFill/>
          </a:ln>
        </p:spPr>
        <p:txBody>
          <a:bodyPr anchorCtr="0" anchor="t" bIns="91425" lIns="91425" rIns="91425" tIns="91425"/>
          <a:lstStyle>
            <a:lvl1pPr rtl="0">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rtl="0">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rtl="0">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300">
                <a:solidFill>
                  <a:schemeClr val="lt2"/>
                </a:solidFill>
                <a:latin typeface="Trebuchet MS"/>
                <a:ea typeface="Trebuchet MS"/>
                <a:cs typeface="Trebuchet MS"/>
                <a:sym typeface="Trebuchet M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0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0.jpg"/><Relationship Id="rId4" Type="http://schemas.openxmlformats.org/officeDocument/2006/relationships/image" Target="../media/image0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x="0" y="0"/>
          <a:ext cx="0" cy="0"/>
          <a:chOff x="0" y="0"/>
          <a:chExt cx="0" cy="0"/>
        </a:xfrm>
      </p:grpSpPr>
      <p:sp>
        <p:nvSpPr>
          <p:cNvPr id="48" name="Shape 48"/>
          <p:cNvSpPr txBox="1"/>
          <p:nvPr>
            <p:ph type="ctrTitle"/>
          </p:nvPr>
        </p:nvSpPr>
        <p:spPr>
          <a:xfrm>
            <a:off x="6311600" y="141975"/>
            <a:ext cx="2704200" cy="529200"/>
          </a:xfrm>
          <a:prstGeom prst="rect">
            <a:avLst/>
          </a:prstGeom>
        </p:spPr>
        <p:txBody>
          <a:bodyPr anchorCtr="0" anchor="b" bIns="91425" lIns="91425" rIns="91425" tIns="91425">
            <a:noAutofit/>
          </a:bodyPr>
          <a:lstStyle/>
          <a:p>
            <a:pPr>
              <a:spcBef>
                <a:spcPts val="0"/>
              </a:spcBef>
              <a:buNone/>
            </a:pPr>
            <a:r>
              <a:rPr lang="en" sz="2400">
                <a:latin typeface="Verdana"/>
                <a:ea typeface="Verdana"/>
                <a:cs typeface="Verdana"/>
                <a:sym typeface="Verdana"/>
              </a:rPr>
              <a:t>Quantum</a:t>
            </a:r>
          </a:p>
        </p:txBody>
      </p:sp>
      <p:sp>
        <p:nvSpPr>
          <p:cNvPr id="49" name="Shape 49"/>
          <p:cNvSpPr txBox="1"/>
          <p:nvPr>
            <p:ph idx="1" type="subTitle"/>
          </p:nvPr>
        </p:nvSpPr>
        <p:spPr>
          <a:xfrm>
            <a:off x="1082050" y="671150"/>
            <a:ext cx="7035899" cy="529200"/>
          </a:xfrm>
          <a:prstGeom prst="rect">
            <a:avLst/>
          </a:prstGeom>
        </p:spPr>
        <p:txBody>
          <a:bodyPr anchorCtr="0" anchor="t" bIns="91425" lIns="91425" rIns="91425" tIns="91425">
            <a:noAutofit/>
          </a:bodyPr>
          <a:lstStyle/>
          <a:p>
            <a:pPr>
              <a:spcBef>
                <a:spcPts val="0"/>
              </a:spcBef>
              <a:buNone/>
            </a:pPr>
            <a:r>
              <a:rPr lang="en"/>
              <a:t> </a:t>
            </a:r>
          </a:p>
        </p:txBody>
      </p:sp>
      <p:sp>
        <p:nvSpPr>
          <p:cNvPr id="50" name="Shape 50"/>
          <p:cNvSpPr txBox="1"/>
          <p:nvPr/>
        </p:nvSpPr>
        <p:spPr>
          <a:xfrm>
            <a:off x="1082050" y="1094475"/>
            <a:ext cx="6881099" cy="925499"/>
          </a:xfrm>
          <a:prstGeom prst="rect">
            <a:avLst/>
          </a:prstGeom>
          <a:noFill/>
          <a:ln>
            <a:noFill/>
          </a:ln>
        </p:spPr>
        <p:txBody>
          <a:bodyPr anchorCtr="0" anchor="t" bIns="91425" lIns="91425" rIns="91425" tIns="91425">
            <a:noAutofit/>
          </a:bodyPr>
          <a:lstStyle/>
          <a:p>
            <a:pPr algn="ctr">
              <a:spcBef>
                <a:spcPts val="0"/>
              </a:spcBef>
              <a:buNone/>
            </a:pPr>
            <a:r>
              <a:rPr lang="en" sz="2400">
                <a:solidFill>
                  <a:srgbClr val="FFF2CC"/>
                </a:solidFill>
                <a:latin typeface="Verdana"/>
                <a:ea typeface="Verdana"/>
                <a:cs typeface="Verdana"/>
                <a:sym typeface="Verdana"/>
              </a:rPr>
              <a:t>StorNext ‘snapshot &amp; cvgather’ logs analysis using a Parsing log Application</a:t>
            </a:r>
            <a:r>
              <a:rPr lang="en" sz="1800">
                <a:solidFill>
                  <a:srgbClr val="FFF2CC"/>
                </a:solidFill>
                <a:latin typeface="Verdana"/>
                <a:ea typeface="Verdana"/>
                <a:cs typeface="Verdana"/>
                <a:sym typeface="Verdana"/>
              </a:rPr>
              <a:t> </a:t>
            </a:r>
          </a:p>
        </p:txBody>
      </p:sp>
      <p:sp>
        <p:nvSpPr>
          <p:cNvPr id="51" name="Shape 51"/>
          <p:cNvSpPr txBox="1"/>
          <p:nvPr/>
        </p:nvSpPr>
        <p:spPr>
          <a:xfrm>
            <a:off x="755075" y="2222550"/>
            <a:ext cx="7776600" cy="529200"/>
          </a:xfrm>
          <a:prstGeom prst="rect">
            <a:avLst/>
          </a:prstGeom>
          <a:noFill/>
          <a:ln>
            <a:noFill/>
          </a:ln>
        </p:spPr>
        <p:txBody>
          <a:bodyPr anchorCtr="0" anchor="t" bIns="91425" lIns="91425" rIns="91425" tIns="91425">
            <a:noAutofit/>
          </a:bodyPr>
          <a:lstStyle/>
          <a:p>
            <a:pPr algn="ctr">
              <a:spcBef>
                <a:spcPts val="0"/>
              </a:spcBef>
              <a:buNone/>
            </a:pPr>
            <a:r>
              <a:rPr lang="en" sz="3000">
                <a:solidFill>
                  <a:srgbClr val="FFF2CC"/>
                </a:solidFill>
                <a:latin typeface="Verdana"/>
                <a:ea typeface="Verdana"/>
                <a:cs typeface="Verdana"/>
                <a:sym typeface="Verdana"/>
              </a:rPr>
              <a:t>Part 1</a:t>
            </a:r>
          </a:p>
        </p:txBody>
      </p:sp>
      <p:sp>
        <p:nvSpPr>
          <p:cNvPr id="52" name="Shape 52"/>
          <p:cNvSpPr txBox="1"/>
          <p:nvPr/>
        </p:nvSpPr>
        <p:spPr>
          <a:xfrm>
            <a:off x="780875" y="3213900"/>
            <a:ext cx="3717299" cy="433800"/>
          </a:xfrm>
          <a:prstGeom prst="rect">
            <a:avLst/>
          </a:prstGeom>
          <a:noFill/>
          <a:ln>
            <a:noFill/>
          </a:ln>
        </p:spPr>
        <p:txBody>
          <a:bodyPr anchorCtr="0" anchor="t" bIns="91425" lIns="91425" rIns="91425" tIns="91425">
            <a:noAutofit/>
          </a:bodyPr>
          <a:lstStyle/>
          <a:p>
            <a:pPr>
              <a:spcBef>
                <a:spcPts val="0"/>
              </a:spcBef>
              <a:buNone/>
            </a:pPr>
            <a:r>
              <a:t/>
            </a:r>
            <a:endParaRPr>
              <a:solidFill>
                <a:srgbClr val="FFF2CC"/>
              </a:solidFill>
            </a:endParaRPr>
          </a:p>
        </p:txBody>
      </p:sp>
      <p:sp>
        <p:nvSpPr>
          <p:cNvPr id="53" name="Shape 53"/>
          <p:cNvSpPr txBox="1"/>
          <p:nvPr/>
        </p:nvSpPr>
        <p:spPr>
          <a:xfrm>
            <a:off x="890600" y="3459125"/>
            <a:ext cx="3717299" cy="433800"/>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54" name="Shape 54"/>
          <p:cNvSpPr txBox="1"/>
          <p:nvPr/>
        </p:nvSpPr>
        <p:spPr>
          <a:xfrm>
            <a:off x="729250" y="3104175"/>
            <a:ext cx="3717299" cy="433800"/>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55" name="Shape 55"/>
          <p:cNvSpPr txBox="1"/>
          <p:nvPr/>
        </p:nvSpPr>
        <p:spPr>
          <a:xfrm>
            <a:off x="864775" y="3323600"/>
            <a:ext cx="3717299" cy="433800"/>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56" name="Shape 56"/>
          <p:cNvSpPr txBox="1"/>
          <p:nvPr/>
        </p:nvSpPr>
        <p:spPr>
          <a:xfrm>
            <a:off x="755075" y="3136450"/>
            <a:ext cx="3717299" cy="1000200"/>
          </a:xfrm>
          <a:prstGeom prst="rect">
            <a:avLst/>
          </a:prstGeom>
          <a:noFill/>
          <a:ln>
            <a:noFill/>
          </a:ln>
        </p:spPr>
        <p:txBody>
          <a:bodyPr anchorCtr="0" anchor="t" bIns="91425" lIns="91425" rIns="91425" tIns="91425">
            <a:noAutofit/>
          </a:bodyPr>
          <a:lstStyle/>
          <a:p>
            <a:pPr rtl="0">
              <a:spcBef>
                <a:spcPts val="0"/>
              </a:spcBef>
              <a:buNone/>
            </a:pPr>
            <a:r>
              <a:rPr lang="en">
                <a:solidFill>
                  <a:srgbClr val="CFE2F3"/>
                </a:solidFill>
              </a:rPr>
              <a:t>Presented by  German Krackow </a:t>
            </a:r>
          </a:p>
          <a:p>
            <a:pPr rtl="0">
              <a:spcBef>
                <a:spcPts val="0"/>
              </a:spcBef>
              <a:buNone/>
            </a:pPr>
            <a:r>
              <a:t/>
            </a:r>
            <a:endParaRPr/>
          </a:p>
          <a:p>
            <a:pPr rtl="0">
              <a:spcBef>
                <a:spcPts val="0"/>
              </a:spcBef>
              <a:buNone/>
            </a:pPr>
            <a:r>
              <a:t/>
            </a:r>
            <a:endParaRPr/>
          </a:p>
          <a:p>
            <a:pPr>
              <a:spcBef>
                <a:spcPts val="0"/>
              </a:spcBef>
              <a:buNone/>
            </a:pPr>
            <a:r>
              <a:rPr lang="en">
                <a:solidFill>
                  <a:srgbClr val="C9DAF8"/>
                </a:solidFill>
              </a:rPr>
              <a:t>August 19, 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idx="1" type="body"/>
          </p:nvPr>
        </p:nvSpPr>
        <p:spPr>
          <a:xfrm>
            <a:off x="457200" y="552225"/>
            <a:ext cx="8229600" cy="4514699"/>
          </a:xfrm>
          <a:prstGeom prst="rect">
            <a:avLst/>
          </a:prstGeom>
          <a:noFill/>
          <a:ln>
            <a:noFill/>
          </a:ln>
        </p:spPr>
        <p:txBody>
          <a:bodyPr anchorCtr="0" anchor="t" bIns="91425" lIns="91425" rIns="91425" tIns="91425">
            <a:noAutofit/>
          </a:bodyPr>
          <a:lstStyle/>
          <a:p>
            <a:pPr lvl="0" rtl="0">
              <a:spcBef>
                <a:spcPts val="0"/>
              </a:spcBef>
              <a:buNone/>
            </a:pPr>
            <a:r>
              <a:rPr lang="en" sz="1200">
                <a:solidFill>
                  <a:srgbClr val="20124D"/>
                </a:solidFill>
                <a:latin typeface="Verdana"/>
                <a:ea typeface="Verdana"/>
                <a:cs typeface="Verdana"/>
                <a:sym typeface="Verdana"/>
              </a:rPr>
              <a:t>Based on number of years needed to master StorNext, I came up with the following formula, which express very well the very slow productivity when _NO_ support level training and logs Parser application is used. Axis Y mark 1 is the start of meaningful productivity. Mark 5 is the Max.</a:t>
            </a:r>
          </a:p>
          <a:p>
            <a:pPr rtl="0">
              <a:spcBef>
                <a:spcPts val="0"/>
              </a:spcBef>
              <a:buNone/>
            </a:pPr>
            <a:r>
              <a:t/>
            </a:r>
            <a:endParaRPr sz="1400">
              <a:latin typeface="Verdana"/>
              <a:ea typeface="Verdana"/>
              <a:cs typeface="Verdana"/>
              <a:sym typeface="Verdana"/>
            </a:endParaRPr>
          </a:p>
          <a:p>
            <a:pPr rtl="0" algn="ctr">
              <a:spcBef>
                <a:spcPts val="0"/>
              </a:spcBef>
              <a:buNone/>
            </a:pPr>
            <a:r>
              <a:t/>
            </a:r>
            <a:endParaRPr sz="2400">
              <a:latin typeface="Verdana"/>
              <a:ea typeface="Verdana"/>
              <a:cs typeface="Verdana"/>
              <a:sym typeface="Verdana"/>
            </a:endParaRPr>
          </a:p>
          <a:p>
            <a:pPr rtl="0" algn="ctr">
              <a:spcBef>
                <a:spcPts val="0"/>
              </a:spcBef>
              <a:buNone/>
            </a:pPr>
            <a:r>
              <a:t/>
            </a:r>
            <a:endParaRPr sz="2400">
              <a:latin typeface="Verdana"/>
              <a:ea typeface="Verdana"/>
              <a:cs typeface="Verdana"/>
              <a:sym typeface="Verdana"/>
            </a:endParaRPr>
          </a:p>
          <a:p>
            <a:pPr rtl="0" algn="ctr">
              <a:spcBef>
                <a:spcPts val="0"/>
              </a:spcBef>
              <a:buNone/>
            </a:pPr>
            <a:r>
              <a:t/>
            </a:r>
            <a:endParaRPr sz="2400">
              <a:latin typeface="Verdana"/>
              <a:ea typeface="Verdana"/>
              <a:cs typeface="Verdana"/>
              <a:sym typeface="Verdana"/>
            </a:endParaRPr>
          </a:p>
          <a:p>
            <a:pPr lvl="0">
              <a:spcBef>
                <a:spcPts val="0"/>
              </a:spcBef>
              <a:buNone/>
            </a:pPr>
            <a:r>
              <a:t/>
            </a:r>
            <a:endParaRPr sz="2400">
              <a:latin typeface="Verdana"/>
              <a:ea typeface="Verdana"/>
              <a:cs typeface="Verdana"/>
              <a:sym typeface="Verdana"/>
            </a:endParaRPr>
          </a:p>
        </p:txBody>
      </p:sp>
      <p:sp>
        <p:nvSpPr>
          <p:cNvPr id="193" name="Shape 193"/>
          <p:cNvSpPr txBox="1"/>
          <p:nvPr>
            <p:ph type="title"/>
          </p:nvPr>
        </p:nvSpPr>
        <p:spPr>
          <a:xfrm>
            <a:off x="457200" y="86926"/>
            <a:ext cx="8229600" cy="465300"/>
          </a:xfrm>
          <a:prstGeom prst="rect">
            <a:avLst/>
          </a:prstGeom>
          <a:noFill/>
          <a:ln>
            <a:noFill/>
          </a:ln>
        </p:spPr>
        <p:txBody>
          <a:bodyPr anchorCtr="0" anchor="b" bIns="91425" lIns="91425" rIns="91425" tIns="91425">
            <a:noAutofit/>
          </a:bodyPr>
          <a:lstStyle/>
          <a:p>
            <a:pPr>
              <a:spcBef>
                <a:spcPts val="0"/>
              </a:spcBef>
              <a:buNone/>
            </a:pPr>
            <a:r>
              <a:rPr lang="en" sz="1800">
                <a:solidFill>
                  <a:srgbClr val="9900FF"/>
                </a:solidFill>
              </a:rPr>
              <a:t> </a:t>
            </a:r>
            <a:r>
              <a:rPr lang="en" sz="1800">
                <a:solidFill>
                  <a:srgbClr val="FCE5CD"/>
                </a:solidFill>
              </a:rPr>
              <a:t>Mathematical proof that a Parser log improves productivity exponentially</a:t>
            </a:r>
          </a:p>
        </p:txBody>
      </p:sp>
      <p:sp>
        <p:nvSpPr>
          <p:cNvPr id="194" name="Shape 194"/>
          <p:cNvSpPr txBox="1"/>
          <p:nvPr/>
        </p:nvSpPr>
        <p:spPr>
          <a:xfrm>
            <a:off x="2303925" y="2846025"/>
            <a:ext cx="3717299" cy="433800"/>
          </a:xfrm>
          <a:prstGeom prst="rect">
            <a:avLst/>
          </a:prstGeom>
          <a:noFill/>
          <a:ln>
            <a:noFill/>
          </a:ln>
        </p:spPr>
        <p:txBody>
          <a:bodyPr anchorCtr="0" anchor="t" bIns="91425" lIns="91425" rIns="91425" tIns="91425">
            <a:noAutofit/>
          </a:bodyPr>
          <a:lstStyle/>
          <a:p>
            <a:pPr>
              <a:spcBef>
                <a:spcPts val="0"/>
              </a:spcBef>
              <a:buNone/>
            </a:pPr>
            <a:r>
              <a:t/>
            </a:r>
            <a:endParaRPr/>
          </a:p>
        </p:txBody>
      </p:sp>
      <p:pic>
        <p:nvPicPr>
          <p:cNvPr id="195" name="Shape 195"/>
          <p:cNvPicPr preferRelativeResize="0"/>
          <p:nvPr/>
        </p:nvPicPr>
        <p:blipFill>
          <a:blip r:embed="rId3">
            <a:alphaModFix/>
          </a:blip>
          <a:stretch>
            <a:fillRect/>
          </a:stretch>
        </p:blipFill>
        <p:spPr>
          <a:xfrm>
            <a:off x="1652000" y="1262400"/>
            <a:ext cx="5839999" cy="36010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idx="1" type="body"/>
          </p:nvPr>
        </p:nvSpPr>
        <p:spPr>
          <a:xfrm>
            <a:off x="457200" y="614551"/>
            <a:ext cx="8229600" cy="4325700"/>
          </a:xfrm>
          <a:prstGeom prst="rect">
            <a:avLst/>
          </a:prstGeom>
        </p:spPr>
        <p:txBody>
          <a:bodyPr anchorCtr="0" anchor="t" bIns="91425" lIns="91425" rIns="91425" tIns="91425">
            <a:noAutofit/>
          </a:bodyPr>
          <a:lstStyle/>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Removes the FAT and Clutter from the logs. These are fields on each records that are of NO help for support analysis. Records that contain clutter that is of NO help for support analysis are dropped altogether (think some kernel and ALL qstat records).</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Search for error-messages leads.</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Group records by Software Component, record type, Req ID, other fields depending on the log, to allow analysis of the logs and to allow taking snippets of the logs based on these fields.</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Example (from TSM trace_01 log) :</a:t>
            </a:r>
          </a:p>
          <a:p>
            <a:pPr lvl="0"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73763"/>
              </a:buClr>
              <a:buSzPct val="100000"/>
              <a:buFont typeface="Verdana"/>
            </a:pPr>
            <a:r>
              <a:rPr lang="en" sz="1000">
                <a:solidFill>
                  <a:srgbClr val="073763"/>
                </a:solidFill>
                <a:latin typeface="Verdana"/>
                <a:ea typeface="Verdana"/>
                <a:cs typeface="Verdana"/>
                <a:sym typeface="Verdana"/>
              </a:rPr>
              <a:t>Jun 03 13:17:15.085088 car-mdc-01 sntsm fs_fmoverp[9629]: E1101(18)&lt;14426293&gt;:mdm3pxy2140:  {1}: /dev/sg314(001397) to DISK(DISK)            0 / 0.000283 = 0.00 MB/s</a:t>
            </a:r>
            <a:br>
              <a:rPr lang="en" sz="1000">
                <a:solidFill>
                  <a:srgbClr val="073763"/>
                </a:solidFill>
                <a:latin typeface="Verdana"/>
                <a:ea typeface="Verdana"/>
                <a:cs typeface="Verdana"/>
                <a:sym typeface="Verdana"/>
              </a:rPr>
            </a:br>
            <a:r>
              <a:rPr lang="en" sz="1000">
                <a:solidFill>
                  <a:srgbClr val="073763"/>
                </a:solidFill>
                <a:latin typeface="Verdana"/>
                <a:ea typeface="Verdana"/>
                <a:cs typeface="Verdana"/>
                <a:sym typeface="Verdana"/>
              </a:rPr>
              <a:t>Jun 03 13:17:47.560807 car-mdc-02 sntsm fs_fmoverp[17509]: E1101(18)&lt;14427168&gt;:mdm3pxy2140:  {1}: /dev/sg238(001343) to DISK(DISK)            0 / 0.000193 = 0.00 MB/s</a:t>
            </a:r>
          </a:p>
          <a:p>
            <a:pPr lvl="0" rtl="0">
              <a:spcBef>
                <a:spcPts val="0"/>
              </a:spcBef>
              <a:buNone/>
            </a:pPr>
            <a:r>
              <a:t/>
            </a:r>
            <a:endParaRPr sz="1000">
              <a:solidFill>
                <a:srgbClr val="073763"/>
              </a:solidFill>
              <a:latin typeface="Verdana"/>
              <a:ea typeface="Verdana"/>
              <a:cs typeface="Verdana"/>
              <a:sym typeface="Verdana"/>
            </a:endParaRPr>
          </a:p>
          <a:p>
            <a:pPr indent="-228600" lvl="0" marL="457200" rtl="0">
              <a:spcBef>
                <a:spcPts val="0"/>
              </a:spcBef>
              <a:buClr>
                <a:schemeClr val="dk1"/>
              </a:buClr>
              <a:buSzPct val="100000"/>
              <a:buFont typeface="Verdana"/>
            </a:pPr>
            <a:r>
              <a:rPr lang="en" sz="1000">
                <a:solidFill>
                  <a:schemeClr val="dk1"/>
                </a:solidFill>
                <a:latin typeface="Verdana"/>
                <a:ea typeface="Verdana"/>
                <a:cs typeface="Verdana"/>
                <a:sym typeface="Verdana"/>
              </a:rPr>
              <a:t>Jun-03 13:17:15 fs_fmoverp   9629   14426293  {1}: /dev/sg314(001397) to DISK(DISK) 0 / 0.000283 = 0.00 MB/s</a:t>
            </a:r>
            <a:br>
              <a:rPr lang="en" sz="1000">
                <a:solidFill>
                  <a:schemeClr val="dk1"/>
                </a:solidFill>
                <a:latin typeface="Verdana"/>
                <a:ea typeface="Verdana"/>
                <a:cs typeface="Verdana"/>
                <a:sym typeface="Verdana"/>
              </a:rPr>
            </a:br>
            <a:r>
              <a:rPr lang="en" sz="1000">
                <a:solidFill>
                  <a:schemeClr val="dk1"/>
                </a:solidFill>
                <a:latin typeface="Verdana"/>
                <a:ea typeface="Verdana"/>
                <a:cs typeface="Verdana"/>
                <a:sym typeface="Verdana"/>
              </a:rPr>
              <a:t>Jun-03 13:17:47 fs_fmoverp  17509   14427168  {1}: /dev/sg238(001343) to DISK(DISK) 0 / 0.000193 = 0.00 MB/s</a:t>
            </a:r>
          </a:p>
          <a:p>
            <a:pPr lvl="0" rtl="0">
              <a:spcBef>
                <a:spcPts val="0"/>
              </a:spcBef>
              <a:buNone/>
            </a:pPr>
            <a:r>
              <a:t/>
            </a:r>
            <a:endParaRPr sz="1100">
              <a:solidFill>
                <a:schemeClr val="dk1"/>
              </a:solidFill>
              <a:latin typeface="Verdana"/>
              <a:ea typeface="Verdana"/>
              <a:cs typeface="Verdana"/>
              <a:sym typeface="Verdana"/>
            </a:endParaRPr>
          </a:p>
          <a:p>
            <a:pPr lvl="0" rtl="0">
              <a:spcBef>
                <a:spcPts val="0"/>
              </a:spcBef>
              <a:buNone/>
            </a:pPr>
            <a:r>
              <a:t/>
            </a:r>
            <a:endParaRPr sz="1100">
              <a:solidFill>
                <a:srgbClr val="0C343D"/>
              </a:solidFill>
              <a:latin typeface="Verdana"/>
              <a:ea typeface="Verdana"/>
              <a:cs typeface="Verdana"/>
              <a:sym typeface="Verdana"/>
            </a:endParaRPr>
          </a:p>
          <a:p>
            <a:pPr lvl="0" rtl="0">
              <a:spcBef>
                <a:spcPts val="0"/>
              </a:spcBef>
              <a:buNone/>
            </a:pPr>
            <a:r>
              <a:t/>
            </a:r>
            <a:endParaRPr sz="1200">
              <a:solidFill>
                <a:srgbClr val="0C343D"/>
              </a:solidFill>
              <a:latin typeface="Verdana"/>
              <a:ea typeface="Verdana"/>
              <a:cs typeface="Verdana"/>
              <a:sym typeface="Verdana"/>
            </a:endParaRPr>
          </a:p>
        </p:txBody>
      </p:sp>
      <p:sp>
        <p:nvSpPr>
          <p:cNvPr id="201" name="Shape 201"/>
          <p:cNvSpPr txBox="1"/>
          <p:nvPr>
            <p:ph type="title"/>
          </p:nvPr>
        </p:nvSpPr>
        <p:spPr>
          <a:xfrm>
            <a:off x="457200" y="99751"/>
            <a:ext cx="8229600" cy="514799"/>
          </a:xfrm>
          <a:prstGeom prst="rect">
            <a:avLst/>
          </a:prstGeom>
        </p:spPr>
        <p:txBody>
          <a:bodyPr anchorCtr="0" anchor="b" bIns="91425" lIns="91425" rIns="91425" tIns="91425">
            <a:noAutofit/>
          </a:bodyPr>
          <a:lstStyle/>
          <a:p>
            <a:pPr algn="ctr">
              <a:spcBef>
                <a:spcPts val="0"/>
              </a:spcBef>
              <a:buNone/>
            </a:pPr>
            <a:r>
              <a:rPr lang="en" sz="2400">
                <a:solidFill>
                  <a:srgbClr val="CC4125"/>
                </a:solidFill>
                <a:latin typeface="Verdana"/>
                <a:ea typeface="Verdana"/>
                <a:cs typeface="Verdana"/>
                <a:sym typeface="Verdana"/>
              </a:rPr>
              <a:t>What does the Parsing do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idx="1" type="body"/>
          </p:nvPr>
        </p:nvSpPr>
        <p:spPr>
          <a:xfrm>
            <a:off x="457200" y="736076"/>
            <a:ext cx="8229600" cy="4138500"/>
          </a:xfrm>
          <a:prstGeom prst="rect">
            <a:avLst/>
          </a:prstGeom>
        </p:spPr>
        <p:txBody>
          <a:bodyPr anchorCtr="0" anchor="t" bIns="91425" lIns="91425" rIns="91425" tIns="91425">
            <a:noAutofit/>
          </a:bodyPr>
          <a:lstStyle/>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Linux system log is ‘messages’. Contains system messages plus all StorNext Major modules post messages in there.</a:t>
            </a:r>
          </a:p>
          <a:p>
            <a:pPr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Filesystem detailed report, license, system information.</a:t>
            </a:r>
          </a:p>
          <a:p>
            <a:pPr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Message logs Parsing and analysis.</a:t>
            </a:r>
          </a:p>
          <a:p>
            <a:pPr rtl="0">
              <a:spcBef>
                <a:spcPts val="0"/>
              </a:spcBef>
              <a:buNone/>
            </a:pPr>
            <a:r>
              <a:t/>
            </a:r>
            <a:endParaRPr sz="1800">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cvlabel and mutipath configuration files.</a:t>
            </a:r>
          </a:p>
          <a:p>
            <a:pPr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Network :  Configured I/F, routing Table, statistics.</a:t>
            </a:r>
          </a:p>
          <a:p>
            <a:pPr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Unix Disk Space report, SCSI connected Devices.</a:t>
            </a:r>
          </a:p>
          <a:p>
            <a:pPr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StorNext high level summary.</a:t>
            </a:r>
          </a:p>
        </p:txBody>
      </p:sp>
      <p:sp>
        <p:nvSpPr>
          <p:cNvPr id="207" name="Shape 207"/>
          <p:cNvSpPr txBox="1"/>
          <p:nvPr>
            <p:ph type="title"/>
          </p:nvPr>
        </p:nvSpPr>
        <p:spPr>
          <a:xfrm>
            <a:off x="457200" y="205976"/>
            <a:ext cx="8229600" cy="530099"/>
          </a:xfrm>
          <a:prstGeom prst="rect">
            <a:avLst/>
          </a:prstGeom>
        </p:spPr>
        <p:txBody>
          <a:bodyPr anchorCtr="0" anchor="b" bIns="91425" lIns="91425" rIns="91425" tIns="91425">
            <a:noAutofit/>
          </a:bodyPr>
          <a:lstStyle/>
          <a:p>
            <a:pPr algn="ctr">
              <a:spcBef>
                <a:spcPts val="0"/>
              </a:spcBef>
              <a:buNone/>
            </a:pPr>
            <a:r>
              <a:rPr lang="en" sz="2400">
                <a:solidFill>
                  <a:srgbClr val="CC4125"/>
                </a:solidFill>
                <a:latin typeface="Verdana"/>
                <a:ea typeface="Verdana"/>
                <a:cs typeface="Verdana"/>
                <a:sym typeface="Verdana"/>
              </a:rPr>
              <a:t>System Logs and configuration files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idx="1" type="body"/>
          </p:nvPr>
        </p:nvSpPr>
        <p:spPr>
          <a:xfrm>
            <a:off x="457200" y="796551"/>
            <a:ext cx="8229600" cy="4242000"/>
          </a:xfrm>
          <a:prstGeom prst="rect">
            <a:avLst/>
          </a:prstGeom>
        </p:spPr>
        <p:txBody>
          <a:bodyPr anchorCtr="0" anchor="t" bIns="91425" lIns="91425" rIns="91425" tIns="91425">
            <a:noAutofit/>
          </a:bodyPr>
          <a:lstStyle/>
          <a:p>
            <a:pPr indent="-228600" lvl="0" marL="457200" rtl="0">
              <a:spcBef>
                <a:spcPts val="0"/>
              </a:spcBef>
              <a:buClr>
                <a:srgbClr val="0C343D"/>
              </a:buClr>
              <a:buSzPct val="100000"/>
            </a:pPr>
            <a:r>
              <a:rPr lang="en" sz="1800">
                <a:solidFill>
                  <a:srgbClr val="0C343D"/>
                </a:solidFill>
              </a:rPr>
              <a:t>fsnameservers, *.cfgx, fsmlist, ha_peer, ha_vip configuration files.</a:t>
            </a:r>
          </a:p>
          <a:p>
            <a:pPr rtl="0">
              <a:spcBef>
                <a:spcPts val="0"/>
              </a:spcBef>
              <a:buNone/>
            </a:pPr>
            <a:r>
              <a:t/>
            </a:r>
            <a:endParaRPr sz="1800">
              <a:solidFill>
                <a:srgbClr val="0C343D"/>
              </a:solidFill>
            </a:endParaRPr>
          </a:p>
          <a:p>
            <a:pPr indent="-228600" lvl="0" marL="457200" rtl="0">
              <a:spcBef>
                <a:spcPts val="0"/>
              </a:spcBef>
              <a:buClr>
                <a:srgbClr val="0C343D"/>
              </a:buClr>
              <a:buSzPct val="100000"/>
            </a:pPr>
            <a:r>
              <a:rPr lang="en" sz="1800">
                <a:solidFill>
                  <a:srgbClr val="0C343D"/>
                </a:solidFill>
              </a:rPr>
              <a:t>license.dat, depserver (gateway), ha_smith_interval files.</a:t>
            </a:r>
          </a:p>
          <a:p>
            <a:pPr rtl="0">
              <a:spcBef>
                <a:spcPts val="0"/>
              </a:spcBef>
              <a:buNone/>
            </a:pPr>
            <a:r>
              <a:t/>
            </a:r>
            <a:endParaRPr sz="1800">
              <a:solidFill>
                <a:srgbClr val="0C343D"/>
              </a:solidFill>
            </a:endParaRPr>
          </a:p>
          <a:p>
            <a:pPr indent="-228600" lvl="0" marL="457200" rtl="0">
              <a:spcBef>
                <a:spcPts val="0"/>
              </a:spcBef>
              <a:buClr>
                <a:srgbClr val="0C343D"/>
              </a:buClr>
              <a:buSzPct val="100000"/>
            </a:pPr>
            <a:r>
              <a:rPr lang="en" sz="1800">
                <a:solidFill>
                  <a:srgbClr val="0C343D"/>
                </a:solidFill>
              </a:rPr>
              <a:t>Display (non parsed yet) of ‘cvlog’ files.</a:t>
            </a:r>
          </a:p>
          <a:p>
            <a:pPr rtl="0">
              <a:spcBef>
                <a:spcPts val="0"/>
              </a:spcBef>
              <a:buNone/>
            </a:pPr>
            <a:r>
              <a:t/>
            </a:r>
            <a:endParaRPr sz="1800">
              <a:solidFill>
                <a:srgbClr val="0C343D"/>
              </a:solidFill>
            </a:endParaRPr>
          </a:p>
          <a:p>
            <a:pPr indent="-228600" lvl="0" marL="457200" rtl="0">
              <a:spcBef>
                <a:spcPts val="0"/>
              </a:spcBef>
              <a:buClr>
                <a:srgbClr val="0C343D"/>
              </a:buClr>
              <a:buSzPct val="100000"/>
            </a:pPr>
            <a:r>
              <a:rPr lang="en" sz="1800">
                <a:solidFill>
                  <a:srgbClr val="0C343D"/>
                </a:solidFill>
              </a:rPr>
              <a:t>Display of  ‘mount.&lt;fsName&gt;’, ‘snactivated’ logs.</a:t>
            </a:r>
          </a:p>
          <a:p>
            <a:pPr rtl="0">
              <a:spcBef>
                <a:spcPts val="0"/>
              </a:spcBef>
              <a:buNone/>
            </a:pPr>
            <a:r>
              <a:t/>
            </a:r>
            <a:endParaRPr sz="1800">
              <a:solidFill>
                <a:srgbClr val="0C343D"/>
              </a:solidFill>
            </a:endParaRPr>
          </a:p>
          <a:p>
            <a:pPr indent="-228600" lvl="0" marL="457200" rtl="0">
              <a:spcBef>
                <a:spcPts val="0"/>
              </a:spcBef>
              <a:buClr>
                <a:srgbClr val="0C343D"/>
              </a:buClr>
              <a:buSzPct val="100000"/>
            </a:pPr>
            <a:r>
              <a:rPr lang="en" sz="1800">
                <a:solidFill>
                  <a:srgbClr val="0C343D"/>
                </a:solidFill>
              </a:rPr>
              <a:t>Parsing of ‘nssdbg’ logs</a:t>
            </a:r>
          </a:p>
          <a:p>
            <a:pPr rtl="0">
              <a:spcBef>
                <a:spcPts val="0"/>
              </a:spcBef>
              <a:buNone/>
            </a:pPr>
            <a:r>
              <a:t/>
            </a:r>
            <a:endParaRPr sz="1800">
              <a:solidFill>
                <a:srgbClr val="0C343D"/>
              </a:solidFill>
            </a:endParaRPr>
          </a:p>
          <a:p>
            <a:pPr indent="-228600" lvl="0" marL="457200" rtl="0">
              <a:spcBef>
                <a:spcPts val="0"/>
              </a:spcBef>
              <a:buClr>
                <a:srgbClr val="0C343D"/>
              </a:buClr>
              <a:buSzPct val="100000"/>
            </a:pPr>
            <a:r>
              <a:rPr lang="en" sz="1800">
                <a:solidFill>
                  <a:srgbClr val="0C343D"/>
                </a:solidFill>
              </a:rPr>
              <a:t>Global  search on the ‘cvlogs’ included in snapshot.</a:t>
            </a:r>
          </a:p>
          <a:p>
            <a:pPr rtl="0">
              <a:spcBef>
                <a:spcPts val="0"/>
              </a:spcBef>
              <a:buNone/>
            </a:pPr>
            <a:r>
              <a:t/>
            </a:r>
            <a:endParaRPr sz="1800">
              <a:solidFill>
                <a:srgbClr val="0C343D"/>
              </a:solidFill>
            </a:endParaRPr>
          </a:p>
          <a:p>
            <a:pPr indent="-228600" lvl="0" marL="457200">
              <a:spcBef>
                <a:spcPts val="0"/>
              </a:spcBef>
              <a:buClr>
                <a:srgbClr val="0C343D"/>
              </a:buClr>
              <a:buSzPct val="100000"/>
            </a:pPr>
            <a:r>
              <a:rPr lang="en" sz="1800">
                <a:solidFill>
                  <a:srgbClr val="0C343D"/>
                </a:solidFill>
              </a:rPr>
              <a:t>Global search on the ‘nssdbg’ logs included in the snapshot.</a:t>
            </a:r>
          </a:p>
        </p:txBody>
      </p:sp>
      <p:sp>
        <p:nvSpPr>
          <p:cNvPr id="213" name="Shape 213"/>
          <p:cNvSpPr txBox="1"/>
          <p:nvPr>
            <p:ph type="title"/>
          </p:nvPr>
        </p:nvSpPr>
        <p:spPr>
          <a:xfrm>
            <a:off x="457200" y="205976"/>
            <a:ext cx="8229600" cy="537599"/>
          </a:xfrm>
          <a:prstGeom prst="rect">
            <a:avLst/>
          </a:prstGeom>
        </p:spPr>
        <p:txBody>
          <a:bodyPr anchorCtr="0" anchor="b" bIns="91425" lIns="91425" rIns="91425" tIns="91425">
            <a:noAutofit/>
          </a:bodyPr>
          <a:lstStyle/>
          <a:p>
            <a:pPr algn="ctr">
              <a:spcBef>
                <a:spcPts val="0"/>
              </a:spcBef>
              <a:buNone/>
            </a:pPr>
            <a:r>
              <a:rPr lang="en" sz="3000">
                <a:solidFill>
                  <a:srgbClr val="CC4125"/>
                </a:solidFill>
                <a:latin typeface="Calibri"/>
                <a:ea typeface="Calibri"/>
                <a:cs typeface="Calibri"/>
                <a:sym typeface="Calibri"/>
              </a:rPr>
              <a:t>Filesystem logs, configuration files and reports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idx="1" type="body"/>
          </p:nvPr>
        </p:nvSpPr>
        <p:spPr>
          <a:xfrm>
            <a:off x="457200" y="796526"/>
            <a:ext cx="8229600" cy="4166400"/>
          </a:xfrm>
          <a:prstGeom prst="rect">
            <a:avLst/>
          </a:prstGeom>
        </p:spPr>
        <p:txBody>
          <a:bodyPr anchorCtr="0" anchor="t" bIns="91425" lIns="91425" rIns="91425" tIns="91425">
            <a:noAutofit/>
          </a:bodyPr>
          <a:lstStyle/>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Parsing of the tac_00 logs for analysis.</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Parsing of the history logs.       (fs* commands)</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Parsing of the trace_05 logs.    (fs_fsmover)</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Parsing of the trace_01 logs.     (fs_fsmovep - MB/Sec)</a:t>
            </a:r>
          </a:p>
          <a:p>
            <a:pPr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TSM fs_sysparm, Store Steering, Water Marks conf. files.</a:t>
            </a:r>
          </a:p>
          <a:p>
            <a:pPr lvl="0"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Media list (fsmedlist), Library/Drives report (fsstate).</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Storage Class configured. Files counts to Store, to Truncate.</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Storage Requests reports (fsqueue).</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Scheduled features, Locked features (fsschedule, fsschedlock)</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DDM configuration reports. </a:t>
            </a:r>
          </a:p>
          <a:p>
            <a:pPr rtl="0">
              <a:spcBef>
                <a:spcPts val="0"/>
              </a:spcBef>
              <a:buNone/>
            </a:pPr>
            <a:r>
              <a:t/>
            </a:r>
            <a:endParaRPr sz="1800">
              <a:solidFill>
                <a:srgbClr val="0C343D"/>
              </a:solidFill>
              <a:latin typeface="Verdana"/>
              <a:ea typeface="Verdana"/>
              <a:cs typeface="Verdana"/>
              <a:sym typeface="Verdana"/>
            </a:endParaRPr>
          </a:p>
          <a:p>
            <a:pPr indent="-228600" lvl="0" marL="457200">
              <a:spcBef>
                <a:spcPts val="0"/>
              </a:spcBef>
              <a:buClr>
                <a:srgbClr val="0C343D"/>
              </a:buClr>
              <a:buSzPct val="100000"/>
              <a:buFont typeface="Verdana"/>
            </a:pPr>
            <a:r>
              <a:rPr lang="en" sz="1800">
                <a:solidFill>
                  <a:srgbClr val="0C343D"/>
                </a:solidFill>
                <a:latin typeface="Verdana"/>
                <a:ea typeface="Verdana"/>
                <a:cs typeface="Verdana"/>
                <a:sym typeface="Verdana"/>
              </a:rPr>
              <a:t>Global search in all ‘tac_00’, ‘hist_01’ logs.</a:t>
            </a:r>
          </a:p>
        </p:txBody>
      </p:sp>
      <p:sp>
        <p:nvSpPr>
          <p:cNvPr id="219" name="Shape 219"/>
          <p:cNvSpPr txBox="1"/>
          <p:nvPr>
            <p:ph type="title"/>
          </p:nvPr>
        </p:nvSpPr>
        <p:spPr>
          <a:xfrm>
            <a:off x="457200" y="205976"/>
            <a:ext cx="8229600" cy="530099"/>
          </a:xfrm>
          <a:prstGeom prst="rect">
            <a:avLst/>
          </a:prstGeom>
        </p:spPr>
        <p:txBody>
          <a:bodyPr anchorCtr="0" anchor="b" bIns="91425" lIns="91425" rIns="91425" tIns="91425">
            <a:noAutofit/>
          </a:bodyPr>
          <a:lstStyle/>
          <a:p>
            <a:pPr algn="ctr">
              <a:spcBef>
                <a:spcPts val="0"/>
              </a:spcBef>
              <a:buNone/>
            </a:pPr>
            <a:r>
              <a:rPr lang="en" sz="2400">
                <a:solidFill>
                  <a:srgbClr val="CC4125"/>
                </a:solidFill>
                <a:latin typeface="Verdana"/>
                <a:ea typeface="Verdana"/>
                <a:cs typeface="Verdana"/>
                <a:sym typeface="Verdana"/>
              </a:rPr>
              <a:t>Storage Manager - TSM logs and conf files.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idx="1" type="body"/>
          </p:nvPr>
        </p:nvSpPr>
        <p:spPr>
          <a:xfrm>
            <a:off x="457200" y="756592"/>
            <a:ext cx="8229600" cy="3630300"/>
          </a:xfrm>
          <a:prstGeom prst="rect">
            <a:avLst/>
          </a:prstGeom>
        </p:spPr>
        <p:txBody>
          <a:bodyPr anchorCtr="0" anchor="t" bIns="91425" lIns="91425" rIns="91425" tIns="91425">
            <a:noAutofit/>
          </a:bodyPr>
          <a:lstStyle/>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Parsing of the ‘tac_00’ and ‘hist_01’ logs for analysis.</a:t>
            </a:r>
          </a:p>
          <a:p>
            <a:pPr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VS Archive, Drive &amp; Media query reports</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Library report - show all Drive and all Media in Library.</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fsconfig report.</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fs_scsi -p  report.</a:t>
            </a:r>
          </a:p>
          <a:p>
            <a:pPr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fsstate, fsqueue, fschedule, fschecklock reports.</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File counts to store, truncate  (showc,  showc -t).</a:t>
            </a:r>
          </a:p>
          <a:p>
            <a:pPr rtl="0">
              <a:spcBef>
                <a:spcPts val="0"/>
              </a:spcBef>
              <a:buNone/>
            </a:pPr>
            <a:r>
              <a:t/>
            </a:r>
            <a:endParaRPr sz="1800">
              <a:solidFill>
                <a:srgbClr val="0C343D"/>
              </a:solidFill>
              <a:latin typeface="Verdana"/>
              <a:ea typeface="Verdana"/>
              <a:cs typeface="Verdana"/>
              <a:sym typeface="Verdana"/>
            </a:endParaRPr>
          </a:p>
          <a:p>
            <a:pPr indent="-228600" lvl="0" marL="457200">
              <a:spcBef>
                <a:spcPts val="0"/>
              </a:spcBef>
              <a:buClr>
                <a:srgbClr val="0C343D"/>
              </a:buClr>
              <a:buSzPct val="100000"/>
              <a:buFont typeface="Verdana"/>
            </a:pPr>
            <a:r>
              <a:rPr lang="en" sz="1800">
                <a:solidFill>
                  <a:srgbClr val="0C343D"/>
                </a:solidFill>
                <a:latin typeface="Verdana"/>
                <a:ea typeface="Verdana"/>
                <a:cs typeface="Verdana"/>
                <a:sym typeface="Verdana"/>
              </a:rPr>
              <a:t>Global Search on all ‘tac_00’ and ‘hist_01’ logs.</a:t>
            </a:r>
          </a:p>
        </p:txBody>
      </p:sp>
      <p:sp>
        <p:nvSpPr>
          <p:cNvPr id="225" name="Shape 225"/>
          <p:cNvSpPr txBox="1"/>
          <p:nvPr>
            <p:ph type="title"/>
          </p:nvPr>
        </p:nvSpPr>
        <p:spPr>
          <a:xfrm>
            <a:off x="457200" y="205976"/>
            <a:ext cx="8229600" cy="522599"/>
          </a:xfrm>
          <a:prstGeom prst="rect">
            <a:avLst/>
          </a:prstGeom>
        </p:spPr>
        <p:txBody>
          <a:bodyPr anchorCtr="0" anchor="b" bIns="91425" lIns="91425" rIns="91425" tIns="91425">
            <a:noAutofit/>
          </a:bodyPr>
          <a:lstStyle/>
          <a:p>
            <a:pPr algn="ctr">
              <a:spcBef>
                <a:spcPts val="0"/>
              </a:spcBef>
              <a:buNone/>
            </a:pPr>
            <a:r>
              <a:rPr lang="en" sz="2400">
                <a:solidFill>
                  <a:srgbClr val="CC4125"/>
                </a:solidFill>
                <a:latin typeface="Verdana"/>
                <a:ea typeface="Verdana"/>
                <a:cs typeface="Verdana"/>
                <a:sym typeface="Verdana"/>
              </a:rPr>
              <a:t>Storage Manager - MSM logs and conf. files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idx="1" type="body"/>
          </p:nvPr>
        </p:nvSpPr>
        <p:spPr>
          <a:xfrm>
            <a:off x="457200" y="629567"/>
            <a:ext cx="8229600" cy="3630300"/>
          </a:xfrm>
          <a:prstGeom prst="rect">
            <a:avLst/>
          </a:prstGeom>
        </p:spPr>
        <p:txBody>
          <a:bodyPr anchorCtr="0" anchor="t" bIns="91425" lIns="91425" rIns="91425" tIns="91425">
            <a:noAutofit/>
          </a:bodyPr>
          <a:lstStyle/>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Parsing of HA (ha_mgr.out) logs.</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Display of Replication ‘snpolicy.out’ logs.</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Display of ‘snpolicy_gather’ log.</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Display of ‘blockpool’ log files.</a:t>
            </a:r>
          </a:p>
          <a:p>
            <a:pPr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Network :  Routing Table, Configured I/Fs, ha_peer, ha_vip.</a:t>
            </a:r>
          </a:p>
          <a:p>
            <a:pPr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Replication and Blockpool configuration files.</a:t>
            </a:r>
          </a:p>
          <a:p>
            <a:pPr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Global Search in HA and replication logs.</a:t>
            </a:r>
          </a:p>
          <a:p>
            <a:pPr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Parsing of nssdbg logs.</a:t>
            </a:r>
          </a:p>
        </p:txBody>
      </p:sp>
      <p:sp>
        <p:nvSpPr>
          <p:cNvPr id="231" name="Shape 231"/>
          <p:cNvSpPr txBox="1"/>
          <p:nvPr>
            <p:ph type="title"/>
          </p:nvPr>
        </p:nvSpPr>
        <p:spPr>
          <a:xfrm>
            <a:off x="457200" y="31451"/>
            <a:ext cx="8229600" cy="552900"/>
          </a:xfrm>
          <a:prstGeom prst="rect">
            <a:avLst/>
          </a:prstGeom>
        </p:spPr>
        <p:txBody>
          <a:bodyPr anchorCtr="0" anchor="b" bIns="91425" lIns="91425" rIns="91425" tIns="91425">
            <a:noAutofit/>
          </a:bodyPr>
          <a:lstStyle/>
          <a:p>
            <a:pPr algn="ctr">
              <a:spcBef>
                <a:spcPts val="0"/>
              </a:spcBef>
              <a:buNone/>
            </a:pPr>
            <a:r>
              <a:rPr lang="en" sz="2400">
                <a:solidFill>
                  <a:srgbClr val="CC4125"/>
                </a:solidFill>
                <a:latin typeface="Verdana"/>
                <a:ea typeface="Verdana"/>
                <a:cs typeface="Verdana"/>
                <a:sym typeface="Verdana"/>
              </a:rPr>
              <a:t>HA and Replication logs &amp; conf. files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idx="1" type="body"/>
          </p:nvPr>
        </p:nvSpPr>
        <p:spPr>
          <a:xfrm>
            <a:off x="457200" y="756592"/>
            <a:ext cx="8229600" cy="3630300"/>
          </a:xfrm>
          <a:prstGeom prst="rect">
            <a:avLst/>
          </a:prstGeom>
        </p:spPr>
        <p:txBody>
          <a:bodyPr anchorCtr="0" anchor="t" bIns="91425" lIns="91425" rIns="91425" tIns="91425">
            <a:noAutofit/>
          </a:bodyPr>
          <a:lstStyle/>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Summary report of last backup (snbackup -s)</a:t>
            </a:r>
          </a:p>
          <a:p>
            <a:pPr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Report of backups completions, media used and dates.</a:t>
            </a:r>
          </a:p>
          <a:p>
            <a:pPr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Display of ‘backup.log’  file.</a:t>
            </a:r>
          </a:p>
          <a:p>
            <a:pPr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List of media used by the SN Backup storage class _adic_backup</a:t>
            </a:r>
          </a:p>
          <a:p>
            <a:pPr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List of Media in ‘genscratch’.</a:t>
            </a:r>
          </a:p>
          <a:p>
            <a:pPr rtl="0">
              <a:spcBef>
                <a:spcPts val="0"/>
              </a:spcBef>
              <a:buNone/>
            </a:pPr>
            <a:r>
              <a:t/>
            </a:r>
            <a:endParaRPr sz="1800">
              <a:solidFill>
                <a:srgbClr val="0C343D"/>
              </a:solidFill>
              <a:latin typeface="Verdana"/>
              <a:ea typeface="Verdana"/>
              <a:cs typeface="Verdana"/>
              <a:sym typeface="Verdana"/>
            </a:endParaRPr>
          </a:p>
          <a:p>
            <a:pPr indent="-228600" lvl="0" marL="457200">
              <a:spcBef>
                <a:spcPts val="0"/>
              </a:spcBef>
              <a:buClr>
                <a:srgbClr val="0C343D"/>
              </a:buClr>
              <a:buSzPct val="100000"/>
              <a:buFont typeface="Verdana"/>
            </a:pPr>
            <a:r>
              <a:rPr lang="en" sz="1800">
                <a:solidFill>
                  <a:srgbClr val="0C343D"/>
                </a:solidFill>
                <a:latin typeface="Verdana"/>
                <a:ea typeface="Verdana"/>
                <a:cs typeface="Verdana"/>
                <a:sym typeface="Verdana"/>
              </a:rPr>
              <a:t>Display of ‘fs_sysparm’ configuration file.</a:t>
            </a:r>
          </a:p>
        </p:txBody>
      </p:sp>
      <p:sp>
        <p:nvSpPr>
          <p:cNvPr id="237" name="Shape 237"/>
          <p:cNvSpPr txBox="1"/>
          <p:nvPr>
            <p:ph type="title"/>
          </p:nvPr>
        </p:nvSpPr>
        <p:spPr>
          <a:xfrm>
            <a:off x="457200" y="205976"/>
            <a:ext cx="8229600" cy="530099"/>
          </a:xfrm>
          <a:prstGeom prst="rect">
            <a:avLst/>
          </a:prstGeom>
        </p:spPr>
        <p:txBody>
          <a:bodyPr anchorCtr="0" anchor="b" bIns="91425" lIns="91425" rIns="91425" tIns="91425">
            <a:noAutofit/>
          </a:bodyPr>
          <a:lstStyle/>
          <a:p>
            <a:pPr algn="ctr">
              <a:spcBef>
                <a:spcPts val="0"/>
              </a:spcBef>
              <a:buNone/>
            </a:pPr>
            <a:r>
              <a:rPr lang="en" sz="2400">
                <a:solidFill>
                  <a:srgbClr val="CC4125"/>
                </a:solidFill>
                <a:latin typeface="Verdana"/>
                <a:ea typeface="Verdana"/>
                <a:cs typeface="Verdana"/>
                <a:sym typeface="Verdana"/>
              </a:rPr>
              <a:t>StorNext system backup</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idx="1" type="body"/>
          </p:nvPr>
        </p:nvSpPr>
        <p:spPr>
          <a:xfrm>
            <a:off x="457200" y="756592"/>
            <a:ext cx="8229600" cy="3630300"/>
          </a:xfrm>
          <a:prstGeom prst="rect">
            <a:avLst/>
          </a:prstGeom>
        </p:spPr>
        <p:txBody>
          <a:bodyPr anchorCtr="0" anchor="t" bIns="91425" lIns="91425" rIns="91425" tIns="91425">
            <a:noAutofit/>
          </a:bodyPr>
          <a:lstStyle/>
          <a:p>
            <a:pPr indent="-228600" lvl="0" marL="457200" rtl="0">
              <a:spcBef>
                <a:spcPts val="0"/>
              </a:spcBef>
              <a:buClr>
                <a:srgbClr val="0C343D"/>
              </a:buClr>
              <a:buSzPct val="100000"/>
            </a:pPr>
            <a:r>
              <a:rPr lang="en" sz="1800">
                <a:solidFill>
                  <a:srgbClr val="0C343D"/>
                </a:solidFill>
              </a:rPr>
              <a:t>Service logs parsing - srvcLog </a:t>
            </a:r>
          </a:p>
          <a:p>
            <a:pPr rtl="0">
              <a:spcBef>
                <a:spcPts val="0"/>
              </a:spcBef>
              <a:buNone/>
            </a:pPr>
            <a:r>
              <a:t/>
            </a:r>
            <a:endParaRPr sz="1800">
              <a:solidFill>
                <a:srgbClr val="0C343D"/>
              </a:solidFill>
            </a:endParaRPr>
          </a:p>
          <a:p>
            <a:pPr indent="-228600" lvl="0" marL="457200" rtl="0">
              <a:spcBef>
                <a:spcPts val="0"/>
              </a:spcBef>
              <a:buClr>
                <a:srgbClr val="0C343D"/>
              </a:buClr>
              <a:buSzPct val="100000"/>
            </a:pPr>
            <a:r>
              <a:rPr lang="en" sz="1800">
                <a:solidFill>
                  <a:srgbClr val="0C343D"/>
                </a:solidFill>
              </a:rPr>
              <a:t>Display of MySQL logs (no parsing).</a:t>
            </a:r>
          </a:p>
          <a:p>
            <a:pPr rtl="0">
              <a:spcBef>
                <a:spcPts val="0"/>
              </a:spcBef>
              <a:buNone/>
            </a:pPr>
            <a:r>
              <a:t/>
            </a:r>
            <a:endParaRPr sz="1800">
              <a:solidFill>
                <a:srgbClr val="0C343D"/>
              </a:solidFill>
            </a:endParaRPr>
          </a:p>
          <a:p>
            <a:pPr indent="-228600" lvl="0" marL="457200">
              <a:spcBef>
                <a:spcPts val="0"/>
              </a:spcBef>
              <a:buClr>
                <a:srgbClr val="0C343D"/>
              </a:buClr>
              <a:buSzPct val="100000"/>
            </a:pPr>
            <a:r>
              <a:rPr lang="en" sz="1800">
                <a:solidFill>
                  <a:srgbClr val="0C343D"/>
                </a:solidFill>
              </a:rPr>
              <a:t>Display of MySQL configuration file ‘my.cnf’</a:t>
            </a:r>
          </a:p>
        </p:txBody>
      </p:sp>
      <p:sp>
        <p:nvSpPr>
          <p:cNvPr id="243" name="Shape 243"/>
          <p:cNvSpPr txBox="1"/>
          <p:nvPr>
            <p:ph type="title"/>
          </p:nvPr>
        </p:nvSpPr>
        <p:spPr>
          <a:xfrm>
            <a:off x="457200" y="205975"/>
            <a:ext cx="8229600" cy="507300"/>
          </a:xfrm>
          <a:prstGeom prst="rect">
            <a:avLst/>
          </a:prstGeom>
        </p:spPr>
        <p:txBody>
          <a:bodyPr anchorCtr="0" anchor="b" bIns="91425" lIns="91425" rIns="91425" tIns="91425">
            <a:noAutofit/>
          </a:bodyPr>
          <a:lstStyle/>
          <a:p>
            <a:pPr algn="ctr">
              <a:spcBef>
                <a:spcPts val="0"/>
              </a:spcBef>
              <a:buNone/>
            </a:pPr>
            <a:r>
              <a:rPr lang="en" sz="2400">
                <a:solidFill>
                  <a:srgbClr val="CC4125"/>
                </a:solidFill>
                <a:latin typeface="Verdana"/>
                <a:ea typeface="Verdana"/>
                <a:cs typeface="Verdana"/>
                <a:sym typeface="Verdana"/>
              </a:rPr>
              <a:t>Service log - MySQL logs.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idx="1" type="body"/>
          </p:nvPr>
        </p:nvSpPr>
        <p:spPr>
          <a:xfrm>
            <a:off x="457200" y="743650"/>
            <a:ext cx="8229600" cy="4130999"/>
          </a:xfrm>
          <a:prstGeom prst="rect">
            <a:avLst/>
          </a:prstGeom>
        </p:spPr>
        <p:txBody>
          <a:bodyPr anchorCtr="0" anchor="t" bIns="91425" lIns="91425" rIns="91425" tIns="91425">
            <a:noAutofit/>
          </a:bodyPr>
          <a:lstStyle/>
          <a:p>
            <a:pPr rtl="0">
              <a:spcBef>
                <a:spcPts val="0"/>
              </a:spcBef>
              <a:buNone/>
            </a:pPr>
            <a:r>
              <a:rPr lang="en" sz="3000">
                <a:solidFill>
                  <a:srgbClr val="660000"/>
                </a:solidFill>
              </a:rPr>
              <a:t>SR3536956   NASA_JOHNSON -</a:t>
            </a:r>
            <a:r>
              <a:rPr lang="en">
                <a:solidFill>
                  <a:srgbClr val="660000"/>
                </a:solidFill>
              </a:rPr>
              <a:t> </a:t>
            </a:r>
            <a:r>
              <a:rPr lang="en" sz="1800">
                <a:solidFill>
                  <a:srgbClr val="660000"/>
                </a:solidFill>
              </a:rPr>
              <a:t>Media made Unavail.</a:t>
            </a:r>
          </a:p>
          <a:p>
            <a:pPr rtl="0">
              <a:spcBef>
                <a:spcPts val="0"/>
              </a:spcBef>
              <a:buNone/>
            </a:pPr>
            <a:r>
              <a:t/>
            </a:r>
            <a:endParaRPr sz="2400">
              <a:solidFill>
                <a:srgbClr val="660000"/>
              </a:solidFill>
            </a:endParaRPr>
          </a:p>
          <a:p>
            <a:pPr rtl="0">
              <a:spcBef>
                <a:spcPts val="0"/>
              </a:spcBef>
              <a:buNone/>
            </a:pPr>
            <a:r>
              <a:rPr lang="en" sz="3000">
                <a:solidFill>
                  <a:srgbClr val="660000"/>
                </a:solidFill>
              </a:rPr>
              <a:t>SR3547492   Richards Group.</a:t>
            </a:r>
            <a:r>
              <a:rPr lang="en">
                <a:solidFill>
                  <a:srgbClr val="660000"/>
                </a:solidFill>
              </a:rPr>
              <a:t> </a:t>
            </a:r>
            <a:r>
              <a:rPr lang="en" sz="1800">
                <a:solidFill>
                  <a:srgbClr val="660000"/>
                </a:solidFill>
              </a:rPr>
              <a:t>No write to Tape</a:t>
            </a:r>
          </a:p>
          <a:p>
            <a:pPr rtl="0">
              <a:spcBef>
                <a:spcPts val="0"/>
              </a:spcBef>
              <a:buNone/>
            </a:pPr>
            <a:r>
              <a:t/>
            </a:r>
            <a:endParaRPr sz="1800">
              <a:solidFill>
                <a:srgbClr val="660000"/>
              </a:solidFill>
            </a:endParaRPr>
          </a:p>
          <a:p>
            <a:pPr rtl="0">
              <a:spcBef>
                <a:spcPts val="0"/>
              </a:spcBef>
              <a:buNone/>
            </a:pPr>
            <a:r>
              <a:rPr lang="en" sz="3000">
                <a:solidFill>
                  <a:srgbClr val="660000"/>
                </a:solidFill>
              </a:rPr>
              <a:t>SR3545984  Yahoo -</a:t>
            </a:r>
            <a:r>
              <a:rPr lang="en" sz="1800">
                <a:solidFill>
                  <a:srgbClr val="660000"/>
                </a:solidFill>
              </a:rPr>
              <a:t> Can’t retrieve a file.</a:t>
            </a:r>
          </a:p>
          <a:p>
            <a:pPr rtl="0">
              <a:spcBef>
                <a:spcPts val="0"/>
              </a:spcBef>
              <a:buNone/>
            </a:pPr>
            <a:r>
              <a:t/>
            </a:r>
            <a:endParaRPr sz="1800">
              <a:solidFill>
                <a:srgbClr val="660000"/>
              </a:solidFill>
            </a:endParaRPr>
          </a:p>
          <a:p>
            <a:pPr rtl="0">
              <a:spcBef>
                <a:spcPts val="0"/>
              </a:spcBef>
              <a:buNone/>
            </a:pPr>
            <a:r>
              <a:rPr lang="en" sz="3000">
                <a:solidFill>
                  <a:srgbClr val="660000"/>
                </a:solidFill>
              </a:rPr>
              <a:t>SR527102 Scripps Institute</a:t>
            </a:r>
            <a:r>
              <a:rPr lang="en" sz="1800">
                <a:solidFill>
                  <a:srgbClr val="660000"/>
                </a:solidFill>
              </a:rPr>
              <a:t> - database duplicate key error </a:t>
            </a:r>
          </a:p>
          <a:p>
            <a:pPr rtl="0">
              <a:spcBef>
                <a:spcPts val="0"/>
              </a:spcBef>
              <a:buNone/>
            </a:pPr>
            <a:r>
              <a:t/>
            </a:r>
            <a:endParaRPr sz="2400">
              <a:solidFill>
                <a:srgbClr val="660000"/>
              </a:solidFill>
            </a:endParaRPr>
          </a:p>
          <a:p>
            <a:pPr rtl="0">
              <a:spcBef>
                <a:spcPts val="0"/>
              </a:spcBef>
              <a:buNone/>
            </a:pPr>
            <a:r>
              <a:rPr lang="en" sz="3000">
                <a:solidFill>
                  <a:srgbClr val="660000"/>
                </a:solidFill>
              </a:rPr>
              <a:t>SR3549756   Lynda.com   </a:t>
            </a:r>
            <a:r>
              <a:rPr lang="en">
                <a:solidFill>
                  <a:srgbClr val="660000"/>
                </a:solidFill>
              </a:rPr>
              <a:t>- </a:t>
            </a:r>
            <a:r>
              <a:rPr lang="en" sz="1800">
                <a:solidFill>
                  <a:srgbClr val="660000"/>
                </a:solidFill>
              </a:rPr>
              <a:t>Library Down</a:t>
            </a:r>
          </a:p>
          <a:p>
            <a:pPr rtl="0">
              <a:spcBef>
                <a:spcPts val="0"/>
              </a:spcBef>
              <a:buNone/>
            </a:pPr>
            <a:r>
              <a:t/>
            </a:r>
            <a:endParaRPr sz="1800">
              <a:solidFill>
                <a:srgbClr val="660000"/>
              </a:solidFill>
            </a:endParaRPr>
          </a:p>
          <a:p>
            <a:pPr>
              <a:spcBef>
                <a:spcPts val="0"/>
              </a:spcBef>
              <a:buNone/>
            </a:pPr>
            <a:r>
              <a:t/>
            </a:r>
            <a:endParaRPr sz="1800">
              <a:solidFill>
                <a:srgbClr val="660000"/>
              </a:solidFill>
            </a:endParaRPr>
          </a:p>
        </p:txBody>
      </p:sp>
      <p:sp>
        <p:nvSpPr>
          <p:cNvPr id="249" name="Shape 249"/>
          <p:cNvSpPr txBox="1"/>
          <p:nvPr>
            <p:ph type="title"/>
          </p:nvPr>
        </p:nvSpPr>
        <p:spPr>
          <a:xfrm>
            <a:off x="457200" y="205974"/>
            <a:ext cx="8229600" cy="674400"/>
          </a:xfrm>
          <a:prstGeom prst="rect">
            <a:avLst/>
          </a:prstGeom>
        </p:spPr>
        <p:txBody>
          <a:bodyPr anchorCtr="0" anchor="b" bIns="91425" lIns="91425" rIns="91425" tIns="91425">
            <a:noAutofit/>
          </a:bodyPr>
          <a:lstStyle/>
          <a:p>
            <a:pPr algn="ctr">
              <a:spcBef>
                <a:spcPts val="0"/>
              </a:spcBef>
              <a:buNone/>
            </a:pPr>
            <a:r>
              <a:rPr lang="en">
                <a:solidFill>
                  <a:srgbClr val="0000FF"/>
                </a:solidFill>
              </a:rPr>
              <a:t>DEMO</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nvSpPr>
        <p:spPr>
          <a:xfrm>
            <a:off x="3897950" y="271050"/>
            <a:ext cx="3717299" cy="433800"/>
          </a:xfrm>
          <a:prstGeom prst="rect">
            <a:avLst/>
          </a:prstGeom>
          <a:noFill/>
          <a:ln>
            <a:noFill/>
          </a:ln>
        </p:spPr>
        <p:txBody>
          <a:bodyPr anchorCtr="0" anchor="t" bIns="91425" lIns="91425" rIns="91425" tIns="91425">
            <a:noAutofit/>
          </a:bodyPr>
          <a:lstStyle/>
          <a:p>
            <a:pPr algn="r">
              <a:spcBef>
                <a:spcPts val="0"/>
              </a:spcBef>
              <a:buNone/>
            </a:pPr>
            <a:r>
              <a:rPr lang="en">
                <a:solidFill>
                  <a:srgbClr val="0000FF"/>
                </a:solidFill>
                <a:latin typeface="Verdana"/>
                <a:ea typeface="Verdana"/>
                <a:cs typeface="Verdana"/>
                <a:sym typeface="Verdana"/>
              </a:rPr>
              <a:t>Quantum</a:t>
            </a:r>
          </a:p>
        </p:txBody>
      </p:sp>
      <p:sp>
        <p:nvSpPr>
          <p:cNvPr id="62" name="Shape 62"/>
          <p:cNvSpPr txBox="1"/>
          <p:nvPr/>
        </p:nvSpPr>
        <p:spPr>
          <a:xfrm>
            <a:off x="471125" y="393675"/>
            <a:ext cx="3717299" cy="433800"/>
          </a:xfrm>
          <a:prstGeom prst="rect">
            <a:avLst/>
          </a:prstGeom>
          <a:noFill/>
          <a:ln>
            <a:noFill/>
          </a:ln>
        </p:spPr>
        <p:txBody>
          <a:bodyPr anchorCtr="0" anchor="t" bIns="91425" lIns="91425" rIns="91425" tIns="91425">
            <a:noAutofit/>
          </a:bodyPr>
          <a:lstStyle/>
          <a:p>
            <a:pPr>
              <a:spcBef>
                <a:spcPts val="0"/>
              </a:spcBef>
              <a:buNone/>
            </a:pPr>
            <a:r>
              <a:rPr lang="en" sz="2400">
                <a:solidFill>
                  <a:srgbClr val="0000FF"/>
                </a:solidFill>
                <a:latin typeface="Verdana"/>
                <a:ea typeface="Verdana"/>
                <a:cs typeface="Verdana"/>
                <a:sym typeface="Verdana"/>
              </a:rPr>
              <a:t>Presentation Goal</a:t>
            </a:r>
            <a:r>
              <a:rPr lang="en" sz="2400">
                <a:solidFill>
                  <a:srgbClr val="1155CC"/>
                </a:solidFill>
                <a:latin typeface="Verdana"/>
                <a:ea typeface="Verdana"/>
                <a:cs typeface="Verdana"/>
                <a:sym typeface="Verdana"/>
              </a:rPr>
              <a:t> </a:t>
            </a:r>
          </a:p>
        </p:txBody>
      </p:sp>
      <p:sp>
        <p:nvSpPr>
          <p:cNvPr id="63" name="Shape 63"/>
          <p:cNvSpPr txBox="1"/>
          <p:nvPr/>
        </p:nvSpPr>
        <p:spPr>
          <a:xfrm>
            <a:off x="542100" y="942225"/>
            <a:ext cx="7763699" cy="3801299"/>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
              <a:t>Show how with the help of the computer the chance to get </a:t>
            </a:r>
            <a:r>
              <a:rPr lang="en">
                <a:solidFill>
                  <a:srgbClr val="990000"/>
                </a:solidFill>
              </a:rPr>
              <a:t>-valuable-</a:t>
            </a:r>
            <a:r>
              <a:rPr lang="en"/>
              <a:t> information from the </a:t>
            </a:r>
            <a:r>
              <a:rPr lang="en">
                <a:solidFill>
                  <a:srgbClr val="741B47"/>
                </a:solidFill>
              </a:rPr>
              <a:t>googol size</a:t>
            </a:r>
            <a:r>
              <a:rPr lang="en"/>
              <a:t>, disparate collection of logs and reports increases exponentially.</a:t>
            </a:r>
          </a:p>
          <a:p>
            <a:pPr lvl="0" rtl="0">
              <a:spcBef>
                <a:spcPts val="0"/>
              </a:spcBef>
              <a:buNone/>
            </a:pPr>
            <a:r>
              <a:t/>
            </a:r>
            <a:endParaRPr/>
          </a:p>
          <a:p>
            <a:pPr indent="-228600" lvl="0" marL="457200" rtl="0">
              <a:spcBef>
                <a:spcPts val="0"/>
              </a:spcBef>
              <a:buChar char="●"/>
            </a:pPr>
            <a:r>
              <a:rPr lang="en"/>
              <a:t>Show in what context this application works.</a:t>
            </a:r>
          </a:p>
          <a:p>
            <a:pPr rtl="0">
              <a:spcBef>
                <a:spcPts val="0"/>
              </a:spcBef>
              <a:buNone/>
            </a:pPr>
            <a:r>
              <a:t/>
            </a:r>
            <a:endParaRPr/>
          </a:p>
          <a:p>
            <a:pPr indent="-228600" lvl="0" marL="457200" rtl="0">
              <a:spcBef>
                <a:spcPts val="0"/>
              </a:spcBef>
              <a:buChar char="●"/>
            </a:pPr>
            <a:r>
              <a:rPr lang="en"/>
              <a:t>Show the advantages of performing ‘</a:t>
            </a:r>
            <a:r>
              <a:rPr lang="en">
                <a:solidFill>
                  <a:srgbClr val="741B47"/>
                </a:solidFill>
              </a:rPr>
              <a:t>logs Analysis</a:t>
            </a:r>
            <a:r>
              <a:rPr lang="en"/>
              <a:t>’ with a Parsing Application.</a:t>
            </a:r>
          </a:p>
          <a:p>
            <a:pPr indent="0" marL="457200" rtl="0">
              <a:spcBef>
                <a:spcPts val="0"/>
              </a:spcBef>
              <a:buNone/>
            </a:pPr>
            <a:r>
              <a:rPr lang="en"/>
              <a:t>o    Fast access to the -ready- multiple reports collected by the ‘snapshot’</a:t>
            </a:r>
          </a:p>
          <a:p>
            <a:pPr indent="0" marL="457200" rtl="0">
              <a:spcBef>
                <a:spcPts val="0"/>
              </a:spcBef>
              <a:buNone/>
            </a:pPr>
            <a:r>
              <a:rPr lang="en"/>
              <a:t>o    Easy and fast access to different logs and the Parsed results.</a:t>
            </a:r>
          </a:p>
          <a:p>
            <a:pPr indent="0" marL="457200" rtl="0">
              <a:spcBef>
                <a:spcPts val="0"/>
              </a:spcBef>
              <a:buNone/>
            </a:pPr>
            <a:r>
              <a:rPr lang="en"/>
              <a:t>o    Parsed logs are clearer and easy to the eyes.</a:t>
            </a:r>
          </a:p>
          <a:p>
            <a:pPr indent="0" marL="457200" rtl="0">
              <a:spcBef>
                <a:spcPts val="0"/>
              </a:spcBef>
              <a:buNone/>
            </a:pPr>
            <a:r>
              <a:rPr lang="en"/>
              <a:t>o    Easy to ‘</a:t>
            </a:r>
            <a:r>
              <a:rPr lang="en">
                <a:solidFill>
                  <a:srgbClr val="741B47"/>
                </a:solidFill>
              </a:rPr>
              <a:t>drill down</a:t>
            </a:r>
            <a:r>
              <a:rPr lang="en"/>
              <a:t>’ into the logs to collect data that allow to connect the dots.</a:t>
            </a:r>
          </a:p>
          <a:p>
            <a:pPr indent="0" marL="457200" rtl="0">
              <a:spcBef>
                <a:spcPts val="0"/>
              </a:spcBef>
              <a:buNone/>
            </a:pPr>
            <a:r>
              <a:rPr lang="en"/>
              <a:t>o    Global Search on many large logs. </a:t>
            </a:r>
          </a:p>
          <a:p>
            <a:pPr indent="0" marL="0" rtl="0">
              <a:spcBef>
                <a:spcPts val="0"/>
              </a:spcBef>
              <a:buNone/>
            </a:pPr>
            <a:r>
              <a:t/>
            </a:r>
            <a:endParaRPr/>
          </a:p>
          <a:p>
            <a:pPr indent="-228600" lvl="0" marL="457200" rtl="0">
              <a:spcBef>
                <a:spcPts val="0"/>
              </a:spcBef>
              <a:buChar char="●"/>
            </a:pPr>
            <a:r>
              <a:rPr lang="en"/>
              <a:t>A logs Parser application target eliminating the very low to zero productivity results of the manual process.</a:t>
            </a:r>
          </a:p>
          <a:p>
            <a:pPr lvl="0" rtl="0">
              <a:spcBef>
                <a:spcPts val="0"/>
              </a:spcBef>
              <a:buNone/>
            </a:pPr>
            <a:r>
              <a:t/>
            </a:r>
            <a:endParaRPr/>
          </a:p>
          <a:p>
            <a:pPr indent="-228600" lvl="0" marL="457200" rtl="0">
              <a:spcBef>
                <a:spcPts val="0"/>
              </a:spcBef>
              <a:buChar char="●"/>
            </a:pPr>
            <a:r>
              <a:rPr lang="en"/>
              <a:t>The application also helps speeding up the understanding and learning of StorNext, reducing the time to master it from 5 years to around -ONE- year.</a:t>
            </a:r>
          </a:p>
          <a:p>
            <a:pPr lvl="0" rtl="0">
              <a:spcBef>
                <a:spcPts val="0"/>
              </a:spcBef>
              <a:buNone/>
            </a:pPr>
            <a:r>
              <a:t/>
            </a:r>
            <a:endParaRPr/>
          </a:p>
          <a:p>
            <a:pPr lvl="0" rtl="0">
              <a:spcBef>
                <a:spcPts val="0"/>
              </a:spcBef>
              <a:buNone/>
            </a:pPr>
            <a:r>
              <a:t/>
            </a:r>
            <a:endParaRPr/>
          </a:p>
          <a:p>
            <a:pPr lvl="0">
              <a:spcBef>
                <a:spcPts val="0"/>
              </a:spcBef>
              <a:buNone/>
            </a:pPr>
            <a:r>
              <a:t/>
            </a: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idx="1" type="body"/>
          </p:nvPr>
        </p:nvSpPr>
        <p:spPr>
          <a:xfrm>
            <a:off x="457200" y="1244242"/>
            <a:ext cx="8229600" cy="3630300"/>
          </a:xfrm>
          <a:prstGeom prst="rect">
            <a:avLst/>
          </a:prstGeom>
        </p:spPr>
        <p:txBody>
          <a:bodyPr anchorCtr="0" anchor="t" bIns="91425" lIns="91425" rIns="91425" tIns="91425">
            <a:noAutofit/>
          </a:bodyPr>
          <a:lstStyle/>
          <a:p>
            <a:pPr rtl="0">
              <a:spcBef>
                <a:spcPts val="0"/>
              </a:spcBef>
              <a:buNone/>
            </a:pPr>
            <a:r>
              <a:t/>
            </a:r>
            <a:endParaRPr sz="1800">
              <a:latin typeface="Verdana"/>
              <a:ea typeface="Verdana"/>
              <a:cs typeface="Verdana"/>
              <a:sym typeface="Verdana"/>
            </a:endParaRPr>
          </a:p>
          <a:p>
            <a:pPr indent="-228600" lvl="0" marL="457200" rtl="0">
              <a:spcBef>
                <a:spcPts val="0"/>
              </a:spcBef>
              <a:buClr>
                <a:srgbClr val="4C1130"/>
              </a:buClr>
              <a:buSzPct val="100000"/>
              <a:buFont typeface="Verdana"/>
            </a:pPr>
            <a:r>
              <a:rPr lang="en" sz="1800">
                <a:solidFill>
                  <a:srgbClr val="4C1130"/>
                </a:solidFill>
                <a:latin typeface="Verdana"/>
                <a:ea typeface="Verdana"/>
                <a:cs typeface="Verdana"/>
                <a:sym typeface="Verdana"/>
              </a:rPr>
              <a:t>If there is any time left I can try answering questions.</a:t>
            </a:r>
          </a:p>
          <a:p>
            <a:pPr rtl="0">
              <a:spcBef>
                <a:spcPts val="0"/>
              </a:spcBef>
              <a:buNone/>
            </a:pPr>
            <a:r>
              <a:t/>
            </a:r>
            <a:endParaRPr sz="1800">
              <a:solidFill>
                <a:srgbClr val="4C1130"/>
              </a:solidFill>
              <a:latin typeface="Verdana"/>
              <a:ea typeface="Verdana"/>
              <a:cs typeface="Verdana"/>
              <a:sym typeface="Verdana"/>
            </a:endParaRPr>
          </a:p>
          <a:p>
            <a:pPr indent="-228600" lvl="0" marL="457200" rtl="0">
              <a:spcBef>
                <a:spcPts val="0"/>
              </a:spcBef>
              <a:buClr>
                <a:srgbClr val="4C1130"/>
              </a:buClr>
              <a:buSzPct val="100000"/>
              <a:buFont typeface="Verdana"/>
            </a:pPr>
            <a:r>
              <a:rPr lang="en" sz="1800">
                <a:solidFill>
                  <a:srgbClr val="4C1130"/>
                </a:solidFill>
                <a:latin typeface="Verdana"/>
                <a:ea typeface="Verdana"/>
                <a:cs typeface="Verdana"/>
                <a:sym typeface="Verdana"/>
              </a:rPr>
              <a:t>If there is no time left for questions, feel free to e-mail the questions to me, I will address them as soon as I can.</a:t>
            </a:r>
          </a:p>
          <a:p>
            <a:pPr rtl="0">
              <a:spcBef>
                <a:spcPts val="0"/>
              </a:spcBef>
              <a:buNone/>
            </a:pPr>
            <a:r>
              <a:t/>
            </a:r>
            <a:endParaRPr sz="1800">
              <a:solidFill>
                <a:srgbClr val="4C1130"/>
              </a:solidFill>
              <a:latin typeface="Verdana"/>
              <a:ea typeface="Verdana"/>
              <a:cs typeface="Verdana"/>
              <a:sym typeface="Verdana"/>
            </a:endParaRPr>
          </a:p>
          <a:p>
            <a:pPr rtl="0">
              <a:spcBef>
                <a:spcPts val="0"/>
              </a:spcBef>
              <a:buNone/>
            </a:pPr>
            <a:r>
              <a:t/>
            </a:r>
            <a:endParaRPr sz="1800">
              <a:solidFill>
                <a:srgbClr val="4C1130"/>
              </a:solidFill>
              <a:latin typeface="Verdana"/>
              <a:ea typeface="Verdana"/>
              <a:cs typeface="Verdana"/>
              <a:sym typeface="Verdana"/>
            </a:endParaRPr>
          </a:p>
          <a:p>
            <a:pPr rtl="0">
              <a:spcBef>
                <a:spcPts val="0"/>
              </a:spcBef>
              <a:buNone/>
            </a:pPr>
            <a:r>
              <a:rPr lang="en" sz="1800">
                <a:solidFill>
                  <a:srgbClr val="980000"/>
                </a:solidFill>
                <a:latin typeface="Verdana"/>
                <a:ea typeface="Verdana"/>
                <a:cs typeface="Verdana"/>
                <a:sym typeface="Verdana"/>
              </a:rPr>
              <a:t>Thank you</a:t>
            </a:r>
          </a:p>
          <a:p>
            <a:pPr rtl="0">
              <a:spcBef>
                <a:spcPts val="0"/>
              </a:spcBef>
              <a:buNone/>
            </a:pPr>
            <a:r>
              <a:t/>
            </a:r>
            <a:endParaRPr sz="1800">
              <a:solidFill>
                <a:srgbClr val="980000"/>
              </a:solidFill>
              <a:latin typeface="Verdana"/>
              <a:ea typeface="Verdana"/>
              <a:cs typeface="Verdana"/>
              <a:sym typeface="Verdana"/>
            </a:endParaRPr>
          </a:p>
          <a:p>
            <a:pPr lvl="0" rtl="0">
              <a:spcBef>
                <a:spcPts val="0"/>
              </a:spcBef>
              <a:buNone/>
            </a:pPr>
            <a:r>
              <a:rPr lang="en" sz="1800">
                <a:solidFill>
                  <a:srgbClr val="980000"/>
                </a:solidFill>
                <a:latin typeface="Verdana"/>
                <a:ea typeface="Verdana"/>
                <a:cs typeface="Verdana"/>
                <a:sym typeface="Verdana"/>
              </a:rPr>
              <a:t>G.K.</a:t>
            </a:r>
            <a:r>
              <a:rPr lang="en" sz="1800">
                <a:solidFill>
                  <a:srgbClr val="4C1130"/>
                </a:solidFill>
                <a:latin typeface="Verdana"/>
                <a:ea typeface="Verdana"/>
                <a:cs typeface="Verdana"/>
                <a:sym typeface="Verdana"/>
              </a:rPr>
              <a:t> </a:t>
            </a:r>
          </a:p>
        </p:txBody>
      </p:sp>
      <p:sp>
        <p:nvSpPr>
          <p:cNvPr id="255" name="Shape 255"/>
          <p:cNvSpPr txBox="1"/>
          <p:nvPr>
            <p:ph type="title"/>
          </p:nvPr>
        </p:nvSpPr>
        <p:spPr>
          <a:xfrm>
            <a:off x="457200" y="250053"/>
            <a:ext cx="8229600" cy="994200"/>
          </a:xfrm>
          <a:prstGeom prst="rect">
            <a:avLst/>
          </a:prstGeom>
        </p:spPr>
        <p:txBody>
          <a:bodyPr anchorCtr="0" anchor="b" bIns="91425" lIns="91425" rIns="91425" tIns="91425">
            <a:noAutofit/>
          </a:bodyPr>
          <a:lstStyle/>
          <a:p>
            <a:pPr algn="ctr">
              <a:spcBef>
                <a:spcPts val="0"/>
              </a:spcBef>
              <a:buNone/>
            </a:pPr>
            <a:r>
              <a:rPr lang="en">
                <a:solidFill>
                  <a:srgbClr val="0000FF"/>
                </a:solidFill>
              </a:rPr>
              <a:t>Done with Part 1</a:t>
            </a:r>
            <a:r>
              <a:rPr lang="en"/>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idx="1" type="body"/>
          </p:nvPr>
        </p:nvSpPr>
        <p:spPr>
          <a:xfrm>
            <a:off x="485750" y="671717"/>
            <a:ext cx="8229600" cy="3630300"/>
          </a:xfrm>
          <a:prstGeom prst="rect">
            <a:avLst/>
          </a:prstGeom>
        </p:spPr>
        <p:txBody>
          <a:bodyPr anchorCtr="0" anchor="t" bIns="91425" lIns="91425" rIns="91425" tIns="91425">
            <a:noAutofit/>
          </a:bodyPr>
          <a:lstStyle/>
          <a:p>
            <a:pPr>
              <a:spcBef>
                <a:spcPts val="0"/>
              </a:spcBef>
              <a:buNone/>
            </a:pPr>
            <a:r>
              <a:t/>
            </a:r>
            <a:endParaRPr sz="1400"/>
          </a:p>
        </p:txBody>
      </p:sp>
      <p:sp>
        <p:nvSpPr>
          <p:cNvPr id="69" name="Shape 69"/>
          <p:cNvSpPr txBox="1"/>
          <p:nvPr>
            <p:ph type="title"/>
          </p:nvPr>
        </p:nvSpPr>
        <p:spPr>
          <a:xfrm>
            <a:off x="457200" y="205976"/>
            <a:ext cx="8229600" cy="499800"/>
          </a:xfrm>
          <a:prstGeom prst="rect">
            <a:avLst/>
          </a:prstGeom>
        </p:spPr>
        <p:txBody>
          <a:bodyPr anchorCtr="0" anchor="b" bIns="91425" lIns="91425" rIns="91425" tIns="91425">
            <a:noAutofit/>
          </a:bodyPr>
          <a:lstStyle/>
          <a:p>
            <a:pPr algn="ctr">
              <a:spcBef>
                <a:spcPts val="0"/>
              </a:spcBef>
              <a:buNone/>
            </a:pPr>
            <a:r>
              <a:rPr lang="en" sz="2400">
                <a:latin typeface="Verdana"/>
                <a:ea typeface="Verdana"/>
                <a:cs typeface="Verdana"/>
                <a:sym typeface="Verdana"/>
              </a:rPr>
              <a:t>StorNext logs Collection</a:t>
            </a:r>
          </a:p>
        </p:txBody>
      </p:sp>
      <p:sp>
        <p:nvSpPr>
          <p:cNvPr id="70" name="Shape 70"/>
          <p:cNvSpPr/>
          <p:nvPr/>
        </p:nvSpPr>
        <p:spPr>
          <a:xfrm>
            <a:off x="1464550" y="3316175"/>
            <a:ext cx="6662700" cy="318600"/>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1" name="Shape 71"/>
          <p:cNvSpPr/>
          <p:nvPr/>
        </p:nvSpPr>
        <p:spPr>
          <a:xfrm>
            <a:off x="1494900" y="3816950"/>
            <a:ext cx="6601799" cy="318600"/>
          </a:xfrm>
          <a:prstGeom prst="roundRect">
            <a:avLst>
              <a:gd fmla="val 16667" name="adj"/>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2" name="Shape 72"/>
          <p:cNvSpPr/>
          <p:nvPr/>
        </p:nvSpPr>
        <p:spPr>
          <a:xfrm>
            <a:off x="1464550" y="2458525"/>
            <a:ext cx="2185500" cy="417300"/>
          </a:xfrm>
          <a:prstGeom prst="roundRect">
            <a:avLst>
              <a:gd fmla="val 16667" name="adj"/>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3" name="Shape 73"/>
          <p:cNvSpPr/>
          <p:nvPr/>
        </p:nvSpPr>
        <p:spPr>
          <a:xfrm>
            <a:off x="1494900" y="2936700"/>
            <a:ext cx="6632399" cy="272999"/>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4" name="Shape 74"/>
          <p:cNvSpPr txBox="1"/>
          <p:nvPr/>
        </p:nvSpPr>
        <p:spPr>
          <a:xfrm>
            <a:off x="2625600" y="3816950"/>
            <a:ext cx="4545300" cy="272999"/>
          </a:xfrm>
          <a:prstGeom prst="rect">
            <a:avLst/>
          </a:prstGeom>
          <a:noFill/>
          <a:ln>
            <a:noFill/>
          </a:ln>
        </p:spPr>
        <p:txBody>
          <a:bodyPr anchorCtr="0" anchor="t" bIns="91425" lIns="91425" rIns="91425" tIns="91425">
            <a:noAutofit/>
          </a:bodyPr>
          <a:lstStyle/>
          <a:p>
            <a:pPr>
              <a:spcBef>
                <a:spcPts val="0"/>
              </a:spcBef>
              <a:buNone/>
            </a:pPr>
            <a:r>
              <a:rPr lang="en">
                <a:latin typeface="Verdana"/>
                <a:ea typeface="Verdana"/>
                <a:cs typeface="Verdana"/>
                <a:sym typeface="Verdana"/>
              </a:rPr>
              <a:t>Underlying Hardware - SAN - Lattus - Libraries</a:t>
            </a:r>
          </a:p>
        </p:txBody>
      </p:sp>
      <p:sp>
        <p:nvSpPr>
          <p:cNvPr id="75" name="Shape 75"/>
          <p:cNvSpPr txBox="1"/>
          <p:nvPr/>
        </p:nvSpPr>
        <p:spPr>
          <a:xfrm>
            <a:off x="4143275" y="3262875"/>
            <a:ext cx="1168499" cy="272999"/>
          </a:xfrm>
          <a:prstGeom prst="rect">
            <a:avLst/>
          </a:prstGeom>
          <a:noFill/>
          <a:ln>
            <a:noFill/>
          </a:ln>
        </p:spPr>
        <p:txBody>
          <a:bodyPr anchorCtr="0" anchor="t" bIns="91425" lIns="91425" rIns="91425" tIns="91425">
            <a:noAutofit/>
          </a:bodyPr>
          <a:lstStyle/>
          <a:p>
            <a:pPr>
              <a:spcBef>
                <a:spcPts val="0"/>
              </a:spcBef>
              <a:buNone/>
            </a:pPr>
            <a:r>
              <a:rPr lang="en">
                <a:latin typeface="Verdana"/>
                <a:ea typeface="Verdana"/>
                <a:cs typeface="Verdana"/>
                <a:sym typeface="Verdana"/>
              </a:rPr>
              <a:t>Linux OS</a:t>
            </a:r>
          </a:p>
        </p:txBody>
      </p:sp>
      <p:sp>
        <p:nvSpPr>
          <p:cNvPr id="76" name="Shape 76"/>
          <p:cNvSpPr txBox="1"/>
          <p:nvPr/>
        </p:nvSpPr>
        <p:spPr>
          <a:xfrm>
            <a:off x="3650050" y="2900725"/>
            <a:ext cx="3073199" cy="272999"/>
          </a:xfrm>
          <a:prstGeom prst="rect">
            <a:avLst/>
          </a:prstGeom>
          <a:noFill/>
          <a:ln>
            <a:noFill/>
          </a:ln>
        </p:spPr>
        <p:txBody>
          <a:bodyPr anchorCtr="0" anchor="t" bIns="91425" lIns="91425" rIns="91425" tIns="91425">
            <a:noAutofit/>
          </a:bodyPr>
          <a:lstStyle/>
          <a:p>
            <a:pPr>
              <a:spcBef>
                <a:spcPts val="0"/>
              </a:spcBef>
              <a:buNone/>
            </a:pPr>
            <a:r>
              <a:rPr lang="en">
                <a:latin typeface="Verdana"/>
                <a:ea typeface="Verdana"/>
                <a:cs typeface="Verdana"/>
                <a:sym typeface="Verdana"/>
              </a:rPr>
              <a:t>StorNext compiled Linux Kernel</a:t>
            </a:r>
          </a:p>
        </p:txBody>
      </p:sp>
      <p:sp>
        <p:nvSpPr>
          <p:cNvPr id="77" name="Shape 77"/>
          <p:cNvSpPr/>
          <p:nvPr/>
        </p:nvSpPr>
        <p:spPr>
          <a:xfrm>
            <a:off x="3732712" y="2458525"/>
            <a:ext cx="1822799" cy="417300"/>
          </a:xfrm>
          <a:prstGeom prst="roundRect">
            <a:avLst>
              <a:gd fmla="val 16667" name="adj"/>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8" name="Shape 78"/>
          <p:cNvSpPr/>
          <p:nvPr/>
        </p:nvSpPr>
        <p:spPr>
          <a:xfrm>
            <a:off x="6290700" y="2458525"/>
            <a:ext cx="924299" cy="417300"/>
          </a:xfrm>
          <a:prstGeom prst="roundRect">
            <a:avLst>
              <a:gd fmla="val 16667" name="adj"/>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9" name="Shape 79"/>
          <p:cNvSpPr txBox="1"/>
          <p:nvPr/>
        </p:nvSpPr>
        <p:spPr>
          <a:xfrm>
            <a:off x="1494900" y="2466225"/>
            <a:ext cx="2124899" cy="318600"/>
          </a:xfrm>
          <a:prstGeom prst="rect">
            <a:avLst/>
          </a:prstGeom>
          <a:noFill/>
          <a:ln>
            <a:noFill/>
          </a:ln>
        </p:spPr>
        <p:txBody>
          <a:bodyPr anchorCtr="0" anchor="t" bIns="91425" lIns="91425" rIns="91425" tIns="91425">
            <a:noAutofit/>
          </a:bodyPr>
          <a:lstStyle/>
          <a:p>
            <a:pPr>
              <a:spcBef>
                <a:spcPts val="0"/>
              </a:spcBef>
              <a:buNone/>
            </a:pPr>
            <a:r>
              <a:rPr lang="en">
                <a:latin typeface="Verdana"/>
                <a:ea typeface="Verdana"/>
                <a:cs typeface="Verdana"/>
                <a:sym typeface="Verdana"/>
              </a:rPr>
              <a:t>StorNext Filesystems</a:t>
            </a:r>
          </a:p>
        </p:txBody>
      </p:sp>
      <p:sp>
        <p:nvSpPr>
          <p:cNvPr id="80" name="Shape 80"/>
          <p:cNvSpPr txBox="1"/>
          <p:nvPr/>
        </p:nvSpPr>
        <p:spPr>
          <a:xfrm>
            <a:off x="3718475" y="2439675"/>
            <a:ext cx="1919700" cy="318600"/>
          </a:xfrm>
          <a:prstGeom prst="rect">
            <a:avLst/>
          </a:prstGeom>
          <a:noFill/>
          <a:ln>
            <a:noFill/>
          </a:ln>
        </p:spPr>
        <p:txBody>
          <a:bodyPr anchorCtr="0" anchor="t" bIns="91425" lIns="91425" rIns="91425" tIns="91425">
            <a:noAutofit/>
          </a:bodyPr>
          <a:lstStyle/>
          <a:p>
            <a:pPr>
              <a:spcBef>
                <a:spcPts val="0"/>
              </a:spcBef>
              <a:buNone/>
            </a:pPr>
            <a:r>
              <a:rPr lang="en"/>
              <a:t>SN Storage Manager</a:t>
            </a:r>
          </a:p>
        </p:txBody>
      </p:sp>
      <p:sp>
        <p:nvSpPr>
          <p:cNvPr id="81" name="Shape 81"/>
          <p:cNvSpPr txBox="1"/>
          <p:nvPr/>
        </p:nvSpPr>
        <p:spPr>
          <a:xfrm>
            <a:off x="6318650" y="2454300"/>
            <a:ext cx="971399" cy="234899"/>
          </a:xfrm>
          <a:prstGeom prst="rect">
            <a:avLst/>
          </a:prstGeom>
          <a:noFill/>
          <a:ln>
            <a:noFill/>
          </a:ln>
        </p:spPr>
        <p:txBody>
          <a:bodyPr anchorCtr="0" anchor="t" bIns="91425" lIns="91425" rIns="91425" tIns="91425">
            <a:noAutofit/>
          </a:bodyPr>
          <a:lstStyle/>
          <a:p>
            <a:pPr>
              <a:spcBef>
                <a:spcPts val="0"/>
              </a:spcBef>
              <a:buNone/>
            </a:pPr>
            <a:r>
              <a:rPr lang="en">
                <a:latin typeface="Verdana"/>
                <a:ea typeface="Verdana"/>
                <a:cs typeface="Verdana"/>
                <a:sym typeface="Verdana"/>
              </a:rPr>
              <a:t>Connect</a:t>
            </a:r>
          </a:p>
        </p:txBody>
      </p:sp>
      <p:sp>
        <p:nvSpPr>
          <p:cNvPr id="82" name="Shape 82"/>
          <p:cNvSpPr/>
          <p:nvPr/>
        </p:nvSpPr>
        <p:spPr>
          <a:xfrm>
            <a:off x="4021850" y="872675"/>
            <a:ext cx="1957799" cy="417300"/>
          </a:xfrm>
          <a:prstGeom prst="can">
            <a:avLst>
              <a:gd fmla="val 25000" name="adj"/>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3" name="Shape 83"/>
          <p:cNvSpPr/>
          <p:nvPr/>
        </p:nvSpPr>
        <p:spPr>
          <a:xfrm>
            <a:off x="1965400" y="1138250"/>
            <a:ext cx="2064025" cy="1305200"/>
          </a:xfrm>
          <a:custGeom>
            <a:pathLst>
              <a:path extrusionOk="0" h="52208" w="82561">
                <a:moveTo>
                  <a:pt x="0" y="52208"/>
                </a:moveTo>
                <a:cubicBezTo>
                  <a:pt x="556" y="48211"/>
                  <a:pt x="404" y="34198"/>
                  <a:pt x="3339" y="28229"/>
                </a:cubicBezTo>
                <a:cubicBezTo>
                  <a:pt x="6273" y="22259"/>
                  <a:pt x="9763" y="20387"/>
                  <a:pt x="17605" y="16391"/>
                </a:cubicBezTo>
                <a:cubicBezTo>
                  <a:pt x="25446" y="12394"/>
                  <a:pt x="39560" y="6981"/>
                  <a:pt x="50386" y="4250"/>
                </a:cubicBezTo>
                <a:cubicBezTo>
                  <a:pt x="61212" y="1518"/>
                  <a:pt x="77198" y="708"/>
                  <a:pt x="82561" y="0"/>
                </a:cubicBezTo>
              </a:path>
            </a:pathLst>
          </a:custGeom>
          <a:noFill/>
          <a:ln cap="flat" cmpd="sng" w="19050">
            <a:solidFill>
              <a:schemeClr val="dk2"/>
            </a:solidFill>
            <a:prstDash val="solid"/>
            <a:round/>
            <a:headEnd len="lg" w="lg" type="none"/>
            <a:tailEnd len="lg" w="lg" type="triangle"/>
          </a:ln>
        </p:spPr>
      </p:sp>
      <p:sp>
        <p:nvSpPr>
          <p:cNvPr id="84" name="Shape 84"/>
          <p:cNvSpPr/>
          <p:nvPr/>
        </p:nvSpPr>
        <p:spPr>
          <a:xfrm>
            <a:off x="2448909" y="1282425"/>
            <a:ext cx="1770250" cy="1176200"/>
          </a:xfrm>
          <a:custGeom>
            <a:pathLst>
              <a:path extrusionOk="0" h="47048" w="70810">
                <a:moveTo>
                  <a:pt x="693" y="47048"/>
                </a:moveTo>
                <a:cubicBezTo>
                  <a:pt x="996" y="44012"/>
                  <a:pt x="-1887" y="34249"/>
                  <a:pt x="2514" y="28836"/>
                </a:cubicBezTo>
                <a:cubicBezTo>
                  <a:pt x="6915" y="23423"/>
                  <a:pt x="17742" y="17453"/>
                  <a:pt x="27101" y="14570"/>
                </a:cubicBezTo>
                <a:cubicBezTo>
                  <a:pt x="36460" y="11686"/>
                  <a:pt x="51383" y="13963"/>
                  <a:pt x="58668" y="11535"/>
                </a:cubicBezTo>
                <a:cubicBezTo>
                  <a:pt x="65952" y="9106"/>
                  <a:pt x="68786" y="1922"/>
                  <a:pt x="70810" y="0"/>
                </a:cubicBezTo>
              </a:path>
            </a:pathLst>
          </a:custGeom>
          <a:noFill/>
          <a:ln cap="flat" cmpd="sng" w="19050">
            <a:solidFill>
              <a:schemeClr val="dk2"/>
            </a:solidFill>
            <a:prstDash val="solid"/>
            <a:round/>
            <a:headEnd len="lg" w="lg" type="none"/>
            <a:tailEnd len="lg" w="lg" type="triangle"/>
          </a:ln>
        </p:spPr>
      </p:sp>
      <p:sp>
        <p:nvSpPr>
          <p:cNvPr id="85" name="Shape 85"/>
          <p:cNvSpPr/>
          <p:nvPr/>
        </p:nvSpPr>
        <p:spPr>
          <a:xfrm>
            <a:off x="3900400" y="1282425"/>
            <a:ext cx="667785" cy="1160952"/>
          </a:xfrm>
          <a:custGeom>
            <a:pathLst>
              <a:path extrusionOk="0" h="47352" w="12141">
                <a:moveTo>
                  <a:pt x="0" y="47352"/>
                </a:moveTo>
                <a:cubicBezTo>
                  <a:pt x="2023" y="39460"/>
                  <a:pt x="10117" y="7892"/>
                  <a:pt x="12141" y="0"/>
                </a:cubicBezTo>
              </a:path>
            </a:pathLst>
          </a:custGeom>
          <a:noFill/>
          <a:ln cap="flat" cmpd="sng" w="19050">
            <a:solidFill>
              <a:schemeClr val="dk2"/>
            </a:solidFill>
            <a:prstDash val="solid"/>
            <a:round/>
            <a:headEnd len="lg" w="lg" type="none"/>
            <a:tailEnd len="lg" w="lg" type="triangle"/>
          </a:ln>
        </p:spPr>
      </p:sp>
      <p:sp>
        <p:nvSpPr>
          <p:cNvPr id="86" name="Shape 86"/>
          <p:cNvSpPr/>
          <p:nvPr/>
        </p:nvSpPr>
        <p:spPr>
          <a:xfrm flipH="1">
            <a:off x="4355727" y="1274850"/>
            <a:ext cx="356647" cy="1160943"/>
          </a:xfrm>
          <a:custGeom>
            <a:pathLst>
              <a:path extrusionOk="0" h="47958" w="4553">
                <a:moveTo>
                  <a:pt x="4553" y="47958"/>
                </a:moveTo>
                <a:cubicBezTo>
                  <a:pt x="3794" y="39965"/>
                  <a:pt x="758" y="7993"/>
                  <a:pt x="0" y="0"/>
                </a:cubicBezTo>
              </a:path>
            </a:pathLst>
          </a:custGeom>
          <a:noFill/>
          <a:ln cap="flat" cmpd="sng" w="19050">
            <a:solidFill>
              <a:schemeClr val="dk2"/>
            </a:solidFill>
            <a:prstDash val="solid"/>
            <a:round/>
            <a:headEnd len="lg" w="lg" type="none"/>
            <a:tailEnd len="lg" w="lg" type="triangle"/>
          </a:ln>
        </p:spPr>
      </p:sp>
      <p:sp>
        <p:nvSpPr>
          <p:cNvPr id="87" name="Shape 87"/>
          <p:cNvSpPr/>
          <p:nvPr/>
        </p:nvSpPr>
        <p:spPr>
          <a:xfrm flipH="1">
            <a:off x="4664858" y="1297625"/>
            <a:ext cx="176541" cy="1161000"/>
          </a:xfrm>
          <a:custGeom>
            <a:pathLst>
              <a:path extrusionOk="0" h="46440" w="14266">
                <a:moveTo>
                  <a:pt x="14266" y="46440"/>
                </a:moveTo>
                <a:cubicBezTo>
                  <a:pt x="11888" y="38700"/>
                  <a:pt x="2377" y="7740"/>
                  <a:pt x="0" y="0"/>
                </a:cubicBezTo>
              </a:path>
            </a:pathLst>
          </a:custGeom>
          <a:noFill/>
          <a:ln cap="flat" cmpd="sng" w="19050">
            <a:solidFill>
              <a:schemeClr val="dk2"/>
            </a:solidFill>
            <a:prstDash val="solid"/>
            <a:round/>
            <a:headEnd len="lg" w="lg" type="none"/>
            <a:tailEnd len="lg" w="lg" type="triangle"/>
          </a:ln>
        </p:spPr>
      </p:sp>
      <p:sp>
        <p:nvSpPr>
          <p:cNvPr id="88" name="Shape 88"/>
          <p:cNvSpPr/>
          <p:nvPr/>
        </p:nvSpPr>
        <p:spPr>
          <a:xfrm>
            <a:off x="4962775" y="1293750"/>
            <a:ext cx="75875" cy="1161000"/>
          </a:xfrm>
          <a:custGeom>
            <a:pathLst>
              <a:path extrusionOk="0" h="46440" w="3035">
                <a:moveTo>
                  <a:pt x="3035" y="46440"/>
                </a:moveTo>
                <a:cubicBezTo>
                  <a:pt x="2529" y="38700"/>
                  <a:pt x="505" y="7740"/>
                  <a:pt x="0" y="0"/>
                </a:cubicBezTo>
              </a:path>
            </a:pathLst>
          </a:custGeom>
          <a:noFill/>
          <a:ln cap="flat" cmpd="sng" w="19050">
            <a:solidFill>
              <a:schemeClr val="dk2"/>
            </a:solidFill>
            <a:prstDash val="solid"/>
            <a:round/>
            <a:headEnd len="lg" w="lg" type="none"/>
            <a:tailEnd len="lg" w="lg" type="triangle"/>
          </a:ln>
        </p:spPr>
      </p:sp>
      <p:sp>
        <p:nvSpPr>
          <p:cNvPr id="89" name="Shape 89"/>
          <p:cNvSpPr/>
          <p:nvPr/>
        </p:nvSpPr>
        <p:spPr>
          <a:xfrm>
            <a:off x="5133541" y="1286249"/>
            <a:ext cx="75864" cy="1153470"/>
          </a:xfrm>
          <a:custGeom>
            <a:pathLst>
              <a:path extrusionOk="0" h="47351" w="13052">
                <a:moveTo>
                  <a:pt x="13052" y="47351"/>
                </a:moveTo>
                <a:cubicBezTo>
                  <a:pt x="10876" y="39459"/>
                  <a:pt x="2175" y="7891"/>
                  <a:pt x="0" y="0"/>
                </a:cubicBezTo>
              </a:path>
            </a:pathLst>
          </a:custGeom>
          <a:noFill/>
          <a:ln cap="flat" cmpd="sng" w="19050">
            <a:solidFill>
              <a:schemeClr val="dk2"/>
            </a:solidFill>
            <a:prstDash val="solid"/>
            <a:round/>
            <a:headEnd len="lg" w="lg" type="none"/>
            <a:tailEnd len="lg" w="lg" type="triangle"/>
          </a:ln>
        </p:spPr>
      </p:sp>
      <p:sp>
        <p:nvSpPr>
          <p:cNvPr id="90" name="Shape 90"/>
          <p:cNvSpPr/>
          <p:nvPr/>
        </p:nvSpPr>
        <p:spPr>
          <a:xfrm>
            <a:off x="5239249" y="1308575"/>
            <a:ext cx="241880" cy="1131089"/>
          </a:xfrm>
          <a:custGeom>
            <a:pathLst>
              <a:path extrusionOk="0" h="47958" w="14266">
                <a:moveTo>
                  <a:pt x="14266" y="47958"/>
                </a:moveTo>
                <a:cubicBezTo>
                  <a:pt x="11888" y="39965"/>
                  <a:pt x="2377" y="7993"/>
                  <a:pt x="0" y="0"/>
                </a:cubicBezTo>
              </a:path>
            </a:pathLst>
          </a:custGeom>
          <a:noFill/>
          <a:ln cap="flat" cmpd="sng" w="19050">
            <a:solidFill>
              <a:schemeClr val="dk2"/>
            </a:solidFill>
            <a:prstDash val="solid"/>
            <a:round/>
            <a:headEnd len="lg" w="lg" type="none"/>
            <a:tailEnd len="lg" w="lg" type="triangle"/>
          </a:ln>
        </p:spPr>
      </p:sp>
      <p:sp>
        <p:nvSpPr>
          <p:cNvPr id="91" name="Shape 91"/>
          <p:cNvSpPr/>
          <p:nvPr/>
        </p:nvSpPr>
        <p:spPr>
          <a:xfrm>
            <a:off x="5881000" y="1274850"/>
            <a:ext cx="880250" cy="1176200"/>
          </a:xfrm>
          <a:custGeom>
            <a:pathLst>
              <a:path extrusionOk="0" h="47048" w="35210">
                <a:moveTo>
                  <a:pt x="35210" y="47048"/>
                </a:moveTo>
                <a:cubicBezTo>
                  <a:pt x="34805" y="42697"/>
                  <a:pt x="35311" y="27166"/>
                  <a:pt x="32782" y="20944"/>
                </a:cubicBezTo>
                <a:cubicBezTo>
                  <a:pt x="30252" y="14721"/>
                  <a:pt x="25496" y="13203"/>
                  <a:pt x="20033" y="9713"/>
                </a:cubicBezTo>
                <a:cubicBezTo>
                  <a:pt x="14569" y="6222"/>
                  <a:pt x="3338" y="1618"/>
                  <a:pt x="0" y="0"/>
                </a:cubicBezTo>
              </a:path>
            </a:pathLst>
          </a:custGeom>
          <a:noFill/>
          <a:ln cap="flat" cmpd="sng" w="19050">
            <a:solidFill>
              <a:schemeClr val="dk2"/>
            </a:solidFill>
            <a:prstDash val="dash"/>
            <a:round/>
            <a:headEnd len="lg" w="lg" type="none"/>
            <a:tailEnd len="lg" w="lg" type="triangle"/>
          </a:ln>
        </p:spPr>
      </p:sp>
      <p:sp>
        <p:nvSpPr>
          <p:cNvPr id="92" name="Shape 92"/>
          <p:cNvSpPr txBox="1"/>
          <p:nvPr/>
        </p:nvSpPr>
        <p:spPr>
          <a:xfrm>
            <a:off x="4181200" y="929475"/>
            <a:ext cx="2185500" cy="318600"/>
          </a:xfrm>
          <a:prstGeom prst="rect">
            <a:avLst/>
          </a:prstGeom>
          <a:noFill/>
          <a:ln>
            <a:noFill/>
          </a:ln>
        </p:spPr>
        <p:txBody>
          <a:bodyPr anchorCtr="0" anchor="t" bIns="91425" lIns="91425" rIns="91425" tIns="91425">
            <a:noAutofit/>
          </a:bodyPr>
          <a:lstStyle/>
          <a:p>
            <a:pPr>
              <a:spcBef>
                <a:spcPts val="0"/>
              </a:spcBef>
              <a:buNone/>
            </a:pPr>
            <a:r>
              <a:rPr lang="en" sz="1200">
                <a:latin typeface="Verdana"/>
                <a:ea typeface="Verdana"/>
                <a:cs typeface="Verdana"/>
                <a:sym typeface="Verdana"/>
              </a:rPr>
              <a:t>Snapshot / cvgather</a:t>
            </a:r>
          </a:p>
        </p:txBody>
      </p:sp>
      <p:sp>
        <p:nvSpPr>
          <p:cNvPr id="93" name="Shape 93"/>
          <p:cNvSpPr txBox="1"/>
          <p:nvPr/>
        </p:nvSpPr>
        <p:spPr>
          <a:xfrm>
            <a:off x="2221150" y="1892850"/>
            <a:ext cx="1770299" cy="510000"/>
          </a:xfrm>
          <a:prstGeom prst="rect">
            <a:avLst/>
          </a:prstGeom>
          <a:noFill/>
          <a:ln>
            <a:noFill/>
          </a:ln>
        </p:spPr>
        <p:txBody>
          <a:bodyPr anchorCtr="0" anchor="t" bIns="91425" lIns="91425" rIns="91425" tIns="91425">
            <a:noAutofit/>
          </a:bodyPr>
          <a:lstStyle/>
          <a:p>
            <a:pPr>
              <a:spcBef>
                <a:spcPts val="0"/>
              </a:spcBef>
              <a:buNone/>
            </a:pPr>
            <a:r>
              <a:rPr lang="en" sz="1000">
                <a:solidFill>
                  <a:srgbClr val="FFFF00"/>
                </a:solidFill>
                <a:latin typeface="Verdana"/>
                <a:ea typeface="Verdana"/>
                <a:cs typeface="Verdana"/>
                <a:sym typeface="Verdana"/>
              </a:rPr>
              <a:t>srvcLog, ha_mgr, nssdbg.out, snpolicy.out</a:t>
            </a:r>
          </a:p>
        </p:txBody>
      </p:sp>
      <p:sp>
        <p:nvSpPr>
          <p:cNvPr id="94" name="Shape 94"/>
          <p:cNvSpPr txBox="1"/>
          <p:nvPr/>
        </p:nvSpPr>
        <p:spPr>
          <a:xfrm>
            <a:off x="759625" y="1327150"/>
            <a:ext cx="1726500" cy="510000"/>
          </a:xfrm>
          <a:prstGeom prst="rect">
            <a:avLst/>
          </a:prstGeom>
          <a:noFill/>
          <a:ln>
            <a:noFill/>
          </a:ln>
        </p:spPr>
        <p:txBody>
          <a:bodyPr anchorCtr="0" anchor="t" bIns="91425" lIns="91425" rIns="91425" tIns="91425">
            <a:noAutofit/>
          </a:bodyPr>
          <a:lstStyle/>
          <a:p>
            <a:pPr rtl="0">
              <a:spcBef>
                <a:spcPts val="0"/>
              </a:spcBef>
              <a:buNone/>
            </a:pPr>
            <a:r>
              <a:rPr lang="en" sz="1000">
                <a:solidFill>
                  <a:srgbClr val="FFFF00"/>
                </a:solidFill>
                <a:latin typeface="Verdana"/>
                <a:ea typeface="Verdana"/>
                <a:cs typeface="Verdana"/>
                <a:sym typeface="Verdana"/>
              </a:rPr>
              <a:t>cvlogs, &lt;fsName&gt;.cfgx,</a:t>
            </a:r>
          </a:p>
          <a:p>
            <a:pPr rtl="0">
              <a:spcBef>
                <a:spcPts val="0"/>
              </a:spcBef>
              <a:buNone/>
            </a:pPr>
            <a:r>
              <a:rPr lang="en" sz="1000">
                <a:solidFill>
                  <a:srgbClr val="FFFF00"/>
                </a:solidFill>
                <a:latin typeface="Verdana"/>
                <a:ea typeface="Verdana"/>
                <a:cs typeface="Verdana"/>
                <a:sym typeface="Verdana"/>
              </a:rPr>
              <a:t>ha_mgr, snactivated, mount_&lt;fsName&gt;</a:t>
            </a:r>
          </a:p>
          <a:p>
            <a:pPr>
              <a:spcBef>
                <a:spcPts val="0"/>
              </a:spcBef>
              <a:buNone/>
            </a:pPr>
            <a:r>
              <a:t/>
            </a:r>
            <a:endParaRPr sz="1000">
              <a:latin typeface="Verdana"/>
              <a:ea typeface="Verdana"/>
              <a:cs typeface="Verdana"/>
              <a:sym typeface="Verdana"/>
            </a:endParaRPr>
          </a:p>
        </p:txBody>
      </p:sp>
      <p:sp>
        <p:nvSpPr>
          <p:cNvPr id="95" name="Shape 95"/>
          <p:cNvSpPr txBox="1"/>
          <p:nvPr/>
        </p:nvSpPr>
        <p:spPr>
          <a:xfrm>
            <a:off x="6366650" y="816550"/>
            <a:ext cx="2348699" cy="510000"/>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96" name="Shape 96"/>
          <p:cNvSpPr txBox="1"/>
          <p:nvPr/>
        </p:nvSpPr>
        <p:spPr>
          <a:xfrm>
            <a:off x="6434950" y="816537"/>
            <a:ext cx="4371000" cy="510000"/>
          </a:xfrm>
          <a:prstGeom prst="rect">
            <a:avLst/>
          </a:prstGeom>
          <a:noFill/>
          <a:ln>
            <a:noFill/>
          </a:ln>
        </p:spPr>
        <p:txBody>
          <a:bodyPr anchorCtr="0" anchor="t" bIns="91425" lIns="91425" rIns="91425" tIns="91425">
            <a:noAutofit/>
          </a:bodyPr>
          <a:lstStyle/>
          <a:p>
            <a:pPr rtl="0">
              <a:spcBef>
                <a:spcPts val="0"/>
              </a:spcBef>
              <a:buNone/>
            </a:pPr>
            <a:r>
              <a:rPr lang="en" sz="1000">
                <a:solidFill>
                  <a:srgbClr val="FFFF00"/>
                </a:solidFill>
                <a:latin typeface="Verdana"/>
                <a:ea typeface="Verdana"/>
                <a:cs typeface="Verdana"/>
                <a:sym typeface="Verdana"/>
              </a:rPr>
              <a:t>messages, dmesg, network reports and</a:t>
            </a:r>
          </a:p>
          <a:p>
            <a:pPr>
              <a:spcBef>
                <a:spcPts val="0"/>
              </a:spcBef>
              <a:buNone/>
            </a:pPr>
            <a:r>
              <a:rPr lang="en" sz="1000">
                <a:solidFill>
                  <a:srgbClr val="FFFF00"/>
                </a:solidFill>
                <a:latin typeface="Verdana"/>
                <a:ea typeface="Verdana"/>
                <a:cs typeface="Verdana"/>
                <a:sym typeface="Verdana"/>
              </a:rPr>
              <a:t>config files, etc</a:t>
            </a:r>
          </a:p>
        </p:txBody>
      </p:sp>
      <p:sp>
        <p:nvSpPr>
          <p:cNvPr id="97" name="Shape 97"/>
          <p:cNvSpPr txBox="1"/>
          <p:nvPr/>
        </p:nvSpPr>
        <p:spPr>
          <a:xfrm>
            <a:off x="3991450" y="1842725"/>
            <a:ext cx="2390400" cy="577799"/>
          </a:xfrm>
          <a:prstGeom prst="rect">
            <a:avLst/>
          </a:prstGeom>
          <a:noFill/>
          <a:ln>
            <a:noFill/>
          </a:ln>
        </p:spPr>
        <p:txBody>
          <a:bodyPr anchorCtr="0" anchor="t" bIns="91425" lIns="91425" rIns="91425" tIns="91425">
            <a:noAutofit/>
          </a:bodyPr>
          <a:lstStyle/>
          <a:p>
            <a:pPr rtl="0">
              <a:spcBef>
                <a:spcPts val="0"/>
              </a:spcBef>
              <a:buNone/>
            </a:pPr>
            <a:r>
              <a:rPr lang="en" sz="1000">
                <a:solidFill>
                  <a:srgbClr val="FFFF00"/>
                </a:solidFill>
                <a:latin typeface="Verdana"/>
                <a:ea typeface="Verdana"/>
                <a:cs typeface="Verdana"/>
                <a:sym typeface="Verdana"/>
              </a:rPr>
              <a:t>tac_00, history, trace for TSM and’</a:t>
            </a:r>
          </a:p>
          <a:p>
            <a:pPr>
              <a:spcBef>
                <a:spcPts val="0"/>
              </a:spcBef>
              <a:buNone/>
            </a:pPr>
            <a:r>
              <a:rPr lang="en" sz="1000">
                <a:solidFill>
                  <a:srgbClr val="FFFF00"/>
                </a:solidFill>
                <a:latin typeface="Verdana"/>
                <a:ea typeface="Verdana"/>
                <a:cs typeface="Verdana"/>
                <a:sym typeface="Verdana"/>
              </a:rPr>
              <a:t>MSM, config files, reports, MySQL logs, GUI logs, etc.</a:t>
            </a:r>
          </a:p>
        </p:txBody>
      </p:sp>
      <p:sp>
        <p:nvSpPr>
          <p:cNvPr id="98" name="Shape 98"/>
          <p:cNvSpPr/>
          <p:nvPr/>
        </p:nvSpPr>
        <p:spPr>
          <a:xfrm>
            <a:off x="7347700" y="2458525"/>
            <a:ext cx="667799" cy="417300"/>
          </a:xfrm>
          <a:prstGeom prst="roundRect">
            <a:avLst>
              <a:gd fmla="val 16667" name="adj"/>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 name="Shape 99"/>
          <p:cNvSpPr txBox="1"/>
          <p:nvPr/>
        </p:nvSpPr>
        <p:spPr>
          <a:xfrm>
            <a:off x="7379700" y="2489025"/>
            <a:ext cx="635699" cy="272999"/>
          </a:xfrm>
          <a:prstGeom prst="rect">
            <a:avLst/>
          </a:prstGeom>
          <a:noFill/>
          <a:ln>
            <a:noFill/>
          </a:ln>
        </p:spPr>
        <p:txBody>
          <a:bodyPr anchorCtr="0" anchor="t" bIns="91425" lIns="91425" rIns="91425" tIns="91425">
            <a:noAutofit/>
          </a:bodyPr>
          <a:lstStyle/>
          <a:p>
            <a:pPr>
              <a:spcBef>
                <a:spcPts val="0"/>
              </a:spcBef>
              <a:buNone/>
            </a:pPr>
            <a:r>
              <a:rPr lang="en" sz="1200">
                <a:latin typeface="Verdana"/>
                <a:ea typeface="Verdana"/>
                <a:cs typeface="Verdana"/>
                <a:sym typeface="Verdana"/>
              </a:rPr>
              <a:t>Artico</a:t>
            </a:r>
          </a:p>
        </p:txBody>
      </p:sp>
      <p:cxnSp>
        <p:nvCxnSpPr>
          <p:cNvPr id="100" name="Shape 100"/>
          <p:cNvCxnSpPr>
            <a:stCxn id="73" idx="3"/>
          </p:cNvCxnSpPr>
          <p:nvPr/>
        </p:nvCxnSpPr>
        <p:spPr>
          <a:xfrm rot="10800000">
            <a:off x="5995499" y="1006799"/>
            <a:ext cx="2131800" cy="2066400"/>
          </a:xfrm>
          <a:prstGeom prst="curvedConnector3">
            <a:avLst>
              <a:gd fmla="val -11170" name="adj1"/>
            </a:avLst>
          </a:prstGeom>
          <a:noFill/>
          <a:ln cap="flat" cmpd="sng" w="19050">
            <a:solidFill>
              <a:srgbClr val="F3F3F3"/>
            </a:solidFill>
            <a:prstDash val="solid"/>
            <a:round/>
            <a:headEnd len="lg" w="lg" type="none"/>
            <a:tailEnd len="lg" w="lg" type="triangle"/>
          </a:ln>
        </p:spPr>
      </p:cxnSp>
      <p:cxnSp>
        <p:nvCxnSpPr>
          <p:cNvPr id="101" name="Shape 101"/>
          <p:cNvCxnSpPr>
            <a:stCxn id="99" idx="0"/>
          </p:cNvCxnSpPr>
          <p:nvPr/>
        </p:nvCxnSpPr>
        <p:spPr>
          <a:xfrm flipH="1" rot="5400000">
            <a:off x="6166649" y="958125"/>
            <a:ext cx="1359600" cy="1702200"/>
          </a:xfrm>
          <a:prstGeom prst="curvedConnector2">
            <a:avLst/>
          </a:prstGeom>
          <a:noFill/>
          <a:ln cap="flat" cmpd="sng" w="19050">
            <a:solidFill>
              <a:schemeClr val="dk2"/>
            </a:solidFill>
            <a:prstDash val="dash"/>
            <a:round/>
            <a:headEnd len="lg" w="lg" type="none"/>
            <a:tailEnd len="lg" w="lg" type="triangle"/>
          </a:ln>
        </p:spPr>
      </p:cxnSp>
      <p:sp>
        <p:nvSpPr>
          <p:cNvPr id="102" name="Shape 102"/>
          <p:cNvSpPr/>
          <p:nvPr/>
        </p:nvSpPr>
        <p:spPr>
          <a:xfrm>
            <a:off x="5982475" y="793316"/>
            <a:ext cx="2724475" cy="3194975"/>
          </a:xfrm>
          <a:custGeom>
            <a:pathLst>
              <a:path extrusionOk="0" h="127799" w="108979">
                <a:moveTo>
                  <a:pt x="84929" y="127799"/>
                </a:moveTo>
                <a:cubicBezTo>
                  <a:pt x="88887" y="118979"/>
                  <a:pt x="107000" y="93036"/>
                  <a:pt x="108678" y="74880"/>
                </a:cubicBezTo>
                <a:cubicBezTo>
                  <a:pt x="110355" y="56724"/>
                  <a:pt x="104461" y="31253"/>
                  <a:pt x="94996" y="18863"/>
                </a:cubicBezTo>
                <a:cubicBezTo>
                  <a:pt x="85530" y="6472"/>
                  <a:pt x="67718" y="2815"/>
                  <a:pt x="51886" y="535"/>
                </a:cubicBezTo>
                <a:cubicBezTo>
                  <a:pt x="36053" y="-1745"/>
                  <a:pt x="8647" y="4406"/>
                  <a:pt x="0" y="5181"/>
                </a:cubicBezTo>
              </a:path>
            </a:pathLst>
          </a:custGeom>
          <a:noFill/>
          <a:ln cap="flat" cmpd="sng" w="19050">
            <a:solidFill>
              <a:schemeClr val="lt1"/>
            </a:solidFill>
            <a:prstDash val="dot"/>
            <a:round/>
            <a:headEnd len="lg" w="lg" type="none"/>
            <a:tailEnd len="lg" w="lg" type="triangle"/>
          </a:ln>
        </p:spPr>
      </p:sp>
      <p:sp>
        <p:nvSpPr>
          <p:cNvPr id="103" name="Shape 103"/>
          <p:cNvSpPr txBox="1"/>
          <p:nvPr/>
        </p:nvSpPr>
        <p:spPr>
          <a:xfrm>
            <a:off x="2658875" y="2142575"/>
            <a:ext cx="3717299" cy="433800"/>
          </a:xfrm>
          <a:prstGeom prst="rect">
            <a:avLst/>
          </a:prstGeom>
          <a:noFill/>
          <a:ln>
            <a:noFill/>
          </a:ln>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ctrTitle"/>
          </p:nvPr>
        </p:nvSpPr>
        <p:spPr>
          <a:xfrm>
            <a:off x="1082050" y="204875"/>
            <a:ext cx="7050900" cy="810000"/>
          </a:xfrm>
          <a:prstGeom prst="rect">
            <a:avLst/>
          </a:prstGeom>
        </p:spPr>
        <p:txBody>
          <a:bodyPr anchorCtr="0" anchor="b" bIns="91425" lIns="91425" rIns="91425" tIns="91425">
            <a:noAutofit/>
          </a:bodyPr>
          <a:lstStyle/>
          <a:p>
            <a:pPr rtl="0" algn="ctr">
              <a:spcBef>
                <a:spcPts val="0"/>
              </a:spcBef>
              <a:buNone/>
            </a:pPr>
            <a:r>
              <a:rPr lang="en" sz="1800">
                <a:solidFill>
                  <a:srgbClr val="FFFF00"/>
                </a:solidFill>
              </a:rPr>
              <a:t>StorNext logs Parsing - ‘Snapshot &amp; Cvgather’ application.</a:t>
            </a:r>
          </a:p>
          <a:p>
            <a:pPr algn="ctr">
              <a:spcBef>
                <a:spcPts val="0"/>
              </a:spcBef>
              <a:buNone/>
            </a:pPr>
            <a:r>
              <a:rPr lang="en" sz="1800">
                <a:solidFill>
                  <a:srgbClr val="FFFF00"/>
                </a:solidFill>
              </a:rPr>
              <a:t>Integrates with Quantum SRs workflow.</a:t>
            </a:r>
          </a:p>
        </p:txBody>
      </p:sp>
      <p:sp>
        <p:nvSpPr>
          <p:cNvPr id="109" name="Shape 109"/>
          <p:cNvSpPr txBox="1"/>
          <p:nvPr>
            <p:ph idx="1" type="subTitle"/>
          </p:nvPr>
        </p:nvSpPr>
        <p:spPr>
          <a:xfrm>
            <a:off x="1082050" y="1077525"/>
            <a:ext cx="7035899" cy="121500"/>
          </a:xfrm>
          <a:prstGeom prst="rect">
            <a:avLst/>
          </a:prstGeom>
        </p:spPr>
        <p:txBody>
          <a:bodyPr anchorCtr="0" anchor="t" bIns="91425" lIns="91425" rIns="91425" tIns="91425">
            <a:noAutofit/>
          </a:bodyPr>
          <a:lstStyle/>
          <a:p>
            <a:pPr rtl="0" algn="l">
              <a:spcBef>
                <a:spcPts val="0"/>
              </a:spcBef>
              <a:buNone/>
            </a:pPr>
            <a:r>
              <a:t/>
            </a:r>
            <a:endParaRPr/>
          </a:p>
          <a:p>
            <a:pPr algn="ctr">
              <a:spcBef>
                <a:spcPts val="0"/>
              </a:spcBef>
              <a:buNone/>
            </a:pPr>
            <a:r>
              <a:t/>
            </a:r>
            <a:endParaRPr/>
          </a:p>
        </p:txBody>
      </p:sp>
      <p:sp>
        <p:nvSpPr>
          <p:cNvPr id="110" name="Shape 110"/>
          <p:cNvSpPr/>
          <p:nvPr/>
        </p:nvSpPr>
        <p:spPr>
          <a:xfrm>
            <a:off x="1878150" y="1077525"/>
            <a:ext cx="1092599" cy="766200"/>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1" name="Shape 111"/>
          <p:cNvSpPr/>
          <p:nvPr/>
        </p:nvSpPr>
        <p:spPr>
          <a:xfrm>
            <a:off x="258000" y="1692200"/>
            <a:ext cx="1009200" cy="538800"/>
          </a:xfrm>
          <a:prstGeom prst="roundRect">
            <a:avLst>
              <a:gd fmla="val 16667" name="adj"/>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latin typeface="Verdana"/>
              <a:ea typeface="Verdana"/>
              <a:cs typeface="Verdana"/>
              <a:sym typeface="Verdana"/>
            </a:endParaRPr>
          </a:p>
        </p:txBody>
      </p:sp>
      <p:sp>
        <p:nvSpPr>
          <p:cNvPr id="112" name="Shape 112"/>
          <p:cNvSpPr txBox="1"/>
          <p:nvPr/>
        </p:nvSpPr>
        <p:spPr>
          <a:xfrm>
            <a:off x="2075400" y="1153400"/>
            <a:ext cx="773999" cy="538800"/>
          </a:xfrm>
          <a:prstGeom prst="rect">
            <a:avLst/>
          </a:prstGeom>
          <a:noFill/>
          <a:ln>
            <a:noFill/>
          </a:ln>
        </p:spPr>
        <p:txBody>
          <a:bodyPr anchorCtr="0" anchor="t" bIns="91425" lIns="91425" rIns="91425" tIns="91425">
            <a:noAutofit/>
          </a:bodyPr>
          <a:lstStyle/>
          <a:p>
            <a:pPr rtl="0">
              <a:spcBef>
                <a:spcPts val="0"/>
              </a:spcBef>
              <a:buNone/>
            </a:pPr>
            <a:r>
              <a:rPr lang="en" sz="800">
                <a:latin typeface="Verdana"/>
                <a:ea typeface="Verdana"/>
                <a:cs typeface="Verdana"/>
                <a:sym typeface="Verdana"/>
              </a:rPr>
              <a:t>Upload to Quantum</a:t>
            </a:r>
          </a:p>
          <a:p>
            <a:pPr rtl="0">
              <a:spcBef>
                <a:spcPts val="0"/>
              </a:spcBef>
              <a:buNone/>
            </a:pPr>
            <a:r>
              <a:rPr lang="en" sz="800">
                <a:latin typeface="Verdana"/>
                <a:ea typeface="Verdana"/>
                <a:cs typeface="Verdana"/>
                <a:sym typeface="Verdana"/>
              </a:rPr>
              <a:t>FTP server</a:t>
            </a:r>
          </a:p>
          <a:p>
            <a:pPr>
              <a:spcBef>
                <a:spcPts val="0"/>
              </a:spcBef>
              <a:buNone/>
            </a:pPr>
            <a:r>
              <a:rPr lang="en" sz="800">
                <a:latin typeface="Verdana"/>
                <a:ea typeface="Verdana"/>
                <a:cs typeface="Verdana"/>
                <a:sym typeface="Verdana"/>
              </a:rPr>
              <a:t>(Denver)</a:t>
            </a:r>
          </a:p>
        </p:txBody>
      </p:sp>
      <p:sp>
        <p:nvSpPr>
          <p:cNvPr id="113" name="Shape 113"/>
          <p:cNvSpPr txBox="1"/>
          <p:nvPr/>
        </p:nvSpPr>
        <p:spPr>
          <a:xfrm>
            <a:off x="337650" y="1608725"/>
            <a:ext cx="849900" cy="417300"/>
          </a:xfrm>
          <a:prstGeom prst="rect">
            <a:avLst/>
          </a:prstGeom>
          <a:noFill/>
          <a:ln>
            <a:noFill/>
          </a:ln>
        </p:spPr>
        <p:txBody>
          <a:bodyPr anchorCtr="0" anchor="t" bIns="91425" lIns="91425" rIns="91425" tIns="91425">
            <a:noAutofit/>
          </a:bodyPr>
          <a:lstStyle/>
          <a:p>
            <a:pPr rtl="0">
              <a:spcBef>
                <a:spcPts val="0"/>
              </a:spcBef>
              <a:buNone/>
            </a:pPr>
            <a:r>
              <a:rPr lang="en" sz="800">
                <a:latin typeface="Verdana"/>
                <a:ea typeface="Verdana"/>
                <a:cs typeface="Verdana"/>
                <a:sym typeface="Verdana"/>
              </a:rPr>
              <a:t>Customer’s </a:t>
            </a:r>
          </a:p>
          <a:p>
            <a:pPr rtl="0">
              <a:spcBef>
                <a:spcPts val="0"/>
              </a:spcBef>
              <a:buNone/>
            </a:pPr>
            <a:r>
              <a:rPr lang="en" sz="800">
                <a:latin typeface="Verdana"/>
                <a:ea typeface="Verdana"/>
                <a:cs typeface="Verdana"/>
                <a:sym typeface="Verdana"/>
              </a:rPr>
              <a:t>MDC </a:t>
            </a:r>
          </a:p>
          <a:p>
            <a:pPr rtl="0">
              <a:spcBef>
                <a:spcPts val="0"/>
              </a:spcBef>
              <a:buNone/>
            </a:pPr>
            <a:r>
              <a:rPr lang="en" sz="800">
                <a:latin typeface="Verdana"/>
                <a:ea typeface="Verdana"/>
                <a:cs typeface="Verdana"/>
                <a:sym typeface="Verdana"/>
              </a:rPr>
              <a:t>snapshot or</a:t>
            </a:r>
          </a:p>
          <a:p>
            <a:pPr>
              <a:spcBef>
                <a:spcPts val="0"/>
              </a:spcBef>
              <a:buNone/>
            </a:pPr>
            <a:r>
              <a:rPr lang="en" sz="800">
                <a:latin typeface="Verdana"/>
                <a:ea typeface="Verdana"/>
                <a:cs typeface="Verdana"/>
                <a:sym typeface="Verdana"/>
              </a:rPr>
              <a:t>cvgather</a:t>
            </a:r>
          </a:p>
        </p:txBody>
      </p:sp>
      <p:sp>
        <p:nvSpPr>
          <p:cNvPr id="114" name="Shape 114"/>
          <p:cNvSpPr/>
          <p:nvPr/>
        </p:nvSpPr>
        <p:spPr>
          <a:xfrm>
            <a:off x="3648125" y="1199025"/>
            <a:ext cx="1009200" cy="6941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 name="Shape 115"/>
          <p:cNvSpPr txBox="1"/>
          <p:nvPr/>
        </p:nvSpPr>
        <p:spPr>
          <a:xfrm>
            <a:off x="3826400" y="1199012"/>
            <a:ext cx="773999" cy="622199"/>
          </a:xfrm>
          <a:prstGeom prst="rect">
            <a:avLst/>
          </a:prstGeom>
          <a:noFill/>
          <a:ln>
            <a:noFill/>
          </a:ln>
        </p:spPr>
        <p:txBody>
          <a:bodyPr anchorCtr="0" anchor="t" bIns="91425" lIns="91425" rIns="91425" tIns="91425">
            <a:noAutofit/>
          </a:bodyPr>
          <a:lstStyle/>
          <a:p>
            <a:pPr rtl="0">
              <a:spcBef>
                <a:spcPts val="0"/>
              </a:spcBef>
              <a:buNone/>
            </a:pPr>
            <a:r>
              <a:rPr lang="en" sz="800">
                <a:latin typeface="Verdana"/>
                <a:ea typeface="Verdana"/>
                <a:cs typeface="Verdana"/>
                <a:sym typeface="Verdana"/>
              </a:rPr>
              <a:t>StorNext</a:t>
            </a:r>
          </a:p>
          <a:p>
            <a:pPr rtl="0">
              <a:spcBef>
                <a:spcPts val="0"/>
              </a:spcBef>
              <a:buNone/>
            </a:pPr>
            <a:r>
              <a:rPr lang="en" sz="800">
                <a:latin typeface="Verdana"/>
                <a:ea typeface="Verdana"/>
                <a:cs typeface="Verdana"/>
                <a:sym typeface="Verdana"/>
              </a:rPr>
              <a:t>ticketinfo</a:t>
            </a:r>
          </a:p>
          <a:p>
            <a:pPr rtl="0">
              <a:spcBef>
                <a:spcPts val="0"/>
              </a:spcBef>
              <a:buNone/>
            </a:pPr>
            <a:r>
              <a:rPr lang="en" sz="800">
                <a:latin typeface="Verdana"/>
                <a:ea typeface="Verdana"/>
                <a:cs typeface="Verdana"/>
                <a:sym typeface="Verdana"/>
              </a:rPr>
              <a:t>Managed </a:t>
            </a:r>
          </a:p>
          <a:p>
            <a:pPr>
              <a:spcBef>
                <a:spcPts val="0"/>
              </a:spcBef>
              <a:buNone/>
            </a:pPr>
            <a:r>
              <a:rPr lang="en" sz="800">
                <a:latin typeface="Verdana"/>
                <a:ea typeface="Verdana"/>
                <a:cs typeface="Verdana"/>
                <a:sym typeface="Verdana"/>
              </a:rPr>
              <a:t>filesystem</a:t>
            </a:r>
          </a:p>
        </p:txBody>
      </p:sp>
      <p:sp>
        <p:nvSpPr>
          <p:cNvPr id="116" name="Shape 116"/>
          <p:cNvSpPr/>
          <p:nvPr/>
        </p:nvSpPr>
        <p:spPr>
          <a:xfrm>
            <a:off x="5456050" y="1631500"/>
            <a:ext cx="1009200" cy="417300"/>
          </a:xfrm>
          <a:prstGeom prst="can">
            <a:avLst>
              <a:gd fmla="val 25000" name="adj"/>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7" name="Shape 117"/>
          <p:cNvSpPr/>
          <p:nvPr/>
        </p:nvSpPr>
        <p:spPr>
          <a:xfrm>
            <a:off x="7322800" y="1836225"/>
            <a:ext cx="1092599" cy="538800"/>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8" name="Shape 118"/>
          <p:cNvSpPr txBox="1"/>
          <p:nvPr/>
        </p:nvSpPr>
        <p:spPr>
          <a:xfrm>
            <a:off x="7466975" y="1874325"/>
            <a:ext cx="1403999" cy="417300"/>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119" name="Shape 119"/>
          <p:cNvSpPr txBox="1"/>
          <p:nvPr/>
        </p:nvSpPr>
        <p:spPr>
          <a:xfrm>
            <a:off x="7466975" y="1806025"/>
            <a:ext cx="971399" cy="578400"/>
          </a:xfrm>
          <a:prstGeom prst="rect">
            <a:avLst/>
          </a:prstGeom>
          <a:noFill/>
          <a:ln>
            <a:noFill/>
          </a:ln>
        </p:spPr>
        <p:txBody>
          <a:bodyPr anchorCtr="0" anchor="t" bIns="91425" lIns="91425" rIns="91425" tIns="91425">
            <a:noAutofit/>
          </a:bodyPr>
          <a:lstStyle/>
          <a:p>
            <a:pPr rtl="0">
              <a:spcBef>
                <a:spcPts val="0"/>
              </a:spcBef>
              <a:buNone/>
            </a:pPr>
            <a:r>
              <a:rPr lang="en" sz="800">
                <a:latin typeface="Verdana"/>
                <a:ea typeface="Verdana"/>
                <a:cs typeface="Verdana"/>
                <a:sym typeface="Verdana"/>
              </a:rPr>
              <a:t>Mount </a:t>
            </a:r>
          </a:p>
          <a:p>
            <a:pPr rtl="0">
              <a:spcBef>
                <a:spcPts val="0"/>
              </a:spcBef>
              <a:buNone/>
            </a:pPr>
            <a:r>
              <a:rPr lang="en" sz="800">
                <a:latin typeface="Verdana"/>
                <a:ea typeface="Verdana"/>
                <a:cs typeface="Verdana"/>
                <a:sym typeface="Verdana"/>
              </a:rPr>
              <a:t>ticketinfo as</a:t>
            </a:r>
          </a:p>
          <a:p>
            <a:pPr>
              <a:spcBef>
                <a:spcPts val="0"/>
              </a:spcBef>
              <a:buNone/>
            </a:pPr>
            <a:r>
              <a:rPr lang="en" sz="800">
                <a:latin typeface="Verdana"/>
                <a:ea typeface="Verdana"/>
                <a:cs typeface="Verdana"/>
                <a:sym typeface="Verdana"/>
              </a:rPr>
              <a:t>NFS filesystem</a:t>
            </a:r>
          </a:p>
        </p:txBody>
      </p:sp>
      <p:sp>
        <p:nvSpPr>
          <p:cNvPr id="120" name="Shape 120"/>
          <p:cNvSpPr/>
          <p:nvPr/>
        </p:nvSpPr>
        <p:spPr>
          <a:xfrm>
            <a:off x="6571550" y="3126425"/>
            <a:ext cx="1092599" cy="652500"/>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1" name="Shape 121"/>
          <p:cNvSpPr txBox="1"/>
          <p:nvPr/>
        </p:nvSpPr>
        <p:spPr>
          <a:xfrm>
            <a:off x="6662600" y="3194475"/>
            <a:ext cx="1092599" cy="455100"/>
          </a:xfrm>
          <a:prstGeom prst="rect">
            <a:avLst/>
          </a:prstGeom>
          <a:noFill/>
          <a:ln>
            <a:noFill/>
          </a:ln>
        </p:spPr>
        <p:txBody>
          <a:bodyPr anchorCtr="0" anchor="t" bIns="91425" lIns="91425" rIns="91425" tIns="91425">
            <a:noAutofit/>
          </a:bodyPr>
          <a:lstStyle/>
          <a:p>
            <a:pPr rtl="0">
              <a:spcBef>
                <a:spcPts val="0"/>
              </a:spcBef>
              <a:buNone/>
            </a:pPr>
            <a:r>
              <a:rPr lang="en" sz="800">
                <a:latin typeface="Verdana"/>
                <a:ea typeface="Verdana"/>
                <a:cs typeface="Verdana"/>
                <a:sym typeface="Verdana"/>
              </a:rPr>
              <a:t>Snapshot &amp;</a:t>
            </a:r>
          </a:p>
          <a:p>
            <a:pPr rtl="0">
              <a:spcBef>
                <a:spcPts val="0"/>
              </a:spcBef>
              <a:buNone/>
            </a:pPr>
            <a:r>
              <a:rPr lang="en" sz="800">
                <a:latin typeface="Verdana"/>
                <a:ea typeface="Verdana"/>
                <a:cs typeface="Verdana"/>
                <a:sym typeface="Verdana"/>
              </a:rPr>
              <a:t>cvgather  parser</a:t>
            </a:r>
          </a:p>
          <a:p>
            <a:pPr>
              <a:spcBef>
                <a:spcPts val="0"/>
              </a:spcBef>
              <a:buNone/>
            </a:pPr>
            <a:r>
              <a:rPr lang="en" sz="800">
                <a:latin typeface="Verdana"/>
                <a:ea typeface="Verdana"/>
                <a:cs typeface="Verdana"/>
                <a:sym typeface="Verdana"/>
              </a:rPr>
              <a:t>application</a:t>
            </a:r>
          </a:p>
        </p:txBody>
      </p:sp>
      <p:sp>
        <p:nvSpPr>
          <p:cNvPr id="122" name="Shape 122"/>
          <p:cNvSpPr/>
          <p:nvPr/>
        </p:nvSpPr>
        <p:spPr>
          <a:xfrm>
            <a:off x="5402900" y="2435675"/>
            <a:ext cx="1449299" cy="538800"/>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3" name="Shape 123"/>
          <p:cNvSpPr/>
          <p:nvPr/>
        </p:nvSpPr>
        <p:spPr>
          <a:xfrm>
            <a:off x="3549350" y="2375025"/>
            <a:ext cx="1328099" cy="538800"/>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4" name="Shape 124"/>
          <p:cNvSpPr/>
          <p:nvPr/>
        </p:nvSpPr>
        <p:spPr>
          <a:xfrm>
            <a:off x="4464625" y="4469025"/>
            <a:ext cx="1328099" cy="4931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5" name="Shape 125"/>
          <p:cNvSpPr/>
          <p:nvPr/>
        </p:nvSpPr>
        <p:spPr>
          <a:xfrm>
            <a:off x="6427100" y="4459625"/>
            <a:ext cx="1328099" cy="4931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6" name="Shape 126"/>
          <p:cNvSpPr/>
          <p:nvPr/>
        </p:nvSpPr>
        <p:spPr>
          <a:xfrm>
            <a:off x="2582575" y="4481775"/>
            <a:ext cx="1328099" cy="4931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7" name="Shape 127"/>
          <p:cNvSpPr/>
          <p:nvPr/>
        </p:nvSpPr>
        <p:spPr>
          <a:xfrm>
            <a:off x="2038312" y="2614375"/>
            <a:ext cx="1328099" cy="4931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8" name="Shape 128"/>
          <p:cNvSpPr/>
          <p:nvPr/>
        </p:nvSpPr>
        <p:spPr>
          <a:xfrm>
            <a:off x="2038325" y="3274675"/>
            <a:ext cx="1403999" cy="4931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9" name="Shape 129"/>
          <p:cNvSpPr/>
          <p:nvPr/>
        </p:nvSpPr>
        <p:spPr>
          <a:xfrm>
            <a:off x="2038325" y="3878225"/>
            <a:ext cx="1403999" cy="4931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0" name="Shape 130"/>
          <p:cNvSpPr/>
          <p:nvPr/>
        </p:nvSpPr>
        <p:spPr>
          <a:xfrm>
            <a:off x="7831200" y="4075025"/>
            <a:ext cx="1092599" cy="296400"/>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1" name="Shape 131"/>
          <p:cNvSpPr txBox="1"/>
          <p:nvPr/>
        </p:nvSpPr>
        <p:spPr>
          <a:xfrm>
            <a:off x="7831200" y="4011425"/>
            <a:ext cx="1092599" cy="359999"/>
          </a:xfrm>
          <a:prstGeom prst="rect">
            <a:avLst/>
          </a:prstGeom>
          <a:noFill/>
          <a:ln>
            <a:noFill/>
          </a:ln>
        </p:spPr>
        <p:txBody>
          <a:bodyPr anchorCtr="0" anchor="t" bIns="91425" lIns="91425" rIns="91425" tIns="91425">
            <a:noAutofit/>
          </a:bodyPr>
          <a:lstStyle/>
          <a:p>
            <a:pPr rtl="0">
              <a:spcBef>
                <a:spcPts val="0"/>
              </a:spcBef>
              <a:buNone/>
            </a:pPr>
            <a:r>
              <a:rPr lang="en" sz="800">
                <a:latin typeface="Verdana"/>
                <a:ea typeface="Verdana"/>
                <a:cs typeface="Verdana"/>
                <a:sym typeface="Verdana"/>
              </a:rPr>
              <a:t>StorNext support</a:t>
            </a:r>
          </a:p>
          <a:p>
            <a:pPr>
              <a:spcBef>
                <a:spcPts val="0"/>
              </a:spcBef>
              <a:buNone/>
            </a:pPr>
            <a:r>
              <a:rPr lang="en" sz="800">
                <a:latin typeface="Verdana"/>
                <a:ea typeface="Verdana"/>
                <a:cs typeface="Verdana"/>
                <a:sym typeface="Verdana"/>
              </a:rPr>
              <a:t>Engineer</a:t>
            </a:r>
          </a:p>
        </p:txBody>
      </p:sp>
      <p:sp>
        <p:nvSpPr>
          <p:cNvPr id="132" name="Shape 132"/>
          <p:cNvSpPr txBox="1"/>
          <p:nvPr/>
        </p:nvSpPr>
        <p:spPr>
          <a:xfrm>
            <a:off x="5569875" y="2451787"/>
            <a:ext cx="1403999" cy="455100"/>
          </a:xfrm>
          <a:prstGeom prst="rect">
            <a:avLst/>
          </a:prstGeom>
          <a:noFill/>
          <a:ln>
            <a:noFill/>
          </a:ln>
        </p:spPr>
        <p:txBody>
          <a:bodyPr anchorCtr="0" anchor="t" bIns="91425" lIns="91425" rIns="91425" tIns="91425">
            <a:noAutofit/>
          </a:bodyPr>
          <a:lstStyle/>
          <a:p>
            <a:pPr lvl="0" rtl="0">
              <a:spcBef>
                <a:spcPts val="0"/>
              </a:spcBef>
              <a:buNone/>
            </a:pPr>
            <a:r>
              <a:rPr lang="en" sz="800">
                <a:latin typeface="Verdana"/>
                <a:ea typeface="Verdana"/>
                <a:cs typeface="Verdana"/>
                <a:sym typeface="Verdana"/>
              </a:rPr>
              <a:t>System logs parsing </a:t>
            </a:r>
          </a:p>
          <a:p>
            <a:pPr rtl="0">
              <a:spcBef>
                <a:spcPts val="0"/>
              </a:spcBef>
              <a:buNone/>
            </a:pPr>
            <a:r>
              <a:rPr lang="en" sz="800">
                <a:latin typeface="Verdana"/>
                <a:ea typeface="Verdana"/>
                <a:cs typeface="Verdana"/>
                <a:sym typeface="Verdana"/>
              </a:rPr>
              <a:t>and config files.</a:t>
            </a:r>
          </a:p>
          <a:p>
            <a:pPr lvl="0" rtl="0">
              <a:spcBef>
                <a:spcPts val="0"/>
              </a:spcBef>
              <a:buNone/>
            </a:pPr>
            <a:r>
              <a:rPr lang="en" sz="800">
                <a:latin typeface="Verdana"/>
                <a:ea typeface="Verdana"/>
                <a:cs typeface="Verdana"/>
                <a:sym typeface="Verdana"/>
              </a:rPr>
              <a:t>reports</a:t>
            </a:r>
          </a:p>
        </p:txBody>
      </p:sp>
      <p:sp>
        <p:nvSpPr>
          <p:cNvPr id="133" name="Shape 133"/>
          <p:cNvSpPr txBox="1"/>
          <p:nvPr/>
        </p:nvSpPr>
        <p:spPr>
          <a:xfrm>
            <a:off x="7748025" y="2506700"/>
            <a:ext cx="1403999" cy="345299"/>
          </a:xfrm>
          <a:prstGeom prst="rect">
            <a:avLst/>
          </a:prstGeom>
          <a:noFill/>
          <a:ln>
            <a:noFill/>
          </a:ln>
        </p:spPr>
        <p:txBody>
          <a:bodyPr anchorCtr="0" anchor="t" bIns="91425" lIns="91425" rIns="91425" tIns="91425">
            <a:noAutofit/>
          </a:bodyPr>
          <a:lstStyle/>
          <a:p>
            <a:pPr lvl="0" rtl="0">
              <a:spcBef>
                <a:spcPts val="0"/>
              </a:spcBef>
              <a:buNone/>
            </a:pPr>
            <a:r>
              <a:rPr lang="en" sz="800">
                <a:solidFill>
                  <a:srgbClr val="FFFF00"/>
                </a:solidFill>
                <a:latin typeface="Verdana"/>
                <a:ea typeface="Verdana"/>
                <a:cs typeface="Verdana"/>
                <a:sym typeface="Verdana"/>
              </a:rPr>
              <a:t>snapshot tar.gz file copy to user work area</a:t>
            </a:r>
          </a:p>
        </p:txBody>
      </p:sp>
      <p:sp>
        <p:nvSpPr>
          <p:cNvPr id="134" name="Shape 134"/>
          <p:cNvSpPr txBox="1"/>
          <p:nvPr/>
        </p:nvSpPr>
        <p:spPr>
          <a:xfrm>
            <a:off x="3703125" y="2391750"/>
            <a:ext cx="1092599" cy="359999"/>
          </a:xfrm>
          <a:prstGeom prst="rect">
            <a:avLst/>
          </a:prstGeom>
          <a:noFill/>
          <a:ln>
            <a:noFill/>
          </a:ln>
        </p:spPr>
        <p:txBody>
          <a:bodyPr anchorCtr="0" anchor="t" bIns="91425" lIns="91425" rIns="91425" tIns="91425">
            <a:noAutofit/>
          </a:bodyPr>
          <a:lstStyle/>
          <a:p>
            <a:pPr rtl="0">
              <a:spcBef>
                <a:spcPts val="0"/>
              </a:spcBef>
              <a:buNone/>
            </a:pPr>
            <a:r>
              <a:rPr lang="en" sz="800">
                <a:latin typeface="Verdana"/>
                <a:ea typeface="Verdana"/>
                <a:cs typeface="Verdana"/>
                <a:sym typeface="Verdana"/>
              </a:rPr>
              <a:t>Filesystems logs </a:t>
            </a:r>
          </a:p>
          <a:p>
            <a:pPr rtl="0">
              <a:spcBef>
                <a:spcPts val="0"/>
              </a:spcBef>
              <a:buNone/>
            </a:pPr>
            <a:r>
              <a:rPr lang="en" sz="800">
                <a:latin typeface="Verdana"/>
                <a:ea typeface="Verdana"/>
                <a:cs typeface="Verdana"/>
                <a:sym typeface="Verdana"/>
              </a:rPr>
              <a:t>and config files</a:t>
            </a:r>
          </a:p>
          <a:p>
            <a:pPr>
              <a:spcBef>
                <a:spcPts val="0"/>
              </a:spcBef>
              <a:buNone/>
            </a:pPr>
            <a:r>
              <a:rPr lang="en" sz="800">
                <a:latin typeface="Verdana"/>
                <a:ea typeface="Verdana"/>
                <a:cs typeface="Verdana"/>
                <a:sym typeface="Verdana"/>
              </a:rPr>
              <a:t>reports</a:t>
            </a:r>
          </a:p>
        </p:txBody>
      </p:sp>
      <p:sp>
        <p:nvSpPr>
          <p:cNvPr id="135" name="Shape 135"/>
          <p:cNvSpPr txBox="1"/>
          <p:nvPr/>
        </p:nvSpPr>
        <p:spPr>
          <a:xfrm>
            <a:off x="2177875" y="2652325"/>
            <a:ext cx="1269899" cy="493199"/>
          </a:xfrm>
          <a:prstGeom prst="rect">
            <a:avLst/>
          </a:prstGeom>
          <a:noFill/>
          <a:ln>
            <a:noFill/>
          </a:ln>
        </p:spPr>
        <p:txBody>
          <a:bodyPr anchorCtr="0" anchor="t" bIns="91425" lIns="91425" rIns="91425" tIns="91425">
            <a:noAutofit/>
          </a:bodyPr>
          <a:lstStyle/>
          <a:p>
            <a:pPr rtl="0">
              <a:spcBef>
                <a:spcPts val="0"/>
              </a:spcBef>
              <a:buNone/>
            </a:pPr>
            <a:r>
              <a:rPr lang="en" sz="800">
                <a:latin typeface="Verdana"/>
                <a:ea typeface="Verdana"/>
                <a:cs typeface="Verdana"/>
                <a:sym typeface="Verdana"/>
              </a:rPr>
              <a:t>TSM log parsing &amp;</a:t>
            </a:r>
          </a:p>
          <a:p>
            <a:pPr>
              <a:spcBef>
                <a:spcPts val="0"/>
              </a:spcBef>
              <a:buNone/>
            </a:pPr>
            <a:r>
              <a:rPr lang="en" sz="800">
                <a:latin typeface="Verdana"/>
                <a:ea typeface="Verdana"/>
                <a:cs typeface="Verdana"/>
                <a:sym typeface="Verdana"/>
              </a:rPr>
              <a:t>config files, reports</a:t>
            </a:r>
          </a:p>
        </p:txBody>
      </p:sp>
      <p:sp>
        <p:nvSpPr>
          <p:cNvPr id="136" name="Shape 136"/>
          <p:cNvSpPr txBox="1"/>
          <p:nvPr/>
        </p:nvSpPr>
        <p:spPr>
          <a:xfrm>
            <a:off x="2177875" y="3312900"/>
            <a:ext cx="1214100" cy="359999"/>
          </a:xfrm>
          <a:prstGeom prst="rect">
            <a:avLst/>
          </a:prstGeom>
          <a:noFill/>
          <a:ln>
            <a:noFill/>
          </a:ln>
        </p:spPr>
        <p:txBody>
          <a:bodyPr anchorCtr="0" anchor="t" bIns="91425" lIns="91425" rIns="91425" tIns="91425">
            <a:noAutofit/>
          </a:bodyPr>
          <a:lstStyle/>
          <a:p>
            <a:pPr rtl="0">
              <a:spcBef>
                <a:spcPts val="0"/>
              </a:spcBef>
              <a:buNone/>
            </a:pPr>
            <a:r>
              <a:rPr lang="en" sz="800">
                <a:latin typeface="Verdana"/>
                <a:ea typeface="Verdana"/>
                <a:cs typeface="Verdana"/>
                <a:sym typeface="Verdana"/>
              </a:rPr>
              <a:t>MSM log parsing &amp;</a:t>
            </a:r>
          </a:p>
          <a:p>
            <a:pPr>
              <a:spcBef>
                <a:spcPts val="0"/>
              </a:spcBef>
              <a:buNone/>
            </a:pPr>
            <a:r>
              <a:rPr lang="en" sz="800">
                <a:latin typeface="Verdana"/>
                <a:ea typeface="Verdana"/>
                <a:cs typeface="Verdana"/>
                <a:sym typeface="Verdana"/>
              </a:rPr>
              <a:t>config files, reports</a:t>
            </a:r>
          </a:p>
        </p:txBody>
      </p:sp>
      <p:sp>
        <p:nvSpPr>
          <p:cNvPr id="137" name="Shape 137"/>
          <p:cNvSpPr txBox="1"/>
          <p:nvPr/>
        </p:nvSpPr>
        <p:spPr>
          <a:xfrm>
            <a:off x="2177875" y="3916175"/>
            <a:ext cx="1214100" cy="417300"/>
          </a:xfrm>
          <a:prstGeom prst="rect">
            <a:avLst/>
          </a:prstGeom>
          <a:noFill/>
          <a:ln>
            <a:noFill/>
          </a:ln>
        </p:spPr>
        <p:txBody>
          <a:bodyPr anchorCtr="0" anchor="t" bIns="91425" lIns="91425" rIns="91425" tIns="91425">
            <a:noAutofit/>
          </a:bodyPr>
          <a:lstStyle/>
          <a:p>
            <a:pPr rtl="0">
              <a:spcBef>
                <a:spcPts val="0"/>
              </a:spcBef>
              <a:buNone/>
            </a:pPr>
            <a:r>
              <a:rPr lang="en" sz="800">
                <a:latin typeface="Verdana"/>
                <a:ea typeface="Verdana"/>
                <a:cs typeface="Verdana"/>
                <a:sym typeface="Verdana"/>
              </a:rPr>
              <a:t>MySQL logs dspl &amp; </a:t>
            </a:r>
          </a:p>
          <a:p>
            <a:pPr>
              <a:spcBef>
                <a:spcPts val="0"/>
              </a:spcBef>
              <a:buNone/>
            </a:pPr>
            <a:r>
              <a:rPr lang="en" sz="800">
                <a:latin typeface="Verdana"/>
                <a:ea typeface="Verdana"/>
                <a:cs typeface="Verdana"/>
                <a:sym typeface="Verdana"/>
              </a:rPr>
              <a:t>config files, reports</a:t>
            </a:r>
          </a:p>
        </p:txBody>
      </p:sp>
      <p:sp>
        <p:nvSpPr>
          <p:cNvPr id="138" name="Shape 138"/>
          <p:cNvSpPr txBox="1"/>
          <p:nvPr/>
        </p:nvSpPr>
        <p:spPr>
          <a:xfrm>
            <a:off x="2709050" y="4590975"/>
            <a:ext cx="1328099" cy="296400"/>
          </a:xfrm>
          <a:prstGeom prst="rect">
            <a:avLst/>
          </a:prstGeom>
          <a:noFill/>
          <a:ln>
            <a:noFill/>
          </a:ln>
        </p:spPr>
        <p:txBody>
          <a:bodyPr anchorCtr="0" anchor="t" bIns="91425" lIns="91425" rIns="91425" tIns="91425">
            <a:noAutofit/>
          </a:bodyPr>
          <a:lstStyle/>
          <a:p>
            <a:pPr>
              <a:spcBef>
                <a:spcPts val="0"/>
              </a:spcBef>
              <a:buNone/>
            </a:pPr>
            <a:r>
              <a:rPr lang="en" sz="800">
                <a:latin typeface="Verdana"/>
                <a:ea typeface="Verdana"/>
                <a:cs typeface="Verdana"/>
                <a:sym typeface="Verdana"/>
              </a:rPr>
              <a:t>ServiceLog parsing</a:t>
            </a:r>
          </a:p>
        </p:txBody>
      </p:sp>
      <p:sp>
        <p:nvSpPr>
          <p:cNvPr id="139" name="Shape 139"/>
          <p:cNvSpPr txBox="1"/>
          <p:nvPr/>
        </p:nvSpPr>
        <p:spPr>
          <a:xfrm>
            <a:off x="4597162" y="4506975"/>
            <a:ext cx="1269899" cy="417300"/>
          </a:xfrm>
          <a:prstGeom prst="rect">
            <a:avLst/>
          </a:prstGeom>
          <a:noFill/>
          <a:ln>
            <a:noFill/>
          </a:ln>
        </p:spPr>
        <p:txBody>
          <a:bodyPr anchorCtr="0" anchor="t" bIns="91425" lIns="91425" rIns="91425" tIns="91425">
            <a:noAutofit/>
          </a:bodyPr>
          <a:lstStyle/>
          <a:p>
            <a:pPr rtl="0">
              <a:spcBef>
                <a:spcPts val="0"/>
              </a:spcBef>
              <a:buNone/>
            </a:pPr>
            <a:r>
              <a:rPr lang="en" sz="800">
                <a:latin typeface="Verdana"/>
                <a:ea typeface="Verdana"/>
                <a:cs typeface="Verdana"/>
                <a:sym typeface="Verdana"/>
              </a:rPr>
              <a:t>HA, nssdbg and</a:t>
            </a:r>
          </a:p>
          <a:p>
            <a:pPr>
              <a:spcBef>
                <a:spcPts val="0"/>
              </a:spcBef>
              <a:buNone/>
            </a:pPr>
            <a:r>
              <a:rPr lang="en" sz="800">
                <a:latin typeface="Verdana"/>
                <a:ea typeface="Verdana"/>
                <a:cs typeface="Verdana"/>
                <a:sym typeface="Verdana"/>
              </a:rPr>
              <a:t>replication logs.</a:t>
            </a:r>
          </a:p>
        </p:txBody>
      </p:sp>
      <p:sp>
        <p:nvSpPr>
          <p:cNvPr id="140" name="Shape 140"/>
          <p:cNvSpPr txBox="1"/>
          <p:nvPr/>
        </p:nvSpPr>
        <p:spPr>
          <a:xfrm>
            <a:off x="6453800" y="4459625"/>
            <a:ext cx="1328099" cy="417300"/>
          </a:xfrm>
          <a:prstGeom prst="rect">
            <a:avLst/>
          </a:prstGeom>
          <a:noFill/>
          <a:ln>
            <a:noFill/>
          </a:ln>
        </p:spPr>
        <p:txBody>
          <a:bodyPr anchorCtr="0" anchor="t" bIns="91425" lIns="91425" rIns="91425" tIns="91425">
            <a:noAutofit/>
          </a:bodyPr>
          <a:lstStyle/>
          <a:p>
            <a:pPr rtl="0">
              <a:spcBef>
                <a:spcPts val="0"/>
              </a:spcBef>
              <a:buNone/>
            </a:pPr>
            <a:r>
              <a:rPr lang="en" sz="800">
                <a:latin typeface="Verdana"/>
                <a:ea typeface="Verdana"/>
                <a:cs typeface="Verdana"/>
                <a:sym typeface="Verdana"/>
              </a:rPr>
              <a:t>StorNext Backup</a:t>
            </a:r>
          </a:p>
          <a:p>
            <a:pPr>
              <a:spcBef>
                <a:spcPts val="0"/>
              </a:spcBef>
              <a:buNone/>
            </a:pPr>
            <a:r>
              <a:rPr lang="en" sz="800">
                <a:latin typeface="Verdana"/>
                <a:ea typeface="Verdana"/>
                <a:cs typeface="Verdana"/>
                <a:sym typeface="Verdana"/>
              </a:rPr>
              <a:t>config files &amp; reports</a:t>
            </a:r>
          </a:p>
        </p:txBody>
      </p:sp>
      <p:cxnSp>
        <p:nvCxnSpPr>
          <p:cNvPr id="141" name="Shape 141"/>
          <p:cNvCxnSpPr/>
          <p:nvPr/>
        </p:nvCxnSpPr>
        <p:spPr>
          <a:xfrm rot="10800000">
            <a:off x="7641475" y="3566349"/>
            <a:ext cx="872699" cy="523800"/>
          </a:xfrm>
          <a:prstGeom prst="curvedConnector3">
            <a:avLst>
              <a:gd fmla="val 20869" name="adj1"/>
            </a:avLst>
          </a:prstGeom>
          <a:noFill/>
          <a:ln cap="flat" cmpd="sng" w="19050">
            <a:solidFill>
              <a:srgbClr val="FFFFFF"/>
            </a:solidFill>
            <a:prstDash val="solid"/>
            <a:round/>
            <a:headEnd len="lg" w="lg" type="none"/>
            <a:tailEnd len="lg" w="lg" type="triangle"/>
          </a:ln>
        </p:spPr>
      </p:cxnSp>
      <p:cxnSp>
        <p:nvCxnSpPr>
          <p:cNvPr id="142" name="Shape 142"/>
          <p:cNvCxnSpPr/>
          <p:nvPr/>
        </p:nvCxnSpPr>
        <p:spPr>
          <a:xfrm flipH="1" rot="10800000">
            <a:off x="1252075" y="1775650"/>
            <a:ext cx="842400" cy="280799"/>
          </a:xfrm>
          <a:prstGeom prst="curvedConnector3">
            <a:avLst>
              <a:gd fmla="val 86479" name="adj1"/>
            </a:avLst>
          </a:prstGeom>
          <a:noFill/>
          <a:ln cap="flat" cmpd="sng" w="19050">
            <a:solidFill>
              <a:srgbClr val="FFFFFF"/>
            </a:solidFill>
            <a:prstDash val="solid"/>
            <a:round/>
            <a:headEnd len="lg" w="lg" type="none"/>
            <a:tailEnd len="lg" w="lg" type="triangle"/>
          </a:ln>
        </p:spPr>
      </p:cxnSp>
      <p:cxnSp>
        <p:nvCxnSpPr>
          <p:cNvPr id="143" name="Shape 143"/>
          <p:cNvCxnSpPr>
            <a:stCxn id="110" idx="6"/>
            <a:endCxn id="114" idx="2"/>
          </p:cNvCxnSpPr>
          <p:nvPr/>
        </p:nvCxnSpPr>
        <p:spPr>
          <a:xfrm>
            <a:off x="2970749" y="1460625"/>
            <a:ext cx="677400" cy="85500"/>
          </a:xfrm>
          <a:prstGeom prst="curvedConnector3">
            <a:avLst>
              <a:gd fmla="val 49998" name="adj1"/>
            </a:avLst>
          </a:prstGeom>
          <a:noFill/>
          <a:ln cap="flat" cmpd="sng" w="19050">
            <a:solidFill>
              <a:srgbClr val="FFFFFF"/>
            </a:solidFill>
            <a:prstDash val="solid"/>
            <a:round/>
            <a:headEnd len="lg" w="lg" type="none"/>
            <a:tailEnd len="lg" w="lg" type="triangle"/>
          </a:ln>
        </p:spPr>
      </p:cxnSp>
      <p:cxnSp>
        <p:nvCxnSpPr>
          <p:cNvPr id="144" name="Shape 144"/>
          <p:cNvCxnSpPr>
            <a:stCxn id="115" idx="3"/>
            <a:endCxn id="116" idx="2"/>
          </p:cNvCxnSpPr>
          <p:nvPr/>
        </p:nvCxnSpPr>
        <p:spPr>
          <a:xfrm>
            <a:off x="4600399" y="1510112"/>
            <a:ext cx="855600" cy="330000"/>
          </a:xfrm>
          <a:prstGeom prst="curvedConnector3">
            <a:avLst>
              <a:gd fmla="val 50003" name="adj1"/>
            </a:avLst>
          </a:prstGeom>
          <a:noFill/>
          <a:ln cap="flat" cmpd="sng" w="19050">
            <a:solidFill>
              <a:srgbClr val="FFFFFF"/>
            </a:solidFill>
            <a:prstDash val="solid"/>
            <a:round/>
            <a:headEnd len="lg" w="lg" type="none"/>
            <a:tailEnd len="lg" w="lg" type="triangle"/>
          </a:ln>
        </p:spPr>
      </p:cxnSp>
      <p:cxnSp>
        <p:nvCxnSpPr>
          <p:cNvPr id="145" name="Shape 145"/>
          <p:cNvCxnSpPr>
            <a:stCxn id="116" idx="4"/>
          </p:cNvCxnSpPr>
          <p:nvPr/>
        </p:nvCxnSpPr>
        <p:spPr>
          <a:xfrm>
            <a:off x="6465250" y="1840150"/>
            <a:ext cx="903000" cy="383400"/>
          </a:xfrm>
          <a:prstGeom prst="curvedConnector3">
            <a:avLst>
              <a:gd fmla="val 50000" name="adj1"/>
            </a:avLst>
          </a:prstGeom>
          <a:noFill/>
          <a:ln cap="flat" cmpd="sng" w="19050">
            <a:solidFill>
              <a:srgbClr val="FFFFFF"/>
            </a:solidFill>
            <a:prstDash val="solid"/>
            <a:round/>
            <a:headEnd len="lg" w="lg" type="none"/>
            <a:tailEnd len="lg" w="lg" type="triangle"/>
          </a:ln>
        </p:spPr>
      </p:cxnSp>
      <p:cxnSp>
        <p:nvCxnSpPr>
          <p:cNvPr id="146" name="Shape 146"/>
          <p:cNvCxnSpPr>
            <a:stCxn id="119" idx="2"/>
            <a:endCxn id="121" idx="0"/>
          </p:cNvCxnSpPr>
          <p:nvPr/>
        </p:nvCxnSpPr>
        <p:spPr>
          <a:xfrm rot="5400000">
            <a:off x="7175824" y="2417575"/>
            <a:ext cx="810000" cy="743700"/>
          </a:xfrm>
          <a:prstGeom prst="curvedConnector3">
            <a:avLst>
              <a:gd fmla="val 50003" name="adj1"/>
            </a:avLst>
          </a:prstGeom>
          <a:noFill/>
          <a:ln cap="flat" cmpd="sng" w="19050">
            <a:solidFill>
              <a:srgbClr val="FFFFFF"/>
            </a:solidFill>
            <a:prstDash val="solid"/>
            <a:round/>
            <a:headEnd len="lg" w="lg" type="none"/>
            <a:tailEnd len="lg" w="lg" type="triangle"/>
          </a:ln>
        </p:spPr>
      </p:cxnSp>
      <p:cxnSp>
        <p:nvCxnSpPr>
          <p:cNvPr id="147" name="Shape 147"/>
          <p:cNvCxnSpPr>
            <a:stCxn id="121" idx="1"/>
            <a:endCxn id="122" idx="4"/>
          </p:cNvCxnSpPr>
          <p:nvPr/>
        </p:nvCxnSpPr>
        <p:spPr>
          <a:xfrm rot="10800000">
            <a:off x="6127400" y="2974425"/>
            <a:ext cx="535200" cy="447600"/>
          </a:xfrm>
          <a:prstGeom prst="straightConnector1">
            <a:avLst/>
          </a:prstGeom>
          <a:noFill/>
          <a:ln cap="flat" cmpd="sng" w="19050">
            <a:solidFill>
              <a:srgbClr val="FFFFFF"/>
            </a:solidFill>
            <a:prstDash val="solid"/>
            <a:round/>
            <a:headEnd len="lg" w="lg" type="none"/>
            <a:tailEnd len="lg" w="lg" type="triangle"/>
          </a:ln>
        </p:spPr>
      </p:cxnSp>
      <p:cxnSp>
        <p:nvCxnSpPr>
          <p:cNvPr id="148" name="Shape 148"/>
          <p:cNvCxnSpPr/>
          <p:nvPr/>
        </p:nvCxnSpPr>
        <p:spPr>
          <a:xfrm rot="10800000">
            <a:off x="4727600" y="2807625"/>
            <a:ext cx="1934999" cy="614399"/>
          </a:xfrm>
          <a:prstGeom prst="straightConnector1">
            <a:avLst/>
          </a:prstGeom>
          <a:noFill/>
          <a:ln cap="flat" cmpd="sng" w="19050">
            <a:solidFill>
              <a:srgbClr val="FFFFFF"/>
            </a:solidFill>
            <a:prstDash val="solid"/>
            <a:round/>
            <a:headEnd len="lg" w="lg" type="none"/>
            <a:tailEnd len="lg" w="lg" type="triangle"/>
          </a:ln>
        </p:spPr>
      </p:cxnSp>
      <p:cxnSp>
        <p:nvCxnSpPr>
          <p:cNvPr id="149" name="Shape 149"/>
          <p:cNvCxnSpPr>
            <a:stCxn id="121" idx="1"/>
          </p:cNvCxnSpPr>
          <p:nvPr/>
        </p:nvCxnSpPr>
        <p:spPr>
          <a:xfrm rot="10800000">
            <a:off x="3217700" y="3020025"/>
            <a:ext cx="3444900" cy="402000"/>
          </a:xfrm>
          <a:prstGeom prst="straightConnector1">
            <a:avLst/>
          </a:prstGeom>
          <a:noFill/>
          <a:ln cap="flat" cmpd="sng" w="19050">
            <a:solidFill>
              <a:srgbClr val="FFFFFF"/>
            </a:solidFill>
            <a:prstDash val="solid"/>
            <a:round/>
            <a:headEnd len="lg" w="lg" type="none"/>
            <a:tailEnd len="lg" w="lg" type="triangle"/>
          </a:ln>
        </p:spPr>
      </p:cxnSp>
      <p:cxnSp>
        <p:nvCxnSpPr>
          <p:cNvPr id="150" name="Shape 150"/>
          <p:cNvCxnSpPr/>
          <p:nvPr/>
        </p:nvCxnSpPr>
        <p:spPr>
          <a:xfrm flipH="1">
            <a:off x="3392900" y="3462625"/>
            <a:ext cx="3270599" cy="70800"/>
          </a:xfrm>
          <a:prstGeom prst="straightConnector1">
            <a:avLst/>
          </a:prstGeom>
          <a:noFill/>
          <a:ln cap="flat" cmpd="sng" w="19050">
            <a:solidFill>
              <a:srgbClr val="FFFFFF"/>
            </a:solidFill>
            <a:prstDash val="solid"/>
            <a:round/>
            <a:headEnd len="lg" w="lg" type="none"/>
            <a:tailEnd len="lg" w="lg" type="triangle"/>
          </a:ln>
        </p:spPr>
      </p:cxnSp>
      <p:cxnSp>
        <p:nvCxnSpPr>
          <p:cNvPr id="151" name="Shape 151"/>
          <p:cNvCxnSpPr>
            <a:endCxn id="137" idx="3"/>
          </p:cNvCxnSpPr>
          <p:nvPr/>
        </p:nvCxnSpPr>
        <p:spPr>
          <a:xfrm flipH="1">
            <a:off x="3391975" y="3574025"/>
            <a:ext cx="3217500" cy="550800"/>
          </a:xfrm>
          <a:prstGeom prst="straightConnector1">
            <a:avLst/>
          </a:prstGeom>
          <a:noFill/>
          <a:ln cap="flat" cmpd="sng" w="19050">
            <a:solidFill>
              <a:srgbClr val="FFFFFF"/>
            </a:solidFill>
            <a:prstDash val="solid"/>
            <a:round/>
            <a:headEnd len="lg" w="lg" type="none"/>
            <a:tailEnd len="lg" w="lg" type="triangle"/>
          </a:ln>
        </p:spPr>
      </p:cxnSp>
      <p:cxnSp>
        <p:nvCxnSpPr>
          <p:cNvPr id="152" name="Shape 152"/>
          <p:cNvCxnSpPr/>
          <p:nvPr/>
        </p:nvCxnSpPr>
        <p:spPr>
          <a:xfrm flipH="1">
            <a:off x="3839662" y="3629825"/>
            <a:ext cx="2830499" cy="978899"/>
          </a:xfrm>
          <a:prstGeom prst="straightConnector1">
            <a:avLst/>
          </a:prstGeom>
          <a:noFill/>
          <a:ln cap="flat" cmpd="sng" w="19050">
            <a:solidFill>
              <a:srgbClr val="FFFFFF"/>
            </a:solidFill>
            <a:prstDash val="solid"/>
            <a:round/>
            <a:headEnd len="lg" w="lg" type="none"/>
            <a:tailEnd len="lg" w="lg" type="triangle"/>
          </a:ln>
        </p:spPr>
      </p:cxnSp>
      <p:cxnSp>
        <p:nvCxnSpPr>
          <p:cNvPr id="153" name="Shape 153"/>
          <p:cNvCxnSpPr/>
          <p:nvPr/>
        </p:nvCxnSpPr>
        <p:spPr>
          <a:xfrm flipH="1">
            <a:off x="5592724" y="3725900"/>
            <a:ext cx="1191300" cy="819600"/>
          </a:xfrm>
          <a:prstGeom prst="straightConnector1">
            <a:avLst/>
          </a:prstGeom>
          <a:noFill/>
          <a:ln cap="flat" cmpd="sng" w="19050">
            <a:solidFill>
              <a:srgbClr val="FFFFFF"/>
            </a:solidFill>
            <a:prstDash val="solid"/>
            <a:round/>
            <a:headEnd len="lg" w="lg" type="none"/>
            <a:tailEnd len="lg" w="lg" type="triangle"/>
          </a:ln>
        </p:spPr>
      </p:cxnSp>
      <p:cxnSp>
        <p:nvCxnSpPr>
          <p:cNvPr id="154" name="Shape 154"/>
          <p:cNvCxnSpPr>
            <a:stCxn id="120" idx="4"/>
            <a:endCxn id="140" idx="0"/>
          </p:cNvCxnSpPr>
          <p:nvPr/>
        </p:nvCxnSpPr>
        <p:spPr>
          <a:xfrm>
            <a:off x="7117849" y="3778925"/>
            <a:ext cx="0" cy="680700"/>
          </a:xfrm>
          <a:prstGeom prst="straightConnector1">
            <a:avLst/>
          </a:prstGeom>
          <a:noFill/>
          <a:ln cap="flat" cmpd="sng" w="19050">
            <a:solidFill>
              <a:srgbClr val="FFFFFF"/>
            </a:solidFill>
            <a:prstDash val="solid"/>
            <a:round/>
            <a:headEnd len="lg" w="lg" type="none"/>
            <a:tailEnd len="lg" w="lg" type="triangle"/>
          </a:ln>
        </p:spPr>
      </p:cxnSp>
      <p:sp>
        <p:nvSpPr>
          <p:cNvPr id="155" name="Shape 155"/>
          <p:cNvSpPr txBox="1"/>
          <p:nvPr/>
        </p:nvSpPr>
        <p:spPr>
          <a:xfrm>
            <a:off x="8364300" y="3663250"/>
            <a:ext cx="855599" cy="329999"/>
          </a:xfrm>
          <a:prstGeom prst="rect">
            <a:avLst/>
          </a:prstGeom>
          <a:noFill/>
          <a:ln>
            <a:noFill/>
          </a:ln>
        </p:spPr>
        <p:txBody>
          <a:bodyPr anchorCtr="0" anchor="t" bIns="91425" lIns="91425" rIns="91425" tIns="91425">
            <a:noAutofit/>
          </a:bodyPr>
          <a:lstStyle/>
          <a:p>
            <a:pPr rtl="0">
              <a:spcBef>
                <a:spcPts val="0"/>
              </a:spcBef>
              <a:buNone/>
            </a:pPr>
            <a:r>
              <a:rPr lang="en" sz="800">
                <a:solidFill>
                  <a:srgbClr val="FFFF00"/>
                </a:solidFill>
                <a:latin typeface="Verdana"/>
                <a:ea typeface="Verdana"/>
                <a:cs typeface="Verdana"/>
                <a:sym typeface="Verdana"/>
              </a:rPr>
              <a:t>SR number</a:t>
            </a:r>
          </a:p>
          <a:p>
            <a:pPr>
              <a:spcBef>
                <a:spcPts val="0"/>
              </a:spcBef>
              <a:buNone/>
            </a:pPr>
            <a:r>
              <a:rPr lang="en" sz="800">
                <a:solidFill>
                  <a:srgbClr val="FFFF00"/>
                </a:solidFill>
                <a:latin typeface="Verdana"/>
                <a:ea typeface="Verdana"/>
                <a:cs typeface="Verdana"/>
                <a:sym typeface="Verdana"/>
              </a:rPr>
              <a:t>SR3536986</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idx="1" type="body"/>
          </p:nvPr>
        </p:nvSpPr>
        <p:spPr>
          <a:xfrm>
            <a:off x="457200" y="756600"/>
            <a:ext cx="8229600" cy="3857699"/>
          </a:xfrm>
          <a:prstGeom prst="rect">
            <a:avLst/>
          </a:prstGeom>
        </p:spPr>
        <p:txBody>
          <a:bodyPr anchorCtr="0" anchor="t" bIns="91425" lIns="91425" rIns="91425" tIns="91425">
            <a:noAutofit/>
          </a:bodyPr>
          <a:lstStyle/>
          <a:p>
            <a:pPr lvl="0"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Linux server based, Menu driven application written in Python.</a:t>
            </a:r>
          </a:p>
          <a:p>
            <a:pPr lvl="0"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Works from -ANY- platform through SSH terminal sessions.</a:t>
            </a:r>
          </a:p>
          <a:p>
            <a:pPr lvl="0"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000FF"/>
                </a:solidFill>
                <a:latin typeface="Verdana"/>
                <a:ea typeface="Verdana"/>
                <a:cs typeface="Verdana"/>
                <a:sym typeface="Verdana"/>
              </a:rPr>
              <a:t>Provides an organized view and easy navigation Method of the content of the ‘snapshot’ &amp; ‘cvgather’  logs collection.</a:t>
            </a:r>
          </a:p>
          <a:p>
            <a:pPr lvl="0" rtl="0">
              <a:spcBef>
                <a:spcPts val="0"/>
              </a:spcBef>
              <a:buNone/>
            </a:pPr>
            <a:r>
              <a:t/>
            </a:r>
            <a:endParaRPr sz="1800">
              <a:solidFill>
                <a:srgbClr val="0000FF"/>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Allows multiple views of the same ‘snapshot’ through multiple SSHs terminal sessions.</a:t>
            </a:r>
          </a:p>
          <a:p>
            <a:pPr lvl="0"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Displaying information is fast and to the point.</a:t>
            </a:r>
          </a:p>
          <a:p>
            <a:pPr lvl="0">
              <a:spcBef>
                <a:spcPts val="0"/>
              </a:spcBef>
              <a:buNone/>
            </a:pPr>
            <a:r>
              <a:t/>
            </a:r>
            <a:endParaRPr sz="1800">
              <a:solidFill>
                <a:srgbClr val="990000"/>
              </a:solidFill>
              <a:latin typeface="Verdana"/>
              <a:ea typeface="Verdana"/>
              <a:cs typeface="Verdana"/>
              <a:sym typeface="Verdana"/>
            </a:endParaRPr>
          </a:p>
        </p:txBody>
      </p:sp>
      <p:sp>
        <p:nvSpPr>
          <p:cNvPr id="161" name="Shape 161"/>
          <p:cNvSpPr txBox="1"/>
          <p:nvPr>
            <p:ph type="title"/>
          </p:nvPr>
        </p:nvSpPr>
        <p:spPr>
          <a:xfrm>
            <a:off x="457200" y="205976"/>
            <a:ext cx="8229600" cy="537599"/>
          </a:xfrm>
          <a:prstGeom prst="rect">
            <a:avLst/>
          </a:prstGeom>
        </p:spPr>
        <p:txBody>
          <a:bodyPr anchorCtr="0" anchor="b" bIns="91425" lIns="91425" rIns="91425" tIns="91425">
            <a:noAutofit/>
          </a:bodyPr>
          <a:lstStyle/>
          <a:p>
            <a:pPr algn="ctr">
              <a:spcBef>
                <a:spcPts val="0"/>
              </a:spcBef>
              <a:buNone/>
            </a:pPr>
            <a:r>
              <a:rPr lang="en" sz="2400">
                <a:solidFill>
                  <a:srgbClr val="A61C00"/>
                </a:solidFill>
                <a:latin typeface="Verdana"/>
                <a:ea typeface="Verdana"/>
                <a:cs typeface="Verdana"/>
                <a:sym typeface="Verdana"/>
              </a:rPr>
              <a:t>snapshot &amp; cvgather application features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idx="1" type="body"/>
          </p:nvPr>
        </p:nvSpPr>
        <p:spPr>
          <a:xfrm>
            <a:off x="457200" y="979642"/>
            <a:ext cx="8229600" cy="3630300"/>
          </a:xfrm>
          <a:prstGeom prst="rect">
            <a:avLst/>
          </a:prstGeom>
        </p:spPr>
        <p:txBody>
          <a:bodyPr anchorCtr="0" anchor="t" bIns="91425" lIns="91425" rIns="91425" tIns="91425">
            <a:noAutofit/>
          </a:bodyPr>
          <a:lstStyle/>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The heavy lifting work (search, sort, organize, Parse, present) is done by the Computer - Application  (_not_ the Human). </a:t>
            </a:r>
          </a:p>
          <a:p>
            <a:pPr lvl="0"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Takes advantage of Quantum logs management application workflow (StorNext based) in place, so it can find a ‘snapshot’ file predictably and copy it to work area in a reasonable time.</a:t>
            </a:r>
          </a:p>
          <a:p>
            <a:pPr lvl="0" rtl="0">
              <a:spcBef>
                <a:spcPts val="0"/>
              </a:spcBef>
              <a:buNone/>
            </a:pPr>
            <a:r>
              <a:t/>
            </a:r>
            <a:endParaRPr sz="1800">
              <a:solidFill>
                <a:srgbClr val="0C343D"/>
              </a:solidFill>
              <a:latin typeface="Verdana"/>
              <a:ea typeface="Verdana"/>
              <a:cs typeface="Verdana"/>
              <a:sym typeface="Verdana"/>
            </a:endParaRPr>
          </a:p>
          <a:p>
            <a:pPr indent="-228600" lvl="0" marL="457200">
              <a:spcBef>
                <a:spcPts val="0"/>
              </a:spcBef>
              <a:buClr>
                <a:srgbClr val="0C343D"/>
              </a:buClr>
              <a:buSzPct val="100000"/>
              <a:buFont typeface="Verdana"/>
            </a:pPr>
            <a:r>
              <a:rPr lang="en" sz="1800">
                <a:solidFill>
                  <a:srgbClr val="0C343D"/>
                </a:solidFill>
                <a:latin typeface="Verdana"/>
                <a:ea typeface="Verdana"/>
                <a:cs typeface="Verdana"/>
                <a:sym typeface="Verdana"/>
              </a:rPr>
              <a:t>Using only the SR number, it finds, copy to temp work area, and </a:t>
            </a:r>
            <a:r>
              <a:rPr lang="en" sz="1800">
                <a:solidFill>
                  <a:srgbClr val="0000FF"/>
                </a:solidFill>
                <a:latin typeface="Verdana"/>
                <a:ea typeface="Verdana"/>
                <a:cs typeface="Verdana"/>
                <a:sym typeface="Verdana"/>
              </a:rPr>
              <a:t>extract -only- the logs of interest from the snapshot</a:t>
            </a:r>
            <a:r>
              <a:rPr lang="en" sz="1800">
                <a:solidFill>
                  <a:srgbClr val="0C343D"/>
                </a:solidFill>
                <a:latin typeface="Verdana"/>
                <a:ea typeface="Verdana"/>
                <a:cs typeface="Verdana"/>
                <a:sym typeface="Verdana"/>
              </a:rPr>
              <a:t> - </a:t>
            </a:r>
            <a:r>
              <a:rPr lang="en" sz="1800">
                <a:solidFill>
                  <a:srgbClr val="990000"/>
                </a:solidFill>
                <a:latin typeface="Verdana"/>
                <a:ea typeface="Verdana"/>
                <a:cs typeface="Verdana"/>
                <a:sym typeface="Verdana"/>
              </a:rPr>
              <a:t>NO Manual work required - NO Waste of Disk (shared) space.</a:t>
            </a:r>
          </a:p>
        </p:txBody>
      </p:sp>
      <p:sp>
        <p:nvSpPr>
          <p:cNvPr id="167" name="Shape 167"/>
          <p:cNvSpPr txBox="1"/>
          <p:nvPr>
            <p:ph type="title"/>
          </p:nvPr>
        </p:nvSpPr>
        <p:spPr>
          <a:xfrm>
            <a:off x="457200" y="205976"/>
            <a:ext cx="8229600" cy="561899"/>
          </a:xfrm>
          <a:prstGeom prst="rect">
            <a:avLst/>
          </a:prstGeom>
        </p:spPr>
        <p:txBody>
          <a:bodyPr anchorCtr="0" anchor="b" bIns="91425" lIns="91425" rIns="91425" tIns="91425">
            <a:noAutofit/>
          </a:bodyPr>
          <a:lstStyle/>
          <a:p>
            <a:pPr lvl="0" algn="ctr">
              <a:spcBef>
                <a:spcPts val="0"/>
              </a:spcBef>
              <a:buClr>
                <a:schemeClr val="dk1"/>
              </a:buClr>
              <a:buSzPct val="45833"/>
              <a:buFont typeface="Arial"/>
              <a:buNone/>
            </a:pPr>
            <a:r>
              <a:rPr lang="en" sz="2400">
                <a:solidFill>
                  <a:srgbClr val="A61C00"/>
                </a:solidFill>
                <a:latin typeface="Verdana"/>
                <a:ea typeface="Verdana"/>
                <a:cs typeface="Verdana"/>
                <a:sym typeface="Verdana"/>
              </a:rPr>
              <a:t>snapshot &amp; cvgather application features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idx="1" type="body"/>
          </p:nvPr>
        </p:nvSpPr>
        <p:spPr>
          <a:xfrm>
            <a:off x="457200" y="462900"/>
            <a:ext cx="8229600" cy="4093200"/>
          </a:xfrm>
          <a:prstGeom prst="rect">
            <a:avLst/>
          </a:prstGeom>
        </p:spPr>
        <p:txBody>
          <a:bodyPr anchorCtr="0" anchor="t" bIns="91425" lIns="91425" rIns="91425" tIns="91425">
            <a:noAutofit/>
          </a:bodyPr>
          <a:lstStyle/>
          <a:p>
            <a:pPr lvl="0"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Use Unix ‘less’ command extensively to display configuration files, log snippets, or full logs.</a:t>
            </a:r>
          </a:p>
          <a:p>
            <a:pPr lvl="0"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Uses terminal buffer to scroll up for results review.</a:t>
            </a:r>
          </a:p>
          <a:p>
            <a:pPr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Allows multiple views of the same ‘snapshot’ through multiple SSHs terminal sessions.</a:t>
            </a:r>
          </a:p>
          <a:p>
            <a:pPr lvl="0"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Allows to work on multiple ‘snapshots’ from same SR case.</a:t>
            </a:r>
          </a:p>
          <a:p>
            <a:pPr lvl="0"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Clean after itself (if closing normally), removing all work files and directories created in the work area.</a:t>
            </a:r>
          </a:p>
          <a:p>
            <a:pPr lvl="0">
              <a:spcBef>
                <a:spcPts val="0"/>
              </a:spcBef>
              <a:buNone/>
            </a:pPr>
            <a:r>
              <a:t/>
            </a:r>
            <a:endParaRPr sz="1800">
              <a:solidFill>
                <a:srgbClr val="CC4125"/>
              </a:solidFill>
              <a:latin typeface="Verdana"/>
              <a:ea typeface="Verdana"/>
              <a:cs typeface="Verdana"/>
              <a:sym typeface="Verdana"/>
            </a:endParaRPr>
          </a:p>
        </p:txBody>
      </p:sp>
      <p:sp>
        <p:nvSpPr>
          <p:cNvPr id="173" name="Shape 173"/>
          <p:cNvSpPr txBox="1"/>
          <p:nvPr>
            <p:ph type="title"/>
          </p:nvPr>
        </p:nvSpPr>
        <p:spPr>
          <a:xfrm>
            <a:off x="457200" y="76976"/>
            <a:ext cx="8229600" cy="476999"/>
          </a:xfrm>
          <a:prstGeom prst="rect">
            <a:avLst/>
          </a:prstGeom>
        </p:spPr>
        <p:txBody>
          <a:bodyPr anchorCtr="0" anchor="b" bIns="91425" lIns="91425" rIns="91425" tIns="91425">
            <a:noAutofit/>
          </a:bodyPr>
          <a:lstStyle/>
          <a:p>
            <a:pPr algn="ctr">
              <a:spcBef>
                <a:spcPts val="0"/>
              </a:spcBef>
              <a:buNone/>
            </a:pPr>
            <a:r>
              <a:rPr lang="en" sz="2400">
                <a:solidFill>
                  <a:srgbClr val="A61C00"/>
                </a:solidFill>
                <a:latin typeface="Verdana"/>
                <a:ea typeface="Verdana"/>
                <a:cs typeface="Verdana"/>
                <a:sym typeface="Verdana"/>
              </a:rPr>
              <a:t>snapshot &amp; cvgather application features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idx="1" type="body"/>
          </p:nvPr>
        </p:nvSpPr>
        <p:spPr>
          <a:xfrm>
            <a:off x="457200" y="869942"/>
            <a:ext cx="8229600" cy="3630300"/>
          </a:xfrm>
          <a:prstGeom prst="rect">
            <a:avLst/>
          </a:prstGeom>
        </p:spPr>
        <p:txBody>
          <a:bodyPr anchorCtr="0" anchor="t" bIns="91425" lIns="91425" rIns="91425" tIns="91425">
            <a:noAutofit/>
          </a:bodyPr>
          <a:lstStyle/>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If the server is rebooted, or SSH session is abruptly terminated, work files are left behind under SRnumber directory.</a:t>
            </a:r>
          </a:p>
          <a:p>
            <a:pPr lvl="0" rtl="0">
              <a:spcBef>
                <a:spcPts val="0"/>
              </a:spcBef>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Next application run shows SRs with open sessions. Allows resuming on these SRs (as secondary session) or removing these leftovers.  Any leftover older than 30 days is removed silently.</a:t>
            </a:r>
          </a:p>
          <a:p>
            <a:pPr lvl="0" rtl="0">
              <a:spcBef>
                <a:spcPts val="0"/>
              </a:spcBef>
              <a:buNone/>
            </a:pPr>
            <a:r>
              <a:t/>
            </a:r>
            <a:endParaRPr sz="1800">
              <a:solidFill>
                <a:srgbClr val="0C343D"/>
              </a:solidFill>
              <a:latin typeface="Verdana"/>
              <a:ea typeface="Verdana"/>
              <a:cs typeface="Verdana"/>
              <a:sym typeface="Verdana"/>
            </a:endParaRPr>
          </a:p>
          <a:p>
            <a:pPr lvl="0" rtl="0">
              <a:spcBef>
                <a:spcPts val="0"/>
              </a:spcBef>
              <a:buClr>
                <a:schemeClr val="dk1"/>
              </a:buClr>
              <a:buFont typeface="Arial"/>
              <a:buNone/>
            </a:pPr>
            <a:r>
              <a:t/>
            </a:r>
            <a:endParaRPr sz="1800">
              <a:solidFill>
                <a:srgbClr val="0C343D"/>
              </a:solidFill>
              <a:latin typeface="Verdana"/>
              <a:ea typeface="Verdana"/>
              <a:cs typeface="Verdana"/>
              <a:sym typeface="Verdana"/>
            </a:endParaRP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Application installed in ‘srscratch’(1) and Lab M660, M440(2).</a:t>
            </a:r>
          </a:p>
          <a:p>
            <a:pPr indent="-228600" lvl="0" marL="457200" rtl="0">
              <a:spcBef>
                <a:spcPts val="0"/>
              </a:spcBef>
              <a:buClr>
                <a:srgbClr val="0C343D"/>
              </a:buClr>
              <a:buSzPct val="100000"/>
              <a:buFont typeface="Verdana"/>
            </a:pPr>
            <a:r>
              <a:rPr lang="en" sz="1800">
                <a:solidFill>
                  <a:srgbClr val="0C343D"/>
                </a:solidFill>
                <a:latin typeface="Verdana"/>
                <a:ea typeface="Verdana"/>
                <a:cs typeface="Verdana"/>
                <a:sym typeface="Verdana"/>
              </a:rPr>
              <a:t>Application available to all StorNext support engineers.</a:t>
            </a:r>
          </a:p>
          <a:p>
            <a:pPr lvl="0" rtl="0">
              <a:spcBef>
                <a:spcPts val="0"/>
              </a:spcBef>
              <a:buClr>
                <a:schemeClr val="dk1"/>
              </a:buClr>
              <a:buFont typeface="Arial"/>
              <a:buNone/>
            </a:pPr>
            <a:r>
              <a:t/>
            </a:r>
            <a:endParaRPr sz="1800">
              <a:solidFill>
                <a:srgbClr val="0C343D"/>
              </a:solidFill>
              <a:latin typeface="Verdana"/>
              <a:ea typeface="Verdana"/>
              <a:cs typeface="Verdana"/>
              <a:sym typeface="Verdana"/>
            </a:endParaRPr>
          </a:p>
          <a:p>
            <a:pPr indent="-342900" lvl="0" marL="457200" rtl="0">
              <a:spcBef>
                <a:spcPts val="0"/>
              </a:spcBef>
              <a:buClr>
                <a:srgbClr val="CC4125"/>
              </a:buClr>
              <a:buSzPct val="100000"/>
              <a:buFont typeface="Verdana"/>
              <a:buAutoNum type="arabicParenBoth"/>
            </a:pPr>
            <a:r>
              <a:rPr lang="en" sz="1800">
                <a:solidFill>
                  <a:srgbClr val="CC4125"/>
                </a:solidFill>
                <a:latin typeface="Verdana"/>
                <a:ea typeface="Verdana"/>
                <a:cs typeface="Verdana"/>
                <a:sym typeface="Verdana"/>
              </a:rPr>
              <a:t>srscratch system has very limited resources.</a:t>
            </a:r>
          </a:p>
          <a:p>
            <a:pPr>
              <a:spcBef>
                <a:spcPts val="0"/>
              </a:spcBef>
              <a:buNone/>
            </a:pPr>
            <a:r>
              <a:t/>
            </a:r>
            <a:endParaRPr sz="1800">
              <a:latin typeface="Verdana"/>
              <a:ea typeface="Verdana"/>
              <a:cs typeface="Verdana"/>
              <a:sym typeface="Verdana"/>
            </a:endParaRPr>
          </a:p>
        </p:txBody>
      </p:sp>
      <p:sp>
        <p:nvSpPr>
          <p:cNvPr id="179" name="Shape 179"/>
          <p:cNvSpPr txBox="1"/>
          <p:nvPr>
            <p:ph type="title"/>
          </p:nvPr>
        </p:nvSpPr>
        <p:spPr>
          <a:xfrm>
            <a:off x="457200" y="205976"/>
            <a:ext cx="8229600" cy="529799"/>
          </a:xfrm>
          <a:prstGeom prst="rect">
            <a:avLst/>
          </a:prstGeom>
        </p:spPr>
        <p:txBody>
          <a:bodyPr anchorCtr="0" anchor="b" bIns="91425" lIns="91425" rIns="91425" tIns="91425">
            <a:noAutofit/>
          </a:bodyPr>
          <a:lstStyle/>
          <a:p>
            <a:pPr lvl="0" algn="ctr">
              <a:spcBef>
                <a:spcPts val="0"/>
              </a:spcBef>
              <a:buClr>
                <a:schemeClr val="dk1"/>
              </a:buClr>
              <a:buSzPct val="45833"/>
              <a:buFont typeface="Arial"/>
              <a:buNone/>
            </a:pPr>
            <a:r>
              <a:rPr lang="en" sz="2400">
                <a:solidFill>
                  <a:srgbClr val="A61C00"/>
                </a:solidFill>
                <a:latin typeface="Verdana"/>
                <a:ea typeface="Verdana"/>
                <a:cs typeface="Verdana"/>
                <a:sym typeface="Verdana"/>
              </a:rPr>
              <a:t>snapshot &amp; cvgather application features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idx="1" type="body"/>
          </p:nvPr>
        </p:nvSpPr>
        <p:spPr>
          <a:xfrm>
            <a:off x="457200" y="1244242"/>
            <a:ext cx="8229600" cy="3630300"/>
          </a:xfrm>
          <a:prstGeom prst="rect">
            <a:avLst/>
          </a:prstGeom>
        </p:spPr>
        <p:txBody>
          <a:bodyPr anchorCtr="0" anchor="t" bIns="91425" lIns="91425" rIns="91425" tIns="91425">
            <a:noAutofit/>
          </a:bodyPr>
          <a:lstStyle/>
          <a:p>
            <a:pPr>
              <a:spcBef>
                <a:spcPts val="0"/>
              </a:spcBef>
              <a:buNone/>
            </a:pPr>
            <a:r>
              <a:t/>
            </a:r>
            <a:endParaRPr/>
          </a:p>
        </p:txBody>
      </p:sp>
      <p:sp>
        <p:nvSpPr>
          <p:cNvPr id="185" name="Shape 185"/>
          <p:cNvSpPr txBox="1"/>
          <p:nvPr>
            <p:ph type="title"/>
          </p:nvPr>
        </p:nvSpPr>
        <p:spPr>
          <a:xfrm>
            <a:off x="457200" y="205976"/>
            <a:ext cx="8229600" cy="507300"/>
          </a:xfrm>
          <a:prstGeom prst="rect">
            <a:avLst/>
          </a:prstGeom>
        </p:spPr>
        <p:txBody>
          <a:bodyPr anchorCtr="0" anchor="b" bIns="91425" lIns="91425" rIns="91425" tIns="91425">
            <a:noAutofit/>
          </a:bodyPr>
          <a:lstStyle/>
          <a:p>
            <a:pPr algn="ctr">
              <a:spcBef>
                <a:spcPts val="0"/>
              </a:spcBef>
              <a:buNone/>
            </a:pPr>
            <a:r>
              <a:rPr lang="en" sz="2400"/>
              <a:t>           raw snapshot                 view using application</a:t>
            </a:r>
          </a:p>
        </p:txBody>
      </p:sp>
      <p:pic>
        <p:nvPicPr>
          <p:cNvPr id="186" name="Shape 186"/>
          <p:cNvPicPr preferRelativeResize="0"/>
          <p:nvPr/>
        </p:nvPicPr>
        <p:blipFill>
          <a:blip r:embed="rId3">
            <a:alphaModFix/>
          </a:blip>
          <a:stretch>
            <a:fillRect/>
          </a:stretch>
        </p:blipFill>
        <p:spPr>
          <a:xfrm>
            <a:off x="499575" y="795350"/>
            <a:ext cx="4235574" cy="4348149"/>
          </a:xfrm>
          <a:prstGeom prst="rect">
            <a:avLst/>
          </a:prstGeom>
          <a:noFill/>
          <a:ln>
            <a:noFill/>
          </a:ln>
        </p:spPr>
      </p:pic>
      <p:pic>
        <p:nvPicPr>
          <p:cNvPr id="187" name="Shape 187"/>
          <p:cNvPicPr preferRelativeResize="0"/>
          <p:nvPr/>
        </p:nvPicPr>
        <p:blipFill>
          <a:blip r:embed="rId4">
            <a:alphaModFix/>
          </a:blip>
          <a:stretch>
            <a:fillRect/>
          </a:stretch>
        </p:blipFill>
        <p:spPr>
          <a:xfrm>
            <a:off x="4988400" y="795350"/>
            <a:ext cx="3698397" cy="43481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