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13"/>
  </p:notesMasterIdLst>
  <p:handoutMasterIdLst>
    <p:handoutMasterId r:id="rId14"/>
  </p:handoutMasterIdLst>
  <p:sldIdLst>
    <p:sldId id="418" r:id="rId4"/>
    <p:sldId id="422" r:id="rId5"/>
    <p:sldId id="423" r:id="rId6"/>
    <p:sldId id="365" r:id="rId7"/>
    <p:sldId id="428" r:id="rId8"/>
    <p:sldId id="424" r:id="rId9"/>
    <p:sldId id="427" r:id="rId10"/>
    <p:sldId id="425" r:id="rId11"/>
    <p:sldId id="426" r:id="rId12"/>
  </p:sldIdLst>
  <p:sldSz cx="9144000" cy="6858000" type="screen4x3"/>
  <p:notesSz cx="68580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83377" autoAdjust="0"/>
  </p:normalViewPr>
  <p:slideViewPr>
    <p:cSldViewPr snapToGrid="0" showGuides="1">
      <p:cViewPr>
        <p:scale>
          <a:sx n="110" d="100"/>
          <a:sy n="110" d="100"/>
        </p:scale>
        <p:origin x="-736" y="-192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</a:t>
            </a:r>
            <a:r>
              <a:rPr lang="en-US" baseline="0" dirty="0" smtClean="0"/>
              <a:t> location of each document: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Quickstart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instructions for getting started with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and supported Pro Solutions.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customers, printed copy comes in Pro Solution’s “Open Me First” package. Electronic (PDF) version available on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 and </a:t>
            </a:r>
            <a:r>
              <a:rPr lang="en-US" baseline="0" dirty="0" err="1" smtClean="0"/>
              <a:t>Quantum.com</a:t>
            </a:r>
            <a:r>
              <a:rPr lang="en-US" baseline="0" dirty="0" smtClean="0"/>
              <a:t>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Service, electronic version will be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Connect &gt; Manuals</a:t>
            </a:r>
            <a:r>
              <a:rPr lang="en-US" baseline="0" dirty="0" smtClean="0"/>
              <a:t>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Pro Solutions Hardware Installation Guides (Studio, 4K, Workgroup, and Production)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 instructions for installing Pro Solutions and launching/using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customers, electronic versions are available on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Service, electronic versions are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Pro Solutions &gt; Manuals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AEL500 Installation Guide for Pro Solutions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Provides instructions for installing and configuring the AEL500 for use in a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customers, electronic version is available on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Service, electronic version is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Pro Solutions &gt; Manuals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Connect 1.0 Release Notes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Provides a list of known issues and workarounds (if applicable) for specific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releases.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customers, electronic version is available on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 and </a:t>
            </a:r>
            <a:r>
              <a:rPr lang="en-US" baseline="0" dirty="0" err="1" smtClean="0"/>
              <a:t>Quantum.com</a:t>
            </a:r>
            <a:r>
              <a:rPr lang="en-US" baseline="0" dirty="0" smtClean="0"/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Service, electronic version is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Connect &gt; Manuals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Connect Add-on for Xsan instructions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Provides instructions for downloading, installing, and using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Add-on for Xsan.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customers, instructions for using the add-on are accessed through the Help menu when running the Add-on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Service, electronic version is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Connect &gt; Resources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Connect Compatibility Guide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Describes requirements for using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Connect, such as supported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versions and web browsers.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customers, electronic version is available on </a:t>
            </a:r>
            <a:r>
              <a:rPr lang="en-US" baseline="0" dirty="0" err="1" smtClean="0"/>
              <a:t>Quantum.com</a:t>
            </a:r>
            <a:r>
              <a:rPr lang="en-US" baseline="0" dirty="0" smtClean="0"/>
              <a:t>, and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For Service, an electronic version is available at </a:t>
            </a:r>
            <a:r>
              <a:rPr lang="en-US" b="1" baseline="0" dirty="0" err="1" smtClean="0"/>
              <a:t>CSWeb</a:t>
            </a:r>
            <a:r>
              <a:rPr lang="en-US" b="1" baseline="0" dirty="0" smtClean="0"/>
              <a:t> &gt; </a:t>
            </a:r>
            <a:r>
              <a:rPr lang="en-US" b="1" baseline="0" dirty="0" err="1" smtClean="0"/>
              <a:t>StorNext</a:t>
            </a:r>
            <a:r>
              <a:rPr lang="en-US" b="1" baseline="0" dirty="0" smtClean="0"/>
              <a:t> Connect &gt; Manuals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</a:t>
            </a:r>
            <a:r>
              <a:rPr lang="en-US" baseline="0" dirty="0" smtClean="0"/>
              <a:t> location of each document: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Connect At a Glance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an overview of what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is, as well as a high level overview of the workflow for getting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up and running with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</a:t>
            </a:r>
            <a:r>
              <a:rPr lang="en-US" baseline="0" dirty="0" smtClean="0"/>
              <a:t>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Pro Solutions At a Glance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an overview of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 and available documentation resources for them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Connect Service Reference Job Aid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overview information about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Connect, instructions on common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tasks, and troubleshooting information.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 Progress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Will be 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Pro Install Application Demo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a walkthrough demo of using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Install Application to configure a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Solution. Solution used in the video is a Pro Production.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Final version will be available when edits are complete (early May)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TOI video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Recording of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1.0 TOI (this TOI)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Will be posted on </a:t>
            </a:r>
            <a:r>
              <a:rPr lang="en-US" baseline="0" dirty="0" err="1" smtClean="0"/>
              <a:t>Qwikipedia</a:t>
            </a:r>
            <a:r>
              <a:rPr lang="en-US" baseline="0" dirty="0" smtClean="0"/>
              <a:t> ~1 week after the TOI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May be made available to partners on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, as long as there isn’t any sensitive information that cannot be shared outside of Quantum.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example of the contents of the tar file (extracted from the .</a:t>
            </a:r>
            <a:r>
              <a:rPr lang="en-US" baseline="0" dirty="0" err="1" smtClean="0"/>
              <a:t>gz</a:t>
            </a:r>
            <a:r>
              <a:rPr lang="en-US" baseline="0" dirty="0" smtClean="0"/>
              <a:t> file) downloaded from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website.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9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Connect At a Glance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an overview of what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is, as well as a high level overview of the workflow for getting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up and running with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Pro Solutions At a Glance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an overview of the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 and available documentation resources for them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Pro Solutions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err="1" smtClean="0"/>
              <a:t>StorNext</a:t>
            </a:r>
            <a:r>
              <a:rPr lang="en-US" baseline="0" dirty="0" smtClean="0"/>
              <a:t> Connect Service Reference Job Aid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overview information about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Connect, instructions on common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tasks, and troubleshooting information.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 Progress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Will be located in the Resources section at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Video: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First edit available now using the link in this presentation. Final edit will be available in May and there will be a link to it on </a:t>
            </a:r>
            <a:r>
              <a:rPr lang="en-US" baseline="0" dirty="0" err="1" smtClean="0"/>
              <a:t>CSWeb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StorNext</a:t>
            </a:r>
            <a:r>
              <a:rPr lang="en-US" baseline="0" dirty="0" smtClean="0"/>
              <a:t> Connect &gt; Resources.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web.quantum.com/users/EDU_site/StorNext_Connect/SNC_ProInstal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quantum.com/serviceandsupport/softwareanddocumentationdownloads/stornextconnect/index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APRIL 21,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031475" y="1888050"/>
            <a:ext cx="3835433" cy="1312349"/>
          </a:xfrm>
        </p:spPr>
        <p:txBody>
          <a:bodyPr/>
          <a:lstStyle/>
          <a:p>
            <a:r>
              <a:rPr lang="en-US" dirty="0" smtClean="0"/>
              <a:t>STORNEXT CONNECT TRAINING AND DOCUMENTATION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KEITH LENEHAN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and Pro Solutions Documentation (customer-facing)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err="1" smtClean="0"/>
              <a:t>Quickstart</a:t>
            </a:r>
            <a:r>
              <a:rPr lang="en-US" sz="2300" dirty="0" smtClean="0"/>
              <a:t>: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Connect &amp;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Pro Solutions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Studio Hardware Installation Guide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4K Hardware Installation Guide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Workgroup Hardware Installation Guide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Production Hardware Installation Guide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AEL500 Installation Guide for Pro Solutions (contains pointers to Scalar i500 User’s Guide)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Connect 1.0 Release Notes</a:t>
            </a:r>
          </a:p>
          <a:p>
            <a:r>
              <a:rPr lang="en-US" sz="2300" dirty="0" err="1"/>
              <a:t>StorNext</a:t>
            </a:r>
            <a:r>
              <a:rPr lang="en-US" sz="2300" dirty="0"/>
              <a:t> Connect Add-on for Xsan </a:t>
            </a:r>
            <a:r>
              <a:rPr lang="en-US" sz="2300" dirty="0" smtClean="0"/>
              <a:t>instructions</a:t>
            </a:r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Connect Compatibility Guide</a:t>
            </a:r>
          </a:p>
        </p:txBody>
      </p:sp>
    </p:spTree>
    <p:extLst>
      <p:ext uri="{BB962C8B-B14F-4D97-AF65-F5344CB8AC3E}">
        <p14:creationId xmlns:p14="http://schemas.microsoft.com/office/powerpoint/2010/main" val="39682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and Pro Solutions Documentation/Training (Service-facing)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1759334"/>
            <a:ext cx="8360006" cy="4297081"/>
          </a:xfrm>
        </p:spPr>
        <p:txBody>
          <a:bodyPr/>
          <a:lstStyle/>
          <a:p>
            <a:r>
              <a:rPr lang="en-US" sz="2300" dirty="0" err="1" smtClean="0"/>
              <a:t>StorNext</a:t>
            </a:r>
            <a:r>
              <a:rPr lang="en-US" sz="2300" dirty="0" smtClean="0"/>
              <a:t> Connect At a </a:t>
            </a:r>
            <a:r>
              <a:rPr lang="en-US" sz="2300" dirty="0" smtClean="0"/>
              <a:t>Glance (</a:t>
            </a:r>
            <a:r>
              <a:rPr lang="en-US" sz="2300" dirty="0" err="1" smtClean="0"/>
              <a:t>CSWeb</a:t>
            </a:r>
            <a:r>
              <a:rPr lang="en-US" sz="2300" dirty="0" smtClean="0"/>
              <a:t> &gt;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Connect)</a:t>
            </a:r>
            <a:endParaRPr lang="en-US" sz="2300" dirty="0" smtClean="0"/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Solutions At a </a:t>
            </a:r>
            <a:r>
              <a:rPr lang="en-US" sz="2300" dirty="0" smtClean="0"/>
              <a:t>Glance (</a:t>
            </a:r>
            <a:r>
              <a:rPr lang="en-US" sz="2300" dirty="0" err="1" smtClean="0"/>
              <a:t>CSWeb</a:t>
            </a:r>
            <a:r>
              <a:rPr lang="en-US" sz="2300" dirty="0" smtClean="0"/>
              <a:t> &gt;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Pro Solutions)</a:t>
            </a:r>
            <a:endParaRPr lang="en-US" sz="2300" dirty="0" smtClean="0"/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Connect Service Reference Job Aid – in </a:t>
            </a:r>
            <a:r>
              <a:rPr lang="en-US" sz="2300" dirty="0" smtClean="0"/>
              <a:t>Progress (</a:t>
            </a:r>
            <a:r>
              <a:rPr lang="en-US" sz="2300" dirty="0" err="1" smtClean="0"/>
              <a:t>CSWeb</a:t>
            </a:r>
            <a:r>
              <a:rPr lang="en-US" sz="2300" dirty="0" smtClean="0"/>
              <a:t> &gt;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Connect)</a:t>
            </a:r>
            <a:endParaRPr lang="en-US" sz="2300" dirty="0" smtClean="0"/>
          </a:p>
          <a:p>
            <a:r>
              <a:rPr lang="en-US" sz="2300" dirty="0" err="1" smtClean="0"/>
              <a:t>StorNext</a:t>
            </a:r>
            <a:r>
              <a:rPr lang="en-US" sz="2300" dirty="0" smtClean="0"/>
              <a:t> Pro Install Application Demo </a:t>
            </a:r>
            <a:r>
              <a:rPr lang="en-US" sz="2300" dirty="0" smtClean="0"/>
              <a:t>video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CSWeb</a:t>
            </a:r>
            <a:r>
              <a:rPr lang="en-US" sz="2300" dirty="0" smtClean="0"/>
              <a:t> &gt; </a:t>
            </a:r>
            <a:r>
              <a:rPr lang="en-US" sz="2300" dirty="0" err="1" smtClean="0"/>
              <a:t>StorNext</a:t>
            </a:r>
            <a:r>
              <a:rPr lang="en-US" sz="2300" dirty="0" smtClean="0"/>
              <a:t> Connect)</a:t>
            </a:r>
            <a:r>
              <a:rPr lang="en-US" sz="2300" dirty="0" smtClean="0"/>
              <a:t>: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1600" u="sng" dirty="0" smtClean="0">
                <a:hlinkClick r:id="rId3"/>
              </a:rPr>
              <a:t>https</a:t>
            </a:r>
            <a:r>
              <a:rPr lang="en-US" sz="1600" u="sng" dirty="0">
                <a:hlinkClick r:id="rId3"/>
              </a:rPr>
              <a:t>://csweb.quantum.com/users/EDU_site/StorNext_Connect/</a:t>
            </a:r>
            <a:r>
              <a:rPr lang="en-US" sz="1600" u="sng" dirty="0" smtClean="0">
                <a:hlinkClick r:id="rId3"/>
              </a:rPr>
              <a:t>SNC_ProInstall.html</a:t>
            </a:r>
            <a:endParaRPr lang="en-US" sz="1600" u="sng" dirty="0" smtClean="0"/>
          </a:p>
          <a:p>
            <a:r>
              <a:rPr lang="en-US" sz="2300" dirty="0" smtClean="0"/>
              <a:t>Video of this </a:t>
            </a:r>
            <a:r>
              <a:rPr lang="en-US" sz="2300" dirty="0" smtClean="0"/>
              <a:t>TOI (</a:t>
            </a:r>
            <a:r>
              <a:rPr lang="en-US" sz="2300" dirty="0" err="1" smtClean="0"/>
              <a:t>Qwikipedia</a:t>
            </a:r>
            <a:r>
              <a:rPr lang="en-US" sz="2300" dirty="0" smtClean="0"/>
              <a:t> and </a:t>
            </a:r>
            <a:r>
              <a:rPr lang="en-US" sz="2300" dirty="0" err="1" smtClean="0"/>
              <a:t>CSWeb</a:t>
            </a:r>
            <a:r>
              <a:rPr lang="en-US" sz="2300" dirty="0" smtClean="0"/>
              <a:t>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687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workflow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customer-only installations</a:t>
            </a:r>
            <a:endParaRPr lang="en-US" dirty="0" smtClean="0"/>
          </a:p>
          <a:p>
            <a:pPr lvl="1"/>
            <a:r>
              <a:rPr lang="en-US" dirty="0"/>
              <a:t>Use the </a:t>
            </a:r>
            <a:r>
              <a:rPr lang="en-US" i="1" dirty="0" err="1" smtClean="0"/>
              <a:t>Quickstart</a:t>
            </a:r>
            <a:r>
              <a:rPr lang="en-US" i="1" dirty="0" smtClean="0"/>
              <a:t>: </a:t>
            </a:r>
            <a:r>
              <a:rPr lang="en-US" i="1" dirty="0" err="1" smtClean="0"/>
              <a:t>StorNext</a:t>
            </a:r>
            <a:r>
              <a:rPr lang="en-US" i="1" dirty="0" smtClean="0"/>
              <a:t> Connect and </a:t>
            </a:r>
            <a:r>
              <a:rPr lang="en-US" i="1" dirty="0"/>
              <a:t>Pro Solutions </a:t>
            </a:r>
            <a:r>
              <a:rPr lang="en-US" dirty="0" smtClean="0"/>
              <a:t>(printed)</a:t>
            </a:r>
            <a:endParaRPr lang="en-US" i="1" dirty="0" smtClean="0"/>
          </a:p>
          <a:p>
            <a:pPr lvl="1"/>
            <a:r>
              <a:rPr lang="en-US" dirty="0" smtClean="0"/>
              <a:t>Download documentation .</a:t>
            </a:r>
            <a:r>
              <a:rPr lang="en-US" dirty="0" err="1" smtClean="0"/>
              <a:t>gz</a:t>
            </a:r>
            <a:r>
              <a:rPr lang="en-US" dirty="0" smtClean="0"/>
              <a:t> file from the </a:t>
            </a:r>
            <a:r>
              <a:rPr lang="en-US" dirty="0" err="1" smtClean="0"/>
              <a:t>StorNext</a:t>
            </a:r>
            <a:r>
              <a:rPr lang="en-US" dirty="0" smtClean="0"/>
              <a:t> Connect website</a:t>
            </a:r>
          </a:p>
          <a:p>
            <a:pPr lvl="1"/>
            <a:r>
              <a:rPr lang="en-US" dirty="0" smtClean="0"/>
              <a:t>Read the </a:t>
            </a:r>
            <a:r>
              <a:rPr lang="en-US" i="1" dirty="0" err="1" smtClean="0"/>
              <a:t>StorNext</a:t>
            </a:r>
            <a:r>
              <a:rPr lang="en-US" i="1" dirty="0" smtClean="0"/>
              <a:t> Connect 1.x Release Notes</a:t>
            </a:r>
          </a:p>
          <a:p>
            <a:pPr lvl="1"/>
            <a:r>
              <a:rPr lang="en-US" dirty="0" smtClean="0"/>
              <a:t>Read the </a:t>
            </a:r>
            <a:r>
              <a:rPr lang="en-US" i="1" dirty="0" err="1" smtClean="0"/>
              <a:t>StorNext</a:t>
            </a:r>
            <a:r>
              <a:rPr lang="en-US" i="1" dirty="0" smtClean="0"/>
              <a:t> Connect Compatibility Guide</a:t>
            </a:r>
          </a:p>
          <a:p>
            <a:pPr lvl="1"/>
            <a:r>
              <a:rPr lang="en-US" dirty="0" smtClean="0"/>
              <a:t>Use the Pro Solution Hardware Installation Guide from the .</a:t>
            </a:r>
            <a:r>
              <a:rPr lang="en-US" dirty="0" err="1" smtClean="0"/>
              <a:t>gz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i="1" dirty="0"/>
              <a:t>AEL500 Pro Solutions Installation Guide </a:t>
            </a:r>
            <a:r>
              <a:rPr lang="en-US" dirty="0" smtClean="0"/>
              <a:t>and the </a:t>
            </a:r>
            <a:r>
              <a:rPr lang="en-US" i="1" dirty="0" smtClean="0"/>
              <a:t>Scalar i500 User’s Guide</a:t>
            </a:r>
            <a:r>
              <a:rPr lang="en-US" dirty="0" smtClean="0"/>
              <a:t> from the .</a:t>
            </a:r>
            <a:r>
              <a:rPr lang="en-US" dirty="0" err="1" smtClean="0"/>
              <a:t>gz</a:t>
            </a:r>
            <a:r>
              <a:rPr lang="en-US" dirty="0" smtClean="0"/>
              <a:t> file to install the AEL500 Archive</a:t>
            </a:r>
          </a:p>
          <a:p>
            <a:pPr lvl="1"/>
            <a:r>
              <a:rPr lang="en-US" dirty="0" smtClean="0"/>
              <a:t>Go back to the Pro Solutions Hardware Installation guide to </a:t>
            </a:r>
            <a:r>
              <a:rPr lang="en-US" dirty="0" smtClean="0"/>
              <a:t>ensure Connect pre-requisites are met and use the steps to </a:t>
            </a:r>
            <a:r>
              <a:rPr lang="en-US" dirty="0" smtClean="0"/>
              <a:t>launch </a:t>
            </a:r>
            <a:r>
              <a:rPr lang="en-US" dirty="0" smtClean="0"/>
              <a:t>the </a:t>
            </a:r>
            <a:r>
              <a:rPr lang="en-US" dirty="0" err="1" smtClean="0"/>
              <a:t>StorNext</a:t>
            </a:r>
            <a:r>
              <a:rPr lang="en-US" dirty="0" smtClean="0"/>
              <a:t> Pro </a:t>
            </a:r>
            <a:r>
              <a:rPr lang="en-US" dirty="0" smtClean="0"/>
              <a:t>Install </a:t>
            </a:r>
            <a:r>
              <a:rPr lang="en-US" dirty="0" smtClean="0"/>
              <a:t>application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using the </a:t>
            </a:r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smtClean="0"/>
              <a:t>Install application, complete the AEL500 configuration in the </a:t>
            </a:r>
            <a:r>
              <a:rPr lang="en-US" i="1" dirty="0" smtClean="0"/>
              <a:t>AEL500 Pro Solutions </a:t>
            </a:r>
            <a:r>
              <a:rPr lang="en-US" i="1" dirty="0"/>
              <a:t>Installation </a:t>
            </a:r>
            <a:r>
              <a:rPr lang="en-US" i="1" dirty="0" smtClean="0"/>
              <a:t>Guide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workflow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PS-assisted </a:t>
            </a:r>
            <a:r>
              <a:rPr lang="en-US" dirty="0" smtClean="0"/>
              <a:t>installations</a:t>
            </a:r>
          </a:p>
          <a:p>
            <a:pPr lvl="1"/>
            <a:r>
              <a:rPr lang="en-US" dirty="0" smtClean="0"/>
              <a:t>Follow the same flow as customers, but check </a:t>
            </a:r>
            <a:r>
              <a:rPr lang="en-US" dirty="0" err="1" smtClean="0"/>
              <a:t>CSWeb</a:t>
            </a:r>
            <a:r>
              <a:rPr lang="en-US" dirty="0" smtClean="0"/>
              <a:t> for the latest updated documents in case new versions are posted that have not been moved to the </a:t>
            </a:r>
            <a:r>
              <a:rPr lang="en-US" dirty="0" err="1" smtClean="0"/>
              <a:t>StorNext</a:t>
            </a:r>
            <a:r>
              <a:rPr lang="en-US" dirty="0" smtClean="0"/>
              <a:t> Connect website yet.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to documentation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me </a:t>
            </a:r>
            <a:r>
              <a:rPr lang="en-US" dirty="0" smtClean="0"/>
              <a:t>first</a:t>
            </a:r>
          </a:p>
          <a:p>
            <a:pPr lvl="1"/>
            <a:r>
              <a:rPr lang="en-US" dirty="0" err="1" smtClean="0"/>
              <a:t>Quickstart</a:t>
            </a:r>
            <a:endParaRPr lang="en-US" dirty="0"/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StorNext</a:t>
            </a:r>
            <a:r>
              <a:rPr lang="en-US" dirty="0" smtClean="0">
                <a:solidFill>
                  <a:schemeClr val="tx1"/>
                </a:solidFill>
              </a:rPr>
              <a:t> Connect Authorization Certificate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stornextconnect.quantum.com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gz</a:t>
            </a:r>
            <a:r>
              <a:rPr lang="en-US" dirty="0" smtClean="0"/>
              <a:t> files contain a tar which includes all the </a:t>
            </a:r>
            <a:r>
              <a:rPr lang="en-US" dirty="0" smtClean="0"/>
              <a:t>documents </a:t>
            </a:r>
            <a:r>
              <a:rPr lang="en-US" dirty="0" smtClean="0"/>
              <a:t>for the specific Pro Solution being </a:t>
            </a:r>
            <a:r>
              <a:rPr lang="en-US" dirty="0" smtClean="0"/>
              <a:t>installed (Get Install Materials page and on the </a:t>
            </a:r>
            <a:r>
              <a:rPr lang="en-US" dirty="0" err="1" smtClean="0"/>
              <a:t>StorNext</a:t>
            </a:r>
            <a:r>
              <a:rPr lang="en-US" dirty="0" smtClean="0"/>
              <a:t> Pro System Updates page)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 descr="SNC_OMF_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3" y="2473148"/>
            <a:ext cx="1997362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documentation download</a:t>
            </a:r>
            <a:endParaRPr lang="en-US" dirty="0"/>
          </a:p>
        </p:txBody>
      </p:sp>
      <p:pic>
        <p:nvPicPr>
          <p:cNvPr id="4" name="Content Placeholder 3" descr="tar_gz_tar_contents_7z_Window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28" b="-367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to documentation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CSWeb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the first Pro Solutions release, there were PDFs cobbled together from various docs in use for appliances, storage, as well as the Scalar i500 User’s Guide</a:t>
            </a:r>
            <a:r>
              <a:rPr lang="en-US" dirty="0" smtClean="0"/>
              <a:t>. With the launch of </a:t>
            </a:r>
            <a:r>
              <a:rPr lang="en-US" dirty="0" err="1" smtClean="0"/>
              <a:t>StorNext</a:t>
            </a:r>
            <a:r>
              <a:rPr lang="en-US" dirty="0" smtClean="0"/>
              <a:t> Connect, </a:t>
            </a:r>
            <a:r>
              <a:rPr lang="en-US" dirty="0" smtClean="0"/>
              <a:t>these documents will be archived and have been replaced with the new </a:t>
            </a:r>
            <a:r>
              <a:rPr lang="en-US" dirty="0" err="1" smtClean="0"/>
              <a:t>StorNext</a:t>
            </a:r>
            <a:r>
              <a:rPr lang="en-US" dirty="0" smtClean="0"/>
              <a:t> Pro Hardware Installation Guides.</a:t>
            </a:r>
            <a:endParaRPr lang="en-US" dirty="0" smtClean="0"/>
          </a:p>
          <a:p>
            <a:pPr lvl="1"/>
            <a:r>
              <a:rPr lang="en-US" dirty="0" smtClean="0"/>
              <a:t>The Manuals page for the Pro Solutions </a:t>
            </a:r>
            <a:r>
              <a:rPr lang="en-US" dirty="0" smtClean="0"/>
              <a:t>section </a:t>
            </a:r>
            <a:r>
              <a:rPr lang="en-US" dirty="0" smtClean="0"/>
              <a:t>will </a:t>
            </a:r>
            <a:r>
              <a:rPr lang="en-US" dirty="0" smtClean="0"/>
              <a:t>include all the customer-facing documentation provided </a:t>
            </a:r>
            <a:r>
              <a:rPr lang="en-US" dirty="0" smtClean="0"/>
              <a:t>for Pro </a:t>
            </a:r>
            <a:r>
              <a:rPr lang="en-US" dirty="0" smtClean="0"/>
              <a:t>Solutions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a new </a:t>
            </a:r>
            <a:r>
              <a:rPr lang="en-US" dirty="0" err="1" smtClean="0"/>
              <a:t>StorNext</a:t>
            </a:r>
            <a:r>
              <a:rPr lang="en-US" dirty="0" smtClean="0"/>
              <a:t> Connect section that includes the </a:t>
            </a:r>
            <a:r>
              <a:rPr lang="en-US" dirty="0" err="1" smtClean="0"/>
              <a:t>StorNext</a:t>
            </a:r>
            <a:r>
              <a:rPr lang="en-US" dirty="0" smtClean="0"/>
              <a:t> Connect At a Glance and will include the </a:t>
            </a:r>
            <a:r>
              <a:rPr lang="en-US" dirty="0" err="1" smtClean="0"/>
              <a:t>StorNext</a:t>
            </a:r>
            <a:r>
              <a:rPr lang="en-US" dirty="0" smtClean="0"/>
              <a:t> Connect Service Reference Guide.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to documentation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Quantum.com</a:t>
            </a:r>
            <a:r>
              <a:rPr lang="en-US" dirty="0" smtClean="0"/>
              <a:t> Service &amp; Support Page</a:t>
            </a:r>
          </a:p>
          <a:p>
            <a:pPr marL="457200" lvl="1" indent="0">
              <a:buNone/>
            </a:pPr>
            <a:r>
              <a:rPr lang="en-US" sz="1600" dirty="0">
                <a:hlinkClick r:id="rId3"/>
              </a:rPr>
              <a:t>http://www.quantum.com/serviceandsupport/softwareanddocumentationdownloads/stornextconnect/index.aspx </a:t>
            </a:r>
            <a:endParaRPr lang="en-US" sz="1600" dirty="0"/>
          </a:p>
          <a:p>
            <a:pPr lvl="1"/>
            <a:r>
              <a:rPr lang="en-US" dirty="0" smtClean="0"/>
              <a:t>This page will include: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landing page will have essential marketing-provided overview information for </a:t>
            </a:r>
            <a:r>
              <a:rPr lang="en-US" dirty="0" err="1"/>
              <a:t>StorNext</a:t>
            </a:r>
            <a:r>
              <a:rPr lang="en-US" dirty="0"/>
              <a:t> Connect (similar to </a:t>
            </a:r>
            <a:r>
              <a:rPr lang="en-US" dirty="0" smtClean="0"/>
              <a:t>the Quantum Vision </a:t>
            </a:r>
            <a:r>
              <a:rPr lang="en-US" dirty="0"/>
              <a:t>page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Links to documents, including:</a:t>
            </a:r>
          </a:p>
          <a:p>
            <a:pPr lvl="3"/>
            <a:r>
              <a:rPr lang="en-US" dirty="0" err="1"/>
              <a:t>StorNext</a:t>
            </a:r>
            <a:r>
              <a:rPr lang="en-US" dirty="0"/>
              <a:t> Connect Compatibility </a:t>
            </a:r>
            <a:r>
              <a:rPr lang="en-US" dirty="0" smtClean="0"/>
              <a:t>Guide</a:t>
            </a:r>
            <a:endParaRPr lang="en-US" dirty="0"/>
          </a:p>
          <a:p>
            <a:pPr lvl="3"/>
            <a:r>
              <a:rPr lang="en-US" dirty="0"/>
              <a:t>Quick Start </a:t>
            </a:r>
            <a:r>
              <a:rPr lang="en-US" dirty="0" smtClean="0"/>
              <a:t>Guide</a:t>
            </a:r>
            <a:endParaRPr lang="en-US" dirty="0"/>
          </a:p>
          <a:p>
            <a:pPr lvl="3"/>
            <a:r>
              <a:rPr lang="en-US" dirty="0"/>
              <a:t>Release </a:t>
            </a:r>
            <a:r>
              <a:rPr lang="en-US" dirty="0" smtClean="0"/>
              <a:t>notes</a:t>
            </a:r>
            <a:endParaRPr lang="en-US" dirty="0"/>
          </a:p>
          <a:p>
            <a:pPr lvl="2"/>
            <a:r>
              <a:rPr lang="en-US" dirty="0" smtClean="0"/>
              <a:t>There will be a tab for Documentation to start. Additional possible in future releases</a:t>
            </a:r>
          </a:p>
          <a:p>
            <a:pPr lvl="2"/>
            <a:r>
              <a:rPr lang="en-US" dirty="0" smtClean="0"/>
              <a:t>Software tab will have a link to the StorNextConnect.com web page</a:t>
            </a:r>
          </a:p>
          <a:p>
            <a:pPr lvl="2"/>
            <a:r>
              <a:rPr lang="en-US" dirty="0" smtClean="0"/>
              <a:t>Documentation </a:t>
            </a:r>
            <a:r>
              <a:rPr lang="en-US" dirty="0"/>
              <a:t>tab will link to StorNextConnect.com web </a:t>
            </a:r>
            <a:r>
              <a:rPr lang="en-US" dirty="0" smtClean="0"/>
              <a:t>page, </a:t>
            </a:r>
            <a:r>
              <a:rPr lang="en-US" dirty="0"/>
              <a:t>and </a:t>
            </a:r>
            <a:r>
              <a:rPr lang="en-US" dirty="0" smtClean="0"/>
              <a:t>will also contain links to </a:t>
            </a:r>
            <a:r>
              <a:rPr lang="en-US" dirty="0"/>
              <a:t>the Service &amp; Support pages for M-Series, Q-Series, </a:t>
            </a:r>
            <a:r>
              <a:rPr lang="en-US" dirty="0" smtClean="0"/>
              <a:t>and </a:t>
            </a:r>
            <a:r>
              <a:rPr lang="en-US" dirty="0" smtClean="0"/>
              <a:t>AEL500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427&quot;&gt;&lt;property id=&quot;20148&quot; value=&quot;5&quot;/&gt;&lt;property id=&quot;20300&quot; value=&quot;Slide 4 - &amp;quot;Documentation workflow&amp;quot;&quot;/&gt;&lt;property id=&quot;20307&quot; value=&quot;365&quot;/&gt;&lt;/object&gt;&lt;object type=&quot;3&quot; unique_id=&quot;10428&quot;&gt;&lt;property id=&quot;20148&quot; value=&quot;5&quot;/&gt;&lt;property id=&quot;20300&quot; value=&quot;Slide 1&quot;/&gt;&lt;property id=&quot;20307&quot; value=&quot;418&quot;/&gt;&lt;/object&gt;&lt;object type=&quot;3&quot; unique_id=&quot;10429&quot;&gt;&lt;property id=&quot;20148&quot; value=&quot;5&quot;/&gt;&lt;property id=&quot;20300&quot; value=&quot;Slide 2 - &amp;quot;StorNext Connect and Pro Solutions Documentation (customer-facing)&amp;quot;&quot;/&gt;&lt;property id=&quot;20307&quot; value=&quot;422&quot;/&gt;&lt;/object&gt;&lt;object type=&quot;3&quot; unique_id=&quot;10430&quot;&gt;&lt;property id=&quot;20148&quot; value=&quot;5&quot;/&gt;&lt;property id=&quot;20300&quot; value=&quot;Slide 3 - &amp;quot;StorNext Connect and Pro Solutions Documentation/Training (Service-facing)&amp;quot;&quot;/&gt;&lt;property id=&quot;20307&quot; value=&quot;423&quot;/&gt;&lt;/object&gt;&lt;object type=&quot;3&quot; unique_id=&quot;10431&quot;&gt;&lt;property id=&quot;20148&quot; value=&quot;5&quot;/&gt;&lt;property id=&quot;20300&quot; value=&quot;Slide 8&quot;/&gt;&lt;property id=&quot;20307&quot; value=&quot;421&quot;/&gt;&lt;/object&gt;&lt;object type=&quot;3&quot; unique_id=&quot;10626&quot;&gt;&lt;property id=&quot;20148&quot; value=&quot;5&quot;/&gt;&lt;property id=&quot;20300&quot; value=&quot;Slide 5 - &amp;quot;Where to get to documentation&amp;quot;&quot;/&gt;&lt;property id=&quot;20307&quot; value=&quot;424&quot;/&gt;&lt;/object&gt;&lt;object type=&quot;3&quot; unique_id=&quot;10707&quot;&gt;&lt;property id=&quot;20148&quot; value=&quot;5&quot;/&gt;&lt;property id=&quot;20300&quot; value=&quot;Slide 6 - &amp;quot;Where to get to documentation&amp;quot;&quot;/&gt;&lt;property id=&quot;20307&quot; value=&quot;425&quot;/&gt;&lt;/object&gt;&lt;object type=&quot;3&quot; unique_id=&quot;10735&quot;&gt;&lt;property id=&quot;20148&quot; value=&quot;5&quot;/&gt;&lt;property id=&quot;20300&quot; value=&quot;Slide 7 - &amp;quot;Where to get to documentation&amp;quot;&quot;/&gt;&lt;property id=&quot;20307&quot; value=&quot;4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1661</Words>
  <Application>Microsoft Macintosh PowerPoint</Application>
  <PresentationFormat>On-screen Show (4:3)</PresentationFormat>
  <Paragraphs>142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BeCertain2.0_Corporate_PPT_Template_v2</vt:lpstr>
      <vt:lpstr>BeCertain-NewTemplate-2013-Standard-Condensed-v2</vt:lpstr>
      <vt:lpstr>Content Slide</vt:lpstr>
      <vt:lpstr>PowerPoint Presentation</vt:lpstr>
      <vt:lpstr>StorNext Connect and Pro Solutions Documentation (customer-facing)</vt:lpstr>
      <vt:lpstr>StorNext Connect and Pro Solutions Documentation/Training (Service-facing)</vt:lpstr>
      <vt:lpstr>Documentation workflow</vt:lpstr>
      <vt:lpstr>Documentation workflow</vt:lpstr>
      <vt:lpstr>Where to get to documentation</vt:lpstr>
      <vt:lpstr>Example documentation download</vt:lpstr>
      <vt:lpstr>Where to get to documentation</vt:lpstr>
      <vt:lpstr>Where to get to documentation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jcalash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Matthew Howell</cp:lastModifiedBy>
  <cp:revision>87</cp:revision>
  <cp:lastPrinted>2012-04-03T01:06:05Z</cp:lastPrinted>
  <dcterms:created xsi:type="dcterms:W3CDTF">2013-09-10T16:48:02Z</dcterms:created>
  <dcterms:modified xsi:type="dcterms:W3CDTF">2015-04-21T00:19:43Z</dcterms:modified>
  <cp:category>Template</cp:category>
  <cp:contentStatus>RELEASED</cp:contentStatus>
</cp:coreProperties>
</file>