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16"/>
  </p:notesMasterIdLst>
  <p:handoutMasterIdLst>
    <p:handoutMasterId r:id="rId17"/>
  </p:handoutMasterIdLst>
  <p:sldIdLst>
    <p:sldId id="581" r:id="rId3"/>
    <p:sldId id="583" r:id="rId4"/>
    <p:sldId id="584" r:id="rId5"/>
    <p:sldId id="585" r:id="rId6"/>
    <p:sldId id="586" r:id="rId7"/>
    <p:sldId id="587" r:id="rId8"/>
    <p:sldId id="592" r:id="rId9"/>
    <p:sldId id="593" r:id="rId10"/>
    <p:sldId id="594" r:id="rId11"/>
    <p:sldId id="588" r:id="rId12"/>
    <p:sldId id="589" r:id="rId13"/>
    <p:sldId id="595" r:id="rId14"/>
    <p:sldId id="591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6F1"/>
    <a:srgbClr val="6A9733"/>
    <a:srgbClr val="85E2FF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9" autoAdjust="0"/>
  </p:normalViewPr>
  <p:slideViewPr>
    <p:cSldViewPr snapToGrid="0" showGuides="1">
      <p:cViewPr varScale="1">
        <p:scale>
          <a:sx n="76" d="100"/>
          <a:sy n="76" d="100"/>
        </p:scale>
        <p:origin x="-1498" y="-86"/>
      </p:cViewPr>
      <p:guideLst>
        <p:guide orient="horz" pos="186"/>
        <p:guide pos="4709"/>
        <p:guide pos="56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82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736289-944E-4351-99F8-38530D48FB6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E1A94-C56F-4213-9EA9-20E416C93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1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05SEPT2014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  <p:sldLayoutId id="214748425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StorNext</a:t>
            </a:r>
            <a:r>
              <a:rPr lang="en-US" dirty="0" smtClean="0"/>
              <a:t> Connect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Seth Battin &amp; </a:t>
            </a:r>
            <a:r>
              <a:rPr lang="en-US" i="1" dirty="0" err="1" smtClean="0"/>
              <a:t>Román</a:t>
            </a:r>
            <a:r>
              <a:rPr lang="en-US" i="1" dirty="0" smtClean="0"/>
              <a:t> Saucedo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SNC TOI 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rtl="0" eaLnBrk="1" fontAlgn="base" hangingPunct="1"/>
            <a:r>
              <a:rPr lang="en-US" sz="2800" b="1" spc="-50" baseline="0" dirty="0" smtClean="0">
                <a:solidFill>
                  <a:srgbClr val="FFFFFF"/>
                </a:solidFill>
                <a:effectLst/>
                <a:latin typeface="Arial"/>
                <a:ea typeface="ＭＳ Ｐゴシック"/>
                <a:cs typeface="Arial"/>
              </a:rPr>
              <a:t>Dashboard and Monitoring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</a:t>
            </a:r>
            <a:r>
              <a:rPr lang="en-US" dirty="0" smtClean="0"/>
              <a:t>detail </a:t>
            </a:r>
            <a:r>
              <a:rPr lang="en-US" dirty="0" smtClean="0"/>
              <a:t>about activity, performance, and resource </a:t>
            </a:r>
            <a:r>
              <a:rPr lang="en-US" dirty="0" smtClean="0"/>
              <a:t>usage, given available </a:t>
            </a:r>
            <a:r>
              <a:rPr lang="en-US" dirty="0" err="1" smtClean="0"/>
              <a:t>available</a:t>
            </a:r>
            <a:r>
              <a:rPr lang="en-US" dirty="0" smtClean="0"/>
              <a:t> </a:t>
            </a:r>
            <a:r>
              <a:rPr lang="en-US" dirty="0" err="1" smtClean="0"/>
              <a:t>QuStats</a:t>
            </a:r>
            <a:endParaRPr lang="en-US" dirty="0" smtClean="0"/>
          </a:p>
          <a:p>
            <a:r>
              <a:rPr lang="en-US" dirty="0" smtClean="0"/>
              <a:t>Use third-party, open-source software for data management and display (Graphite queries, Carbon </a:t>
            </a:r>
            <a:r>
              <a:rPr lang="en-US" dirty="0" err="1" smtClean="0"/>
              <a:t>cacheing</a:t>
            </a:r>
            <a:r>
              <a:rPr lang="en-US" dirty="0" smtClean="0"/>
              <a:t>, Whisper database, </a:t>
            </a:r>
            <a:r>
              <a:rPr lang="en-US" dirty="0" err="1" smtClean="0"/>
              <a:t>Highcharts</a:t>
            </a:r>
            <a:r>
              <a:rPr lang="en-US" dirty="0" smtClean="0"/>
              <a:t> charting)</a:t>
            </a:r>
            <a:endParaRPr lang="en-US" dirty="0" smtClean="0"/>
          </a:p>
          <a:p>
            <a:r>
              <a:rPr lang="en-US" baseline="0" dirty="0" smtClean="0"/>
              <a:t>Historical trends,</a:t>
            </a:r>
            <a:r>
              <a:rPr lang="en-US" dirty="0" smtClean="0"/>
              <a:t> </a:t>
            </a:r>
            <a:r>
              <a:rPr lang="en-US" baseline="0" dirty="0" smtClean="0"/>
              <a:t>current state, aggregate totals</a:t>
            </a:r>
          </a:p>
          <a:p>
            <a:r>
              <a:rPr lang="en-US" dirty="0" smtClean="0"/>
              <a:t>Filtering</a:t>
            </a:r>
            <a:r>
              <a:rPr lang="en-US" baseline="0" dirty="0" smtClean="0"/>
              <a:t> options and </a:t>
            </a:r>
            <a:r>
              <a:rPr lang="en-US" baseline="0" dirty="0" smtClean="0"/>
              <a:t>drill-down</a:t>
            </a:r>
          </a:p>
          <a:p>
            <a:r>
              <a:rPr lang="en-US" dirty="0" smtClean="0"/>
              <a:t>Provide multiple view points for clarity (file system broken down by clients that use it, client broken down by file systems </a:t>
            </a:r>
            <a:r>
              <a:rPr lang="en-US" smtClean="0"/>
              <a:t>that it uses)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10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Monitoring: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4864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Monitor Performance</a:t>
            </a:r>
          </a:p>
          <a:p>
            <a:pPr lvl="1"/>
            <a:r>
              <a:rPr lang="en-US" dirty="0" smtClean="0"/>
              <a:t>File System View</a:t>
            </a:r>
          </a:p>
          <a:p>
            <a:pPr lvl="2"/>
            <a:r>
              <a:rPr lang="en-US" dirty="0" smtClean="0"/>
              <a:t>I/O Activity</a:t>
            </a:r>
          </a:p>
          <a:p>
            <a:pPr lvl="2"/>
            <a:r>
              <a:rPr lang="en-US" dirty="0" smtClean="0"/>
              <a:t>Client Performance</a:t>
            </a:r>
          </a:p>
          <a:p>
            <a:pPr lvl="2"/>
            <a:r>
              <a:rPr lang="en-US" dirty="0" smtClean="0"/>
              <a:t>Stripe Group Performance</a:t>
            </a:r>
          </a:p>
          <a:p>
            <a:pPr lvl="2"/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Client View</a:t>
            </a:r>
          </a:p>
          <a:p>
            <a:pPr lvl="2"/>
            <a:r>
              <a:rPr lang="en-US" dirty="0" smtClean="0"/>
              <a:t>I/O Activity</a:t>
            </a:r>
          </a:p>
          <a:p>
            <a:pPr lvl="2"/>
            <a:r>
              <a:rPr lang="en-US" dirty="0" smtClean="0"/>
              <a:t>File System Performance</a:t>
            </a:r>
          </a:p>
          <a:p>
            <a:pPr lvl="2"/>
            <a:r>
              <a:rPr lang="en-US" dirty="0" smtClean="0"/>
              <a:t>Usage</a:t>
            </a:r>
          </a:p>
          <a:p>
            <a:pPr marL="0" lvl="0" indent="0">
              <a:buNone/>
            </a:pPr>
            <a:r>
              <a:rPr lang="en-US" dirty="0" smtClean="0"/>
              <a:t>Monitor Storage</a:t>
            </a:r>
            <a:r>
              <a:rPr lang="en-US" baseline="0" dirty="0" smtClean="0"/>
              <a:t> Manager</a:t>
            </a:r>
          </a:p>
          <a:p>
            <a:pPr lvl="2"/>
            <a:r>
              <a:rPr lang="en-US" dirty="0" smtClean="0"/>
              <a:t>Device Activity</a:t>
            </a:r>
          </a:p>
          <a:p>
            <a:pPr lvl="2"/>
            <a:r>
              <a:rPr lang="en-US" dirty="0" smtClean="0"/>
              <a:t>Operation Activity</a:t>
            </a:r>
          </a:p>
          <a:p>
            <a:pPr lvl="2"/>
            <a:r>
              <a:rPr lang="en-US" dirty="0" smtClean="0"/>
              <a:t>Device Performance</a:t>
            </a:r>
          </a:p>
          <a:p>
            <a:pPr lvl="2"/>
            <a:r>
              <a:rPr lang="en-US" dirty="0" smtClean="0"/>
              <a:t>Storage </a:t>
            </a:r>
            <a:r>
              <a:rPr lang="en-US" dirty="0" smtClean="0"/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35378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party software upon which Monitoring requires NTP</a:t>
            </a:r>
          </a:p>
          <a:p>
            <a:r>
              <a:rPr lang="en-US" dirty="0" smtClean="0"/>
              <a:t>If NTP is not running, Monitoring statistics may be silently lost, resulting in unreliable charts and tables</a:t>
            </a:r>
          </a:p>
          <a:p>
            <a:r>
              <a:rPr lang="en-US" dirty="0" smtClean="0"/>
              <a:t>Also affect the Health Check Dashboard display</a:t>
            </a:r>
          </a:p>
        </p:txBody>
      </p:sp>
    </p:spTree>
    <p:extLst>
      <p:ext uri="{BB962C8B-B14F-4D97-AF65-F5344CB8AC3E}">
        <p14:creationId xmlns:p14="http://schemas.microsoft.com/office/powerpoint/2010/main" val="392757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Monitoring: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updates</a:t>
            </a:r>
          </a:p>
          <a:p>
            <a:r>
              <a:rPr lang="en-US" dirty="0" smtClean="0"/>
              <a:t>Intelligent analysis, highlight problems</a:t>
            </a:r>
          </a:p>
          <a:p>
            <a:r>
              <a:rPr lang="en-US" dirty="0" smtClean="0"/>
              <a:t>User-perspective activity and performance (not just device-centric)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else would be useful to customers?  We need their feedback.</a:t>
            </a:r>
          </a:p>
        </p:txBody>
      </p:sp>
    </p:spTree>
    <p:extLst>
      <p:ext uri="{BB962C8B-B14F-4D97-AF65-F5344CB8AC3E}">
        <p14:creationId xmlns:p14="http://schemas.microsoft.com/office/powerpoint/2010/main" val="361963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54" y="1169690"/>
            <a:ext cx="5493808" cy="4525963"/>
          </a:xfrm>
        </p:spPr>
      </p:pic>
    </p:spTree>
    <p:extLst>
      <p:ext uri="{BB962C8B-B14F-4D97-AF65-F5344CB8AC3E}">
        <p14:creationId xmlns:p14="http://schemas.microsoft.com/office/powerpoint/2010/main" val="32479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environment health status</a:t>
            </a:r>
            <a:r>
              <a:rPr lang="en-US" baseline="0" dirty="0" smtClean="0"/>
              <a:t> at a glance</a:t>
            </a:r>
          </a:p>
          <a:p>
            <a:r>
              <a:rPr lang="en-US" dirty="0" smtClean="0"/>
              <a:t>Easy drill-down capability</a:t>
            </a:r>
            <a:endParaRPr lang="en-US" baseline="0" dirty="0" smtClean="0"/>
          </a:p>
          <a:p>
            <a:r>
              <a:rPr lang="en-US" baseline="0" dirty="0" smtClean="0"/>
              <a:t>Always</a:t>
            </a:r>
            <a:r>
              <a:rPr lang="en-US" dirty="0" smtClean="0"/>
              <a:t> accessible from everywhere</a:t>
            </a:r>
            <a:endParaRPr lang="en-US" baseline="0" dirty="0" smtClean="0"/>
          </a:p>
          <a:p>
            <a:r>
              <a:rPr lang="en-US" dirty="0" smtClean="0"/>
              <a:t>Adaptable content – widgets</a:t>
            </a:r>
          </a:p>
          <a:p>
            <a:r>
              <a:rPr lang="en-US" dirty="0" smtClean="0"/>
              <a:t>Content updated dynamically or </a:t>
            </a:r>
            <a:r>
              <a:rPr lang="en-US" dirty="0" smtClean="0"/>
              <a:t>manually</a:t>
            </a:r>
          </a:p>
          <a:p>
            <a:r>
              <a:rPr lang="en-US" dirty="0" smtClean="0"/>
              <a:t>Can represent very large environments on one page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4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Dashboard: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Widgets: File System Storage,  Metadata Controllers,  Data I/O Throughput, </a:t>
            </a:r>
            <a:r>
              <a:rPr lang="en-US" baseline="0" dirty="0" smtClean="0"/>
              <a:t>Storage Arrays,</a:t>
            </a:r>
            <a:r>
              <a:rPr lang="en-US" dirty="0" smtClean="0"/>
              <a:t> </a:t>
            </a:r>
            <a:r>
              <a:rPr lang="en-US" baseline="0" dirty="0" smtClean="0"/>
              <a:t>Tape Libraries</a:t>
            </a:r>
            <a:r>
              <a:rPr lang="en-US" dirty="0"/>
              <a:t> </a:t>
            </a:r>
            <a:r>
              <a:rPr lang="en-US" dirty="0" smtClean="0"/>
              <a:t>(if library present)</a:t>
            </a:r>
          </a:p>
          <a:p>
            <a:r>
              <a:rPr lang="en-US" dirty="0"/>
              <a:t>R</a:t>
            </a:r>
            <a:r>
              <a:rPr lang="en-US" dirty="0" smtClean="0"/>
              <a:t>eal-time and refreshable</a:t>
            </a:r>
          </a:p>
          <a:p>
            <a:r>
              <a:rPr lang="en-US" dirty="0" smtClean="0"/>
              <a:t>Stoplight concept represents large environments</a:t>
            </a:r>
          </a:p>
          <a:p>
            <a:r>
              <a:rPr lang="en-US" dirty="0" smtClean="0"/>
              <a:t>Stoplight widgets flip for more detail.  Also links to login prompts, or to Monitor app pages for more detail.</a:t>
            </a:r>
          </a:p>
        </p:txBody>
      </p:sp>
    </p:spTree>
    <p:extLst>
      <p:ext uri="{BB962C8B-B14F-4D97-AF65-F5344CB8AC3E}">
        <p14:creationId xmlns:p14="http://schemas.microsoft.com/office/powerpoint/2010/main" val="26764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Dashboard: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Expanded </a:t>
            </a:r>
            <a:r>
              <a:rPr lang="en-US" baseline="0" dirty="0" smtClean="0"/>
              <a:t>set of widgets (selectable)</a:t>
            </a:r>
          </a:p>
          <a:p>
            <a:r>
              <a:rPr lang="en-US" baseline="0" dirty="0" smtClean="0"/>
              <a:t>Configurable layout and settings</a:t>
            </a:r>
          </a:p>
          <a:p>
            <a:r>
              <a:rPr lang="en-US" baseline="0" dirty="0" smtClean="0"/>
              <a:t>Automatic updates, </a:t>
            </a:r>
            <a:r>
              <a:rPr lang="en-US" dirty="0" smtClean="0"/>
              <a:t>event/problem </a:t>
            </a:r>
            <a:r>
              <a:rPr lang="en-US" baseline="0" dirty="0" smtClean="0"/>
              <a:t>notifications, and help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0" dirty="0" smtClean="0"/>
              <a:t>What else would be useful to customers?  We need their feedback.</a:t>
            </a:r>
          </a:p>
        </p:txBody>
      </p:sp>
    </p:spTree>
    <p:extLst>
      <p:ext uri="{BB962C8B-B14F-4D97-AF65-F5344CB8AC3E}">
        <p14:creationId xmlns:p14="http://schemas.microsoft.com/office/powerpoint/2010/main" val="17238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r>
              <a:rPr lang="en-US" baseline="0" dirty="0" smtClean="0"/>
              <a:t> Performance (File Systems)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31" y="1097783"/>
            <a:ext cx="6767566" cy="4525963"/>
          </a:xfrm>
        </p:spPr>
      </p:pic>
    </p:spTree>
    <p:extLst>
      <p:ext uri="{BB962C8B-B14F-4D97-AF65-F5344CB8AC3E}">
        <p14:creationId xmlns:p14="http://schemas.microsoft.com/office/powerpoint/2010/main" val="3902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r>
              <a:rPr lang="en-US" baseline="0" dirty="0" smtClean="0"/>
              <a:t> Performance (File Systems)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233" y="1057589"/>
            <a:ext cx="6767566" cy="4525963"/>
          </a:xfrm>
        </p:spPr>
      </p:pic>
    </p:spTree>
    <p:extLst>
      <p:ext uri="{BB962C8B-B14F-4D97-AF65-F5344CB8AC3E}">
        <p14:creationId xmlns:p14="http://schemas.microsoft.com/office/powerpoint/2010/main" val="8658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</a:t>
            </a:r>
            <a:r>
              <a:rPr lang="en-US" baseline="0" dirty="0" smtClean="0"/>
              <a:t> </a:t>
            </a:r>
            <a:r>
              <a:rPr lang="en-US" baseline="0" dirty="0" smtClean="0"/>
              <a:t>Performance (File Systems)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91" y="1600200"/>
            <a:ext cx="7071817" cy="4525963"/>
          </a:xfrm>
        </p:spPr>
      </p:pic>
    </p:spTree>
    <p:extLst>
      <p:ext uri="{BB962C8B-B14F-4D97-AF65-F5344CB8AC3E}">
        <p14:creationId xmlns:p14="http://schemas.microsoft.com/office/powerpoint/2010/main" val="251466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Storage Manager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06" y="1067637"/>
            <a:ext cx="5493808" cy="4525963"/>
          </a:xfrm>
        </p:spPr>
      </p:pic>
    </p:spTree>
    <p:extLst>
      <p:ext uri="{BB962C8B-B14F-4D97-AF65-F5344CB8AC3E}">
        <p14:creationId xmlns:p14="http://schemas.microsoft.com/office/powerpoint/2010/main" val="3018427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NC-TOI-template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SNC-TOI-template</Template>
  <TotalTime>322</TotalTime>
  <Words>387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SNC-TOI-template</vt:lpstr>
      <vt:lpstr>Content Slide</vt:lpstr>
      <vt:lpstr>Dashboard and Monitoring</vt:lpstr>
      <vt:lpstr>Dashboard</vt:lpstr>
      <vt:lpstr>Dashboard: Goals</vt:lpstr>
      <vt:lpstr>Dashboard: Features</vt:lpstr>
      <vt:lpstr>Dashboard: Roadmap</vt:lpstr>
      <vt:lpstr>Monitor Performance (File Systems)</vt:lpstr>
      <vt:lpstr>Monitor Performance (File Systems)</vt:lpstr>
      <vt:lpstr>Monitor Performance (File Systems)</vt:lpstr>
      <vt:lpstr>Monitor Storage Manager</vt:lpstr>
      <vt:lpstr>Monitoring: Goals</vt:lpstr>
      <vt:lpstr>Monitoring: Features</vt:lpstr>
      <vt:lpstr>Monitoring and NTP</vt:lpstr>
      <vt:lpstr>Monitoring: Roadmap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 and Monitoring</dc:title>
  <dc:subject>Agile Template QF00236</dc:subject>
  <dc:creator>Seth Battin</dc:creator>
  <dc:description>Agile Template QF00236 Rev H (Oct 10 2013)</dc:description>
  <cp:lastModifiedBy>Roma J. Saucedo</cp:lastModifiedBy>
  <cp:revision>12</cp:revision>
  <cp:lastPrinted>2014-09-02T20:39:28Z</cp:lastPrinted>
  <dcterms:created xsi:type="dcterms:W3CDTF">2015-04-16T21:33:14Z</dcterms:created>
  <dcterms:modified xsi:type="dcterms:W3CDTF">2015-04-21T23:52:36Z</dcterms:modified>
</cp:coreProperties>
</file>