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  <p:sldMasterId id="2147484158" r:id="rId2"/>
  </p:sldMasterIdLst>
  <p:notesMasterIdLst>
    <p:notesMasterId r:id="rId16"/>
  </p:notesMasterIdLst>
  <p:handoutMasterIdLst>
    <p:handoutMasterId r:id="rId17"/>
  </p:handoutMasterIdLst>
  <p:sldIdLst>
    <p:sldId id="581" r:id="rId3"/>
    <p:sldId id="583" r:id="rId4"/>
    <p:sldId id="584" r:id="rId5"/>
    <p:sldId id="585" r:id="rId6"/>
    <p:sldId id="586" r:id="rId7"/>
    <p:sldId id="587" r:id="rId8"/>
    <p:sldId id="592" r:id="rId9"/>
    <p:sldId id="593" r:id="rId10"/>
    <p:sldId id="594" r:id="rId11"/>
    <p:sldId id="588" r:id="rId12"/>
    <p:sldId id="589" r:id="rId13"/>
    <p:sldId id="595" r:id="rId14"/>
    <p:sldId id="591" r:id="rId15"/>
  </p:sldIdLst>
  <p:sldSz cx="9144000" cy="6858000" type="screen4x3"/>
  <p:notesSz cx="7010400" cy="92964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B6F1"/>
    <a:srgbClr val="6A9733"/>
    <a:srgbClr val="85E2FF"/>
    <a:srgbClr val="666666"/>
    <a:srgbClr val="B0B9BF"/>
    <a:srgbClr val="083A64"/>
    <a:srgbClr val="000000"/>
    <a:srgbClr val="0F73C3"/>
    <a:srgbClr val="ABEBFF"/>
    <a:srgbClr val="2735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59" autoAdjust="0"/>
  </p:normalViewPr>
  <p:slideViewPr>
    <p:cSldViewPr snapToGrid="0" showGuides="1">
      <p:cViewPr varScale="1">
        <p:scale>
          <a:sx n="76" d="100"/>
          <a:sy n="76" d="100"/>
        </p:scale>
        <p:origin x="-1498" y="-86"/>
      </p:cViewPr>
      <p:guideLst>
        <p:guide orient="horz" pos="186"/>
        <p:guide pos="4709"/>
        <p:guide pos="56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8" y="-11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 descr="logo_blu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" y="111364"/>
            <a:ext cx="2103120" cy="35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6387255" y="8829967"/>
            <a:ext cx="621524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9F9C8E3-2B65-4B14-AAA2-6F77C02A56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5919893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 dirty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80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5787" y="4415790"/>
            <a:ext cx="6698827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pic>
        <p:nvPicPr>
          <p:cNvPr id="32772" name="Picture 8" descr="logo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" y="111364"/>
            <a:ext cx="2103120" cy="35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5919893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 dirty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6387255" y="8829967"/>
            <a:ext cx="621524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462E7E0-0284-4AB1-A318-757D54241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3786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-128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61519-8410-4FA8-BFFA-133AFA38DA6C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57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5919893" cy="46482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D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031475" y="1888050"/>
            <a:ext cx="3886200" cy="1312349"/>
          </a:xfrm>
          <a:prstGeom prst="rect">
            <a:avLst/>
          </a:prstGeom>
        </p:spPr>
        <p:txBody>
          <a:bodyPr anchor="b" anchorCtr="0"/>
          <a:lstStyle>
            <a:lvl1pPr marL="0" indent="0">
              <a:lnSpc>
                <a:spcPts val="3000"/>
              </a:lnSpc>
              <a:spcBef>
                <a:spcPts val="300"/>
              </a:spcBef>
              <a:buNone/>
              <a:defRPr sz="32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PRESENTATION TITLE OR TOPIC</a:t>
            </a:r>
            <a:br>
              <a:rPr lang="en-US" dirty="0" smtClean="0"/>
            </a:br>
            <a:r>
              <a:rPr lang="en-US" dirty="0" smtClean="0"/>
              <a:t>3-LINE TITLE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032374" y="3150229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5032374" y="4076456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0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Ph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031475" y="1514476"/>
            <a:ext cx="3886200" cy="1428749"/>
          </a:xfrm>
          <a:prstGeom prst="rect">
            <a:avLst/>
          </a:prstGeom>
        </p:spPr>
        <p:txBody>
          <a:bodyPr anchor="b" anchorCtr="0"/>
          <a:lstStyle>
            <a:lvl1pPr marL="0" indent="0">
              <a:lnSpc>
                <a:spcPts val="3400"/>
              </a:lnSpc>
              <a:buNone/>
              <a:defRPr sz="28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&lt;PROGRAM NAME&gt;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032374" y="3429000"/>
            <a:ext cx="3886200" cy="652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Presenter(s)</a:t>
            </a:r>
          </a:p>
          <a:p>
            <a:pPr lvl="0"/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5032374" y="4076456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 smtClean="0"/>
              <a:t>&lt;Review Date (</a:t>
            </a:r>
            <a:r>
              <a:rPr lang="en-US" dirty="0" err="1" smtClean="0"/>
              <a:t>ddMMMyyyy</a:t>
            </a:r>
            <a:r>
              <a:rPr lang="en-US" dirty="0" smtClean="0"/>
              <a:t>)&gt;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5032374" y="2969254"/>
            <a:ext cx="3886200" cy="3946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PHASE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07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62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49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 bwMode="auto">
          <a:xfrm>
            <a:off x="200024" y="990600"/>
            <a:ext cx="8658225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607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Slide with 2-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200026" y="253664"/>
            <a:ext cx="866775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>
              <a:lnSpc>
                <a:spcPts val="2600"/>
              </a:lnSpc>
              <a:defRPr sz="2400" baseline="0"/>
            </a:lvl1pPr>
          </a:lstStyle>
          <a:p>
            <a:pPr lvl="0"/>
            <a:r>
              <a:rPr lang="en-US" dirty="0" smtClean="0"/>
              <a:t>Click to edit Master title style:</a:t>
            </a:r>
            <a:br>
              <a:rPr lang="en-US" dirty="0" smtClean="0"/>
            </a:br>
            <a:r>
              <a:rPr lang="en-US" dirty="0" smtClean="0"/>
              <a:t>2-Line Title Slide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 bwMode="auto">
          <a:xfrm>
            <a:off x="200025" y="987552"/>
            <a:ext cx="8659368" cy="541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93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 bwMode="auto">
          <a:xfrm>
            <a:off x="200026" y="978286"/>
            <a:ext cx="4101254" cy="44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0"/>
          </p:nvPr>
        </p:nvSpPr>
        <p:spPr bwMode="auto">
          <a:xfrm>
            <a:off x="209550" y="1533526"/>
            <a:ext cx="4091729" cy="4867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1"/>
          </p:nvPr>
        </p:nvSpPr>
        <p:spPr bwMode="auto">
          <a:xfrm>
            <a:off x="4673340" y="978286"/>
            <a:ext cx="4194435" cy="44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2"/>
          </p:nvPr>
        </p:nvSpPr>
        <p:spPr bwMode="auto">
          <a:xfrm>
            <a:off x="4673340" y="1514475"/>
            <a:ext cx="418491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2929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736289-944E-4351-99F8-38530D48FB62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E1A94-C56F-4213-9EA9-20E416C93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13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6" t="2032" r="18583" b="15953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40076"/>
            <a:ext cx="9144000" cy="6903243"/>
          </a:xfrm>
          <a:prstGeom prst="rect">
            <a:avLst/>
          </a:prstGeom>
          <a:gradFill>
            <a:gsLst>
              <a:gs pos="50000">
                <a:schemeClr val="accent6">
                  <a:alpha val="79000"/>
                </a:schemeClr>
              </a:gs>
              <a:gs pos="0">
                <a:schemeClr val="tx1">
                  <a:alpha val="94000"/>
                </a:schemeClr>
              </a:gs>
              <a:gs pos="100000">
                <a:schemeClr val="tx1">
                  <a:alpha val="9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0" t="23225" r="56832" b="40708"/>
          <a:stretch/>
        </p:blipFill>
        <p:spPr>
          <a:xfrm>
            <a:off x="1185152" y="1777289"/>
            <a:ext cx="3436754" cy="30159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571" y="-18131"/>
            <a:ext cx="1806854" cy="10005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620256" y="6492240"/>
            <a:ext cx="2133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1000" b="0" dirty="0">
                <a:solidFill>
                  <a:srgbClr val="DDDDDD"/>
                </a:solidFill>
              </a:rPr>
              <a:t>Template QF00236 Rev </a:t>
            </a:r>
            <a:r>
              <a:rPr lang="en-US" sz="1000" b="0" dirty="0" smtClean="0">
                <a:solidFill>
                  <a:srgbClr val="DDDDDD"/>
                </a:solidFill>
              </a:rPr>
              <a:t>H </a:t>
            </a:r>
            <a:endParaRPr lang="en-US" sz="1000" b="0" dirty="0">
              <a:solidFill>
                <a:srgbClr val="DDDDD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8" r:id="rId1"/>
    <p:sldLayoutId id="2147484248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025" y="6546076"/>
            <a:ext cx="347135" cy="244613"/>
          </a:xfrm>
          <a:prstGeom prst="rect">
            <a:avLst/>
          </a:prstGeom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174373" y="6461445"/>
            <a:ext cx="8795254" cy="0"/>
          </a:xfrm>
          <a:prstGeom prst="line">
            <a:avLst/>
          </a:prstGeom>
          <a:ln cap="rnd">
            <a:solidFill>
              <a:srgbClr val="0F73C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/>
          <p:cNvSpPr txBox="1">
            <a:spLocks/>
          </p:cNvSpPr>
          <p:nvPr/>
        </p:nvSpPr>
        <p:spPr>
          <a:xfrm>
            <a:off x="162920" y="6480368"/>
            <a:ext cx="47525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85E2FF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FE344B9-2513-47F3-95F2-DC2DCFA75C0A}" type="slidenum">
              <a:rPr lang="en-US" smtClean="0">
                <a:solidFill>
                  <a:srgbClr val="85E2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5E2FF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550385" y="6487310"/>
            <a:ext cx="1430815" cy="239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rgbClr val="85E2FF"/>
                </a:solidFill>
                <a:ea typeface="ＭＳ Ｐゴシック" charset="-128"/>
              </a:rPr>
              <a:t>Quantum Confidential</a:t>
            </a: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429735" y="6458946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>
                <a:solidFill>
                  <a:srgbClr val="85E2FF"/>
                </a:solidFill>
                <a:ea typeface="ＭＳ Ｐゴシック" charset="-128"/>
              </a:rPr>
              <a:t>|</a:t>
            </a:r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 bwMode="auto">
          <a:xfrm>
            <a:off x="3445985" y="6487311"/>
            <a:ext cx="2240440" cy="23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 smtClean="0">
                <a:solidFill>
                  <a:srgbClr val="85E2FF"/>
                </a:solidFill>
                <a:ea typeface="ＭＳ Ｐゴシック" charset="-128"/>
              </a:rPr>
              <a:t>05SEPT2014</a:t>
            </a:r>
            <a:endParaRPr lang="en-US" sz="1000" dirty="0">
              <a:solidFill>
                <a:srgbClr val="85E2FF"/>
              </a:solidFill>
              <a:ea typeface="ＭＳ Ｐゴシック" charset="-128"/>
            </a:endParaRPr>
          </a:p>
        </p:txBody>
      </p:sp>
      <p:sp>
        <p:nvSpPr>
          <p:cNvPr id="11" name="Slide Number Placeholder 4"/>
          <p:cNvSpPr txBox="1">
            <a:spLocks/>
          </p:cNvSpPr>
          <p:nvPr/>
        </p:nvSpPr>
        <p:spPr bwMode="auto">
          <a:xfrm>
            <a:off x="6617810" y="6487311"/>
            <a:ext cx="2240440" cy="23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 smtClean="0">
                <a:solidFill>
                  <a:srgbClr val="85E2FF"/>
                </a:solidFill>
                <a:ea typeface="ＭＳ Ｐゴシック" charset="-128"/>
              </a:rPr>
              <a:t>Template</a:t>
            </a:r>
            <a:r>
              <a:rPr lang="en-US" sz="1000" baseline="0" dirty="0" smtClean="0">
                <a:solidFill>
                  <a:srgbClr val="85E2FF"/>
                </a:solidFill>
                <a:ea typeface="ＭＳ Ｐゴシック" charset="-128"/>
              </a:rPr>
              <a:t> QF00236 Rev. H</a:t>
            </a:r>
            <a:endParaRPr lang="en-US" sz="1000" dirty="0">
              <a:solidFill>
                <a:srgbClr val="85E2FF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581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4" r:id="rId1"/>
    <p:sldLayoutId id="2147484249" r:id="rId2"/>
    <p:sldLayoutId id="2147484250" r:id="rId3"/>
    <p:sldLayoutId id="2147484252" r:id="rId4"/>
    <p:sldLayoutId id="2147484253" r:id="rId5"/>
    <p:sldLayoutId id="2147484256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b="1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err="1" smtClean="0"/>
              <a:t>StorNext</a:t>
            </a:r>
            <a:r>
              <a:rPr lang="en-US" dirty="0" smtClean="0"/>
              <a:t> Connect 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i="1" dirty="0" smtClean="0"/>
              <a:t>Seth Battin &amp; </a:t>
            </a:r>
            <a:r>
              <a:rPr lang="en-US" i="1" dirty="0" err="1" smtClean="0"/>
              <a:t>Román</a:t>
            </a:r>
            <a:r>
              <a:rPr lang="en-US" i="1" dirty="0" smtClean="0"/>
              <a:t> Saucedo</a:t>
            </a:r>
            <a:endParaRPr lang="en-US" i="1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SNC TOI </a:t>
            </a:r>
            <a:endParaRPr lang="en-US" dirty="0"/>
          </a:p>
        </p:txBody>
      </p:sp>
      <p:sp>
        <p:nvSpPr>
          <p:cNvPr id="18" name="Text Placeholder 10"/>
          <p:cNvSpPr txBox="1">
            <a:spLocks/>
          </p:cNvSpPr>
          <p:nvPr/>
        </p:nvSpPr>
        <p:spPr>
          <a:xfrm>
            <a:off x="5022849" y="3895481"/>
            <a:ext cx="3886200" cy="531544"/>
          </a:xfrm>
          <a:prstGeom prst="rect">
            <a:avLst/>
          </a:prstGeom>
        </p:spPr>
        <p:txBody>
          <a:bodyPr/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None/>
              <a:defRPr lang="en-US" sz="1600" b="0" spc="0" baseline="0">
                <a:solidFill>
                  <a:schemeClr val="bg1">
                    <a:lumMod val="85000"/>
                  </a:schemeClr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kern="0" smtClean="0"/>
              <a:t>April 21</a:t>
            </a:r>
            <a:r>
              <a:rPr lang="en-US" b="1" kern="0" baseline="30000" smtClean="0"/>
              <a:t>st</a:t>
            </a:r>
            <a:r>
              <a:rPr lang="en-US" b="1" kern="0" smtClean="0"/>
              <a:t> &amp; April 22</a:t>
            </a:r>
            <a:r>
              <a:rPr lang="en-US" b="1" kern="0" baseline="30000" smtClean="0"/>
              <a:t>nd</a:t>
            </a:r>
            <a:r>
              <a:rPr lang="en-US" b="1" kern="0" smtClean="0"/>
              <a:t>, 2015</a:t>
            </a:r>
          </a:p>
          <a:p>
            <a:r>
              <a:rPr lang="en-US" b="1" kern="0" smtClean="0"/>
              <a:t>Mendota Heights</a:t>
            </a:r>
            <a:endParaRPr lang="en-US" b="1" kern="0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rtl="0" eaLnBrk="1" fontAlgn="base" hangingPunct="1"/>
            <a:r>
              <a:rPr lang="en-US" sz="2800" b="1" spc="-50" baseline="0" dirty="0" smtClean="0">
                <a:solidFill>
                  <a:srgbClr val="FFFFFF"/>
                </a:solidFill>
                <a:effectLst/>
                <a:latin typeface="Arial"/>
                <a:ea typeface="ＭＳ Ｐゴシック"/>
                <a:cs typeface="Arial"/>
              </a:rPr>
              <a:t>Dashboard and Monitoring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8526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Monitoring: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Maximum </a:t>
            </a:r>
            <a:r>
              <a:rPr lang="en-US" dirty="0" smtClean="0"/>
              <a:t>detail </a:t>
            </a:r>
            <a:r>
              <a:rPr lang="en-US" dirty="0" smtClean="0"/>
              <a:t>about activity, performance, and resource </a:t>
            </a:r>
            <a:r>
              <a:rPr lang="en-US" dirty="0" smtClean="0"/>
              <a:t>usage, given available </a:t>
            </a:r>
            <a:r>
              <a:rPr lang="en-US" dirty="0" err="1" smtClean="0"/>
              <a:t>available</a:t>
            </a:r>
            <a:r>
              <a:rPr lang="en-US" dirty="0" smtClean="0"/>
              <a:t> </a:t>
            </a:r>
            <a:r>
              <a:rPr lang="en-US" dirty="0" err="1" smtClean="0"/>
              <a:t>QuStats</a:t>
            </a:r>
            <a:endParaRPr lang="en-US" dirty="0" smtClean="0"/>
          </a:p>
          <a:p>
            <a:r>
              <a:rPr lang="en-US" dirty="0" smtClean="0"/>
              <a:t>Use third-party, open-source software for data management and display (Graphite queries, Carbon </a:t>
            </a:r>
            <a:r>
              <a:rPr lang="en-US" dirty="0" err="1" smtClean="0"/>
              <a:t>cacheing</a:t>
            </a:r>
            <a:r>
              <a:rPr lang="en-US" dirty="0" smtClean="0"/>
              <a:t>, Whisper database, </a:t>
            </a:r>
            <a:r>
              <a:rPr lang="en-US" dirty="0" err="1" smtClean="0"/>
              <a:t>Highcharts</a:t>
            </a:r>
            <a:r>
              <a:rPr lang="en-US" dirty="0" smtClean="0"/>
              <a:t> charting)</a:t>
            </a:r>
            <a:endParaRPr lang="en-US" dirty="0" smtClean="0"/>
          </a:p>
          <a:p>
            <a:r>
              <a:rPr lang="en-US" baseline="0" dirty="0" smtClean="0"/>
              <a:t>Historical trends,</a:t>
            </a:r>
            <a:r>
              <a:rPr lang="en-US" dirty="0" smtClean="0"/>
              <a:t> </a:t>
            </a:r>
            <a:r>
              <a:rPr lang="en-US" baseline="0" dirty="0" smtClean="0"/>
              <a:t>current state, aggregate totals</a:t>
            </a:r>
          </a:p>
          <a:p>
            <a:r>
              <a:rPr lang="en-US" dirty="0" smtClean="0"/>
              <a:t>Filtering</a:t>
            </a:r>
            <a:r>
              <a:rPr lang="en-US" baseline="0" dirty="0" smtClean="0"/>
              <a:t> options and </a:t>
            </a:r>
            <a:r>
              <a:rPr lang="en-US" baseline="0" dirty="0" smtClean="0"/>
              <a:t>drill-down</a:t>
            </a:r>
          </a:p>
          <a:p>
            <a:r>
              <a:rPr lang="en-US" dirty="0" smtClean="0"/>
              <a:t>Provide multiple view points for clarity (file system broken down by clients that use it, client broken down by file systems </a:t>
            </a:r>
            <a:r>
              <a:rPr lang="en-US" smtClean="0"/>
              <a:t>that it uses)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401048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Monitoring: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5486400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dirty="0" smtClean="0"/>
              <a:t>Monitor Performance</a:t>
            </a:r>
          </a:p>
          <a:p>
            <a:pPr lvl="1"/>
            <a:r>
              <a:rPr lang="en-US" dirty="0" smtClean="0"/>
              <a:t>File System View</a:t>
            </a:r>
          </a:p>
          <a:p>
            <a:pPr lvl="2"/>
            <a:r>
              <a:rPr lang="en-US" dirty="0" smtClean="0"/>
              <a:t>I/O Activity</a:t>
            </a:r>
          </a:p>
          <a:p>
            <a:pPr lvl="2"/>
            <a:r>
              <a:rPr lang="en-US" dirty="0" smtClean="0"/>
              <a:t>Client Performance</a:t>
            </a:r>
          </a:p>
          <a:p>
            <a:pPr lvl="2"/>
            <a:r>
              <a:rPr lang="en-US" dirty="0" smtClean="0"/>
              <a:t>Stripe Group Performance</a:t>
            </a:r>
          </a:p>
          <a:p>
            <a:pPr lvl="2"/>
            <a:r>
              <a:rPr lang="en-US" dirty="0" smtClean="0"/>
              <a:t>Usage</a:t>
            </a:r>
          </a:p>
          <a:p>
            <a:pPr lvl="1"/>
            <a:r>
              <a:rPr lang="en-US" dirty="0" smtClean="0"/>
              <a:t>Client View</a:t>
            </a:r>
          </a:p>
          <a:p>
            <a:pPr lvl="2"/>
            <a:r>
              <a:rPr lang="en-US" dirty="0" smtClean="0"/>
              <a:t>I/O Activity</a:t>
            </a:r>
          </a:p>
          <a:p>
            <a:pPr lvl="2"/>
            <a:r>
              <a:rPr lang="en-US" dirty="0" smtClean="0"/>
              <a:t>File System Performance</a:t>
            </a:r>
          </a:p>
          <a:p>
            <a:pPr lvl="2"/>
            <a:r>
              <a:rPr lang="en-US" dirty="0" smtClean="0"/>
              <a:t>Usage</a:t>
            </a:r>
          </a:p>
          <a:p>
            <a:pPr marL="0" lvl="0" indent="0">
              <a:buNone/>
            </a:pPr>
            <a:r>
              <a:rPr lang="en-US" dirty="0" smtClean="0"/>
              <a:t>Monitor Storage</a:t>
            </a:r>
            <a:r>
              <a:rPr lang="en-US" baseline="0" dirty="0" smtClean="0"/>
              <a:t> Manager</a:t>
            </a:r>
          </a:p>
          <a:p>
            <a:pPr lvl="2"/>
            <a:r>
              <a:rPr lang="en-US" dirty="0" smtClean="0"/>
              <a:t>Device Activity</a:t>
            </a:r>
          </a:p>
          <a:p>
            <a:pPr lvl="2"/>
            <a:r>
              <a:rPr lang="en-US" dirty="0" smtClean="0"/>
              <a:t>Operation Activity</a:t>
            </a:r>
          </a:p>
          <a:p>
            <a:pPr lvl="2"/>
            <a:r>
              <a:rPr lang="en-US" dirty="0" smtClean="0"/>
              <a:t>Device Performance</a:t>
            </a:r>
          </a:p>
          <a:p>
            <a:pPr lvl="2"/>
            <a:r>
              <a:rPr lang="en-US" dirty="0" smtClean="0"/>
              <a:t>Storage </a:t>
            </a:r>
            <a:r>
              <a:rPr lang="en-US" dirty="0" smtClean="0"/>
              <a:t>Usage</a:t>
            </a:r>
          </a:p>
        </p:txBody>
      </p:sp>
    </p:spTree>
    <p:extLst>
      <p:ext uri="{BB962C8B-B14F-4D97-AF65-F5344CB8AC3E}">
        <p14:creationId xmlns:p14="http://schemas.microsoft.com/office/powerpoint/2010/main" val="353781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and NTP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third party software upon which Monitoring requires NTP</a:t>
            </a:r>
          </a:p>
          <a:p>
            <a:r>
              <a:rPr lang="en-US" dirty="0" smtClean="0"/>
              <a:t>If NTP is not running, Monitoring statistics may be silently lost, resulting in unreliable charts and tables</a:t>
            </a:r>
          </a:p>
          <a:p>
            <a:r>
              <a:rPr lang="en-US" dirty="0" smtClean="0"/>
              <a:t>Also affect the Health Check Dashboard display</a:t>
            </a:r>
          </a:p>
        </p:txBody>
      </p:sp>
    </p:spTree>
    <p:extLst>
      <p:ext uri="{BB962C8B-B14F-4D97-AF65-F5344CB8AC3E}">
        <p14:creationId xmlns:p14="http://schemas.microsoft.com/office/powerpoint/2010/main" val="3927576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Monitoring: 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Real-time updates</a:t>
            </a:r>
          </a:p>
          <a:p>
            <a:r>
              <a:rPr lang="en-US" dirty="0" smtClean="0"/>
              <a:t>Intelligent analysis, highlight problems</a:t>
            </a:r>
          </a:p>
          <a:p>
            <a:r>
              <a:rPr lang="en-US" dirty="0" smtClean="0"/>
              <a:t>User-perspective activity and performance (not just device-centric)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else would be useful to customers?  We need their feedback.</a:t>
            </a:r>
          </a:p>
        </p:txBody>
      </p:sp>
    </p:spTree>
    <p:extLst>
      <p:ext uri="{BB962C8B-B14F-4D97-AF65-F5344CB8AC3E}">
        <p14:creationId xmlns:p14="http://schemas.microsoft.com/office/powerpoint/2010/main" val="3619630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Dashboard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754" y="1169690"/>
            <a:ext cx="5493808" cy="4525963"/>
          </a:xfrm>
        </p:spPr>
      </p:pic>
    </p:spTree>
    <p:extLst>
      <p:ext uri="{BB962C8B-B14F-4D97-AF65-F5344CB8AC3E}">
        <p14:creationId xmlns:p14="http://schemas.microsoft.com/office/powerpoint/2010/main" val="324794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Dashboard: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environment health status</a:t>
            </a:r>
            <a:r>
              <a:rPr lang="en-US" baseline="0" dirty="0" smtClean="0"/>
              <a:t> at a glance</a:t>
            </a:r>
          </a:p>
          <a:p>
            <a:r>
              <a:rPr lang="en-US" dirty="0" smtClean="0"/>
              <a:t>Easy drill-down capability</a:t>
            </a:r>
            <a:endParaRPr lang="en-US" baseline="0" dirty="0" smtClean="0"/>
          </a:p>
          <a:p>
            <a:r>
              <a:rPr lang="en-US" baseline="0" dirty="0" smtClean="0"/>
              <a:t>Always</a:t>
            </a:r>
            <a:r>
              <a:rPr lang="en-US" dirty="0" smtClean="0"/>
              <a:t> accessible from everywhere</a:t>
            </a:r>
            <a:endParaRPr lang="en-US" baseline="0" dirty="0" smtClean="0"/>
          </a:p>
          <a:p>
            <a:r>
              <a:rPr lang="en-US" dirty="0" smtClean="0"/>
              <a:t>Adaptable content – widgets</a:t>
            </a:r>
          </a:p>
          <a:p>
            <a:r>
              <a:rPr lang="en-US" dirty="0" smtClean="0"/>
              <a:t>Content updated dynamically or </a:t>
            </a:r>
            <a:r>
              <a:rPr lang="en-US" dirty="0" smtClean="0"/>
              <a:t>manually</a:t>
            </a:r>
          </a:p>
          <a:p>
            <a:r>
              <a:rPr lang="en-US" dirty="0" smtClean="0"/>
              <a:t>Can represent very large environments on one page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941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Dashboard: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 Widgets: File System Storage,  Metadata Controllers,  Data I/O Throughput, </a:t>
            </a:r>
            <a:r>
              <a:rPr lang="en-US" baseline="0" dirty="0" smtClean="0"/>
              <a:t>Storage Arrays,</a:t>
            </a:r>
            <a:r>
              <a:rPr lang="en-US" dirty="0" smtClean="0"/>
              <a:t> </a:t>
            </a:r>
            <a:r>
              <a:rPr lang="en-US" baseline="0" dirty="0" smtClean="0"/>
              <a:t>Tape Libraries</a:t>
            </a:r>
            <a:r>
              <a:rPr lang="en-US" dirty="0"/>
              <a:t> </a:t>
            </a:r>
            <a:r>
              <a:rPr lang="en-US" dirty="0" smtClean="0"/>
              <a:t>(if library present)</a:t>
            </a:r>
          </a:p>
          <a:p>
            <a:r>
              <a:rPr lang="en-US" dirty="0"/>
              <a:t>R</a:t>
            </a:r>
            <a:r>
              <a:rPr lang="en-US" dirty="0" smtClean="0"/>
              <a:t>eal-time and refreshable</a:t>
            </a:r>
          </a:p>
          <a:p>
            <a:r>
              <a:rPr lang="en-US" dirty="0" smtClean="0"/>
              <a:t>Stoplight concept represents large environments</a:t>
            </a:r>
          </a:p>
          <a:p>
            <a:r>
              <a:rPr lang="en-US" dirty="0" smtClean="0"/>
              <a:t>Stoplight widgets flip for more detail.  Also links to login prompts, or to Monitor app pages for more detail.</a:t>
            </a:r>
          </a:p>
        </p:txBody>
      </p:sp>
    </p:spTree>
    <p:extLst>
      <p:ext uri="{BB962C8B-B14F-4D97-AF65-F5344CB8AC3E}">
        <p14:creationId xmlns:p14="http://schemas.microsoft.com/office/powerpoint/2010/main" val="267648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Dashboard: 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 smtClean="0"/>
              <a:t>Expanded </a:t>
            </a:r>
            <a:r>
              <a:rPr lang="en-US" baseline="0" dirty="0" smtClean="0"/>
              <a:t>set of widgets (selectable)</a:t>
            </a:r>
          </a:p>
          <a:p>
            <a:r>
              <a:rPr lang="en-US" baseline="0" dirty="0" smtClean="0"/>
              <a:t>Configurable layout and settings</a:t>
            </a:r>
          </a:p>
          <a:p>
            <a:r>
              <a:rPr lang="en-US" baseline="0" dirty="0" smtClean="0"/>
              <a:t>Automatic updates, </a:t>
            </a:r>
            <a:r>
              <a:rPr lang="en-US" dirty="0" smtClean="0"/>
              <a:t>event/problem </a:t>
            </a:r>
            <a:r>
              <a:rPr lang="en-US" baseline="0" dirty="0" smtClean="0"/>
              <a:t>notifications, and help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aseline="0" dirty="0" smtClean="0"/>
              <a:t>What else would be useful to customers?  We need their feedback.</a:t>
            </a:r>
          </a:p>
        </p:txBody>
      </p:sp>
    </p:spTree>
    <p:extLst>
      <p:ext uri="{BB962C8B-B14F-4D97-AF65-F5344CB8AC3E}">
        <p14:creationId xmlns:p14="http://schemas.microsoft.com/office/powerpoint/2010/main" val="1723881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</a:t>
            </a:r>
            <a:r>
              <a:rPr lang="en-US" baseline="0" dirty="0" smtClean="0"/>
              <a:t> Performance (File Systems)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831" y="1097783"/>
            <a:ext cx="6767566" cy="4525963"/>
          </a:xfrm>
        </p:spPr>
      </p:pic>
    </p:spTree>
    <p:extLst>
      <p:ext uri="{BB962C8B-B14F-4D97-AF65-F5344CB8AC3E}">
        <p14:creationId xmlns:p14="http://schemas.microsoft.com/office/powerpoint/2010/main" val="39020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</a:t>
            </a:r>
            <a:r>
              <a:rPr lang="en-US" baseline="0" dirty="0" smtClean="0"/>
              <a:t> Performance (File Systems)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233" y="1057589"/>
            <a:ext cx="6767566" cy="4525963"/>
          </a:xfrm>
        </p:spPr>
      </p:pic>
    </p:spTree>
    <p:extLst>
      <p:ext uri="{BB962C8B-B14F-4D97-AF65-F5344CB8AC3E}">
        <p14:creationId xmlns:p14="http://schemas.microsoft.com/office/powerpoint/2010/main" val="86586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</a:t>
            </a:r>
            <a:r>
              <a:rPr lang="en-US" baseline="0" dirty="0" smtClean="0"/>
              <a:t> </a:t>
            </a:r>
            <a:r>
              <a:rPr lang="en-US" baseline="0" dirty="0" smtClean="0"/>
              <a:t>Performance (File Systems)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91" y="1600200"/>
            <a:ext cx="7071817" cy="4525963"/>
          </a:xfrm>
        </p:spPr>
      </p:pic>
    </p:spTree>
    <p:extLst>
      <p:ext uri="{BB962C8B-B14F-4D97-AF65-F5344CB8AC3E}">
        <p14:creationId xmlns:p14="http://schemas.microsoft.com/office/powerpoint/2010/main" val="2514661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 Storage Manager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806" y="1067637"/>
            <a:ext cx="5493808" cy="4525963"/>
          </a:xfrm>
        </p:spPr>
      </p:pic>
    </p:spTree>
    <p:extLst>
      <p:ext uri="{BB962C8B-B14F-4D97-AF65-F5344CB8AC3E}">
        <p14:creationId xmlns:p14="http://schemas.microsoft.com/office/powerpoint/2010/main" val="30184277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7&quot;&gt;&lt;property id=&quot;20148&quot; value=&quot;5&quot;/&gt;&lt;property id=&quot;20300&quot; value=&quot;Slide 16&quot;/&gt;&lt;property id=&quot;20307&quot; value=&quot;331&quot;/&gt;&lt;/object&gt;&lt;object type=&quot;3&quot; unique_id=&quot;10082&quot;&gt;&lt;property id=&quot;20148&quot; value=&quot;5&quot;/&gt;&lt;property id=&quot;20300&quot; value=&quot;Slide 1&quot;/&gt;&lt;property id=&quot;20307&quot; value=&quot;346&quot;/&gt;&lt;/object&gt;&lt;object type=&quot;3&quot; unique_id=&quot;10183&quot;&gt;&lt;property id=&quot;20148&quot; value=&quot;5&quot;/&gt;&lt;property id=&quot;20300&quot; value=&quot;Slide 2&quot;/&gt;&lt;property id=&quot;20307&quot; value=&quot;352&quot;/&gt;&lt;/object&gt;&lt;object type=&quot;3&quot; unique_id=&quot;10184&quot;&gt;&lt;property id=&quot;20148&quot; value=&quot;5&quot;/&gt;&lt;property id=&quot;20300&quot; value=&quot;Slide 17 - &amp;quot;CHAPTER HEADLINE&amp;#x0D;&amp;#x0A;GOES HERE&amp;quot;&quot;/&gt;&lt;property id=&quot;20307&quot; value=&quot;348&quot;/&gt;&lt;/object&gt;&lt;object type=&quot;3&quot; unique_id=&quot;10185&quot;&gt;&lt;property id=&quot;20148&quot; value=&quot;5&quot;/&gt;&lt;property id=&quot;20300&quot; value=&quot;Slide 18 - &amp;quot;CHAPTER HEADLINE &amp;#x0D;&amp;#x0A;GOES HERE&amp;quot;&quot;/&gt;&lt;property id=&quot;20307&quot; value=&quot;347&quot;/&gt;&lt;/object&gt;&lt;object type=&quot;3&quot; unique_id=&quot;10186&quot;&gt;&lt;property id=&quot;20148&quot; value=&quot;5&quot;/&gt;&lt;property id=&quot;20300&quot; value=&quot;Slide 19 - &amp;quot;CHAPTER HEADLINE &amp;#x0D;&amp;#x0A;GOES HERE&amp;quot;&quot;/&gt;&lt;property id=&quot;20307&quot; value=&quot;349&quot;/&gt;&lt;/object&gt;&lt;object type=&quot;3&quot; unique_id=&quot;10187&quot;&gt;&lt;property id=&quot;20148&quot; value=&quot;5&quot;/&gt;&lt;property id=&quot;20300&quot; value=&quot;Slide 20 - &amp;quot;CHAPTER HEADLINE&amp;#x0D;&amp;#x0A;GOES HERE&amp;quot;&quot;/&gt;&lt;property id=&quot;20307&quot; value=&quot;350&quot;/&gt;&lt;/object&gt;&lt;object type=&quot;3&quot; unique_id=&quot;10348&quot;&gt;&lt;property id=&quot;20148&quot; value=&quot;5&quot;/&gt;&lt;property id=&quot;20300&quot; value=&quot;Slide 4 - &amp;quot;Before you begin…&amp;quot;&quot;/&gt;&lt;property id=&quot;20307&quot; value=&quot;354&quot;/&gt;&lt;/object&gt;&lt;object type=&quot;3&quot; unique_id=&quot;10349&quot;&gt;&lt;property id=&quot;20148&quot; value=&quot;5&quot;/&gt;&lt;property id=&quot;20300&quot; value=&quot;Slide 5 - &amp;quot;Headline goes here&amp;quot;&quot;/&gt;&lt;property id=&quot;20307&quot; value=&quot;353&quot;/&gt;&lt;/object&gt;&lt;object type=&quot;3&quot; unique_id=&quot;10350&quot;&gt;&lt;property id=&quot;20148&quot; value=&quot;5&quot;/&gt;&lt;property id=&quot;20300&quot; value=&quot;Slide 6 - &amp;quot;Converting old presentations to the new format&amp;quot;&quot;/&gt;&lt;property id=&quot;20307&quot; value=&quot;355&quot;/&gt;&lt;/object&gt;&lt;object type=&quot;3&quot; unique_id=&quot;10351&quot;&gt;&lt;property id=&quot;20148&quot; value=&quot;5&quot;/&gt;&lt;property id=&quot;20300&quot; value=&quot;Slide 7 - &amp;quot;Converting old presentations to the new format&amp;quot;&quot;/&gt;&lt;property id=&quot;20307&quot; value=&quot;356&quot;/&gt;&lt;/object&gt;&lt;object type=&quot;3&quot; unique_id=&quot;10352&quot;&gt;&lt;property id=&quot;20148&quot; value=&quot;5&quot;/&gt;&lt;property id=&quot;20300&quot; value=&quot;Slide 8 - &amp;quot;Converting old presentations to the new format&amp;quot;&quot;/&gt;&lt;property id=&quot;20307&quot; value=&quot;357&quot;/&gt;&lt;/object&gt;&lt;object type=&quot;3&quot; unique_id=&quot;10353&quot;&gt;&lt;property id=&quot;20148&quot; value=&quot;5&quot;/&gt;&lt;property id=&quot;20300&quot; value=&quot;Slide 9 - &amp;quot;Converting old presentations to the new format&amp;quot;&quot;/&gt;&lt;property id=&quot;20307&quot; value=&quot;358&quot;/&gt;&lt;/object&gt;&lt;object type=&quot;3&quot; unique_id=&quot;10354&quot;&gt;&lt;property id=&quot;20148&quot; value=&quot;5&quot;/&gt;&lt;property id=&quot;20300&quot; value=&quot;Slide 10 - &amp;quot;Converting old presentations to the new format&amp;quot;&quot;/&gt;&lt;property id=&quot;20307&quot; value=&quot;359&quot;/&gt;&lt;/object&gt;&lt;object type=&quot;3&quot; unique_id=&quot;10355&quot;&gt;&lt;property id=&quot;20148&quot; value=&quot;5&quot;/&gt;&lt;property id=&quot;20300&quot; value=&quot;Slide 11 - &amp;quot;Converting old presentations to the new format&amp;quot;&quot;/&gt;&lt;property id=&quot;20307&quot; value=&quot;360&quot;/&gt;&lt;/object&gt;&lt;object type=&quot;3&quot; unique_id=&quot;10356&quot;&gt;&lt;property id=&quot;20148&quot; value=&quot;5&quot;/&gt;&lt;property id=&quot;20300&quot; value=&quot;Slide 12 - &amp;quot;Converting old presentations to the new format&amp;quot;&quot;/&gt;&lt;property id=&quot;20307&quot; value=&quot;361&quot;/&gt;&lt;/object&gt;&lt;object type=&quot;3&quot; unique_id=&quot;10357&quot;&gt;&lt;property id=&quot;20148&quot; value=&quot;5&quot;/&gt;&lt;property id=&quot;20300&quot; value=&quot;Slide 13 - &amp;quot;Converting old presentations to the new format&amp;quot;&quot;/&gt;&lt;property id=&quot;20307&quot; value=&quot;362&quot;/&gt;&lt;/object&gt;&lt;object type=&quot;3&quot; unique_id=&quot;10358&quot;&gt;&lt;property id=&quot;20148&quot; value=&quot;5&quot;/&gt;&lt;property id=&quot;20300&quot; value=&quot;Slide 14 - &amp;quot;Converting old presentations to the new format&amp;quot;&quot;/&gt;&lt;property id=&quot;20307&quot; value=&quot;363&quot;/&gt;&lt;/object&gt;&lt;object type=&quot;3&quot; unique_id=&quot;10359&quot;&gt;&lt;property id=&quot;20148&quot; value=&quot;5&quot;/&gt;&lt;property id=&quot;20300&quot; value=&quot;Slide 15 - &amp;quot;Converting old presentations to the new format&amp;quot;&quot;/&gt;&lt;property id=&quot;20307&quot; value=&quot;364&quot;/&gt;&lt;/object&gt;&lt;object type=&quot;3&quot; unique_id=&quot;10427&quot;&gt;&lt;property id=&quot;20148&quot; value=&quot;5&quot;/&gt;&lt;property id=&quot;20300&quot; value=&quot;Slide 3 - &amp;quot;Title Goes Here&amp;quot;&quot;/&gt;&lt;property id=&quot;20307&quot; value=&quot;3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NC-TOI-template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ontent Slide">
  <a:themeElements>
    <a:clrScheme name="Custom 10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00B6F1"/>
      </a:hlink>
      <a:folHlink>
        <a:srgbClr val="00B6F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SNC-TOI-template</Template>
  <TotalTime>322</TotalTime>
  <Words>387</Words>
  <Application>Microsoft Office PowerPoint</Application>
  <PresentationFormat>On-screen Show (4:3)</PresentationFormat>
  <Paragraphs>63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SNC-TOI-template</vt:lpstr>
      <vt:lpstr>Content Slide</vt:lpstr>
      <vt:lpstr>Dashboard and Monitoring</vt:lpstr>
      <vt:lpstr>Dashboard</vt:lpstr>
      <vt:lpstr>Dashboard: Goals</vt:lpstr>
      <vt:lpstr>Dashboard: Features</vt:lpstr>
      <vt:lpstr>Dashboard: Roadmap</vt:lpstr>
      <vt:lpstr>Monitor Performance (File Systems)</vt:lpstr>
      <vt:lpstr>Monitor Performance (File Systems)</vt:lpstr>
      <vt:lpstr>Monitor Performance (File Systems)</vt:lpstr>
      <vt:lpstr>Monitor Storage Manager</vt:lpstr>
      <vt:lpstr>Monitoring: Goals</vt:lpstr>
      <vt:lpstr>Monitoring: Features</vt:lpstr>
      <vt:lpstr>Monitoring and NTP</vt:lpstr>
      <vt:lpstr>Monitoring: Roadmap</vt:lpstr>
    </vt:vector>
  </TitlesOfParts>
  <Company>Quantum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Dashboard and Monitoring</dc:title>
  <dc:subject>Agile Template QF00236</dc:subject>
  <dc:creator>Seth Battin</dc:creator>
  <dc:description>Agile Template QF00236 Rev H (Oct 10 2013)</dc:description>
  <cp:lastModifiedBy>Roma J. Saucedo</cp:lastModifiedBy>
  <cp:revision>12</cp:revision>
  <cp:lastPrinted>2014-09-02T20:39:28Z</cp:lastPrinted>
  <dcterms:created xsi:type="dcterms:W3CDTF">2015-04-16T21:33:14Z</dcterms:created>
  <dcterms:modified xsi:type="dcterms:W3CDTF">2015-04-21T23:52:36Z</dcterms:modified>
</cp:coreProperties>
</file>