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8" r:id="rId1"/>
    <p:sldMasterId id="2147484158" r:id="rId2"/>
  </p:sldMasterIdLst>
  <p:notesMasterIdLst>
    <p:notesMasterId r:id="rId19"/>
  </p:notesMasterIdLst>
  <p:handoutMasterIdLst>
    <p:handoutMasterId r:id="rId20"/>
  </p:handoutMasterIdLst>
  <p:sldIdLst>
    <p:sldId id="581" r:id="rId3"/>
    <p:sldId id="473" r:id="rId4"/>
    <p:sldId id="582" r:id="rId5"/>
    <p:sldId id="610" r:id="rId6"/>
    <p:sldId id="586" r:id="rId7"/>
    <p:sldId id="611" r:id="rId8"/>
    <p:sldId id="595" r:id="rId9"/>
    <p:sldId id="612" r:id="rId10"/>
    <p:sldId id="617" r:id="rId11"/>
    <p:sldId id="591" r:id="rId12"/>
    <p:sldId id="613" r:id="rId13"/>
    <p:sldId id="614" r:id="rId14"/>
    <p:sldId id="615" r:id="rId15"/>
    <p:sldId id="616" r:id="rId16"/>
    <p:sldId id="587" r:id="rId17"/>
    <p:sldId id="608" r:id="rId18"/>
  </p:sldIdLst>
  <p:sldSz cx="9144000" cy="6858000" type="screen4x3"/>
  <p:notesSz cx="7010400" cy="92964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6600"/>
    <a:srgbClr val="00B6F1"/>
    <a:srgbClr val="6A9733"/>
    <a:srgbClr val="85E2FF"/>
    <a:srgbClr val="666666"/>
    <a:srgbClr val="B0B9BF"/>
    <a:srgbClr val="083A64"/>
    <a:srgbClr val="000000"/>
    <a:srgbClr val="0F73C3"/>
    <a:srgbClr val="ABE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8163" autoAdjust="0"/>
  </p:normalViewPr>
  <p:slideViewPr>
    <p:cSldViewPr snapToGrid="0" showGuides="1">
      <p:cViewPr>
        <p:scale>
          <a:sx n="100" d="100"/>
          <a:sy n="100" d="100"/>
        </p:scale>
        <p:origin x="-162" y="-102"/>
      </p:cViewPr>
      <p:guideLst>
        <p:guide orient="horz" pos="2160"/>
        <p:guide pos="5471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0" d="100"/>
          <a:sy n="70" d="100"/>
        </p:scale>
        <p:origin x="-2190" y="-11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6" descr="logo_blu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" y="111364"/>
            <a:ext cx="2103120" cy="353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/>
          <p:cNvSpPr>
            <a:spLocks noGrp="1"/>
          </p:cNvSpPr>
          <p:nvPr>
            <p:ph type="sldNum" sz="quarter" idx="3"/>
          </p:nvPr>
        </p:nvSpPr>
        <p:spPr>
          <a:xfrm>
            <a:off x="6387255" y="8829967"/>
            <a:ext cx="621524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9F9C8E3-2B65-4B14-AAA2-6F77C02A56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5919893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00" dirty="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806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55787" y="4415790"/>
            <a:ext cx="6698827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pic>
        <p:nvPicPr>
          <p:cNvPr id="32772" name="Picture 8" descr="logo_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" y="111364"/>
            <a:ext cx="2103120" cy="353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5919893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00" dirty="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6387255" y="8829967"/>
            <a:ext cx="621524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462E7E0-0284-4AB1-A318-757D542418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37867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ＭＳ Ｐゴシック" charset="-128"/>
      </a:defRPr>
    </a:lvl1pPr>
    <a:lvl2pPr marL="4572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861519-8410-4FA8-BFFA-133AFA38DA6C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57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5919893" cy="46482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2E7E0-0284-4AB1-A318-757D542418E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127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2E7E0-0284-4AB1-A318-757D542418E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127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2E7E0-0284-4AB1-A318-757D542418E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127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2E7E0-0284-4AB1-A318-757D542418E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127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2E7E0-0284-4AB1-A318-757D542418E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127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2E7E0-0284-4AB1-A318-757D542418E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127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2E7E0-0284-4AB1-A318-757D542418E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12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2E7E0-0284-4AB1-A318-757D542418E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12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2E7E0-0284-4AB1-A318-757D542418E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12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2E7E0-0284-4AB1-A318-757D542418E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12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2E7E0-0284-4AB1-A318-757D542418E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12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2E7E0-0284-4AB1-A318-757D542418E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127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2E7E0-0284-4AB1-A318-757D542418E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127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2E7E0-0284-4AB1-A318-757D542418E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127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2E7E0-0284-4AB1-A318-757D542418E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12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D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5031475" y="1888050"/>
            <a:ext cx="3886200" cy="1312349"/>
          </a:xfrm>
          <a:prstGeom prst="rect">
            <a:avLst/>
          </a:prstGeom>
        </p:spPr>
        <p:txBody>
          <a:bodyPr anchor="b" anchorCtr="0"/>
          <a:lstStyle>
            <a:lvl1pPr marL="0" indent="0">
              <a:lnSpc>
                <a:spcPts val="3000"/>
              </a:lnSpc>
              <a:spcBef>
                <a:spcPts val="300"/>
              </a:spcBef>
              <a:buNone/>
              <a:defRPr sz="3200" b="1" spc="-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PRESENTATION TITLE OR TOPIC</a:t>
            </a:r>
            <a:br>
              <a:rPr lang="en-US" dirty="0" smtClean="0"/>
            </a:br>
            <a:r>
              <a:rPr lang="en-US" dirty="0" smtClean="0"/>
              <a:t>3-LINE TITLE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032374" y="3150229"/>
            <a:ext cx="3886200" cy="5315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spc="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032374" y="4076456"/>
            <a:ext cx="3886200" cy="5315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spc="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10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Ph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5031475" y="1514476"/>
            <a:ext cx="3886200" cy="1428749"/>
          </a:xfrm>
          <a:prstGeom prst="rect">
            <a:avLst/>
          </a:prstGeom>
        </p:spPr>
        <p:txBody>
          <a:bodyPr anchor="b" anchorCtr="0"/>
          <a:lstStyle>
            <a:lvl1pPr marL="0" indent="0">
              <a:lnSpc>
                <a:spcPts val="3400"/>
              </a:lnSpc>
              <a:buNone/>
              <a:defRPr sz="2800" b="1" spc="-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&lt;PROGRAM NAME&gt;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032374" y="3429000"/>
            <a:ext cx="3886200" cy="6528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spc="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Presenter(s)</a:t>
            </a:r>
          </a:p>
          <a:p>
            <a:pPr lvl="0"/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032374" y="4076456"/>
            <a:ext cx="3886200" cy="5315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spc="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 smtClean="0"/>
              <a:t>&lt;Review Date (</a:t>
            </a:r>
            <a:r>
              <a:rPr lang="en-US" dirty="0" err="1" smtClean="0"/>
              <a:t>ddMMMyyyy</a:t>
            </a:r>
            <a:r>
              <a:rPr lang="en-US" dirty="0" smtClean="0"/>
              <a:t>)&gt;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5032374" y="2969254"/>
            <a:ext cx="3886200" cy="3946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spc="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PHASE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07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62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Onl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 bwMode="auto">
          <a:xfrm>
            <a:off x="200025" y="257770"/>
            <a:ext cx="86677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295275" y="914400"/>
            <a:ext cx="8382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9495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7770"/>
            <a:ext cx="8228014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 bwMode="auto">
          <a:xfrm>
            <a:off x="457200" y="990600"/>
            <a:ext cx="8228013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57200" y="915988"/>
            <a:ext cx="82200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607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Content Slide with 2-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200026" y="253664"/>
            <a:ext cx="8667750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>
              <a:lnSpc>
                <a:spcPts val="2600"/>
              </a:lnSpc>
              <a:defRPr sz="2400" baseline="0"/>
            </a:lvl1pPr>
          </a:lstStyle>
          <a:p>
            <a:pPr lvl="0"/>
            <a:r>
              <a:rPr lang="en-US" dirty="0" smtClean="0"/>
              <a:t>Click to edit Master title style:</a:t>
            </a:r>
            <a:br>
              <a:rPr lang="en-US" dirty="0" smtClean="0"/>
            </a:br>
            <a:r>
              <a:rPr lang="en-US" dirty="0" smtClean="0"/>
              <a:t>2-Line Title Slide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 bwMode="auto">
          <a:xfrm>
            <a:off x="200025" y="987552"/>
            <a:ext cx="8659368" cy="541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95275" y="914400"/>
            <a:ext cx="8382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4932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idx="1"/>
          </p:nvPr>
        </p:nvSpPr>
        <p:spPr bwMode="auto">
          <a:xfrm>
            <a:off x="200026" y="978286"/>
            <a:ext cx="4101254" cy="44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28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idx="10"/>
          </p:nvPr>
        </p:nvSpPr>
        <p:spPr bwMode="auto">
          <a:xfrm>
            <a:off x="209550" y="1533526"/>
            <a:ext cx="4091729" cy="4867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idx="11"/>
          </p:nvPr>
        </p:nvSpPr>
        <p:spPr bwMode="auto">
          <a:xfrm>
            <a:off x="4673340" y="978286"/>
            <a:ext cx="4194435" cy="44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28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idx="12"/>
          </p:nvPr>
        </p:nvSpPr>
        <p:spPr bwMode="auto">
          <a:xfrm>
            <a:off x="4673340" y="1514475"/>
            <a:ext cx="418491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95275" y="914400"/>
            <a:ext cx="8382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" name="Title Placeholder 1"/>
          <p:cNvSpPr>
            <a:spLocks noGrp="1"/>
          </p:cNvSpPr>
          <p:nvPr>
            <p:ph type="title"/>
          </p:nvPr>
        </p:nvSpPr>
        <p:spPr bwMode="auto">
          <a:xfrm>
            <a:off x="200025" y="257770"/>
            <a:ext cx="86677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29296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6" t="2032" r="18583" b="15953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-40076"/>
            <a:ext cx="9144000" cy="6903243"/>
          </a:xfrm>
          <a:prstGeom prst="rect">
            <a:avLst/>
          </a:prstGeom>
          <a:gradFill>
            <a:gsLst>
              <a:gs pos="50000">
                <a:schemeClr val="accent6">
                  <a:alpha val="79000"/>
                </a:schemeClr>
              </a:gs>
              <a:gs pos="0">
                <a:schemeClr val="tx1">
                  <a:alpha val="94000"/>
                </a:schemeClr>
              </a:gs>
              <a:gs pos="100000">
                <a:schemeClr val="tx1">
                  <a:alpha val="9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0" t="23225" r="56832" b="40708"/>
          <a:stretch/>
        </p:blipFill>
        <p:spPr>
          <a:xfrm>
            <a:off x="1185152" y="1777289"/>
            <a:ext cx="3436754" cy="30159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571" y="-18131"/>
            <a:ext cx="1806854" cy="10005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050" y="1582738"/>
            <a:ext cx="4789488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620256" y="6492240"/>
            <a:ext cx="2133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1000" b="0" dirty="0">
                <a:solidFill>
                  <a:srgbClr val="DDDDDD"/>
                </a:solidFill>
              </a:rPr>
              <a:t>Template QF00236 Rev </a:t>
            </a:r>
            <a:r>
              <a:rPr lang="en-US" sz="1000" b="0" dirty="0" smtClean="0">
                <a:solidFill>
                  <a:srgbClr val="DDDDDD"/>
                </a:solidFill>
              </a:rPr>
              <a:t>H </a:t>
            </a:r>
            <a:endParaRPr lang="en-US" sz="1000" b="0" dirty="0">
              <a:solidFill>
                <a:srgbClr val="DDDDDD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8" r:id="rId1"/>
    <p:sldLayoutId id="2147484248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3200" kern="1200" dirty="0">
          <a:solidFill>
            <a:srgbClr val="0076BB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SzPct val="75000"/>
        <a:buFont typeface="Wingdings" pitchFamily="2" charset="2"/>
        <a:buChar char="§"/>
        <a:defRPr lang="en-US" sz="24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charset="0"/>
        <a:buChar char="–"/>
        <a:defRPr lang="en-US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charset="0"/>
        <a:buChar char="–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025" y="6546076"/>
            <a:ext cx="347135" cy="244613"/>
          </a:xfrm>
          <a:prstGeom prst="rect">
            <a:avLst/>
          </a:prstGeom>
          <a:effectLst/>
        </p:spPr>
      </p:pic>
      <p:cxnSp>
        <p:nvCxnSpPr>
          <p:cNvPr id="5" name="Straight Connector 4"/>
          <p:cNvCxnSpPr/>
          <p:nvPr/>
        </p:nvCxnSpPr>
        <p:spPr>
          <a:xfrm>
            <a:off x="174373" y="6461445"/>
            <a:ext cx="8795254" cy="0"/>
          </a:xfrm>
          <a:prstGeom prst="line">
            <a:avLst/>
          </a:prstGeom>
          <a:ln cap="rnd">
            <a:solidFill>
              <a:srgbClr val="0F73C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/>
          <p:cNvSpPr txBox="1">
            <a:spLocks/>
          </p:cNvSpPr>
          <p:nvPr/>
        </p:nvSpPr>
        <p:spPr>
          <a:xfrm>
            <a:off x="162920" y="6480368"/>
            <a:ext cx="47525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US" sz="1000" kern="1200">
                <a:solidFill>
                  <a:srgbClr val="85E2FF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>
              <a:defRPr/>
            </a:pPr>
            <a:fld id="{7FE344B9-2513-47F3-95F2-DC2DCFA75C0A}" type="slidenum">
              <a:rPr lang="en-US" smtClean="0">
                <a:solidFill>
                  <a:srgbClr val="85E2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5E2FF"/>
              </a:solidFill>
            </a:endParaRP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 bwMode="auto">
          <a:xfrm>
            <a:off x="550385" y="6487310"/>
            <a:ext cx="1430815" cy="239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00" dirty="0">
                <a:solidFill>
                  <a:srgbClr val="85E2FF"/>
                </a:solidFill>
                <a:ea typeface="ＭＳ Ｐゴシック" charset="-128"/>
              </a:rPr>
              <a:t>Quantum Confidential</a:t>
            </a:r>
          </a:p>
        </p:txBody>
      </p:sp>
      <p:sp>
        <p:nvSpPr>
          <p:cNvPr id="8" name="Rectangle 7"/>
          <p:cNvSpPr>
            <a:spLocks noGrp="1" noChangeArrowheads="1"/>
          </p:cNvSpPr>
          <p:nvPr/>
        </p:nvSpPr>
        <p:spPr bwMode="auto">
          <a:xfrm>
            <a:off x="429735" y="6458946"/>
            <a:ext cx="1714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100" dirty="0">
                <a:solidFill>
                  <a:srgbClr val="85E2FF"/>
                </a:solidFill>
                <a:ea typeface="ＭＳ Ｐゴシック" charset="-128"/>
              </a:rPr>
              <a:t>|</a:t>
            </a:r>
          </a:p>
        </p:txBody>
      </p:sp>
      <p:sp>
        <p:nvSpPr>
          <p:cNvPr id="9" name="Slide Number Placeholder 4"/>
          <p:cNvSpPr txBox="1">
            <a:spLocks/>
          </p:cNvSpPr>
          <p:nvPr/>
        </p:nvSpPr>
        <p:spPr bwMode="auto">
          <a:xfrm>
            <a:off x="3445985" y="6487311"/>
            <a:ext cx="2240440" cy="23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00" dirty="0" smtClean="0">
                <a:solidFill>
                  <a:srgbClr val="85E2FF"/>
                </a:solidFill>
                <a:ea typeface="ＭＳ Ｐゴシック" charset="-128"/>
              </a:rPr>
              <a:t>05SEPT2014</a:t>
            </a:r>
            <a:endParaRPr lang="en-US" sz="1000" dirty="0">
              <a:solidFill>
                <a:srgbClr val="85E2FF"/>
              </a:solidFill>
              <a:ea typeface="ＭＳ Ｐゴシック" charset="-128"/>
            </a:endParaRPr>
          </a:p>
        </p:txBody>
      </p:sp>
      <p:sp>
        <p:nvSpPr>
          <p:cNvPr id="11" name="Slide Number Placeholder 4"/>
          <p:cNvSpPr txBox="1">
            <a:spLocks/>
          </p:cNvSpPr>
          <p:nvPr/>
        </p:nvSpPr>
        <p:spPr bwMode="auto">
          <a:xfrm>
            <a:off x="6617810" y="6487311"/>
            <a:ext cx="2240440" cy="23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00" dirty="0" smtClean="0">
                <a:solidFill>
                  <a:srgbClr val="85E2FF"/>
                </a:solidFill>
                <a:ea typeface="ＭＳ Ｐゴシック" charset="-128"/>
              </a:rPr>
              <a:t>Template</a:t>
            </a:r>
            <a:r>
              <a:rPr lang="en-US" sz="1000" baseline="0" dirty="0" smtClean="0">
                <a:solidFill>
                  <a:srgbClr val="85E2FF"/>
                </a:solidFill>
                <a:ea typeface="ＭＳ Ｐゴシック" charset="-128"/>
              </a:rPr>
              <a:t> QF00236 Rev. H</a:t>
            </a:r>
            <a:endParaRPr lang="en-US" sz="1000" dirty="0">
              <a:solidFill>
                <a:srgbClr val="85E2FF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5818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4" r:id="rId1"/>
    <p:sldLayoutId id="2147484249" r:id="rId2"/>
    <p:sldLayoutId id="2147484250" r:id="rId3"/>
    <p:sldLayoutId id="2147484252" r:id="rId4"/>
    <p:sldLayoutId id="2147484253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3200" b="1" kern="1200" dirty="0">
          <a:solidFill>
            <a:srgbClr val="0076BB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SzPct val="75000"/>
        <a:buFont typeface="Wingdings" pitchFamily="2" charset="2"/>
        <a:buChar char="§"/>
        <a:defRPr lang="en-US" sz="24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charset="0"/>
        <a:buChar char="–"/>
        <a:defRPr lang="en-US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charset="0"/>
        <a:buChar char="–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StorNext Connect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i="1" dirty="0" smtClean="0"/>
              <a:t>Robert Metcalf</a:t>
            </a:r>
            <a:endParaRPr lang="en-US" i="1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SNC TOI </a:t>
            </a:r>
            <a:endParaRPr lang="en-US" dirty="0"/>
          </a:p>
        </p:txBody>
      </p:sp>
      <p:sp>
        <p:nvSpPr>
          <p:cNvPr id="18" name="Text Placeholder 10"/>
          <p:cNvSpPr txBox="1">
            <a:spLocks/>
          </p:cNvSpPr>
          <p:nvPr/>
        </p:nvSpPr>
        <p:spPr>
          <a:xfrm>
            <a:off x="5022849" y="3895481"/>
            <a:ext cx="3886200" cy="531544"/>
          </a:xfrm>
          <a:prstGeom prst="rect">
            <a:avLst/>
          </a:prstGeom>
        </p:spPr>
        <p:txBody>
          <a:bodyPr/>
          <a:lstStyle>
            <a:lvl1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SzPct val="75000"/>
              <a:buFont typeface="Wingdings" pitchFamily="2" charset="2"/>
              <a:buNone/>
              <a:defRPr lang="en-US" sz="1600" b="0" spc="0" baseline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Arial" charset="0"/>
              <a:buChar char="–"/>
              <a:defRPr lang="en-US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Arial" charset="0"/>
              <a:buChar char="–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kern="0" smtClean="0"/>
              <a:t>April 21</a:t>
            </a:r>
            <a:r>
              <a:rPr lang="en-US" b="1" kern="0" baseline="30000" smtClean="0"/>
              <a:t>st</a:t>
            </a:r>
            <a:r>
              <a:rPr lang="en-US" b="1" kern="0" smtClean="0"/>
              <a:t> &amp; April 22</a:t>
            </a:r>
            <a:r>
              <a:rPr lang="en-US" b="1" kern="0" baseline="30000" smtClean="0"/>
              <a:t>nd</a:t>
            </a:r>
            <a:r>
              <a:rPr lang="en-US" b="1" kern="0" smtClean="0"/>
              <a:t>, 2015</a:t>
            </a:r>
          </a:p>
          <a:p>
            <a:r>
              <a:rPr lang="en-US" b="1" kern="0" smtClean="0"/>
              <a:t>Mendota Heights</a:t>
            </a:r>
            <a:endParaRPr lang="en-US" b="1" kern="0" dirty="0"/>
          </a:p>
        </p:txBody>
      </p:sp>
    </p:spTree>
    <p:extLst>
      <p:ext uri="{BB962C8B-B14F-4D97-AF65-F5344CB8AC3E}">
        <p14:creationId xmlns:p14="http://schemas.microsoft.com/office/powerpoint/2010/main" val="3485261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6" y="295275"/>
            <a:ext cx="8218488" cy="602258"/>
          </a:xfrm>
        </p:spPr>
        <p:txBody>
          <a:bodyPr>
            <a:normAutofit/>
          </a:bodyPr>
          <a:lstStyle/>
          <a:p>
            <a:pPr eaLnBrk="1" hangingPunct="1">
              <a:tabLst>
                <a:tab pos="1600200" algn="l"/>
              </a:tabLst>
            </a:pPr>
            <a:r>
              <a:rPr lang="en-US" sz="2800" dirty="0" smtClean="0"/>
              <a:t>Jobs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1143000"/>
            <a:ext cx="8228012" cy="5238750"/>
          </a:xfrm>
        </p:spPr>
        <p:txBody>
          <a:bodyPr>
            <a:normAutofit/>
          </a:bodyPr>
          <a:lstStyle/>
          <a:p>
            <a:pPr>
              <a:lnSpc>
                <a:spcPct val="135000"/>
              </a:lnSpc>
              <a:spcBef>
                <a:spcPts val="600"/>
              </a:spcBef>
            </a:pPr>
            <a:r>
              <a:rPr lang="en-US" sz="2800" dirty="0" smtClean="0"/>
              <a:t>Clients are updated via “jobs”</a:t>
            </a:r>
          </a:p>
          <a:p>
            <a:pPr lvl="1">
              <a:lnSpc>
                <a:spcPct val="135000"/>
              </a:lnSpc>
              <a:spcBef>
                <a:spcPts val="600"/>
              </a:spcBef>
            </a:pPr>
            <a:r>
              <a:rPr lang="en-US" sz="2200" dirty="0" smtClean="0"/>
              <a:t>Jobs run asynchronously</a:t>
            </a:r>
          </a:p>
          <a:p>
            <a:pPr lvl="1">
              <a:lnSpc>
                <a:spcPct val="135000"/>
              </a:lnSpc>
              <a:spcBef>
                <a:spcPts val="600"/>
              </a:spcBef>
            </a:pPr>
            <a:r>
              <a:rPr lang="en-US" sz="2200" dirty="0" smtClean="0"/>
              <a:t>Connect (web interface) is not blocked</a:t>
            </a:r>
          </a:p>
          <a:p>
            <a:pPr lvl="1">
              <a:lnSpc>
                <a:spcPct val="135000"/>
              </a:lnSpc>
              <a:spcBef>
                <a:spcPts val="600"/>
              </a:spcBef>
            </a:pPr>
            <a:r>
              <a:rPr lang="en-US" sz="2200" dirty="0" smtClean="0"/>
              <a:t>Jobs are put on a queue</a:t>
            </a:r>
          </a:p>
          <a:p>
            <a:pPr lvl="1">
              <a:lnSpc>
                <a:spcPct val="135000"/>
              </a:lnSpc>
              <a:spcBef>
                <a:spcPts val="600"/>
              </a:spcBef>
            </a:pPr>
            <a:r>
              <a:rPr lang="en-US" sz="2200" dirty="0" smtClean="0"/>
              <a:t>“Workers” select jobs from the queue and run them</a:t>
            </a:r>
          </a:p>
          <a:p>
            <a:pPr>
              <a:lnSpc>
                <a:spcPct val="135000"/>
              </a:lnSpc>
              <a:spcBef>
                <a:spcPts val="600"/>
              </a:spcBef>
            </a:pPr>
            <a:r>
              <a:rPr lang="en-US" sz="2800" dirty="0" smtClean="0"/>
              <a:t>Job summary</a:t>
            </a:r>
          </a:p>
          <a:p>
            <a:pPr lvl="1">
              <a:lnSpc>
                <a:spcPct val="135000"/>
              </a:lnSpc>
              <a:spcBef>
                <a:spcPts val="600"/>
              </a:spcBef>
            </a:pPr>
            <a:r>
              <a:rPr lang="en-US" sz="2200" dirty="0" smtClean="0"/>
              <a:t>Show all jobs and status</a:t>
            </a:r>
          </a:p>
          <a:p>
            <a:pPr lvl="1">
              <a:lnSpc>
                <a:spcPct val="135000"/>
              </a:lnSpc>
              <a:spcBef>
                <a:spcPts val="600"/>
              </a:spcBef>
            </a:pPr>
            <a:r>
              <a:rPr lang="en-US" sz="2200" dirty="0" smtClean="0"/>
              <a:t>Jobs with an error block the host</a:t>
            </a:r>
          </a:p>
          <a:p>
            <a:pPr lvl="1">
              <a:lnSpc>
                <a:spcPct val="135000"/>
              </a:lnSpc>
              <a:spcBef>
                <a:spcPts val="600"/>
              </a:spcBef>
            </a:pPr>
            <a:r>
              <a:rPr lang="en-US" sz="2200" dirty="0" smtClean="0"/>
              <a:t>Clear the alert before continuing</a:t>
            </a:r>
          </a:p>
        </p:txBody>
      </p:sp>
    </p:spTree>
    <p:extLst>
      <p:ext uri="{BB962C8B-B14F-4D97-AF65-F5344CB8AC3E}">
        <p14:creationId xmlns:p14="http://schemas.microsoft.com/office/powerpoint/2010/main" val="2843154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6" y="295275"/>
            <a:ext cx="8218488" cy="602258"/>
          </a:xfrm>
        </p:spPr>
        <p:txBody>
          <a:bodyPr>
            <a:normAutofit/>
          </a:bodyPr>
          <a:lstStyle/>
          <a:p>
            <a:pPr eaLnBrk="1" hangingPunct="1">
              <a:tabLst>
                <a:tab pos="1600200" algn="l"/>
              </a:tabLst>
            </a:pPr>
            <a:r>
              <a:rPr lang="en-US" sz="2800" dirty="0" smtClean="0"/>
              <a:t>Alerts</a:t>
            </a:r>
            <a:endParaRPr lang="en-US" sz="2800" dirty="0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1143000"/>
            <a:ext cx="8228012" cy="1362075"/>
          </a:xfrm>
        </p:spPr>
        <p:txBody>
          <a:bodyPr>
            <a:normAutofit/>
          </a:bodyPr>
          <a:lstStyle/>
          <a:p>
            <a:pPr>
              <a:lnSpc>
                <a:spcPct val="135000"/>
              </a:lnSpc>
              <a:spcBef>
                <a:spcPts val="600"/>
              </a:spcBef>
            </a:pPr>
            <a:r>
              <a:rPr lang="en-US" sz="2800" dirty="0" smtClean="0"/>
              <a:t>Clear alerts</a:t>
            </a:r>
          </a:p>
          <a:p>
            <a:pPr lvl="1">
              <a:lnSpc>
                <a:spcPct val="135000"/>
              </a:lnSpc>
              <a:spcBef>
                <a:spcPts val="600"/>
              </a:spcBef>
            </a:pPr>
            <a:r>
              <a:rPr lang="en-US" sz="2200" dirty="0" smtClean="0"/>
              <a:t>Host is “blocked” until the alert is cleared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8" y="2515384"/>
            <a:ext cx="8164615" cy="117227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7" y="3982383"/>
            <a:ext cx="8123337" cy="243535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306811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6" y="295275"/>
            <a:ext cx="8218488" cy="602258"/>
          </a:xfrm>
        </p:spPr>
        <p:txBody>
          <a:bodyPr>
            <a:normAutofit/>
          </a:bodyPr>
          <a:lstStyle/>
          <a:p>
            <a:pPr eaLnBrk="1" hangingPunct="1">
              <a:tabLst>
                <a:tab pos="1600200" algn="l"/>
              </a:tabLst>
            </a:pPr>
            <a:r>
              <a:rPr lang="en-US" sz="2800" dirty="0" smtClean="0"/>
              <a:t>Start and stop hosts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1143000"/>
            <a:ext cx="8228012" cy="2743200"/>
          </a:xfrm>
        </p:spPr>
        <p:txBody>
          <a:bodyPr>
            <a:normAutofit/>
          </a:bodyPr>
          <a:lstStyle/>
          <a:p>
            <a:pPr>
              <a:lnSpc>
                <a:spcPct val="135000"/>
              </a:lnSpc>
              <a:spcBef>
                <a:spcPts val="600"/>
              </a:spcBef>
            </a:pPr>
            <a:r>
              <a:rPr lang="en-US" sz="2800" dirty="0" smtClean="0"/>
              <a:t>Start and stop multiple hosts</a:t>
            </a:r>
          </a:p>
          <a:p>
            <a:pPr lvl="1">
              <a:lnSpc>
                <a:spcPct val="135000"/>
              </a:lnSpc>
              <a:spcBef>
                <a:spcPts val="600"/>
              </a:spcBef>
            </a:pPr>
            <a:r>
              <a:rPr lang="en-US" sz="2200" dirty="0" smtClean="0"/>
              <a:t>Typical when upgrading an MDC or appliance</a:t>
            </a:r>
          </a:p>
          <a:p>
            <a:pPr lvl="1">
              <a:lnSpc>
                <a:spcPct val="135000"/>
              </a:lnSpc>
              <a:spcBef>
                <a:spcPts val="600"/>
              </a:spcBef>
            </a:pPr>
            <a:r>
              <a:rPr lang="en-US" sz="2200" dirty="0" smtClean="0"/>
              <a:t>Need to stop all clients prior to the upgrade</a:t>
            </a:r>
          </a:p>
          <a:p>
            <a:pPr lvl="1">
              <a:lnSpc>
                <a:spcPct val="135000"/>
              </a:lnSpc>
              <a:spcBef>
                <a:spcPts val="600"/>
              </a:spcBef>
            </a:pPr>
            <a:r>
              <a:rPr lang="en-US" sz="2200" dirty="0" smtClean="0"/>
              <a:t>Previously had to start/stop each host individually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026" y="4107658"/>
            <a:ext cx="7965849" cy="205369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657419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6" y="295275"/>
            <a:ext cx="8218488" cy="602258"/>
          </a:xfrm>
        </p:spPr>
        <p:txBody>
          <a:bodyPr>
            <a:normAutofit/>
          </a:bodyPr>
          <a:lstStyle/>
          <a:p>
            <a:pPr eaLnBrk="1" hangingPunct="1">
              <a:tabLst>
                <a:tab pos="1600200" algn="l"/>
              </a:tabLst>
            </a:pPr>
            <a:r>
              <a:rPr lang="en-US" sz="2800" dirty="0" smtClean="0"/>
              <a:t>Script to run before stopping StorNext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1143000"/>
            <a:ext cx="8228012" cy="2743200"/>
          </a:xfrm>
        </p:spPr>
        <p:txBody>
          <a:bodyPr>
            <a:normAutofit/>
          </a:bodyPr>
          <a:lstStyle/>
          <a:p>
            <a:pPr>
              <a:lnSpc>
                <a:spcPct val="135000"/>
              </a:lnSpc>
              <a:spcBef>
                <a:spcPts val="600"/>
              </a:spcBef>
            </a:pPr>
            <a:r>
              <a:rPr lang="en-US" sz="2800" dirty="0" smtClean="0"/>
              <a:t>Stop programs prior to stopping StorNext</a:t>
            </a:r>
          </a:p>
          <a:p>
            <a:pPr lvl="1">
              <a:lnSpc>
                <a:spcPct val="135000"/>
              </a:lnSpc>
              <a:spcBef>
                <a:spcPts val="600"/>
              </a:spcBef>
            </a:pPr>
            <a:r>
              <a:rPr lang="en-US" sz="2200" dirty="0" smtClean="0"/>
              <a:t>Customer wants to automate stopping systems or programs prior to stopping StorNext</a:t>
            </a:r>
          </a:p>
          <a:p>
            <a:pPr lvl="1">
              <a:lnSpc>
                <a:spcPct val="135000"/>
              </a:lnSpc>
              <a:spcBef>
                <a:spcPts val="600"/>
              </a:spcBef>
            </a:pPr>
            <a:r>
              <a:rPr lang="en-US" sz="2200" dirty="0" smtClean="0"/>
              <a:t>Upload a script (text only, binary files are rejected)</a:t>
            </a:r>
          </a:p>
          <a:p>
            <a:pPr lvl="1">
              <a:lnSpc>
                <a:spcPct val="135000"/>
              </a:lnSpc>
              <a:spcBef>
                <a:spcPts val="600"/>
              </a:spcBef>
            </a:pPr>
            <a:r>
              <a:rPr lang="en-US" sz="2200" dirty="0" smtClean="0"/>
              <a:t>Script is run before stopping StorNext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8" y="4429488"/>
            <a:ext cx="8082060" cy="173363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850162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6" y="295275"/>
            <a:ext cx="8218488" cy="602258"/>
          </a:xfrm>
        </p:spPr>
        <p:txBody>
          <a:bodyPr>
            <a:normAutofit/>
          </a:bodyPr>
          <a:lstStyle/>
          <a:p>
            <a:pPr eaLnBrk="1" hangingPunct="1">
              <a:tabLst>
                <a:tab pos="1600200" algn="l"/>
              </a:tabLst>
            </a:pPr>
            <a:r>
              <a:rPr lang="en-US" sz="2800" dirty="0" smtClean="0"/>
              <a:t>Configure clients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1143001"/>
            <a:ext cx="8228012" cy="2590800"/>
          </a:xfrm>
        </p:spPr>
        <p:txBody>
          <a:bodyPr>
            <a:normAutofit/>
          </a:bodyPr>
          <a:lstStyle/>
          <a:p>
            <a:pPr>
              <a:lnSpc>
                <a:spcPct val="135000"/>
              </a:lnSpc>
              <a:spcBef>
                <a:spcPts val="600"/>
              </a:spcBef>
            </a:pPr>
            <a:r>
              <a:rPr lang="en-US" sz="2800" dirty="0" smtClean="0"/>
              <a:t>Change file systems and mount points</a:t>
            </a:r>
          </a:p>
          <a:p>
            <a:pPr lvl="1">
              <a:lnSpc>
                <a:spcPct val="135000"/>
              </a:lnSpc>
              <a:spcBef>
                <a:spcPts val="600"/>
              </a:spcBef>
            </a:pPr>
            <a:r>
              <a:rPr lang="en-US" sz="2200" dirty="0" smtClean="0"/>
              <a:t>Add, change, or delete file systems mounted by a client</a:t>
            </a:r>
          </a:p>
          <a:p>
            <a:pPr lvl="1">
              <a:lnSpc>
                <a:spcPct val="135000"/>
              </a:lnSpc>
              <a:spcBef>
                <a:spcPts val="600"/>
              </a:spcBef>
            </a:pPr>
            <a:r>
              <a:rPr lang="en-US" sz="2200" dirty="0" smtClean="0"/>
              <a:t>Mount options are free form (read the manual)</a:t>
            </a:r>
          </a:p>
          <a:p>
            <a:pPr lvl="1">
              <a:lnSpc>
                <a:spcPct val="135000"/>
              </a:lnSpc>
              <a:spcBef>
                <a:spcPts val="600"/>
              </a:spcBef>
            </a:pPr>
            <a:r>
              <a:rPr lang="en-US" sz="2200" dirty="0" smtClean="0"/>
              <a:t>Limited to file systems owned by an MDC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2" y="3825911"/>
            <a:ext cx="8106827" cy="233628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28078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6" y="295275"/>
            <a:ext cx="8218488" cy="602258"/>
          </a:xfrm>
        </p:spPr>
        <p:txBody>
          <a:bodyPr>
            <a:normAutofit/>
          </a:bodyPr>
          <a:lstStyle/>
          <a:p>
            <a:pPr eaLnBrk="1" hangingPunct="1">
              <a:tabLst>
                <a:tab pos="1600200" algn="l"/>
              </a:tabLst>
            </a:pPr>
            <a:r>
              <a:rPr lang="en-US" sz="2800" dirty="0" smtClean="0"/>
              <a:t>Enhancements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1143000"/>
            <a:ext cx="8228012" cy="5238750"/>
          </a:xfrm>
        </p:spPr>
        <p:txBody>
          <a:bodyPr>
            <a:normAutofit/>
          </a:bodyPr>
          <a:lstStyle/>
          <a:p>
            <a:pPr eaLnBrk="1" hangingPunct="1">
              <a:lnSpc>
                <a:spcPct val="125000"/>
              </a:lnSpc>
              <a:spcBef>
                <a:spcPts val="600"/>
              </a:spcBef>
            </a:pPr>
            <a:r>
              <a:rPr lang="en-US" sz="2800" dirty="0" smtClean="0"/>
              <a:t>Manage clients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Add structure to mount options (LAN clients)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Better client error reporting (start/stop and upgrades)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Synchronize DDM updates with the MDC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Tool bar to filter host upgrade eligibility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Better workflow when configuring a client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More insight into jobs and their status</a:t>
            </a:r>
          </a:p>
          <a:p>
            <a:pPr>
              <a:lnSpc>
                <a:spcPct val="125000"/>
              </a:lnSpc>
              <a:spcBef>
                <a:spcPts val="600"/>
              </a:spcBef>
            </a:pPr>
            <a:r>
              <a:rPr lang="en-US" sz="2800" dirty="0" smtClean="0"/>
              <a:t>Related to discover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Which clients mount a file system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Foreign file systems (name server 2, too)</a:t>
            </a:r>
          </a:p>
        </p:txBody>
      </p:sp>
    </p:spTree>
    <p:extLst>
      <p:ext uri="{BB962C8B-B14F-4D97-AF65-F5344CB8AC3E}">
        <p14:creationId xmlns:p14="http://schemas.microsoft.com/office/powerpoint/2010/main" val="614357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1143000"/>
            <a:ext cx="8228012" cy="523875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endParaRPr lang="en-US" sz="3600" dirty="0" smtClean="0"/>
          </a:p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endParaRPr lang="en-US" sz="3600" dirty="0" smtClean="0"/>
          </a:p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z="7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Thank you</a:t>
            </a:r>
            <a:endParaRPr lang="en-US" sz="6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777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6" y="295275"/>
            <a:ext cx="8218488" cy="602258"/>
          </a:xfrm>
        </p:spPr>
        <p:txBody>
          <a:bodyPr>
            <a:normAutofit/>
          </a:bodyPr>
          <a:lstStyle/>
          <a:p>
            <a:pPr eaLnBrk="1" hangingPunct="1">
              <a:tabLst>
                <a:tab pos="1600200" algn="l"/>
              </a:tabLst>
            </a:pPr>
            <a:r>
              <a:rPr lang="en-US" sz="2800" dirty="0" smtClean="0"/>
              <a:t>Manage Clients Agenda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1143000"/>
            <a:ext cx="8228012" cy="5238750"/>
          </a:xfrm>
        </p:spPr>
        <p:txBody>
          <a:bodyPr>
            <a:normAutofit/>
          </a:bodyPr>
          <a:lstStyle/>
          <a:p>
            <a:pPr eaLnBrk="1" hangingPunct="1">
              <a:lnSpc>
                <a:spcPct val="125000"/>
              </a:lnSpc>
              <a:spcBef>
                <a:spcPts val="600"/>
              </a:spcBef>
            </a:pPr>
            <a:r>
              <a:rPr lang="en-US" sz="2800" dirty="0" smtClean="0"/>
              <a:t>The problem we solve</a:t>
            </a:r>
          </a:p>
          <a:p>
            <a:pPr eaLnBrk="1" hangingPunct="1">
              <a:lnSpc>
                <a:spcPct val="125000"/>
              </a:lnSpc>
              <a:spcBef>
                <a:spcPts val="600"/>
              </a:spcBef>
            </a:pPr>
            <a:r>
              <a:rPr lang="en-US" sz="2800" dirty="0" smtClean="0"/>
              <a:t>What is manage clients</a:t>
            </a:r>
          </a:p>
          <a:p>
            <a:pPr eaLnBrk="1" hangingPunct="1">
              <a:lnSpc>
                <a:spcPct val="125000"/>
              </a:lnSpc>
              <a:spcBef>
                <a:spcPts val="600"/>
              </a:spcBef>
            </a:pPr>
            <a:r>
              <a:rPr lang="en-US" sz="2800" dirty="0" smtClean="0"/>
              <a:t>Limitations</a:t>
            </a:r>
          </a:p>
          <a:p>
            <a:pPr eaLnBrk="1" hangingPunct="1">
              <a:lnSpc>
                <a:spcPct val="125000"/>
              </a:lnSpc>
              <a:spcBef>
                <a:spcPts val="600"/>
              </a:spcBef>
            </a:pPr>
            <a:r>
              <a:rPr lang="en-US" sz="2800" dirty="0" smtClean="0"/>
              <a:t>Walk through</a:t>
            </a:r>
          </a:p>
          <a:p>
            <a:pPr eaLnBrk="1" hangingPunct="1">
              <a:lnSpc>
                <a:spcPct val="125000"/>
              </a:lnSpc>
              <a:spcBef>
                <a:spcPts val="600"/>
              </a:spcBef>
            </a:pPr>
            <a:r>
              <a:rPr lang="en-US" sz="2800" dirty="0" smtClean="0"/>
              <a:t>Enhancements</a:t>
            </a:r>
          </a:p>
        </p:txBody>
      </p:sp>
    </p:spTree>
    <p:extLst>
      <p:ext uri="{BB962C8B-B14F-4D97-AF65-F5344CB8AC3E}">
        <p14:creationId xmlns:p14="http://schemas.microsoft.com/office/powerpoint/2010/main" val="1019995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6" y="295275"/>
            <a:ext cx="8218488" cy="602258"/>
          </a:xfrm>
        </p:spPr>
        <p:txBody>
          <a:bodyPr>
            <a:normAutofit/>
          </a:bodyPr>
          <a:lstStyle/>
          <a:p>
            <a:pPr eaLnBrk="1" hangingPunct="1">
              <a:tabLst>
                <a:tab pos="1600200" algn="l"/>
              </a:tabLst>
            </a:pPr>
            <a:r>
              <a:rPr lang="en-US" sz="2800" dirty="0" smtClean="0"/>
              <a:t>The problem we solve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8014" cy="5238750"/>
          </a:xfrm>
        </p:spPr>
        <p:txBody>
          <a:bodyPr>
            <a:normAutofit/>
          </a:bodyPr>
          <a:lstStyle/>
          <a:p>
            <a:pPr eaLnBrk="1" hangingPunct="1">
              <a:lnSpc>
                <a:spcPct val="135000"/>
              </a:lnSpc>
              <a:spcBef>
                <a:spcPts val="600"/>
              </a:spcBef>
            </a:pPr>
            <a:r>
              <a:rPr lang="en-US" sz="2800" dirty="0" smtClean="0"/>
              <a:t>Upgrading StorNext clients usually involves…</a:t>
            </a:r>
          </a:p>
          <a:p>
            <a:pPr lvl="1">
              <a:lnSpc>
                <a:spcPct val="135000"/>
              </a:lnSpc>
              <a:spcBef>
                <a:spcPts val="600"/>
              </a:spcBef>
            </a:pPr>
            <a:r>
              <a:rPr lang="en-US" sz="2200" dirty="0" smtClean="0"/>
              <a:t>SSH to the client</a:t>
            </a:r>
          </a:p>
          <a:p>
            <a:pPr lvl="1">
              <a:lnSpc>
                <a:spcPct val="135000"/>
              </a:lnSpc>
              <a:spcBef>
                <a:spcPts val="600"/>
              </a:spcBef>
            </a:pPr>
            <a:r>
              <a:rPr lang="en-US" sz="2200" dirty="0" smtClean="0"/>
              <a:t>Determine release level of each MDC</a:t>
            </a:r>
          </a:p>
          <a:p>
            <a:pPr lvl="1">
              <a:lnSpc>
                <a:spcPct val="135000"/>
              </a:lnSpc>
              <a:spcBef>
                <a:spcPts val="600"/>
              </a:spcBef>
            </a:pPr>
            <a:r>
              <a:rPr lang="en-US" sz="2200" dirty="0" smtClean="0"/>
              <a:t>Transfer StorNext release to the client</a:t>
            </a:r>
          </a:p>
          <a:p>
            <a:pPr lvl="1">
              <a:lnSpc>
                <a:spcPct val="135000"/>
              </a:lnSpc>
              <a:spcBef>
                <a:spcPts val="600"/>
              </a:spcBef>
            </a:pPr>
            <a:r>
              <a:rPr lang="en-US" sz="2200" dirty="0" smtClean="0"/>
              <a:t>Stop, install, and start StorNext</a:t>
            </a:r>
          </a:p>
          <a:p>
            <a:pPr eaLnBrk="1" hangingPunct="1">
              <a:lnSpc>
                <a:spcPct val="135000"/>
              </a:lnSpc>
              <a:spcBef>
                <a:spcPts val="600"/>
              </a:spcBef>
            </a:pPr>
            <a:r>
              <a:rPr lang="en-US" sz="2800" dirty="0" smtClean="0"/>
              <a:t>Lather, rinse, repeat for each StorNext client</a:t>
            </a:r>
          </a:p>
          <a:p>
            <a:pPr lvl="1">
              <a:lnSpc>
                <a:spcPct val="135000"/>
              </a:lnSpc>
              <a:spcBef>
                <a:spcPts val="600"/>
              </a:spcBef>
            </a:pPr>
            <a:r>
              <a:rPr lang="en-US" sz="2200" dirty="0" smtClean="0"/>
              <a:t>Time consuming, error prone, and tedious</a:t>
            </a:r>
          </a:p>
          <a:p>
            <a:pPr lvl="1">
              <a:lnSpc>
                <a:spcPct val="135000"/>
              </a:lnSpc>
              <a:spcBef>
                <a:spcPts val="600"/>
              </a:spcBef>
            </a:pPr>
            <a:r>
              <a:rPr lang="en-US" sz="2200" dirty="0" smtClean="0"/>
              <a:t>Ripe for automation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3213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6" y="295275"/>
            <a:ext cx="8218488" cy="602258"/>
          </a:xfrm>
        </p:spPr>
        <p:txBody>
          <a:bodyPr>
            <a:normAutofit/>
          </a:bodyPr>
          <a:lstStyle/>
          <a:p>
            <a:pPr eaLnBrk="1" hangingPunct="1">
              <a:tabLst>
                <a:tab pos="1600200" algn="l"/>
              </a:tabLst>
            </a:pPr>
            <a:r>
              <a:rPr lang="en-US" sz="2800" dirty="0" smtClean="0"/>
              <a:t>What is Manage Clients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8014" cy="5238750"/>
          </a:xfrm>
        </p:spPr>
        <p:txBody>
          <a:bodyPr>
            <a:normAutofit/>
          </a:bodyPr>
          <a:lstStyle/>
          <a:p>
            <a:pPr eaLnBrk="1" hangingPunct="1">
              <a:lnSpc>
                <a:spcPct val="135000"/>
              </a:lnSpc>
              <a:spcBef>
                <a:spcPts val="600"/>
              </a:spcBef>
            </a:pPr>
            <a:r>
              <a:rPr lang="en-US" sz="2800" dirty="0" smtClean="0"/>
              <a:t>Install StorNext on new clients</a:t>
            </a:r>
          </a:p>
          <a:p>
            <a:pPr lvl="1">
              <a:lnSpc>
                <a:spcPct val="135000"/>
              </a:lnSpc>
              <a:spcBef>
                <a:spcPts val="600"/>
              </a:spcBef>
            </a:pPr>
            <a:r>
              <a:rPr lang="en-US" sz="2200" dirty="0" smtClean="0"/>
              <a:t>One-button install process</a:t>
            </a:r>
          </a:p>
          <a:p>
            <a:pPr eaLnBrk="1" hangingPunct="1">
              <a:lnSpc>
                <a:spcPct val="135000"/>
              </a:lnSpc>
              <a:spcBef>
                <a:spcPts val="600"/>
              </a:spcBef>
            </a:pPr>
            <a:r>
              <a:rPr lang="en-US" sz="2800" dirty="0" smtClean="0"/>
              <a:t>Upgrade StorNext on existing clients</a:t>
            </a:r>
          </a:p>
          <a:p>
            <a:pPr lvl="1">
              <a:lnSpc>
                <a:spcPct val="135000"/>
              </a:lnSpc>
              <a:spcBef>
                <a:spcPts val="600"/>
              </a:spcBef>
            </a:pPr>
            <a:r>
              <a:rPr lang="en-US" sz="2200" dirty="0" smtClean="0"/>
              <a:t>Update multiple clients at once</a:t>
            </a:r>
          </a:p>
          <a:p>
            <a:pPr eaLnBrk="1" hangingPunct="1">
              <a:lnSpc>
                <a:spcPct val="135000"/>
              </a:lnSpc>
              <a:spcBef>
                <a:spcPts val="600"/>
              </a:spcBef>
            </a:pPr>
            <a:r>
              <a:rPr lang="en-US" sz="2800" dirty="0" smtClean="0"/>
              <a:t>Configure StorNext clients</a:t>
            </a:r>
          </a:p>
          <a:p>
            <a:pPr lvl="1">
              <a:lnSpc>
                <a:spcPct val="135000"/>
              </a:lnSpc>
              <a:spcBef>
                <a:spcPts val="600"/>
              </a:spcBef>
            </a:pPr>
            <a:r>
              <a:rPr lang="en-US" sz="2200" dirty="0" smtClean="0"/>
              <a:t>Add and change file systems and mount points</a:t>
            </a:r>
          </a:p>
          <a:p>
            <a:pPr>
              <a:lnSpc>
                <a:spcPct val="135000"/>
              </a:lnSpc>
              <a:spcBef>
                <a:spcPts val="600"/>
              </a:spcBef>
            </a:pPr>
            <a:r>
              <a:rPr lang="en-US" sz="2800" dirty="0" smtClean="0"/>
              <a:t>Start and stop clients</a:t>
            </a:r>
            <a:endParaRPr lang="en-US" sz="2800" b="1" dirty="0"/>
          </a:p>
          <a:p>
            <a:pPr lvl="1">
              <a:lnSpc>
                <a:spcPct val="135000"/>
              </a:lnSpc>
              <a:spcBef>
                <a:spcPts val="600"/>
              </a:spcBef>
            </a:pPr>
            <a:r>
              <a:rPr lang="en-US" sz="2200" dirty="0" smtClean="0"/>
              <a:t>Start and stop multiple clients at once (update MDC)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891316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6" y="295275"/>
            <a:ext cx="8218488" cy="602258"/>
          </a:xfrm>
        </p:spPr>
        <p:txBody>
          <a:bodyPr>
            <a:normAutofit/>
          </a:bodyPr>
          <a:lstStyle/>
          <a:p>
            <a:pPr eaLnBrk="1" hangingPunct="1">
              <a:tabLst>
                <a:tab pos="1600200" algn="l"/>
              </a:tabLst>
            </a:pPr>
            <a:r>
              <a:rPr lang="en-US" sz="2800" dirty="0" smtClean="0"/>
              <a:t>Limitations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1143000"/>
            <a:ext cx="8228012" cy="5238750"/>
          </a:xfrm>
        </p:spPr>
        <p:txBody>
          <a:bodyPr>
            <a:normAutofit/>
          </a:bodyPr>
          <a:lstStyle/>
          <a:p>
            <a:pPr eaLnBrk="1" hangingPunct="1">
              <a:lnSpc>
                <a:spcPct val="125000"/>
              </a:lnSpc>
              <a:spcBef>
                <a:spcPts val="600"/>
              </a:spcBef>
            </a:pPr>
            <a:r>
              <a:rPr lang="en-US" sz="2800" dirty="0" smtClean="0"/>
              <a:t>Cannot update a host because…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A task for that host is already running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Will not update appliances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Will not update MDCs or name servers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Will not update hosts with DDM installed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Only Linux hosts (that have a Connector installed)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Connect server must be authoritative to the host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Must be StorNext 4.7.0+ (older releases not supported)</a:t>
            </a:r>
          </a:p>
        </p:txBody>
      </p:sp>
    </p:spTree>
    <p:extLst>
      <p:ext uri="{BB962C8B-B14F-4D97-AF65-F5344CB8AC3E}">
        <p14:creationId xmlns:p14="http://schemas.microsoft.com/office/powerpoint/2010/main" val="193466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6" y="295275"/>
            <a:ext cx="8218488" cy="602258"/>
          </a:xfrm>
        </p:spPr>
        <p:txBody>
          <a:bodyPr>
            <a:normAutofit/>
          </a:bodyPr>
          <a:lstStyle/>
          <a:p>
            <a:pPr eaLnBrk="1" hangingPunct="1">
              <a:tabLst>
                <a:tab pos="1600200" algn="l"/>
              </a:tabLst>
            </a:pPr>
            <a:r>
              <a:rPr lang="en-US" sz="2800" dirty="0" smtClean="0"/>
              <a:t>Limitations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1143000"/>
            <a:ext cx="8228012" cy="5238750"/>
          </a:xfrm>
        </p:spPr>
        <p:txBody>
          <a:bodyPr>
            <a:normAutofit/>
          </a:bodyPr>
          <a:lstStyle/>
          <a:p>
            <a:pPr eaLnBrk="1" hangingPunct="1">
              <a:lnSpc>
                <a:spcPct val="125000"/>
              </a:lnSpc>
              <a:spcBef>
                <a:spcPts val="600"/>
              </a:spcBef>
            </a:pPr>
            <a:r>
              <a:rPr lang="en-US" sz="2800" dirty="0" smtClean="0"/>
              <a:t>Maximum StorNext update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A host cannot exceed the MDC release level</a:t>
            </a:r>
          </a:p>
          <a:p>
            <a:pPr>
              <a:lnSpc>
                <a:spcPct val="125000"/>
              </a:lnSpc>
              <a:spcBef>
                <a:spcPts val="600"/>
              </a:spcBef>
            </a:pPr>
            <a:r>
              <a:rPr lang="en-US" sz="2800" dirty="0" smtClean="0"/>
              <a:t>Examples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MDC is 5.1.1</a:t>
            </a:r>
          </a:p>
          <a:p>
            <a:pPr lvl="2">
              <a:lnSpc>
                <a:spcPct val="125000"/>
              </a:lnSpc>
              <a:spcBef>
                <a:spcPts val="600"/>
              </a:spcBef>
            </a:pPr>
            <a:r>
              <a:rPr lang="en-US" sz="2000" dirty="0" smtClean="0"/>
              <a:t>Maximum client update is 5.1.1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Client mounts 2 file systems; each on a different MDC</a:t>
            </a:r>
          </a:p>
          <a:p>
            <a:pPr lvl="2">
              <a:lnSpc>
                <a:spcPct val="125000"/>
              </a:lnSpc>
              <a:spcBef>
                <a:spcPts val="600"/>
              </a:spcBef>
            </a:pPr>
            <a:r>
              <a:rPr lang="en-US" sz="2000" dirty="0" smtClean="0"/>
              <a:t>MDC 1 (snfs_1) is 5.1.1</a:t>
            </a:r>
          </a:p>
          <a:p>
            <a:pPr lvl="2">
              <a:lnSpc>
                <a:spcPct val="125000"/>
              </a:lnSpc>
              <a:spcBef>
                <a:spcPts val="600"/>
              </a:spcBef>
            </a:pPr>
            <a:r>
              <a:rPr lang="en-US" sz="2000" dirty="0" smtClean="0"/>
              <a:t>MDC 2 (snfs_2) is 5.2.0.1</a:t>
            </a:r>
          </a:p>
          <a:p>
            <a:pPr lvl="2">
              <a:lnSpc>
                <a:spcPct val="125000"/>
              </a:lnSpc>
              <a:spcBef>
                <a:spcPts val="600"/>
              </a:spcBef>
            </a:pPr>
            <a:r>
              <a:rPr lang="en-US" sz="2000" dirty="0" smtClean="0"/>
              <a:t>Client update is restricted to 5.1.1 (snfs_1)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400" dirty="0" smtClean="0"/>
              <a:t>Rule: minimum release of all MDCs</a:t>
            </a:r>
          </a:p>
        </p:txBody>
      </p:sp>
    </p:spTree>
    <p:extLst>
      <p:ext uri="{BB962C8B-B14F-4D97-AF65-F5344CB8AC3E}">
        <p14:creationId xmlns:p14="http://schemas.microsoft.com/office/powerpoint/2010/main" val="2588129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6" y="295275"/>
            <a:ext cx="8218488" cy="602258"/>
          </a:xfrm>
          <a:ln>
            <a:noFill/>
          </a:ln>
        </p:spPr>
        <p:txBody>
          <a:bodyPr>
            <a:normAutofit/>
          </a:bodyPr>
          <a:lstStyle/>
          <a:p>
            <a:pPr eaLnBrk="1" hangingPunct="1">
              <a:tabLst>
                <a:tab pos="1600200" algn="l"/>
              </a:tabLst>
            </a:pPr>
            <a:r>
              <a:rPr lang="en-US" sz="2800" dirty="0" smtClean="0"/>
              <a:t>Manage clients application</a:t>
            </a:r>
            <a:endParaRPr lang="en-US" sz="28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77" y="1001285"/>
            <a:ext cx="8148104" cy="3392979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2019300" y="2146364"/>
            <a:ext cx="457200" cy="4572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981450" y="2146364"/>
            <a:ext cx="457200" cy="4572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2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934075" y="2146364"/>
            <a:ext cx="457200" cy="4572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3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176681" y="2185815"/>
            <a:ext cx="457200" cy="4572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4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7791450" y="2489575"/>
            <a:ext cx="457200" cy="4572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5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76681" y="2806828"/>
            <a:ext cx="457200" cy="4572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6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9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4276725"/>
            <a:ext cx="8228012" cy="2409826"/>
          </a:xfrm>
        </p:spPr>
        <p:txBody>
          <a:bodyPr>
            <a:normAutofit/>
          </a:bodyPr>
          <a:lstStyle/>
          <a:p>
            <a:pPr eaLnBrk="1" hangingPunct="1">
              <a:lnSpc>
                <a:spcPct val="12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 smtClean="0"/>
              <a:t>Update clients – install install StorNext or update</a:t>
            </a:r>
          </a:p>
          <a:p>
            <a:pPr eaLnBrk="1" hangingPunct="1">
              <a:lnSpc>
                <a:spcPct val="12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 smtClean="0"/>
              <a:t>Jobs – updates are asynchronous, done via “jobs”</a:t>
            </a:r>
          </a:p>
          <a:p>
            <a:pPr eaLnBrk="1" hangingPunct="1">
              <a:lnSpc>
                <a:spcPct val="12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 smtClean="0"/>
              <a:t>Alerts – when a job has an error; clear alert to “unblock” the host</a:t>
            </a:r>
            <a:endParaRPr lang="en-US" sz="1800" dirty="0" smtClean="0"/>
          </a:p>
          <a:p>
            <a:pPr eaLnBrk="1" hangingPunct="1">
              <a:lnSpc>
                <a:spcPct val="12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 smtClean="0"/>
              <a:t>Stop or start clients – typically done when updating an MDC</a:t>
            </a:r>
          </a:p>
          <a:p>
            <a:pPr eaLnBrk="1" hangingPunct="1">
              <a:lnSpc>
                <a:spcPct val="12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 smtClean="0"/>
              <a:t>Scripts – customer script run prior to stopping StorNext</a:t>
            </a:r>
          </a:p>
          <a:p>
            <a:pPr eaLnBrk="1" hangingPunct="1">
              <a:lnSpc>
                <a:spcPct val="12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 smtClean="0"/>
              <a:t>Configure clients – change file systems and mount points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356722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6" y="295275"/>
            <a:ext cx="8218488" cy="602258"/>
          </a:xfrm>
          <a:ln>
            <a:noFill/>
          </a:ln>
        </p:spPr>
        <p:txBody>
          <a:bodyPr>
            <a:normAutofit/>
          </a:bodyPr>
          <a:lstStyle/>
          <a:p>
            <a:pPr eaLnBrk="1" hangingPunct="1">
              <a:tabLst>
                <a:tab pos="1600200" algn="l"/>
              </a:tabLst>
            </a:pPr>
            <a:r>
              <a:rPr lang="en-US" sz="2800" dirty="0" smtClean="0"/>
              <a:t>Update clients</a:t>
            </a:r>
          </a:p>
        </p:txBody>
      </p:sp>
      <p:sp>
        <p:nvSpPr>
          <p:cNvPr id="29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1142999"/>
            <a:ext cx="8228012" cy="3364891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en-US" sz="2800" dirty="0" smtClean="0"/>
              <a:t>New version – the maximum SN release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en-US" sz="2800" dirty="0" smtClean="0"/>
              <a:t>Restart or reboot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2400" dirty="0" smtClean="0"/>
              <a:t>Restart StorNext or reboot the server after update is complete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800" dirty="0" smtClean="0"/>
              <a:t>Color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tabLst>
                <a:tab pos="1600200" algn="l"/>
              </a:tabLst>
            </a:pPr>
            <a:r>
              <a:rPr lang="en-US" sz="2400" dirty="0" smtClean="0"/>
              <a:t>Green	– good, the version number is increasing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tabLst>
                <a:tab pos="1600200" algn="l"/>
              </a:tabLst>
            </a:pPr>
            <a:r>
              <a:rPr lang="en-US" sz="2400" dirty="0" smtClean="0"/>
              <a:t>Yellow	– warning, replace the existing version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tabLst>
                <a:tab pos="1600200" algn="l"/>
              </a:tabLst>
            </a:pPr>
            <a:r>
              <a:rPr lang="en-US" sz="2400" dirty="0" smtClean="0"/>
              <a:t>Red	– caution, downgrade to a prior version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3" y="4507890"/>
            <a:ext cx="8098571" cy="175015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4" name="Oval 3"/>
          <p:cNvSpPr/>
          <p:nvPr/>
        </p:nvSpPr>
        <p:spPr>
          <a:xfrm>
            <a:off x="4105856" y="4829175"/>
            <a:ext cx="915563" cy="45720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095874" y="4829175"/>
            <a:ext cx="915563" cy="45720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934906" y="4829175"/>
            <a:ext cx="915563" cy="45720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59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6" y="295275"/>
            <a:ext cx="8218488" cy="602258"/>
          </a:xfrm>
          <a:ln>
            <a:noFill/>
          </a:ln>
        </p:spPr>
        <p:txBody>
          <a:bodyPr>
            <a:normAutofit/>
          </a:bodyPr>
          <a:lstStyle/>
          <a:p>
            <a:pPr eaLnBrk="1" hangingPunct="1">
              <a:tabLst>
                <a:tab pos="1600200" algn="l"/>
              </a:tabLst>
            </a:pPr>
            <a:r>
              <a:rPr lang="en-US" sz="2800" dirty="0" smtClean="0"/>
              <a:t>Limitations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697" y="2307577"/>
            <a:ext cx="8090316" cy="3855283"/>
          </a:xfrm>
          <a:prstGeom prst="rect">
            <a:avLst/>
          </a:prstGeom>
        </p:spPr>
      </p:pic>
      <p:sp>
        <p:nvSpPr>
          <p:cNvPr id="29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1143000"/>
            <a:ext cx="8228012" cy="1266825"/>
          </a:xfrm>
        </p:spPr>
        <p:txBody>
          <a:bodyPr>
            <a:normAutofit/>
          </a:bodyPr>
          <a:lstStyle/>
          <a:p>
            <a:pPr eaLnBrk="1" hangingPunct="1">
              <a:lnSpc>
                <a:spcPct val="125000"/>
              </a:lnSpc>
              <a:spcBef>
                <a:spcPts val="600"/>
              </a:spcBef>
            </a:pPr>
            <a:r>
              <a:rPr lang="en-US" sz="2800" dirty="0" smtClean="0"/>
              <a:t>Maximum update is 5.2.0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/>
              <a:t>SN 5.2.0.1 is available </a:t>
            </a:r>
            <a:r>
              <a:rPr lang="en-US" sz="2200" dirty="0" smtClean="0"/>
              <a:t>but MDCs are 5.2.0</a:t>
            </a:r>
          </a:p>
        </p:txBody>
      </p:sp>
    </p:spTree>
    <p:extLst>
      <p:ext uri="{BB962C8B-B14F-4D97-AF65-F5344CB8AC3E}">
        <p14:creationId xmlns:p14="http://schemas.microsoft.com/office/powerpoint/2010/main" val="3744826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7&quot;&gt;&lt;property id=&quot;20148&quot; value=&quot;5&quot;/&gt;&lt;property id=&quot;20300&quot; value=&quot;Slide 16&quot;/&gt;&lt;property id=&quot;20307&quot; value=&quot;331&quot;/&gt;&lt;/object&gt;&lt;object type=&quot;3&quot; unique_id=&quot;10082&quot;&gt;&lt;property id=&quot;20148&quot; value=&quot;5&quot;/&gt;&lt;property id=&quot;20300&quot; value=&quot;Slide 1&quot;/&gt;&lt;property id=&quot;20307&quot; value=&quot;346&quot;/&gt;&lt;/object&gt;&lt;object type=&quot;3&quot; unique_id=&quot;10183&quot;&gt;&lt;property id=&quot;20148&quot; value=&quot;5&quot;/&gt;&lt;property id=&quot;20300&quot; value=&quot;Slide 2&quot;/&gt;&lt;property id=&quot;20307&quot; value=&quot;352&quot;/&gt;&lt;/object&gt;&lt;object type=&quot;3&quot; unique_id=&quot;10184&quot;&gt;&lt;property id=&quot;20148&quot; value=&quot;5&quot;/&gt;&lt;property id=&quot;20300&quot; value=&quot;Slide 17 - &amp;quot;CHAPTER HEADLINE&amp;#x0D;&amp;#x0A;GOES HERE&amp;quot;&quot;/&gt;&lt;property id=&quot;20307&quot; value=&quot;348&quot;/&gt;&lt;/object&gt;&lt;object type=&quot;3&quot; unique_id=&quot;10185&quot;&gt;&lt;property id=&quot;20148&quot; value=&quot;5&quot;/&gt;&lt;property id=&quot;20300&quot; value=&quot;Slide 18 - &amp;quot;CHAPTER HEADLINE &amp;#x0D;&amp;#x0A;GOES HERE&amp;quot;&quot;/&gt;&lt;property id=&quot;20307&quot; value=&quot;347&quot;/&gt;&lt;/object&gt;&lt;object type=&quot;3&quot; unique_id=&quot;10186&quot;&gt;&lt;property id=&quot;20148&quot; value=&quot;5&quot;/&gt;&lt;property id=&quot;20300&quot; value=&quot;Slide 19 - &amp;quot;CHAPTER HEADLINE &amp;#x0D;&amp;#x0A;GOES HERE&amp;quot;&quot;/&gt;&lt;property id=&quot;20307&quot; value=&quot;349&quot;/&gt;&lt;/object&gt;&lt;object type=&quot;3&quot; unique_id=&quot;10187&quot;&gt;&lt;property id=&quot;20148&quot; value=&quot;5&quot;/&gt;&lt;property id=&quot;20300&quot; value=&quot;Slide 20 - &amp;quot;CHAPTER HEADLINE&amp;#x0D;&amp;#x0A;GOES HERE&amp;quot;&quot;/&gt;&lt;property id=&quot;20307&quot; value=&quot;350&quot;/&gt;&lt;/object&gt;&lt;object type=&quot;3&quot; unique_id=&quot;10348&quot;&gt;&lt;property id=&quot;20148&quot; value=&quot;5&quot;/&gt;&lt;property id=&quot;20300&quot; value=&quot;Slide 4 - &amp;quot;Before you begin…&amp;quot;&quot;/&gt;&lt;property id=&quot;20307&quot; value=&quot;354&quot;/&gt;&lt;/object&gt;&lt;object type=&quot;3&quot; unique_id=&quot;10349&quot;&gt;&lt;property id=&quot;20148&quot; value=&quot;5&quot;/&gt;&lt;property id=&quot;20300&quot; value=&quot;Slide 5 - &amp;quot;Headline goes here&amp;quot;&quot;/&gt;&lt;property id=&quot;20307&quot; value=&quot;353&quot;/&gt;&lt;/object&gt;&lt;object type=&quot;3&quot; unique_id=&quot;10350&quot;&gt;&lt;property id=&quot;20148&quot; value=&quot;5&quot;/&gt;&lt;property id=&quot;20300&quot; value=&quot;Slide 6 - &amp;quot;Converting old presentations to the new format&amp;quot;&quot;/&gt;&lt;property id=&quot;20307&quot; value=&quot;355&quot;/&gt;&lt;/object&gt;&lt;object type=&quot;3&quot; unique_id=&quot;10351&quot;&gt;&lt;property id=&quot;20148&quot; value=&quot;5&quot;/&gt;&lt;property id=&quot;20300&quot; value=&quot;Slide 7 - &amp;quot;Converting old presentations to the new format&amp;quot;&quot;/&gt;&lt;property id=&quot;20307&quot; value=&quot;356&quot;/&gt;&lt;/object&gt;&lt;object type=&quot;3&quot; unique_id=&quot;10352&quot;&gt;&lt;property id=&quot;20148&quot; value=&quot;5&quot;/&gt;&lt;property id=&quot;20300&quot; value=&quot;Slide 8 - &amp;quot;Converting old presentations to the new format&amp;quot;&quot;/&gt;&lt;property id=&quot;20307&quot; value=&quot;357&quot;/&gt;&lt;/object&gt;&lt;object type=&quot;3&quot; unique_id=&quot;10353&quot;&gt;&lt;property id=&quot;20148&quot; value=&quot;5&quot;/&gt;&lt;property id=&quot;20300&quot; value=&quot;Slide 9 - &amp;quot;Converting old presentations to the new format&amp;quot;&quot;/&gt;&lt;property id=&quot;20307&quot; value=&quot;358&quot;/&gt;&lt;/object&gt;&lt;object type=&quot;3&quot; unique_id=&quot;10354&quot;&gt;&lt;property id=&quot;20148&quot; value=&quot;5&quot;/&gt;&lt;property id=&quot;20300&quot; value=&quot;Slide 10 - &amp;quot;Converting old presentations to the new format&amp;quot;&quot;/&gt;&lt;property id=&quot;20307&quot; value=&quot;359&quot;/&gt;&lt;/object&gt;&lt;object type=&quot;3&quot; unique_id=&quot;10355&quot;&gt;&lt;property id=&quot;20148&quot; value=&quot;5&quot;/&gt;&lt;property id=&quot;20300&quot; value=&quot;Slide 11 - &amp;quot;Converting old presentations to the new format&amp;quot;&quot;/&gt;&lt;property id=&quot;20307&quot; value=&quot;360&quot;/&gt;&lt;/object&gt;&lt;object type=&quot;3&quot; unique_id=&quot;10356&quot;&gt;&lt;property id=&quot;20148&quot; value=&quot;5&quot;/&gt;&lt;property id=&quot;20300&quot; value=&quot;Slide 12 - &amp;quot;Converting old presentations to the new format&amp;quot;&quot;/&gt;&lt;property id=&quot;20307&quot; value=&quot;361&quot;/&gt;&lt;/object&gt;&lt;object type=&quot;3&quot; unique_id=&quot;10357&quot;&gt;&lt;property id=&quot;20148&quot; value=&quot;5&quot;/&gt;&lt;property id=&quot;20300&quot; value=&quot;Slide 13 - &amp;quot;Converting old presentations to the new format&amp;quot;&quot;/&gt;&lt;property id=&quot;20307&quot; value=&quot;362&quot;/&gt;&lt;/object&gt;&lt;object type=&quot;3&quot; unique_id=&quot;10358&quot;&gt;&lt;property id=&quot;20148&quot; value=&quot;5&quot;/&gt;&lt;property id=&quot;20300&quot; value=&quot;Slide 14 - &amp;quot;Converting old presentations to the new format&amp;quot;&quot;/&gt;&lt;property id=&quot;20307&quot; value=&quot;363&quot;/&gt;&lt;/object&gt;&lt;object type=&quot;3&quot; unique_id=&quot;10359&quot;&gt;&lt;property id=&quot;20148&quot; value=&quot;5&quot;/&gt;&lt;property id=&quot;20300&quot; value=&quot;Slide 15 - &amp;quot;Converting old presentations to the new format&amp;quot;&quot;/&gt;&lt;property id=&quot;20307&quot; value=&quot;364&quot;/&gt;&lt;/object&gt;&lt;object type=&quot;3&quot; unique_id=&quot;10427&quot;&gt;&lt;property id=&quot;20148&quot; value=&quot;5&quot;/&gt;&lt;property id=&quot;20300&quot; value=&quot;Slide 3 - &amp;quot;Title Goes Here&amp;quot;&quot;/&gt;&lt;property id=&quot;20307&quot; value=&quot;3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torNext Connect Phase 3 DRAFT 04">
  <a:themeElements>
    <a:clrScheme name="Quantum">
      <a:dk1>
        <a:sysClr val="windowText" lastClr="000000"/>
      </a:dk1>
      <a:lt1>
        <a:sysClr val="window" lastClr="FFFFFF"/>
      </a:lt1>
      <a:dk2>
        <a:srgbClr val="006AD6"/>
      </a:dk2>
      <a:lt2>
        <a:srgbClr val="FFBA00"/>
      </a:lt2>
      <a:accent1>
        <a:srgbClr val="F47F16"/>
      </a:accent1>
      <a:accent2>
        <a:srgbClr val="7FAD49"/>
      </a:accent2>
      <a:accent3>
        <a:srgbClr val="41A2EF"/>
      </a:accent3>
      <a:accent4>
        <a:srgbClr val="969697"/>
      </a:accent4>
      <a:accent5>
        <a:srgbClr val="666666"/>
      </a:accent5>
      <a:accent6>
        <a:srgbClr val="002878"/>
      </a:accent6>
      <a:hlink>
        <a:srgbClr val="ADC2E4"/>
      </a:hlink>
      <a:folHlink>
        <a:srgbClr val="14B4E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Content Slide">
  <a:themeElements>
    <a:clrScheme name="Custom 10">
      <a:dk1>
        <a:sysClr val="windowText" lastClr="000000"/>
      </a:dk1>
      <a:lt1>
        <a:sysClr val="window" lastClr="FFFFFF"/>
      </a:lt1>
      <a:dk2>
        <a:srgbClr val="006AD6"/>
      </a:dk2>
      <a:lt2>
        <a:srgbClr val="FFBA00"/>
      </a:lt2>
      <a:accent1>
        <a:srgbClr val="F47F16"/>
      </a:accent1>
      <a:accent2>
        <a:srgbClr val="7FAD49"/>
      </a:accent2>
      <a:accent3>
        <a:srgbClr val="41A2EF"/>
      </a:accent3>
      <a:accent4>
        <a:srgbClr val="969697"/>
      </a:accent4>
      <a:accent5>
        <a:srgbClr val="666666"/>
      </a:accent5>
      <a:accent6>
        <a:srgbClr val="002878"/>
      </a:accent6>
      <a:hlink>
        <a:srgbClr val="00B6F1"/>
      </a:hlink>
      <a:folHlink>
        <a:srgbClr val="00B6F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StorNext Connect Phase 3 DRAFT 04</Template>
  <TotalTime>979</TotalTime>
  <Words>1142</Words>
  <Application>Microsoft Office PowerPoint</Application>
  <PresentationFormat>On-screen Show (4:3)</PresentationFormat>
  <Paragraphs>147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StorNext Connect Phase 3 DRAFT 04</vt:lpstr>
      <vt:lpstr>Content Slide</vt:lpstr>
      <vt:lpstr>PowerPoint Presentation</vt:lpstr>
      <vt:lpstr>Manage Clients Agenda</vt:lpstr>
      <vt:lpstr>The problem we solve</vt:lpstr>
      <vt:lpstr>What is Manage Clients</vt:lpstr>
      <vt:lpstr>Limitations</vt:lpstr>
      <vt:lpstr>Limitations</vt:lpstr>
      <vt:lpstr>Manage clients application</vt:lpstr>
      <vt:lpstr>Update clients</vt:lpstr>
      <vt:lpstr>Limitations</vt:lpstr>
      <vt:lpstr>Jobs</vt:lpstr>
      <vt:lpstr>Alerts</vt:lpstr>
      <vt:lpstr>Start and stop hosts</vt:lpstr>
      <vt:lpstr>Script to run before stopping StorNext</vt:lpstr>
      <vt:lpstr>Configure clients</vt:lpstr>
      <vt:lpstr>Enhancements</vt:lpstr>
      <vt:lpstr>PowerPoint Presentation</vt:lpstr>
    </vt:vector>
  </TitlesOfParts>
  <Company>Quantum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Agile Template QF00236</dc:subject>
  <dc:creator>Neil Bannister</dc:creator>
  <dc:description>Agile Template QF00236 Rev H (Oct 10 2013)</dc:description>
  <cp:lastModifiedBy>Rob Metcalf</cp:lastModifiedBy>
  <cp:revision>123</cp:revision>
  <cp:lastPrinted>2014-09-02T20:39:28Z</cp:lastPrinted>
  <dcterms:created xsi:type="dcterms:W3CDTF">2015-04-11T17:02:16Z</dcterms:created>
  <dcterms:modified xsi:type="dcterms:W3CDTF">2015-04-17T20:29:56Z</dcterms:modified>
</cp:coreProperties>
</file>