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8" r:id="rId2"/>
  </p:sldMasterIdLst>
  <p:notesMasterIdLst>
    <p:notesMasterId r:id="rId19"/>
  </p:notesMasterIdLst>
  <p:handoutMasterIdLst>
    <p:handoutMasterId r:id="rId20"/>
  </p:handoutMasterIdLst>
  <p:sldIdLst>
    <p:sldId id="581" r:id="rId3"/>
    <p:sldId id="473" r:id="rId4"/>
    <p:sldId id="582" r:id="rId5"/>
    <p:sldId id="610" r:id="rId6"/>
    <p:sldId id="586" r:id="rId7"/>
    <p:sldId id="611" r:id="rId8"/>
    <p:sldId id="595" r:id="rId9"/>
    <p:sldId id="612" r:id="rId10"/>
    <p:sldId id="617" r:id="rId11"/>
    <p:sldId id="591" r:id="rId12"/>
    <p:sldId id="613" r:id="rId13"/>
    <p:sldId id="614" r:id="rId14"/>
    <p:sldId id="615" r:id="rId15"/>
    <p:sldId id="616" r:id="rId16"/>
    <p:sldId id="587" r:id="rId17"/>
    <p:sldId id="608" r:id="rId18"/>
  </p:sldIdLst>
  <p:sldSz cx="9144000" cy="6858000" type="screen4x3"/>
  <p:notesSz cx="7010400" cy="92964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6600"/>
    <a:srgbClr val="00B6F1"/>
    <a:srgbClr val="6A9733"/>
    <a:srgbClr val="85E2FF"/>
    <a:srgbClr val="666666"/>
    <a:srgbClr val="B0B9BF"/>
    <a:srgbClr val="083A64"/>
    <a:srgbClr val="000000"/>
    <a:srgbClr val="0F73C3"/>
    <a:srgbClr val="AB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8163" autoAdjust="0"/>
  </p:normalViewPr>
  <p:slideViewPr>
    <p:cSldViewPr snapToGrid="0" showGuides="1">
      <p:cViewPr>
        <p:scale>
          <a:sx n="100" d="100"/>
          <a:sy n="100" d="100"/>
        </p:scale>
        <p:origin x="-162" y="-102"/>
      </p:cViewPr>
      <p:guideLst>
        <p:guide orient="horz" pos="2160"/>
        <p:guide pos="5471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0" d="100"/>
          <a:sy n="70" d="100"/>
        </p:scale>
        <p:origin x="-2190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F9C8E3-2B65-4B14-AAA2-6F77C02A5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8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5787" y="4415790"/>
            <a:ext cx="669882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pic>
        <p:nvPicPr>
          <p:cNvPr id="32772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462E7E0-0284-4AB1-A318-757D54241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78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1519-8410-4FA8-BFFA-133AFA38DA6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7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888050"/>
            <a:ext cx="3886200" cy="13123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000"/>
              </a:lnSpc>
              <a:spcBef>
                <a:spcPts val="300"/>
              </a:spcBef>
              <a:buNone/>
              <a:defRPr sz="32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PRESENTATION TITLE OR TOPIC</a:t>
            </a:r>
            <a:br>
              <a:rPr lang="en-US" dirty="0" smtClean="0"/>
            </a:br>
            <a:r>
              <a:rPr lang="en-US" dirty="0" smtClean="0"/>
              <a:t>3-LINE TITLE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150229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0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h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514476"/>
            <a:ext cx="3886200" cy="14287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400"/>
              </a:lnSpc>
              <a:buNone/>
              <a:defRPr sz="28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&lt;PROGRAM NAME&gt;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429000"/>
            <a:ext cx="3886200" cy="652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Presenter(s)</a:t>
            </a:r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&lt;Review Date (</a:t>
            </a:r>
            <a:r>
              <a:rPr lang="en-US" dirty="0" err="1" smtClean="0"/>
              <a:t>ddMMMyyyy</a:t>
            </a:r>
            <a:r>
              <a:rPr lang="en-US" dirty="0" smtClean="0"/>
              <a:t>)&gt;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5032374" y="2969254"/>
            <a:ext cx="3886200" cy="394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PHASE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7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2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49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7770"/>
            <a:ext cx="8228014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457200" y="990600"/>
            <a:ext cx="8228013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915988"/>
            <a:ext cx="82200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0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 with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00026" y="253664"/>
            <a:ext cx="86677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pPr lvl="0"/>
            <a:r>
              <a:rPr lang="en-US" dirty="0" smtClean="0"/>
              <a:t>Click to edit Master title style:</a:t>
            </a:r>
            <a:br>
              <a:rPr lang="en-US" dirty="0" smtClean="0"/>
            </a:br>
            <a:r>
              <a:rPr lang="en-US" dirty="0" smtClean="0"/>
              <a:t>2-Line Title Slide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5" y="987552"/>
            <a:ext cx="8659368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3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200026" y="978286"/>
            <a:ext cx="4101254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0"/>
          </p:nvPr>
        </p:nvSpPr>
        <p:spPr bwMode="auto">
          <a:xfrm>
            <a:off x="209550" y="1533526"/>
            <a:ext cx="4091729" cy="486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1"/>
          </p:nvPr>
        </p:nvSpPr>
        <p:spPr bwMode="auto">
          <a:xfrm>
            <a:off x="4673340" y="978286"/>
            <a:ext cx="4194435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2"/>
          </p:nvPr>
        </p:nvSpPr>
        <p:spPr bwMode="auto">
          <a:xfrm>
            <a:off x="4673340" y="1514475"/>
            <a:ext cx="418491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92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2032" r="18583" b="1595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0076"/>
            <a:ext cx="9144000" cy="6903243"/>
          </a:xfrm>
          <a:prstGeom prst="rect">
            <a:avLst/>
          </a:prstGeom>
          <a:gradFill>
            <a:gsLst>
              <a:gs pos="50000">
                <a:schemeClr val="accent6">
                  <a:alpha val="79000"/>
                </a:schemeClr>
              </a:gs>
              <a:gs pos="0">
                <a:schemeClr val="tx1">
                  <a:alpha val="94000"/>
                </a:schemeClr>
              </a:gs>
              <a:gs pos="100000">
                <a:schemeClr val="tx1">
                  <a:alpha val="9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0" t="23225" r="56832" b="40708"/>
          <a:stretch/>
        </p:blipFill>
        <p:spPr>
          <a:xfrm>
            <a:off x="1185152" y="1777289"/>
            <a:ext cx="3436754" cy="3015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71" y="-18131"/>
            <a:ext cx="1806854" cy="1000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20256" y="64922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H </a:t>
            </a:r>
            <a:endParaRPr lang="en-US" sz="1000" b="0" dirty="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24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025" y="6546076"/>
            <a:ext cx="347135" cy="244613"/>
          </a:xfrm>
          <a:prstGeom prst="rect">
            <a:avLst/>
          </a:prstGeom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174373" y="6461445"/>
            <a:ext cx="8795254" cy="0"/>
          </a:xfrm>
          <a:prstGeom prst="line">
            <a:avLst/>
          </a:prstGeom>
          <a:ln cap="rnd">
            <a:solidFill>
              <a:srgbClr val="0F73C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 txBox="1">
            <a:spLocks/>
          </p:cNvSpPr>
          <p:nvPr/>
        </p:nvSpPr>
        <p:spPr>
          <a:xfrm>
            <a:off x="162920" y="6480368"/>
            <a:ext cx="4752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85E2F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FE344B9-2513-47F3-95F2-DC2DCFA75C0A}" type="slidenum">
              <a:rPr lang="en-US" smtClean="0">
                <a:solidFill>
                  <a:srgbClr val="85E2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5E2FF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550385" y="6487310"/>
            <a:ext cx="1430815" cy="23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85E2FF"/>
                </a:solidFill>
                <a:ea typeface="ＭＳ Ｐゴシック" charset="-128"/>
              </a:rPr>
              <a:t>Quantum Confidential</a:t>
            </a: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429735" y="6458946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85E2FF"/>
                </a:solidFill>
                <a:ea typeface="ＭＳ Ｐゴシック" charset="-128"/>
              </a:rPr>
              <a:t>|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3445985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05SEPT2014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6617810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Template</a:t>
            </a:r>
            <a:r>
              <a:rPr lang="en-US" sz="1000" baseline="0" dirty="0" smtClean="0">
                <a:solidFill>
                  <a:srgbClr val="85E2FF"/>
                </a:solidFill>
                <a:ea typeface="ＭＳ Ｐゴシック" charset="-128"/>
              </a:rPr>
              <a:t> QF00236 Rev. H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81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49" r:id="rId2"/>
    <p:sldLayoutId id="2147484250" r:id="rId3"/>
    <p:sldLayoutId id="2147484252" r:id="rId4"/>
    <p:sldLayoutId id="21474842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StorNext Connect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i="1" dirty="0" smtClean="0"/>
              <a:t>Robert Metcalf</a:t>
            </a:r>
            <a:endParaRPr lang="en-US" i="1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SNC TOI </a:t>
            </a:r>
            <a:endParaRPr lang="en-US" dirty="0"/>
          </a:p>
        </p:txBody>
      </p:sp>
      <p:sp>
        <p:nvSpPr>
          <p:cNvPr id="18" name="Text Placeholder 10"/>
          <p:cNvSpPr txBox="1">
            <a:spLocks/>
          </p:cNvSpPr>
          <p:nvPr/>
        </p:nvSpPr>
        <p:spPr>
          <a:xfrm>
            <a:off x="5022849" y="3895481"/>
            <a:ext cx="3886200" cy="531544"/>
          </a:xfrm>
          <a:prstGeom prst="rect">
            <a:avLst/>
          </a:prstGeom>
        </p:spPr>
        <p:txBody>
          <a:bodyPr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None/>
              <a:defRPr lang="en-US" sz="1600" b="0" spc="0" baseline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kern="0" smtClean="0"/>
              <a:t>April 21</a:t>
            </a:r>
            <a:r>
              <a:rPr lang="en-US" b="1" kern="0" baseline="30000" smtClean="0"/>
              <a:t>st</a:t>
            </a:r>
            <a:r>
              <a:rPr lang="en-US" b="1" kern="0" smtClean="0"/>
              <a:t> &amp; April 22</a:t>
            </a:r>
            <a:r>
              <a:rPr lang="en-US" b="1" kern="0" baseline="30000" smtClean="0"/>
              <a:t>nd</a:t>
            </a:r>
            <a:r>
              <a:rPr lang="en-US" b="1" kern="0" smtClean="0"/>
              <a:t>, 2015</a:t>
            </a:r>
          </a:p>
          <a:p>
            <a:r>
              <a:rPr lang="en-US" b="1" kern="0" smtClean="0"/>
              <a:t>Mendota Heights</a:t>
            </a:r>
            <a:endParaRPr lang="en-US" b="1" kern="0" dirty="0"/>
          </a:p>
        </p:txBody>
      </p:sp>
    </p:spTree>
    <p:extLst>
      <p:ext uri="{BB962C8B-B14F-4D97-AF65-F5344CB8AC3E}">
        <p14:creationId xmlns:p14="http://schemas.microsoft.com/office/powerpoint/2010/main" val="348526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Jobs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Clients are updated via “jobs”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Jobs run asynchronously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Connect (web interface) is not blocked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Jobs are put on a queue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“Workers” select jobs from the queue and run them</a:t>
            </a:r>
          </a:p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Job summary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Show all jobs and status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Jobs with an error block the host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Clear the alert before continuing</a:t>
            </a:r>
          </a:p>
        </p:txBody>
      </p:sp>
    </p:spTree>
    <p:extLst>
      <p:ext uri="{BB962C8B-B14F-4D97-AF65-F5344CB8AC3E}">
        <p14:creationId xmlns:p14="http://schemas.microsoft.com/office/powerpoint/2010/main" val="284315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Alerts</a:t>
            </a:r>
            <a:endParaRPr lang="en-US" sz="2800" dirty="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1362075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Clear alerts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Host is “blocked” until the alert is cleared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8" y="2515384"/>
            <a:ext cx="8164615" cy="117227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7" y="3982383"/>
            <a:ext cx="8123337" cy="24353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30681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Start and stop hosts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2743200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Start and stop multiple hosts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Typical when upgrading an MDC or appliance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Need to stop all clients prior to the upgrade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Previously had to start/stop each host individually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6" y="4107658"/>
            <a:ext cx="7965849" cy="205369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65741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Script to run before stopping StorNext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2743200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Stop programs prior to stopping StorNext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Customer wants to automate stopping systems or programs prior to stopping StorNext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Upload a script (text only, binary files are rejected)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Script is run before stopping StorNext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8" y="4429488"/>
            <a:ext cx="8082060" cy="173363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85016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Configure clients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1"/>
            <a:ext cx="8228012" cy="2590800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Change file systems and mount points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Add, change, or delete file systems mounted by a client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Mount options are free form (read the manual)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Limited to file systems owned by an MDC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2" y="3825911"/>
            <a:ext cx="8106827" cy="233628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8078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Enhancements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Manage clients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Add structure to mount options (LAN clients)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Better client error reporting (start/stop and upgrades)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Synchronize DDM updates with the MDC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Tool bar to filter host upgrade eligibility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Better workflow when configuring a client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More insight into jobs and their status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Related to discover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Which clients mount a file system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Foreign file systems (name server 2, too)</a:t>
            </a:r>
          </a:p>
        </p:txBody>
      </p:sp>
    </p:spTree>
    <p:extLst>
      <p:ext uri="{BB962C8B-B14F-4D97-AF65-F5344CB8AC3E}">
        <p14:creationId xmlns:p14="http://schemas.microsoft.com/office/powerpoint/2010/main" val="61435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5000"/>
              </a:lnSpc>
              <a:spcBef>
                <a:spcPts val="0"/>
              </a:spcBef>
              <a:buNone/>
            </a:pPr>
            <a:endParaRPr lang="en-US" sz="3600" dirty="0" smtClean="0"/>
          </a:p>
          <a:p>
            <a:pPr marL="0" indent="0" algn="ctr">
              <a:lnSpc>
                <a:spcPct val="125000"/>
              </a:lnSpc>
              <a:spcBef>
                <a:spcPts val="0"/>
              </a:spcBef>
              <a:buNone/>
            </a:pPr>
            <a:endParaRPr lang="en-US" sz="3600" dirty="0" smtClean="0"/>
          </a:p>
          <a:p>
            <a:pPr marL="0" indent="0" algn="ctr">
              <a:lnSpc>
                <a:spcPct val="125000"/>
              </a:lnSpc>
              <a:spcBef>
                <a:spcPts val="0"/>
              </a:spcBef>
              <a:buNone/>
            </a:pPr>
            <a:r>
              <a:rPr lang="en-US" sz="7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Thank you</a:t>
            </a:r>
            <a:endParaRPr lang="en-US" sz="6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7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Manage Clients Agenda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The problem we solve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What is manage clients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Limitations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Walk through</a:t>
            </a:r>
          </a:p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Enhancements</a:t>
            </a:r>
          </a:p>
        </p:txBody>
      </p:sp>
    </p:spTree>
    <p:extLst>
      <p:ext uri="{BB962C8B-B14F-4D97-AF65-F5344CB8AC3E}">
        <p14:creationId xmlns:p14="http://schemas.microsoft.com/office/powerpoint/2010/main" val="101999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The problem we solve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8014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Upgrading StorNext clients usually involves…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SSH to the client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Determine release level of each MDC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Transfer StorNext release to the client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Stop, install, and start StorNext</a:t>
            </a: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Lather, rinse, repeat for each StorNext client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Time consuming, error prone, and tedious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Ripe for automation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3213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What is Manage Clients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8014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Install StorNext on new clients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One-button install process</a:t>
            </a: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Upgrade StorNext on existing clients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Update multiple clients at once</a:t>
            </a: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Configure StorNext clients</a:t>
            </a:r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Add and change file systems and mount points</a:t>
            </a:r>
          </a:p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en-US" sz="2800" dirty="0" smtClean="0"/>
              <a:t>Start and stop clients</a:t>
            </a:r>
            <a:endParaRPr lang="en-US" sz="2800" b="1" dirty="0"/>
          </a:p>
          <a:p>
            <a:pPr lvl="1">
              <a:lnSpc>
                <a:spcPct val="135000"/>
              </a:lnSpc>
              <a:spcBef>
                <a:spcPts val="600"/>
              </a:spcBef>
            </a:pPr>
            <a:r>
              <a:rPr lang="en-US" sz="2200" dirty="0" smtClean="0"/>
              <a:t>Start and stop multiple clients at once (update MDC)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89131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Limitations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Cannot update a host because…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A task for that host is already running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Will not update appliances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Will not update MDCs or name servers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Will not update hosts with DDM installed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Only Linux hosts (that have a Connector installed)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Connect server must be authoritative to the host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Must be StorNext 4.7.0+ (older releases not supported)</a:t>
            </a:r>
          </a:p>
        </p:txBody>
      </p:sp>
    </p:spTree>
    <p:extLst>
      <p:ext uri="{BB962C8B-B14F-4D97-AF65-F5344CB8AC3E}">
        <p14:creationId xmlns:p14="http://schemas.microsoft.com/office/powerpoint/2010/main" val="19346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Limitations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5238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Maximum StorNext update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A host cannot exceed the MDC release level</a:t>
            </a:r>
          </a:p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Examples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MDC is 5.1.1</a:t>
            </a:r>
          </a:p>
          <a:p>
            <a:pPr lvl="2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Maximum client update is 5.1.1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 smtClean="0"/>
              <a:t>Client mounts 2 file systems; each on a different MDC</a:t>
            </a:r>
          </a:p>
          <a:p>
            <a:pPr lvl="2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MDC 1 (snfs_1) is 5.1.1</a:t>
            </a:r>
          </a:p>
          <a:p>
            <a:pPr lvl="2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MDC 2 (snfs_2) is 5.2.0.1</a:t>
            </a:r>
          </a:p>
          <a:p>
            <a:pPr lvl="2">
              <a:lnSpc>
                <a:spcPct val="125000"/>
              </a:lnSpc>
              <a:spcBef>
                <a:spcPts val="600"/>
              </a:spcBef>
            </a:pPr>
            <a:r>
              <a:rPr lang="en-US" sz="2000" dirty="0" smtClean="0"/>
              <a:t>Client update is restricted to 5.1.1 (snfs_1)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400" dirty="0" smtClean="0"/>
              <a:t>Rule: minimum release of all MDCs</a:t>
            </a:r>
          </a:p>
        </p:txBody>
      </p:sp>
    </p:spTree>
    <p:extLst>
      <p:ext uri="{BB962C8B-B14F-4D97-AF65-F5344CB8AC3E}">
        <p14:creationId xmlns:p14="http://schemas.microsoft.com/office/powerpoint/2010/main" val="258812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  <a:ln>
            <a:noFill/>
          </a:ln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Manage clients application</a:t>
            </a:r>
            <a:endParaRPr lang="en-US" sz="2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7" y="1001285"/>
            <a:ext cx="8148104" cy="339297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019300" y="2146364"/>
            <a:ext cx="457200" cy="457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81450" y="2146364"/>
            <a:ext cx="457200" cy="457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934075" y="2146364"/>
            <a:ext cx="457200" cy="457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176681" y="2185815"/>
            <a:ext cx="457200" cy="457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4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791450" y="2489575"/>
            <a:ext cx="457200" cy="457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76681" y="2806828"/>
            <a:ext cx="457200" cy="457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6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4276725"/>
            <a:ext cx="8228012" cy="2409826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Update clients – install install StorNext or update</a:t>
            </a:r>
          </a:p>
          <a:p>
            <a:pPr eaLnBrk="1" hangingPunct="1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Jobs – updates are asynchronous, done via “jobs”</a:t>
            </a:r>
          </a:p>
          <a:p>
            <a:pPr eaLnBrk="1" hangingPunct="1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Alerts – when a job has an error; clear alert to “unblock” the host</a:t>
            </a:r>
            <a:endParaRPr lang="en-US" sz="1800" dirty="0" smtClean="0"/>
          </a:p>
          <a:p>
            <a:pPr eaLnBrk="1" hangingPunct="1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Stop or start clients – typically done when updating an MDC</a:t>
            </a:r>
          </a:p>
          <a:p>
            <a:pPr eaLnBrk="1" hangingPunct="1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Scripts – customer script run prior to stopping StorNext</a:t>
            </a:r>
          </a:p>
          <a:p>
            <a:pPr eaLnBrk="1" hangingPunct="1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/>
              <a:t>Configure clients – change file systems and mount points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672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  <a:ln>
            <a:noFill/>
          </a:ln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Update clients</a:t>
            </a:r>
          </a:p>
        </p:txBody>
      </p:sp>
      <p:sp>
        <p:nvSpPr>
          <p:cNvPr id="29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2999"/>
            <a:ext cx="8228012" cy="3364891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en-US" sz="2800" dirty="0" smtClean="0"/>
              <a:t>New version – the maximum SN release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en-US" sz="2800" dirty="0" smtClean="0"/>
              <a:t>Restart or reboot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400" dirty="0" smtClean="0"/>
              <a:t>Restart StorNext or reboot the server after update is complete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800" dirty="0" smtClean="0"/>
              <a:t>Color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tabLst>
                <a:tab pos="1600200" algn="l"/>
              </a:tabLst>
            </a:pPr>
            <a:r>
              <a:rPr lang="en-US" sz="2400" dirty="0" smtClean="0"/>
              <a:t>Green	– good, the version number is increasing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tabLst>
                <a:tab pos="1600200" algn="l"/>
              </a:tabLst>
            </a:pPr>
            <a:r>
              <a:rPr lang="en-US" sz="2400" dirty="0" smtClean="0"/>
              <a:t>Yellow	– warning, replace the existing version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tabLst>
                <a:tab pos="1600200" algn="l"/>
              </a:tabLst>
            </a:pPr>
            <a:r>
              <a:rPr lang="en-US" sz="2400" dirty="0" smtClean="0"/>
              <a:t>Red	– caution, downgrade to a prior version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3" y="4507890"/>
            <a:ext cx="8098571" cy="17501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Oval 3"/>
          <p:cNvSpPr/>
          <p:nvPr/>
        </p:nvSpPr>
        <p:spPr>
          <a:xfrm>
            <a:off x="4105856" y="4829175"/>
            <a:ext cx="915563" cy="4572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95874" y="4829175"/>
            <a:ext cx="915563" cy="4572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34906" y="4829175"/>
            <a:ext cx="915563" cy="4572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5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6" y="295275"/>
            <a:ext cx="8218488" cy="602258"/>
          </a:xfrm>
          <a:ln>
            <a:noFill/>
          </a:ln>
        </p:spPr>
        <p:txBody>
          <a:bodyPr>
            <a:normAutofit/>
          </a:bodyPr>
          <a:lstStyle/>
          <a:p>
            <a:pPr eaLnBrk="1" hangingPunct="1">
              <a:tabLst>
                <a:tab pos="1600200" algn="l"/>
              </a:tabLst>
            </a:pPr>
            <a:r>
              <a:rPr lang="en-US" sz="2800" dirty="0" smtClean="0"/>
              <a:t>Limitations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97" y="2307577"/>
            <a:ext cx="8090316" cy="3855283"/>
          </a:xfrm>
          <a:prstGeom prst="rect">
            <a:avLst/>
          </a:prstGeom>
        </p:spPr>
      </p:pic>
      <p:sp>
        <p:nvSpPr>
          <p:cNvPr id="29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143000"/>
            <a:ext cx="8228012" cy="1266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spcBef>
                <a:spcPts val="600"/>
              </a:spcBef>
            </a:pPr>
            <a:r>
              <a:rPr lang="en-US" sz="2800" dirty="0" smtClean="0"/>
              <a:t>Maximum update is 5.2.0</a:t>
            </a:r>
          </a:p>
          <a:p>
            <a:pPr lvl="1">
              <a:lnSpc>
                <a:spcPct val="125000"/>
              </a:lnSpc>
              <a:spcBef>
                <a:spcPts val="600"/>
              </a:spcBef>
            </a:pPr>
            <a:r>
              <a:rPr lang="en-US" sz="2200" dirty="0"/>
              <a:t>SN 5.2.0.1 is available </a:t>
            </a:r>
            <a:r>
              <a:rPr lang="en-US" sz="2200" dirty="0" smtClean="0"/>
              <a:t>but MDCs are 5.2.0</a:t>
            </a:r>
          </a:p>
        </p:txBody>
      </p:sp>
    </p:spTree>
    <p:extLst>
      <p:ext uri="{BB962C8B-B14F-4D97-AF65-F5344CB8AC3E}">
        <p14:creationId xmlns:p14="http://schemas.microsoft.com/office/powerpoint/2010/main" val="374482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82&quot;&gt;&lt;property id=&quot;20148&quot; value=&quot;5&quot;/&gt;&lt;property id=&quot;20300&quot; value=&quot;Slide 1&quot;/&gt;&lt;property id=&quot;20307&quot; value=&quot;346&quot;/&gt;&lt;/object&gt;&lt;object type=&quot;3&quot; unique_id=&quot;10183&quot;&gt;&lt;property id=&quot;20148&quot; value=&quot;5&quot;/&gt;&lt;property id=&quot;20300&quot; value=&quot;Slide 2&quot;/&gt;&lt;property id=&quot;20307&quot; value=&quot;352&quot;/&gt;&lt;/object&gt;&lt;object type=&quot;3&quot; unique_id=&quot;10184&quot;&gt;&lt;property id=&quot;20148&quot; value=&quot;5&quot;/&gt;&lt;property id=&quot;20300&quot; value=&quot;Slide 17 - &amp;quot;CHAPTER HEADLINE&amp;#x0D;&amp;#x0A;GOES HERE&amp;quot;&quot;/&gt;&lt;property id=&quot;20307&quot; value=&quot;348&quot;/&gt;&lt;/object&gt;&lt;object type=&quot;3&quot; unique_id=&quot;10185&quot;&gt;&lt;property id=&quot;20148&quot; value=&quot;5&quot;/&gt;&lt;property id=&quot;20300&quot; value=&quot;Slide 18 - &amp;quot;CHAPTER HEADLINE &amp;#x0D;&amp;#x0A;GOES HERE&amp;quot;&quot;/&gt;&lt;property id=&quot;20307&quot; value=&quot;347&quot;/&gt;&lt;/object&gt;&lt;object type=&quot;3&quot; unique_id=&quot;10186&quot;&gt;&lt;property id=&quot;20148&quot; value=&quot;5&quot;/&gt;&lt;property id=&quot;20300&quot; value=&quot;Slide 19 - &amp;quot;CHAPTER HEADLINE &amp;#x0D;&amp;#x0A;GOES HERE&amp;quot;&quot;/&gt;&lt;property id=&quot;20307&quot; value=&quot;349&quot;/&gt;&lt;/object&gt;&lt;object type=&quot;3&quot; unique_id=&quot;10187&quot;&gt;&lt;property id=&quot;20148&quot; value=&quot;5&quot;/&gt;&lt;property id=&quot;20300&quot; value=&quot;Slide 20 - &amp;quot;CHAPTER HEADLINE&amp;#x0D;&amp;#x0A;GOES HERE&amp;quot;&quot;/&gt;&lt;property id=&quot;20307&quot; value=&quot;350&quot;/&gt;&lt;/object&gt;&lt;object type=&quot;3&quot; unique_id=&quot;10348&quot;&gt;&lt;property id=&quot;20148&quot; value=&quot;5&quot;/&gt;&lt;property id=&quot;20300&quot; value=&quot;Slide 4 - &amp;quot;Before you begin…&amp;quot;&quot;/&gt;&lt;property id=&quot;20307&quot; value=&quot;354&quot;/&gt;&lt;/object&gt;&lt;object type=&quot;3&quot; unique_id=&quot;10349&quot;&gt;&lt;property id=&quot;20148&quot; value=&quot;5&quot;/&gt;&lt;property id=&quot;20300&quot; value=&quot;Slide 5 - &amp;quot;Headline goes here&amp;quot;&quot;/&gt;&lt;property id=&quot;20307&quot; value=&quot;353&quot;/&gt;&lt;/object&gt;&lt;object type=&quot;3&quot; unique_id=&quot;10350&quot;&gt;&lt;property id=&quot;20148&quot; value=&quot;5&quot;/&gt;&lt;property id=&quot;20300&quot; value=&quot;Slide 6 - &amp;quot;Converting old presentations to the new format&amp;quot;&quot;/&gt;&lt;property id=&quot;20307&quot; value=&quot;355&quot;/&gt;&lt;/object&gt;&lt;object type=&quot;3&quot; unique_id=&quot;10351&quot;&gt;&lt;property id=&quot;20148&quot; value=&quot;5&quot;/&gt;&lt;property id=&quot;20300&quot; value=&quot;Slide 7 - &amp;quot;Converting old presentations to the new format&amp;quot;&quot;/&gt;&lt;property id=&quot;20307&quot; value=&quot;356&quot;/&gt;&lt;/object&gt;&lt;object type=&quot;3&quot; unique_id=&quot;10352&quot;&gt;&lt;property id=&quot;20148&quot; value=&quot;5&quot;/&gt;&lt;property id=&quot;20300&quot; value=&quot;Slide 8 - &amp;quot;Converting old presentations to the new format&amp;quot;&quot;/&gt;&lt;property id=&quot;20307&quot; value=&quot;357&quot;/&gt;&lt;/object&gt;&lt;object type=&quot;3&quot; unique_id=&quot;10353&quot;&gt;&lt;property id=&quot;20148&quot; value=&quot;5&quot;/&gt;&lt;property id=&quot;20300&quot; value=&quot;Slide 9 - &amp;quot;Converting old presentations to the new format&amp;quot;&quot;/&gt;&lt;property id=&quot;20307&quot; value=&quot;358&quot;/&gt;&lt;/object&gt;&lt;object type=&quot;3&quot; unique_id=&quot;10354&quot;&gt;&lt;property id=&quot;20148&quot; value=&quot;5&quot;/&gt;&lt;property id=&quot;20300&quot; value=&quot;Slide 10 - &amp;quot;Converting old presentations to the new format&amp;quot;&quot;/&gt;&lt;property id=&quot;20307&quot; value=&quot;359&quot;/&gt;&lt;/object&gt;&lt;object type=&quot;3&quot; unique_id=&quot;10355&quot;&gt;&lt;property id=&quot;20148&quot; value=&quot;5&quot;/&gt;&lt;property id=&quot;20300&quot; value=&quot;Slide 11 - &amp;quot;Converting old presentations to the new format&amp;quot;&quot;/&gt;&lt;property id=&quot;20307&quot; value=&quot;360&quot;/&gt;&lt;/object&gt;&lt;object type=&quot;3&quot; unique_id=&quot;10356&quot;&gt;&lt;property id=&quot;20148&quot; value=&quot;5&quot;/&gt;&lt;property id=&quot;20300&quot; value=&quot;Slide 12 - &amp;quot;Converting old presentations to the new format&amp;quot;&quot;/&gt;&lt;property id=&quot;20307&quot; value=&quot;361&quot;/&gt;&lt;/object&gt;&lt;object type=&quot;3&quot; unique_id=&quot;10357&quot;&gt;&lt;property id=&quot;20148&quot; value=&quot;5&quot;/&gt;&lt;property id=&quot;20300&quot; value=&quot;Slide 13 - &amp;quot;Converting old presentations to the new format&amp;quot;&quot;/&gt;&lt;property id=&quot;20307&quot; value=&quot;362&quot;/&gt;&lt;/object&gt;&lt;object type=&quot;3&quot; unique_id=&quot;10358&quot;&gt;&lt;property id=&quot;20148&quot; value=&quot;5&quot;/&gt;&lt;property id=&quot;20300&quot; value=&quot;Slide 14 - &amp;quot;Converting old presentations to the new format&amp;quot;&quot;/&gt;&lt;property id=&quot;20307&quot; value=&quot;363&quot;/&gt;&lt;/object&gt;&lt;object type=&quot;3&quot; unique_id=&quot;10359&quot;&gt;&lt;property id=&quot;20148&quot; value=&quot;5&quot;/&gt;&lt;property id=&quot;20300&quot; value=&quot;Slide 15 - &amp;quot;Converting old presentations to the new format&amp;quot;&quot;/&gt;&lt;property id=&quot;20307&quot; value=&quot;364&quot;/&gt;&lt;/object&gt;&lt;object type=&quot;3&quot; unique_id=&quot;10427&quot;&gt;&lt;property id=&quot;20148&quot; value=&quot;5&quot;/&gt;&lt;property id=&quot;20300&quot; value=&quot;Slide 3 - &amp;quot;Title Goes Here&amp;quot;&quot;/&gt;&lt;property id=&quot;20307&quot; value=&quot;3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orNext Connect Phase 3 DRAFT 04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Custom 10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StorNext Connect Phase 3 DRAFT 04</Template>
  <TotalTime>979</TotalTime>
  <Words>1142</Words>
  <Application>Microsoft Office PowerPoint</Application>
  <PresentationFormat>On-screen Show (4:3)</PresentationFormat>
  <Paragraphs>147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StorNext Connect Phase 3 DRAFT 04</vt:lpstr>
      <vt:lpstr>Content Slide</vt:lpstr>
      <vt:lpstr>PowerPoint Presentation</vt:lpstr>
      <vt:lpstr>Manage Clients Agenda</vt:lpstr>
      <vt:lpstr>The problem we solve</vt:lpstr>
      <vt:lpstr>What is Manage Clients</vt:lpstr>
      <vt:lpstr>Limitations</vt:lpstr>
      <vt:lpstr>Limitations</vt:lpstr>
      <vt:lpstr>Manage clients application</vt:lpstr>
      <vt:lpstr>Update clients</vt:lpstr>
      <vt:lpstr>Limitations</vt:lpstr>
      <vt:lpstr>Jobs</vt:lpstr>
      <vt:lpstr>Alerts</vt:lpstr>
      <vt:lpstr>Start and stop hosts</vt:lpstr>
      <vt:lpstr>Script to run before stopping StorNext</vt:lpstr>
      <vt:lpstr>Configure clients</vt:lpstr>
      <vt:lpstr>Enhancements</vt:lpstr>
      <vt:lpstr>PowerPoint Presentation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Agile Template QF00236</dc:subject>
  <dc:creator>Neil Bannister</dc:creator>
  <dc:description>Agile Template QF00236 Rev H (Oct 10 2013)</dc:description>
  <cp:lastModifiedBy>Rob Metcalf</cp:lastModifiedBy>
  <cp:revision>123</cp:revision>
  <cp:lastPrinted>2014-09-02T20:39:28Z</cp:lastPrinted>
  <dcterms:created xsi:type="dcterms:W3CDTF">2015-04-11T17:02:16Z</dcterms:created>
  <dcterms:modified xsi:type="dcterms:W3CDTF">2015-04-17T20:29:56Z</dcterms:modified>
</cp:coreProperties>
</file>