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Default Extension="emf" ContentType="image/x-emf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  <p:sldMasterId id="2147484158" r:id="rId2"/>
  </p:sldMasterIdLst>
  <p:notesMasterIdLst>
    <p:notesMasterId r:id="rId33"/>
  </p:notesMasterIdLst>
  <p:handoutMasterIdLst>
    <p:handoutMasterId r:id="rId34"/>
  </p:handoutMasterIdLst>
  <p:sldIdLst>
    <p:sldId id="581" r:id="rId3"/>
    <p:sldId id="583" r:id="rId4"/>
    <p:sldId id="584" r:id="rId5"/>
    <p:sldId id="585" r:id="rId6"/>
    <p:sldId id="586" r:id="rId7"/>
    <p:sldId id="587" r:id="rId8"/>
    <p:sldId id="588" r:id="rId9"/>
    <p:sldId id="589" r:id="rId10"/>
    <p:sldId id="590" r:id="rId11"/>
    <p:sldId id="591" r:id="rId12"/>
    <p:sldId id="592" r:id="rId13"/>
    <p:sldId id="593" r:id="rId14"/>
    <p:sldId id="594" r:id="rId15"/>
    <p:sldId id="596" r:id="rId16"/>
    <p:sldId id="595" r:id="rId17"/>
    <p:sldId id="599" r:id="rId18"/>
    <p:sldId id="597" r:id="rId19"/>
    <p:sldId id="598" r:id="rId20"/>
    <p:sldId id="600" r:id="rId21"/>
    <p:sldId id="601" r:id="rId22"/>
    <p:sldId id="602" r:id="rId23"/>
    <p:sldId id="609" r:id="rId24"/>
    <p:sldId id="603" r:id="rId25"/>
    <p:sldId id="608" r:id="rId26"/>
    <p:sldId id="604" r:id="rId27"/>
    <p:sldId id="605" r:id="rId28"/>
    <p:sldId id="611" r:id="rId29"/>
    <p:sldId id="606" r:id="rId30"/>
    <p:sldId id="607" r:id="rId31"/>
    <p:sldId id="610" r:id="rId32"/>
  </p:sldIdLst>
  <p:sldSz cx="9144000" cy="6858000" type="screen4x3"/>
  <p:notesSz cx="7010400" cy="92964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6F1"/>
    <a:srgbClr val="6A9733"/>
    <a:srgbClr val="85E2FF"/>
    <a:srgbClr val="666666"/>
    <a:srgbClr val="B0B9BF"/>
    <a:srgbClr val="083A64"/>
    <a:srgbClr val="000000"/>
    <a:srgbClr val="0F73C3"/>
    <a:srgbClr val="ABEBFF"/>
    <a:srgbClr val="2735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8163" autoAdjust="0"/>
  </p:normalViewPr>
  <p:slideViewPr>
    <p:cSldViewPr snapToGrid="0" showGuides="1">
      <p:cViewPr>
        <p:scale>
          <a:sx n="100" d="100"/>
          <a:sy n="100" d="100"/>
        </p:scale>
        <p:origin x="-1314" y="-624"/>
      </p:cViewPr>
      <p:guideLst>
        <p:guide orient="horz" pos="186"/>
        <p:guide pos="4709"/>
        <p:guide pos="56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-2190" y="-11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60" y="111364"/>
            <a:ext cx="210312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6387255" y="8829967"/>
            <a:ext cx="621524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F9C8E3-2B65-4B14-AAA2-6F77C02A5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591989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4780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5787" y="4415790"/>
            <a:ext cx="6698827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32772" name="Picture 8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60" y="111364"/>
            <a:ext cx="210312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591989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6387255" y="8829967"/>
            <a:ext cx="621524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62E7E0-0284-4AB1-A318-757D54241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83786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61519-8410-4FA8-BFFA-133AFA38DA6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5919893" cy="4648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871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8712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8712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871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871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888050"/>
            <a:ext cx="3886200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000"/>
              </a:lnSpc>
              <a:spcBef>
                <a:spcPts val="300"/>
              </a:spcBef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150229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410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h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514476"/>
            <a:ext cx="3886200" cy="14287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28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&lt;PROGRAM NAME&gt;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429000"/>
            <a:ext cx="3886200" cy="652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Presenter(s)</a:t>
            </a:r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&lt;Review Date (</a:t>
            </a:r>
            <a:r>
              <a:rPr lang="en-US" dirty="0" err="1" smtClean="0"/>
              <a:t>ddMMMyyyy</a:t>
            </a:r>
            <a:r>
              <a:rPr lang="en-US" dirty="0" smtClean="0"/>
              <a:t>)&gt;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032374" y="2969254"/>
            <a:ext cx="3886200" cy="39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PHASE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507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62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5275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949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200024" y="990600"/>
            <a:ext cx="86582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5275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607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00026" y="253664"/>
            <a:ext cx="8667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2600"/>
              </a:lnSpc>
              <a:defRPr sz="2400"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200025" y="987552"/>
            <a:ext cx="8659368" cy="5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5275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493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200026" y="978286"/>
            <a:ext cx="4101254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209550" y="1533526"/>
            <a:ext cx="4091729" cy="486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673340" y="978286"/>
            <a:ext cx="41944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2"/>
          </p:nvPr>
        </p:nvSpPr>
        <p:spPr bwMode="auto">
          <a:xfrm>
            <a:off x="4673340" y="1514475"/>
            <a:ext cx="418491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95275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72929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20256" y="64922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H </a:t>
            </a:r>
            <a:endParaRPr lang="en-US" sz="1000" b="0" dirty="0">
              <a:solidFill>
                <a:srgbClr val="DDD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248" r:id="rId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162920" y="6480368"/>
            <a:ext cx="47525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550385" y="6487310"/>
            <a:ext cx="1430815" cy="23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445985" y="6487311"/>
            <a:ext cx="2240440" cy="23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 smtClean="0">
                <a:solidFill>
                  <a:srgbClr val="85E2FF"/>
                </a:solidFill>
                <a:ea typeface="ＭＳ Ｐゴシック" charset="-128"/>
              </a:rPr>
              <a:t>05SEPT2014</a:t>
            </a:r>
            <a:endParaRPr lang="en-US" sz="1000" dirty="0">
              <a:solidFill>
                <a:srgbClr val="85E2FF"/>
              </a:solidFill>
              <a:ea typeface="ＭＳ Ｐゴシック" charset="-128"/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6617810" y="6487311"/>
            <a:ext cx="2240440" cy="23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 smtClean="0">
                <a:solidFill>
                  <a:srgbClr val="85E2FF"/>
                </a:solidFill>
                <a:ea typeface="ＭＳ Ｐゴシック" charset="-128"/>
              </a:rPr>
              <a:t>Template</a:t>
            </a:r>
            <a:r>
              <a:rPr lang="en-US" sz="1000" baseline="0" dirty="0" smtClean="0">
                <a:solidFill>
                  <a:srgbClr val="85E2FF"/>
                </a:solidFill>
                <a:ea typeface="ＭＳ Ｐゴシック" charset="-128"/>
              </a:rPr>
              <a:t> QF00236 Rev. H</a:t>
            </a:r>
            <a:endParaRPr lang="en-US" sz="1000" dirty="0">
              <a:solidFill>
                <a:srgbClr val="85E2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49" r:id="rId2"/>
    <p:sldLayoutId id="2147484250" r:id="rId3"/>
    <p:sldLayoutId id="2147484252" r:id="rId4"/>
    <p:sldLayoutId id="2147484253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StorNext Connect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i="1" dirty="0" smtClean="0"/>
              <a:t>Mark Reinhardt</a:t>
            </a:r>
            <a:endParaRPr lang="en-US" i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SNC Installation Overview</a:t>
            </a:r>
            <a:endParaRPr lang="en-US" dirty="0"/>
          </a:p>
        </p:txBody>
      </p:sp>
      <p:sp>
        <p:nvSpPr>
          <p:cNvPr id="18" name="Text Placeholder 10"/>
          <p:cNvSpPr txBox="1">
            <a:spLocks/>
          </p:cNvSpPr>
          <p:nvPr/>
        </p:nvSpPr>
        <p:spPr>
          <a:xfrm>
            <a:off x="5022849" y="3895481"/>
            <a:ext cx="3886200" cy="531544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None/>
              <a:defRPr lang="en-US" sz="1600" b="0" spc="0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smtClean="0"/>
              <a:t>April 21</a:t>
            </a:r>
            <a:r>
              <a:rPr lang="en-US" b="1" kern="0" baseline="30000" smtClean="0"/>
              <a:t>st</a:t>
            </a:r>
            <a:r>
              <a:rPr lang="en-US" b="1" kern="0" smtClean="0"/>
              <a:t> &amp; April 22</a:t>
            </a:r>
            <a:r>
              <a:rPr lang="en-US" b="1" kern="0" baseline="30000" smtClean="0"/>
              <a:t>nd</a:t>
            </a:r>
            <a:r>
              <a:rPr lang="en-US" b="1" kern="0" smtClean="0"/>
              <a:t>, 2015</a:t>
            </a:r>
          </a:p>
          <a:p>
            <a:r>
              <a:rPr lang="en-US" b="1" kern="0" smtClean="0"/>
              <a:t>Mendota Heights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xmlns="" val="348526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Site -  stornextconnect.quantum.com</a:t>
            </a:r>
            <a:endParaRPr lang="en-US" dirty="0"/>
          </a:p>
        </p:txBody>
      </p:sp>
      <p:pic>
        <p:nvPicPr>
          <p:cNvPr id="4" name="Content Placeholder 3" descr="stornextconnect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" y="1222401"/>
            <a:ext cx="8658225" cy="494659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stornextconnect.quantum.com – Create Account</a:t>
            </a:r>
            <a:endParaRPr lang="en-US" dirty="0"/>
          </a:p>
        </p:txBody>
      </p:sp>
      <p:pic>
        <p:nvPicPr>
          <p:cNvPr id="6" name="Content Placeholder 5" descr="stornextconnect.2.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" y="1121945"/>
            <a:ext cx="8658225" cy="514750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stornextconnect.quantum.com – download Install file</a:t>
            </a:r>
            <a:endParaRPr lang="en-US" dirty="0"/>
          </a:p>
        </p:txBody>
      </p:sp>
      <p:pic>
        <p:nvPicPr>
          <p:cNvPr id="4" name="Content Placeholder 3" descr="stornextconnect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3866" y="990600"/>
            <a:ext cx="7470542" cy="5410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stornextconnect.quantum.com – download documentation</a:t>
            </a:r>
            <a:endParaRPr lang="en-US" dirty="0"/>
          </a:p>
        </p:txBody>
      </p:sp>
      <p:pic>
        <p:nvPicPr>
          <p:cNvPr id="4" name="Content Placeholder 3" descr="stornextconnect.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316" y="990600"/>
            <a:ext cx="7843642" cy="5410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Hardware Install Guide - Overview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SN Pro Solution-specific guides</a:t>
            </a:r>
          </a:p>
          <a:p>
            <a:pPr eaLnBrk="1" hangingPunct="1">
              <a:buNone/>
            </a:pPr>
            <a:r>
              <a:rPr lang="en-US" dirty="0" smtClean="0"/>
              <a:t>			Studio,  4K,  Workgroup,  Production</a:t>
            </a:r>
          </a:p>
          <a:p>
            <a:pPr eaLnBrk="1" hangingPunct="1"/>
            <a:endParaRPr lang="en-US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Racking Info and Overview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QXS Array – User Data Storage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Metadata Appliance – M440 or M660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AEL 500 library (option)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err="1" smtClean="0"/>
              <a:t>StorNext</a:t>
            </a:r>
            <a:r>
              <a:rPr lang="en-US" dirty="0" smtClean="0"/>
              <a:t> Pro Install Application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Prerequisites / Considerations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Customer Install Application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Post Installation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1999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Install Guide – Racking Guidelines</a:t>
            </a:r>
            <a:endParaRPr lang="en-US" dirty="0"/>
          </a:p>
        </p:txBody>
      </p:sp>
      <p:pic>
        <p:nvPicPr>
          <p:cNvPr id="4" name="Content Placeholder 3" descr="racking.guideli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552" y="990600"/>
            <a:ext cx="6939170" cy="5410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Install Guide – QXS User Data Arrays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QXS racking steps</a:t>
            </a:r>
          </a:p>
          <a:p>
            <a:endParaRPr lang="en-US" dirty="0" smtClean="0"/>
          </a:p>
          <a:p>
            <a:pPr eaLnBrk="1" hangingPunct="1"/>
            <a:r>
              <a:rPr lang="en-US" sz="3200" dirty="0" smtClean="0"/>
              <a:t>NO </a:t>
            </a:r>
            <a:r>
              <a:rPr lang="en-US" sz="3200" dirty="0" err="1" smtClean="0"/>
              <a:t>Fibre</a:t>
            </a:r>
            <a:r>
              <a:rPr lang="en-US" sz="3200" dirty="0" smtClean="0"/>
              <a:t> Channel connections until instructed during Customer Install Application</a:t>
            </a:r>
          </a:p>
          <a:p>
            <a:endParaRPr lang="en-US" dirty="0" smtClean="0"/>
          </a:p>
          <a:p>
            <a:r>
              <a:rPr lang="en-US" dirty="0" smtClean="0"/>
              <a:t>Must not have other </a:t>
            </a:r>
            <a:r>
              <a:rPr lang="en-US" dirty="0" err="1" smtClean="0"/>
              <a:t>Fibre</a:t>
            </a:r>
            <a:r>
              <a:rPr lang="en-US" dirty="0" smtClean="0"/>
              <a:t> Channel Arrays attached to FC switch during Customer Install Application</a:t>
            </a:r>
          </a:p>
          <a:p>
            <a:endParaRPr lang="en-US" dirty="0" smtClean="0"/>
          </a:p>
          <a:p>
            <a:r>
              <a:rPr lang="en-US" dirty="0" smtClean="0"/>
              <a:t>QXS Expansion SAS Cabling  </a:t>
            </a:r>
          </a:p>
        </p:txBody>
      </p:sp>
      <p:pic>
        <p:nvPicPr>
          <p:cNvPr id="5" name="Picture 4" descr="qxs.expan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752975"/>
            <a:ext cx="3781425" cy="166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99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Install Guide – </a:t>
            </a:r>
            <a:r>
              <a:rPr lang="en-US" dirty="0" err="1" smtClean="0"/>
              <a:t>MetaData</a:t>
            </a:r>
            <a:r>
              <a:rPr lang="en-US" dirty="0" smtClean="0"/>
              <a:t> Appliance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Appliance racking </a:t>
            </a:r>
            <a:r>
              <a:rPr lang="en-US" dirty="0" smtClean="0"/>
              <a:t>steps   (No </a:t>
            </a:r>
            <a:r>
              <a:rPr lang="en-US" dirty="0" err="1" smtClean="0"/>
              <a:t>ethernet</a:t>
            </a:r>
            <a:r>
              <a:rPr lang="en-US" dirty="0" smtClean="0"/>
              <a:t> cables attached)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etadata.appliance.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175" y="1590675"/>
            <a:ext cx="6829425" cy="4833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Install Guide – AEL500 Library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i="1" dirty="0" smtClean="0"/>
              <a:t>AEL500 Installation Guide for Pro Solutions </a:t>
            </a:r>
            <a:r>
              <a:rPr lang="en-US" dirty="0" smtClean="0"/>
              <a:t>to complete the unpacking, racking and configuration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el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5" y="1971675"/>
            <a:ext cx="7096125" cy="4886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Install Guide – Customer Install  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NTP recommendations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All Hardware racked and cabled as instructed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Ethernet switches and bonding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No bonding for unmanaged switches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“recommended”==bonded ; management and metadata networks</a:t>
            </a:r>
          </a:p>
          <a:p>
            <a:pPr lvl="2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Fibre</a:t>
            </a:r>
            <a:r>
              <a:rPr lang="en-US" sz="2800" dirty="0" smtClean="0"/>
              <a:t> Channel / SAN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Disk and Tape zoning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MDC 2 &amp; 4 FC ports connection options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Installation Overview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Open Me </a:t>
            </a:r>
            <a:r>
              <a:rPr lang="en-US" dirty="0" smtClean="0"/>
              <a:t>First box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err="1" smtClean="0"/>
              <a:t>QuickStart</a:t>
            </a:r>
            <a:r>
              <a:rPr lang="en-US" dirty="0" smtClean="0"/>
              <a:t> Guide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StorNext</a:t>
            </a:r>
            <a:r>
              <a:rPr lang="en-US" dirty="0" smtClean="0"/>
              <a:t> Connect Web Site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StorNext</a:t>
            </a:r>
            <a:r>
              <a:rPr lang="en-US" dirty="0" smtClean="0"/>
              <a:t> Pro Hardware Install Guide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			Racking</a:t>
            </a:r>
          </a:p>
          <a:p>
            <a:pPr eaLnBrk="1" hangingPunct="1">
              <a:buNone/>
            </a:pPr>
            <a:r>
              <a:rPr lang="en-US" dirty="0" smtClean="0"/>
              <a:t>			Pre-Install Considerations</a:t>
            </a:r>
          </a:p>
          <a:p>
            <a:pPr eaLnBrk="1" hangingPunct="1">
              <a:buNone/>
            </a:pPr>
            <a:r>
              <a:rPr lang="en-US" dirty="0" smtClean="0"/>
              <a:t>			</a:t>
            </a:r>
            <a:r>
              <a:rPr lang="en-US" dirty="0" err="1" smtClean="0"/>
              <a:t>StorNext</a:t>
            </a:r>
            <a:r>
              <a:rPr lang="en-US" dirty="0" smtClean="0"/>
              <a:t> Pro Install </a:t>
            </a:r>
            <a:r>
              <a:rPr lang="en-US" dirty="0" smtClean="0"/>
              <a:t>Application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			Post-Install Considerations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1999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Install Guide – Attach laptop to MDC Node 2</a:t>
            </a:r>
            <a:endParaRPr lang="en-US" dirty="0"/>
          </a:p>
        </p:txBody>
      </p:sp>
      <p:pic>
        <p:nvPicPr>
          <p:cNvPr id="4" name="Content Placeholder 3" descr="laptop.conn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9625" y="1152525"/>
            <a:ext cx="7439025" cy="50863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Install Guide – Launch </a:t>
            </a:r>
            <a:r>
              <a:rPr lang="en-US" dirty="0" smtClean="0"/>
              <a:t>into Customer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Open a web browser </a:t>
            </a:r>
            <a:r>
              <a:rPr lang="en-US" sz="2800" dirty="0" smtClean="0"/>
              <a:t>using URL   </a:t>
            </a:r>
            <a:r>
              <a:rPr lang="en-US" sz="2800" b="1" u="sng" dirty="0" smtClean="0"/>
              <a:t>http</a:t>
            </a:r>
            <a:r>
              <a:rPr lang="en-US" sz="2800" b="1" u="sng" dirty="0" smtClean="0"/>
              <a:t>://169.254.21.2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Upload </a:t>
            </a:r>
            <a:r>
              <a:rPr lang="en-US" sz="2800" dirty="0" err="1" smtClean="0"/>
              <a:t>StorNext</a:t>
            </a:r>
            <a:r>
              <a:rPr lang="en-US" sz="2800" dirty="0" smtClean="0"/>
              <a:t> Connect Installation file when prompted by the </a:t>
            </a:r>
            <a:r>
              <a:rPr lang="en-US" sz="2800" dirty="0" err="1" smtClean="0"/>
              <a:t>StorNext</a:t>
            </a:r>
            <a:r>
              <a:rPr lang="en-US" sz="2800" dirty="0" smtClean="0"/>
              <a:t> Pro </a:t>
            </a:r>
            <a:r>
              <a:rPr lang="en-US" sz="2800" dirty="0" smtClean="0"/>
              <a:t>Bootstrap.</a:t>
            </a:r>
            <a:endParaRPr lang="en-US" sz="2800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After uploading file, </a:t>
            </a:r>
            <a:r>
              <a:rPr lang="en-US" sz="2800" dirty="0" smtClean="0"/>
              <a:t>log on using the same user and password established during account registration </a:t>
            </a:r>
            <a:r>
              <a:rPr lang="en-US" sz="2800" dirty="0" smtClean="0"/>
              <a:t>on </a:t>
            </a:r>
            <a:r>
              <a:rPr lang="en-US" sz="2800" i="1" dirty="0" smtClean="0"/>
              <a:t>stornextconnect.quantum.com</a:t>
            </a:r>
            <a:r>
              <a:rPr lang="en-US" sz="2800" dirty="0" smtClean="0"/>
              <a:t> site.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err="1" smtClean="0"/>
              <a:t>StorNext</a:t>
            </a:r>
            <a:r>
              <a:rPr lang="en-US" sz="2800" dirty="0" smtClean="0"/>
              <a:t> </a:t>
            </a:r>
            <a:r>
              <a:rPr lang="en-US" sz="2800" dirty="0" smtClean="0"/>
              <a:t>Pro Install app will guide user through the remaining steps needed to complete the configuration of the </a:t>
            </a:r>
            <a:r>
              <a:rPr lang="en-US" sz="2800" dirty="0" err="1" smtClean="0"/>
              <a:t>StorNext</a:t>
            </a:r>
            <a:r>
              <a:rPr lang="en-US" sz="2800" dirty="0" smtClean="0"/>
              <a:t> Pro Solution.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Install Guide – CI Application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342901" y="1057275"/>
            <a:ext cx="8353424" cy="5257800"/>
          </a:xfrm>
          <a:prstGeom prst="irregularSeal2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jk.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0991" y="2695575"/>
            <a:ext cx="4328584" cy="3437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Install Guide – Post 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Launch </a:t>
            </a:r>
            <a:r>
              <a:rPr lang="en-US" dirty="0" err="1" smtClean="0"/>
              <a:t>StorNext</a:t>
            </a:r>
            <a:r>
              <a:rPr lang="en-US" dirty="0" smtClean="0"/>
              <a:t> Connect Node 2 – admin and monitoring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nconnect.d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095" y="1628775"/>
            <a:ext cx="7334079" cy="4810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Install Guide – Post 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Remove Admin Alerts and RAS Tickets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/>
              <a:t>Via  </a:t>
            </a:r>
            <a:r>
              <a:rPr lang="en-US" sz="2000" dirty="0" err="1" smtClean="0"/>
              <a:t>StorNext</a:t>
            </a:r>
            <a:r>
              <a:rPr lang="en-US" sz="2000" dirty="0" smtClean="0"/>
              <a:t> GUI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StorNext</a:t>
            </a:r>
            <a:r>
              <a:rPr lang="en-US" dirty="0" smtClean="0"/>
              <a:t> Licenses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/>
              <a:t>Obtain from Quantum  (30-day at CI)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/>
              <a:t>Install via </a:t>
            </a:r>
            <a:r>
              <a:rPr lang="en-US" sz="2000" dirty="0" err="1" smtClean="0"/>
              <a:t>StorNext</a:t>
            </a:r>
            <a:r>
              <a:rPr lang="en-US" sz="2000" dirty="0" smtClean="0"/>
              <a:t> GUI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Add </a:t>
            </a:r>
            <a:r>
              <a:rPr lang="en-US" dirty="0" err="1" smtClean="0"/>
              <a:t>StorNext</a:t>
            </a:r>
            <a:r>
              <a:rPr lang="en-US" dirty="0" smtClean="0"/>
              <a:t> Clients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/>
              <a:t>Discover Components  and  Manage Clients  app</a:t>
            </a:r>
            <a:r>
              <a:rPr lang="en-US" dirty="0" smtClean="0"/>
              <a:t>s</a:t>
            </a:r>
          </a:p>
          <a:p>
            <a:pPr lvl="2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Install Guide – </a:t>
            </a:r>
            <a:r>
              <a:rPr lang="en-US" dirty="0" err="1" smtClean="0"/>
              <a:t>StorNext</a:t>
            </a:r>
            <a:r>
              <a:rPr lang="en-US" dirty="0" smtClean="0"/>
              <a:t> Connect License</a:t>
            </a:r>
            <a:endParaRPr lang="en-US" dirty="0"/>
          </a:p>
        </p:txBody>
      </p:sp>
      <p:pic>
        <p:nvPicPr>
          <p:cNvPr id="4" name="Picture 3" descr="snconnect.license.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" y="1009650"/>
            <a:ext cx="8391525" cy="539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Install Guide – </a:t>
            </a:r>
            <a:r>
              <a:rPr lang="en-US" dirty="0" err="1" smtClean="0"/>
              <a:t>StorNext</a:t>
            </a:r>
            <a:r>
              <a:rPr lang="en-US" dirty="0" smtClean="0"/>
              <a:t> Connect License</a:t>
            </a:r>
            <a:endParaRPr lang="en-US" dirty="0"/>
          </a:p>
        </p:txBody>
      </p:sp>
      <p:pic>
        <p:nvPicPr>
          <p:cNvPr id="10" name="Picture 9" descr="snconnect.license.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2575" y="965866"/>
            <a:ext cx="5543550" cy="5390413"/>
          </a:xfrm>
          <a:prstGeom prst="rect">
            <a:avLst/>
          </a:prstGeom>
        </p:spPr>
      </p:pic>
      <p:sp>
        <p:nvSpPr>
          <p:cNvPr id="11" name="Right Bracket 10"/>
          <p:cNvSpPr/>
          <p:nvPr/>
        </p:nvSpPr>
        <p:spPr>
          <a:xfrm>
            <a:off x="5810250" y="2676523"/>
            <a:ext cx="257174" cy="101917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6191250" y="3086100"/>
            <a:ext cx="342900" cy="257175"/>
          </a:xfrm>
          <a:prstGeom prst="lef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Install Guide – </a:t>
            </a:r>
            <a:r>
              <a:rPr lang="en-US" dirty="0" err="1" smtClean="0"/>
              <a:t>StorNext</a:t>
            </a:r>
            <a:r>
              <a:rPr lang="en-US" dirty="0" smtClean="0"/>
              <a:t> Connect License</a:t>
            </a:r>
            <a:endParaRPr lang="en-US" dirty="0"/>
          </a:p>
        </p:txBody>
      </p:sp>
      <p:pic>
        <p:nvPicPr>
          <p:cNvPr id="4" name="Content Placeholder 3" descr="snconnect.license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5266" y="1266827"/>
            <a:ext cx="8070084" cy="3522328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Install Guide – </a:t>
            </a:r>
            <a:r>
              <a:rPr lang="en-US" dirty="0" err="1" smtClean="0"/>
              <a:t>StorNext</a:t>
            </a:r>
            <a:r>
              <a:rPr lang="en-US" dirty="0" smtClean="0"/>
              <a:t> Connect License</a:t>
            </a:r>
            <a:endParaRPr lang="en-US" dirty="0"/>
          </a:p>
        </p:txBody>
      </p:sp>
      <p:pic>
        <p:nvPicPr>
          <p:cNvPr id="4" name="Content Placeholder 3" descr="snconnect.license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6" y="962027"/>
            <a:ext cx="3314700" cy="1213286"/>
          </a:xfrm>
        </p:spPr>
      </p:pic>
      <p:pic>
        <p:nvPicPr>
          <p:cNvPr id="5" name="Picture 4" descr="snconnect.license.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8345" y="2133599"/>
            <a:ext cx="6565579" cy="4194185"/>
          </a:xfrm>
          <a:prstGeom prst="rect">
            <a:avLst/>
          </a:prstGeom>
        </p:spPr>
      </p:pic>
      <p:sp>
        <p:nvSpPr>
          <p:cNvPr id="10" name="Curved Down Arrow 9"/>
          <p:cNvSpPr/>
          <p:nvPr/>
        </p:nvSpPr>
        <p:spPr>
          <a:xfrm>
            <a:off x="3390900" y="1609724"/>
            <a:ext cx="1476375" cy="371475"/>
          </a:xfrm>
          <a:prstGeom prst="curved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Install Guide – </a:t>
            </a:r>
            <a:r>
              <a:rPr lang="en-US" dirty="0" err="1" smtClean="0"/>
              <a:t>StorNext</a:t>
            </a:r>
            <a:r>
              <a:rPr lang="en-US" dirty="0" smtClean="0"/>
              <a:t> Connect License</a:t>
            </a:r>
            <a:endParaRPr lang="en-US" dirty="0"/>
          </a:p>
        </p:txBody>
      </p:sp>
      <p:pic>
        <p:nvPicPr>
          <p:cNvPr id="4" name="Content Placeholder 3" descr="snconnect.license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8510" y="1019175"/>
            <a:ext cx="5659354" cy="5410200"/>
          </a:xfrm>
        </p:spPr>
      </p:pic>
      <p:sp>
        <p:nvSpPr>
          <p:cNvPr id="5" name="Right Bracket 4"/>
          <p:cNvSpPr/>
          <p:nvPr/>
        </p:nvSpPr>
        <p:spPr>
          <a:xfrm>
            <a:off x="5629275" y="2486025"/>
            <a:ext cx="295275" cy="86677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105524" y="2771775"/>
            <a:ext cx="1000125" cy="276225"/>
          </a:xfrm>
          <a:prstGeom prst="lef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StorNext</a:t>
            </a:r>
            <a:r>
              <a:rPr lang="en-US" dirty="0" smtClean="0"/>
              <a:t> Connect At-a-Glance</a:t>
            </a:r>
          </a:p>
        </p:txBody>
      </p:sp>
      <p:pic>
        <p:nvPicPr>
          <p:cNvPr id="4" name="Content Placeholder 3" descr="at.a.glance.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2231" y="990600"/>
            <a:ext cx="4193813" cy="5410200"/>
          </a:xfrm>
        </p:spPr>
      </p:pic>
    </p:spTree>
    <p:extLst>
      <p:ext uri="{BB962C8B-B14F-4D97-AF65-F5344CB8AC3E}">
        <p14:creationId xmlns:p14="http://schemas.microsoft.com/office/powerpoint/2010/main" xmlns="" val="101999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Install Guide – CI Demo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342901" y="1057275"/>
            <a:ext cx="8353424" cy="5257800"/>
          </a:xfrm>
          <a:prstGeom prst="irregularSeal2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jk.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0991" y="2695575"/>
            <a:ext cx="4328584" cy="343746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“Open Me First” box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endParaRPr lang="en-US" sz="1800" dirty="0" smtClean="0"/>
          </a:p>
          <a:p>
            <a:pPr lvl="2"/>
            <a:r>
              <a:rPr lang="en-US" sz="1800" i="1" dirty="0" err="1" smtClean="0"/>
              <a:t>QuickStart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StorNext</a:t>
            </a:r>
            <a:r>
              <a:rPr lang="en-US" sz="1800" i="1" dirty="0" smtClean="0"/>
              <a:t> Pro Solutions &amp; </a:t>
            </a:r>
            <a:r>
              <a:rPr lang="en-US" sz="1800" i="1" dirty="0" err="1" smtClean="0"/>
              <a:t>StorNext</a:t>
            </a:r>
            <a:r>
              <a:rPr lang="en-US" sz="1800" i="1" dirty="0" smtClean="0"/>
              <a:t> Connect  </a:t>
            </a:r>
            <a:r>
              <a:rPr lang="en-US" sz="1800" dirty="0" smtClean="0"/>
              <a:t>Guide</a:t>
            </a:r>
          </a:p>
          <a:p>
            <a:pPr lvl="2"/>
            <a:r>
              <a:rPr lang="en-US" sz="1800" dirty="0" err="1" smtClean="0"/>
              <a:t>StorNext</a:t>
            </a:r>
            <a:r>
              <a:rPr lang="en-US" sz="1800" dirty="0" smtClean="0"/>
              <a:t> Connect Authorization Certificate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3" descr="open.me.fir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88" y="2347284"/>
            <a:ext cx="5650592" cy="39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99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QuickStart</a:t>
            </a:r>
            <a:r>
              <a:rPr lang="en-US" dirty="0" smtClean="0"/>
              <a:t> Guide</a:t>
            </a:r>
            <a:endParaRPr lang="en-US" dirty="0"/>
          </a:p>
        </p:txBody>
      </p:sp>
      <p:pic>
        <p:nvPicPr>
          <p:cNvPr id="4" name="Content Placeholder 3" descr="quickstart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" y="2048879"/>
            <a:ext cx="8658225" cy="3293641"/>
          </a:xfrm>
        </p:spPr>
      </p:pic>
      <p:sp>
        <p:nvSpPr>
          <p:cNvPr id="5" name="TextBox 4"/>
          <p:cNvSpPr txBox="1"/>
          <p:nvPr/>
        </p:nvSpPr>
        <p:spPr>
          <a:xfrm>
            <a:off x="581025" y="1238249"/>
            <a:ext cx="78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Site Prep and Info Worksheet,  2) Auth Code,  3) System Serial Number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QuickStart</a:t>
            </a:r>
            <a:r>
              <a:rPr lang="en-US" dirty="0" smtClean="0"/>
              <a:t> Guide – Worksheet Part 1</a:t>
            </a:r>
            <a:endParaRPr lang="en-US" dirty="0"/>
          </a:p>
        </p:txBody>
      </p:sp>
      <p:pic>
        <p:nvPicPr>
          <p:cNvPr id="4" name="Content Placeholder 3" descr="quickstart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3065" y="990600"/>
            <a:ext cx="7652144" cy="5410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QuickStart</a:t>
            </a:r>
            <a:r>
              <a:rPr lang="en-US" dirty="0" smtClean="0"/>
              <a:t> Guide – Worksheet Part 2</a:t>
            </a:r>
            <a:endParaRPr lang="en-US" dirty="0"/>
          </a:p>
        </p:txBody>
      </p:sp>
      <p:pic>
        <p:nvPicPr>
          <p:cNvPr id="4" name="Content Placeholder 3" descr="quickstart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" y="1052462"/>
            <a:ext cx="8658225" cy="528647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QuickStart</a:t>
            </a:r>
            <a:r>
              <a:rPr lang="en-US" dirty="0" smtClean="0"/>
              <a:t> Guide – Worksheet Part 3</a:t>
            </a:r>
            <a:endParaRPr lang="en-US" dirty="0"/>
          </a:p>
        </p:txBody>
      </p:sp>
      <p:pic>
        <p:nvPicPr>
          <p:cNvPr id="4" name="Content Placeholder 3" descr="quickstart.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6687" y="990600"/>
            <a:ext cx="7504901" cy="5410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QuickStart</a:t>
            </a:r>
            <a:r>
              <a:rPr lang="en-US" dirty="0" smtClean="0"/>
              <a:t> Guide – Worksheet Part 4</a:t>
            </a:r>
            <a:endParaRPr lang="en-US" dirty="0"/>
          </a:p>
        </p:txBody>
      </p:sp>
      <p:pic>
        <p:nvPicPr>
          <p:cNvPr id="4" name="Content Placeholder 3" descr="quickstart.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" y="1396818"/>
            <a:ext cx="8658225" cy="45977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82&quot;&gt;&lt;property id=&quot;20148&quot; value=&quot;5&quot;/&gt;&lt;property id=&quot;20300&quot; value=&quot;Slide 1&quot;/&gt;&lt;property id=&quot;20307&quot; value=&quot;346&quot;/&gt;&lt;/object&gt;&lt;object type=&quot;3&quot; unique_id=&quot;10183&quot;&gt;&lt;property id=&quot;20148&quot; value=&quot;5&quot;/&gt;&lt;property id=&quot;20300&quot; value=&quot;Slide 2&quot;/&gt;&lt;property id=&quot;20307&quot; value=&quot;352&quot;/&gt;&lt;/object&gt;&lt;object type=&quot;3&quot; unique_id=&quot;10184&quot;&gt;&lt;property id=&quot;20148&quot; value=&quot;5&quot;/&gt;&lt;property id=&quot;20300&quot; value=&quot;Slide 17 - &amp;quot;CHAPTER HEADLINE&amp;#x0D;&amp;#x0A;GOES HERE&amp;quot;&quot;/&gt;&lt;property id=&quot;20307&quot; value=&quot;348&quot;/&gt;&lt;/object&gt;&lt;object type=&quot;3&quot; unique_id=&quot;10185&quot;&gt;&lt;property id=&quot;20148&quot; value=&quot;5&quot;/&gt;&lt;property id=&quot;20300&quot; value=&quot;Slide 18 - &amp;quot;CHAPTER HEADLINE &amp;#x0D;&amp;#x0A;GOES HERE&amp;quot;&quot;/&gt;&lt;property id=&quot;20307&quot; value=&quot;347&quot;/&gt;&lt;/object&gt;&lt;object type=&quot;3&quot; unique_id=&quot;10186&quot;&gt;&lt;property id=&quot;20148&quot; value=&quot;5&quot;/&gt;&lt;property id=&quot;20300&quot; value=&quot;Slide 19 - &amp;quot;CHAPTER HEADLINE &amp;#x0D;&amp;#x0A;GOES HERE&amp;quot;&quot;/&gt;&lt;property id=&quot;20307&quot; value=&quot;349&quot;/&gt;&lt;/object&gt;&lt;object type=&quot;3&quot; unique_id=&quot;10187&quot;&gt;&lt;property id=&quot;20148&quot; value=&quot;5&quot;/&gt;&lt;property id=&quot;20300&quot; value=&quot;Slide 20 - &amp;quot;CHAPTER HEADLINE&amp;#x0D;&amp;#x0A;GOES HERE&amp;quot;&quot;/&gt;&lt;property id=&quot;20307&quot; value=&quot;350&quot;/&gt;&lt;/object&gt;&lt;object type=&quot;3&quot; unique_id=&quot;10348&quot;&gt;&lt;property id=&quot;20148&quot; value=&quot;5&quot;/&gt;&lt;property id=&quot;20300&quot; value=&quot;Slide 4 - &amp;quot;Before you begin…&amp;quot;&quot;/&gt;&lt;property id=&quot;20307&quot; value=&quot;354&quot;/&gt;&lt;/object&gt;&lt;object type=&quot;3&quot; unique_id=&quot;10349&quot;&gt;&lt;property id=&quot;20148&quot; value=&quot;5&quot;/&gt;&lt;property id=&quot;20300&quot; value=&quot;Slide 5 - &amp;quot;Headline goes here&amp;quot;&quot;/&gt;&lt;property id=&quot;20307&quot; value=&quot;353&quot;/&gt;&lt;/object&gt;&lt;object type=&quot;3&quot; unique_id=&quot;10350&quot;&gt;&lt;property id=&quot;20148&quot; value=&quot;5&quot;/&gt;&lt;property id=&quot;20300&quot; value=&quot;Slide 6 - &amp;quot;Converting old presentations to the new format&amp;quot;&quot;/&gt;&lt;property id=&quot;20307&quot; value=&quot;355&quot;/&gt;&lt;/object&gt;&lt;object type=&quot;3&quot; unique_id=&quot;10351&quot;&gt;&lt;property id=&quot;20148&quot; value=&quot;5&quot;/&gt;&lt;property id=&quot;20300&quot; value=&quot;Slide 7 - &amp;quot;Converting old presentations to the new format&amp;quot;&quot;/&gt;&lt;property id=&quot;20307&quot; value=&quot;356&quot;/&gt;&lt;/object&gt;&lt;object type=&quot;3&quot; unique_id=&quot;10352&quot;&gt;&lt;property id=&quot;20148&quot; value=&quot;5&quot;/&gt;&lt;property id=&quot;20300&quot; value=&quot;Slide 8 - &amp;quot;Converting old presentations to the new format&amp;quot;&quot;/&gt;&lt;property id=&quot;20307&quot; value=&quot;357&quot;/&gt;&lt;/object&gt;&lt;object type=&quot;3&quot; unique_id=&quot;10353&quot;&gt;&lt;property id=&quot;20148&quot; value=&quot;5&quot;/&gt;&lt;property id=&quot;20300&quot; value=&quot;Slide 9 - &amp;quot;Converting old presentations to the new format&amp;quot;&quot;/&gt;&lt;property id=&quot;20307&quot; value=&quot;358&quot;/&gt;&lt;/object&gt;&lt;object type=&quot;3&quot; unique_id=&quot;10354&quot;&gt;&lt;property id=&quot;20148&quot; value=&quot;5&quot;/&gt;&lt;property id=&quot;20300&quot; value=&quot;Slide 10 - &amp;quot;Converting old presentations to the new format&amp;quot;&quot;/&gt;&lt;property id=&quot;20307&quot; value=&quot;359&quot;/&gt;&lt;/object&gt;&lt;object type=&quot;3&quot; unique_id=&quot;10355&quot;&gt;&lt;property id=&quot;20148&quot; value=&quot;5&quot;/&gt;&lt;property id=&quot;20300&quot; value=&quot;Slide 11 - &amp;quot;Converting old presentations to the new format&amp;quot;&quot;/&gt;&lt;property id=&quot;20307&quot; value=&quot;360&quot;/&gt;&lt;/object&gt;&lt;object type=&quot;3&quot; unique_id=&quot;10356&quot;&gt;&lt;property id=&quot;20148&quot; value=&quot;5&quot;/&gt;&lt;property id=&quot;20300&quot; value=&quot;Slide 12 - &amp;quot;Converting old presentations to the new format&amp;quot;&quot;/&gt;&lt;property id=&quot;20307&quot; value=&quot;361&quot;/&gt;&lt;/object&gt;&lt;object type=&quot;3&quot; unique_id=&quot;10357&quot;&gt;&lt;property id=&quot;20148&quot; value=&quot;5&quot;/&gt;&lt;property id=&quot;20300&quot; value=&quot;Slide 13 - &amp;quot;Converting old presentations to the new format&amp;quot;&quot;/&gt;&lt;property id=&quot;20307&quot; value=&quot;362&quot;/&gt;&lt;/object&gt;&lt;object type=&quot;3&quot; unique_id=&quot;10358&quot;&gt;&lt;property id=&quot;20148&quot; value=&quot;5&quot;/&gt;&lt;property id=&quot;20300&quot; value=&quot;Slide 14 - &amp;quot;Converting old presentations to the new format&amp;quot;&quot;/&gt;&lt;property id=&quot;20307&quot; value=&quot;363&quot;/&gt;&lt;/object&gt;&lt;object type=&quot;3&quot; unique_id=&quot;10359&quot;&gt;&lt;property id=&quot;20148&quot; value=&quot;5&quot;/&gt;&lt;property id=&quot;20300&quot; value=&quot;Slide 15 - &amp;quot;Converting old presentations to the new format&amp;quot;&quot;/&gt;&lt;property id=&quot;20307&quot; value=&quot;364&quot;/&gt;&lt;/object&gt;&lt;object type=&quot;3&quot; unique_id=&quot;10427&quot;&gt;&lt;property id=&quot;20148&quot; value=&quot;5&quot;/&gt;&lt;property id=&quot;20300&quot; value=&quot;Slide 3 - &amp;quot;Title Goes Here&amp;quot;&quot;/&gt;&lt;property id=&quot;20307&quot; value=&quot;3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orNext Connect Phase 3 DRAFT 04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StorNext Connect Phase 3 DRAFT 04</Template>
  <TotalTime>771</TotalTime>
  <Words>638</Words>
  <Application>Microsoft Office PowerPoint</Application>
  <PresentationFormat>On-screen Show (4:3)</PresentationFormat>
  <Paragraphs>113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StorNext Connect Phase 3 DRAFT 04</vt:lpstr>
      <vt:lpstr>Content Slide</vt:lpstr>
      <vt:lpstr>Slide 1</vt:lpstr>
      <vt:lpstr>Installation Overview</vt:lpstr>
      <vt:lpstr>StorNext Connect At-a-Glance</vt:lpstr>
      <vt:lpstr>“Open Me First” box</vt:lpstr>
      <vt:lpstr>QuickStart Guide</vt:lpstr>
      <vt:lpstr>QuickStart Guide – Worksheet Part 1</vt:lpstr>
      <vt:lpstr>QuickStart Guide – Worksheet Part 2</vt:lpstr>
      <vt:lpstr>QuickStart Guide – Worksheet Part 3</vt:lpstr>
      <vt:lpstr>QuickStart Guide – Worksheet Part 4</vt:lpstr>
      <vt:lpstr>StorNext Connect Site -  stornextconnect.quantum.com</vt:lpstr>
      <vt:lpstr>stornextconnect.quantum.com – Create Account</vt:lpstr>
      <vt:lpstr>stornextconnect.quantum.com – download Install file</vt:lpstr>
      <vt:lpstr>stornextconnect.quantum.com – download documentation</vt:lpstr>
      <vt:lpstr>Hardware Install Guide - Overview</vt:lpstr>
      <vt:lpstr>Hardware Install Guide – Racking Guidelines</vt:lpstr>
      <vt:lpstr>Hardware Install Guide – QXS User Data Arrays</vt:lpstr>
      <vt:lpstr>Hardware Install Guide – MetaData Appliance</vt:lpstr>
      <vt:lpstr>Hardware Install Guide – AEL500 Library option</vt:lpstr>
      <vt:lpstr>Hardware Install Guide – Customer Install  Prerequisites</vt:lpstr>
      <vt:lpstr>Hardware Install Guide – Attach laptop to MDC Node 2</vt:lpstr>
      <vt:lpstr>Hardware Install Guide – Launch into Customer Install</vt:lpstr>
      <vt:lpstr>Hardware Install Guide – CI Application</vt:lpstr>
      <vt:lpstr>Hardware Install Guide – Post CI</vt:lpstr>
      <vt:lpstr>Hardware Install Guide – Post CI</vt:lpstr>
      <vt:lpstr>Hardware Install Guide – StorNext Connect License</vt:lpstr>
      <vt:lpstr>Hardware Install Guide – StorNext Connect License</vt:lpstr>
      <vt:lpstr>Hardware Install Guide – StorNext Connect License</vt:lpstr>
      <vt:lpstr>Hardware Install Guide – StorNext Connect License</vt:lpstr>
      <vt:lpstr>Hardware Install Guide – StorNext Connect License</vt:lpstr>
      <vt:lpstr>Hardware Install Guide – CI Demo</vt:lpstr>
    </vt:vector>
  </TitlesOfParts>
  <Company>Quantum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Agile Template QF00236</dc:subject>
  <dc:creator>Neil Bannister</dc:creator>
  <dc:description>Agile Template QF00236 Rev H (Oct 10 2013)</dc:description>
  <cp:lastModifiedBy>mreinhar</cp:lastModifiedBy>
  <cp:revision>114</cp:revision>
  <cp:lastPrinted>2014-09-02T20:39:28Z</cp:lastPrinted>
  <dcterms:created xsi:type="dcterms:W3CDTF">2015-04-11T17:02:16Z</dcterms:created>
  <dcterms:modified xsi:type="dcterms:W3CDTF">2015-04-20T20:21:53Z</dcterms:modified>
</cp:coreProperties>
</file>