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8" r:id="rId1"/>
    <p:sldMasterId id="2147484158" r:id="rId2"/>
  </p:sldMasterIdLst>
  <p:notesMasterIdLst>
    <p:notesMasterId r:id="rId11"/>
  </p:notesMasterIdLst>
  <p:handoutMasterIdLst>
    <p:handoutMasterId r:id="rId12"/>
  </p:handoutMasterIdLst>
  <p:sldIdLst>
    <p:sldId id="581" r:id="rId3"/>
    <p:sldId id="473" r:id="rId4"/>
    <p:sldId id="587" r:id="rId5"/>
    <p:sldId id="582" r:id="rId6"/>
    <p:sldId id="584" r:id="rId7"/>
    <p:sldId id="585" r:id="rId8"/>
    <p:sldId id="586" r:id="rId9"/>
    <p:sldId id="583" r:id="rId10"/>
  </p:sldIdLst>
  <p:sldSz cx="9144000" cy="6858000" type="screen4x3"/>
  <p:notesSz cx="7010400" cy="92964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B6F1"/>
    <a:srgbClr val="6A9733"/>
    <a:srgbClr val="85E2FF"/>
    <a:srgbClr val="666666"/>
    <a:srgbClr val="B0B9BF"/>
    <a:srgbClr val="083A64"/>
    <a:srgbClr val="000000"/>
    <a:srgbClr val="0F73C3"/>
    <a:srgbClr val="ABEBFF"/>
    <a:srgbClr val="2735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8135" autoAdjust="0"/>
  </p:normalViewPr>
  <p:slideViewPr>
    <p:cSldViewPr snapToGrid="0" showGuides="1">
      <p:cViewPr>
        <p:scale>
          <a:sx n="100" d="100"/>
          <a:sy n="100" d="100"/>
        </p:scale>
        <p:origin x="-1752" y="-882"/>
      </p:cViewPr>
      <p:guideLst>
        <p:guide orient="horz" pos="186"/>
        <p:guide pos="4709"/>
        <p:guide pos="56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5" d="100"/>
          <a:sy n="85" d="100"/>
        </p:scale>
        <p:origin x="-1908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6" descr="logo_blu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5"/>
          <p:cNvSpPr>
            <a:spLocks noGrp="1"/>
          </p:cNvSpPr>
          <p:nvPr>
            <p:ph type="sldNum" sz="quarter" idx="3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9F9C8E3-2B65-4B14-AAA2-6F77C02A56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7806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55787" y="4415790"/>
            <a:ext cx="6698827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pic>
        <p:nvPicPr>
          <p:cNvPr id="32772" name="Picture 8" descr="logo_blu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" y="111364"/>
            <a:ext cx="2103120" cy="35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00" dirty="0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5"/>
          </p:nvPr>
        </p:nvSpPr>
        <p:spPr>
          <a:xfrm>
            <a:off x="6387255" y="8829967"/>
            <a:ext cx="621524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462E7E0-0284-4AB1-A318-757D542418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37867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ＭＳ Ｐゴシック" charset="-128"/>
      </a:defRPr>
    </a:lvl1pPr>
    <a:lvl2pPr marL="4572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1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861519-8410-4FA8-BFFA-133AFA38DA6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577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5919893" cy="46482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2013 Quantum Corporation. Company Confidential. Forward-looking information is based upon multiple assumptions and uncertainties, does not necessarily represent the company’s outlook and is for planning purposes only.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462E7E0-0284-4AB1-A318-757D542418E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712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D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888050"/>
            <a:ext cx="3886200" cy="13123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000"/>
              </a:lnSpc>
              <a:spcBef>
                <a:spcPts val="300"/>
              </a:spcBef>
              <a:buNone/>
              <a:defRPr sz="32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PRESENTATION TITLE OR TOPIC</a:t>
            </a:r>
            <a:br>
              <a:rPr lang="en-US" dirty="0" smtClean="0"/>
            </a:br>
            <a:r>
              <a:rPr lang="en-US" dirty="0" smtClean="0"/>
              <a:t>3-LINE TITLE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150229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104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Ph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5031475" y="1514476"/>
            <a:ext cx="3886200" cy="1428749"/>
          </a:xfrm>
          <a:prstGeom prst="rect">
            <a:avLst/>
          </a:prstGeom>
        </p:spPr>
        <p:txBody>
          <a:bodyPr anchor="b" anchorCtr="0"/>
          <a:lstStyle>
            <a:lvl1pPr marL="0" indent="0">
              <a:lnSpc>
                <a:spcPts val="3400"/>
              </a:lnSpc>
              <a:buNone/>
              <a:defRPr sz="2800" b="1" spc="-5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&lt;PROGRAM NAME&gt;</a:t>
            </a:r>
            <a:endParaRPr lang="en-US" dirty="0"/>
          </a:p>
        </p:txBody>
      </p:sp>
      <p:sp>
        <p:nvSpPr>
          <p:cNvPr id="20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032374" y="3429000"/>
            <a:ext cx="3886200" cy="65282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Presenter(s)</a:t>
            </a:r>
          </a:p>
          <a:p>
            <a:pPr lvl="0"/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5032374" y="4076456"/>
            <a:ext cx="3886200" cy="5315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 smtClean="0"/>
              <a:t>&lt;Review Date (</a:t>
            </a:r>
            <a:r>
              <a:rPr lang="en-US" dirty="0" err="1" smtClean="0"/>
              <a:t>ddMMMyyyy</a:t>
            </a:r>
            <a:r>
              <a:rPr lang="en-US" dirty="0" smtClean="0"/>
              <a:t>)&gt;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5032374" y="2969254"/>
            <a:ext cx="3886200" cy="3946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1" spc="0" baseline="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PHASE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07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628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-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49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4" y="990600"/>
            <a:ext cx="8658225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607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Content Slide with 2-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200026" y="253664"/>
            <a:ext cx="866775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lnSpc>
                <a:spcPts val="2600"/>
              </a:lnSpc>
              <a:defRPr sz="2400" baseline="0"/>
            </a:lvl1pPr>
          </a:lstStyle>
          <a:p>
            <a:pPr lvl="0"/>
            <a:r>
              <a:rPr lang="en-US" dirty="0" smtClean="0"/>
              <a:t>Click to edit Master title style:</a:t>
            </a:r>
            <a:br>
              <a:rPr lang="en-US" dirty="0" smtClean="0"/>
            </a:br>
            <a:r>
              <a:rPr lang="en-US" dirty="0" smtClean="0"/>
              <a:t>2-Line Title Slide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idx="1"/>
          </p:nvPr>
        </p:nvSpPr>
        <p:spPr bwMode="auto">
          <a:xfrm>
            <a:off x="200025" y="987552"/>
            <a:ext cx="8659368" cy="5413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4932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"/>
          <p:cNvSpPr>
            <a:spLocks noGrp="1"/>
          </p:cNvSpPr>
          <p:nvPr>
            <p:ph idx="1"/>
          </p:nvPr>
        </p:nvSpPr>
        <p:spPr bwMode="auto">
          <a:xfrm>
            <a:off x="200026" y="978286"/>
            <a:ext cx="4101254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1" name="Text Placeholder 2"/>
          <p:cNvSpPr>
            <a:spLocks noGrp="1"/>
          </p:cNvSpPr>
          <p:nvPr>
            <p:ph idx="10"/>
          </p:nvPr>
        </p:nvSpPr>
        <p:spPr bwMode="auto">
          <a:xfrm>
            <a:off x="209550" y="1533526"/>
            <a:ext cx="4091729" cy="486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idx="11"/>
          </p:nvPr>
        </p:nvSpPr>
        <p:spPr bwMode="auto">
          <a:xfrm>
            <a:off x="4673340" y="978286"/>
            <a:ext cx="4194435" cy="44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28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idx="12"/>
          </p:nvPr>
        </p:nvSpPr>
        <p:spPr bwMode="auto">
          <a:xfrm>
            <a:off x="4673340" y="1514475"/>
            <a:ext cx="418491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spcBef>
                <a:spcPts val="200"/>
              </a:spcBef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95275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" name="Title Placeholder 1"/>
          <p:cNvSpPr>
            <a:spLocks noGrp="1"/>
          </p:cNvSpPr>
          <p:nvPr>
            <p:ph type="title"/>
          </p:nvPr>
        </p:nvSpPr>
        <p:spPr bwMode="auto">
          <a:xfrm>
            <a:off x="200025" y="257770"/>
            <a:ext cx="86677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2929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6" t="2032" r="18583" b="15953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-40076"/>
            <a:ext cx="9144000" cy="6903243"/>
          </a:xfrm>
          <a:prstGeom prst="rect">
            <a:avLst/>
          </a:prstGeom>
          <a:gradFill>
            <a:gsLst>
              <a:gs pos="50000">
                <a:schemeClr val="accent6">
                  <a:alpha val="79000"/>
                </a:schemeClr>
              </a:gs>
              <a:gs pos="0">
                <a:schemeClr val="tx1">
                  <a:alpha val="94000"/>
                </a:schemeClr>
              </a:gs>
              <a:gs pos="100000">
                <a:schemeClr val="tx1">
                  <a:alpha val="9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0" t="23225" r="56832" b="40708"/>
          <a:stretch/>
        </p:blipFill>
        <p:spPr>
          <a:xfrm>
            <a:off x="1185152" y="1777289"/>
            <a:ext cx="3436754" cy="30159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0571" y="-18131"/>
            <a:ext cx="1806854" cy="1000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620256" y="6492240"/>
            <a:ext cx="21336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000" b="0" dirty="0">
                <a:solidFill>
                  <a:srgbClr val="DDDDDD"/>
                </a:solidFill>
              </a:rPr>
              <a:t>Template QF00236 Rev </a:t>
            </a:r>
            <a:r>
              <a:rPr lang="en-US" sz="1000" b="0" dirty="0" smtClean="0">
                <a:solidFill>
                  <a:srgbClr val="DDDDDD"/>
                </a:solidFill>
              </a:rPr>
              <a:t>H </a:t>
            </a:r>
            <a:endParaRPr lang="en-US" sz="1000" b="0" dirty="0">
              <a:solidFill>
                <a:srgbClr val="DDDDD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8" r:id="rId1"/>
    <p:sldLayoutId id="214748424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025" y="6546076"/>
            <a:ext cx="347135" cy="244613"/>
          </a:xfrm>
          <a:prstGeom prst="rect">
            <a:avLst/>
          </a:prstGeom>
          <a:effectLst/>
        </p:spPr>
      </p:pic>
      <p:cxnSp>
        <p:nvCxnSpPr>
          <p:cNvPr id="5" name="Straight Connector 4"/>
          <p:cNvCxnSpPr/>
          <p:nvPr/>
        </p:nvCxnSpPr>
        <p:spPr>
          <a:xfrm>
            <a:off x="174373" y="6461445"/>
            <a:ext cx="8795254" cy="0"/>
          </a:xfrm>
          <a:prstGeom prst="line">
            <a:avLst/>
          </a:prstGeom>
          <a:ln cap="rnd">
            <a:solidFill>
              <a:srgbClr val="0F73C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 txBox="1">
            <a:spLocks/>
          </p:cNvSpPr>
          <p:nvPr/>
        </p:nvSpPr>
        <p:spPr>
          <a:xfrm>
            <a:off x="162920" y="6480368"/>
            <a:ext cx="47525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85E2FF"/>
                </a:solidFill>
                <a:latin typeface="Arial" charset="0"/>
                <a:ea typeface="ＭＳ Ｐゴシック" charset="-128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9pPr>
          </a:lstStyle>
          <a:p>
            <a:pPr>
              <a:defRPr/>
            </a:pPr>
            <a:fld id="{7FE344B9-2513-47F3-95F2-DC2DCFA75C0A}" type="slidenum">
              <a:rPr lang="en-US" smtClean="0">
                <a:solidFill>
                  <a:srgbClr val="85E2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5E2FF"/>
              </a:solidFill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 bwMode="auto">
          <a:xfrm>
            <a:off x="550385" y="6487310"/>
            <a:ext cx="1430815" cy="239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85E2FF"/>
                </a:solidFill>
                <a:ea typeface="ＭＳ Ｐゴシック" charset="-128"/>
              </a:rPr>
              <a:t>Quantum Confidential</a:t>
            </a: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429735" y="6458946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85E2FF"/>
                </a:solidFill>
                <a:ea typeface="ＭＳ Ｐゴシック" charset="-128"/>
              </a:rPr>
              <a:t>|</a:t>
            </a:r>
          </a:p>
        </p:txBody>
      </p:sp>
      <p:sp>
        <p:nvSpPr>
          <p:cNvPr id="9" name="Slide Number Placeholder 4"/>
          <p:cNvSpPr txBox="1">
            <a:spLocks/>
          </p:cNvSpPr>
          <p:nvPr/>
        </p:nvSpPr>
        <p:spPr bwMode="auto">
          <a:xfrm>
            <a:off x="3445985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21APR2015</a:t>
            </a:r>
          </a:p>
        </p:txBody>
      </p:sp>
      <p:sp>
        <p:nvSpPr>
          <p:cNvPr id="11" name="Slide Number Placeholder 4"/>
          <p:cNvSpPr txBox="1">
            <a:spLocks/>
          </p:cNvSpPr>
          <p:nvPr/>
        </p:nvSpPr>
        <p:spPr bwMode="auto">
          <a:xfrm>
            <a:off x="6617810" y="6487311"/>
            <a:ext cx="2240440" cy="239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 smtClean="0">
                <a:solidFill>
                  <a:srgbClr val="85E2FF"/>
                </a:solidFill>
                <a:ea typeface="ＭＳ Ｐゴシック" charset="-128"/>
              </a:rPr>
              <a:t>Template</a:t>
            </a:r>
            <a:r>
              <a:rPr lang="en-US" sz="1000" baseline="0" dirty="0" smtClean="0">
                <a:solidFill>
                  <a:srgbClr val="85E2FF"/>
                </a:solidFill>
                <a:ea typeface="ＭＳ Ｐゴシック" charset="-128"/>
              </a:rPr>
              <a:t> QF00236 Rev. H</a:t>
            </a:r>
            <a:endParaRPr lang="en-US" sz="1000" dirty="0">
              <a:solidFill>
                <a:srgbClr val="85E2FF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5818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49" r:id="rId2"/>
    <p:sldLayoutId id="2147484250" r:id="rId3"/>
    <p:sldLayoutId id="2147484252" r:id="rId4"/>
    <p:sldLayoutId id="2147484253" r:id="rId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StorNext Connect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i="1" dirty="0" smtClean="0"/>
              <a:t>“AJ Lewis”</a:t>
            </a:r>
            <a:endParaRPr lang="en-US" i="1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 smtClean="0"/>
              <a:t>Failover handling</a:t>
            </a:r>
            <a:endParaRPr lang="en-US" dirty="0"/>
          </a:p>
        </p:txBody>
      </p:sp>
      <p:sp>
        <p:nvSpPr>
          <p:cNvPr id="18" name="Text Placeholder 10"/>
          <p:cNvSpPr txBox="1">
            <a:spLocks/>
          </p:cNvSpPr>
          <p:nvPr/>
        </p:nvSpPr>
        <p:spPr>
          <a:xfrm>
            <a:off x="5022849" y="3895481"/>
            <a:ext cx="3886200" cy="531544"/>
          </a:xfrm>
          <a:prstGeom prst="rect">
            <a:avLst/>
          </a:prstGeom>
        </p:spPr>
        <p:txBody>
          <a:bodyPr/>
          <a:lstStyle>
            <a:lvl1pPr marL="0" indent="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SzPct val="75000"/>
              <a:buFont typeface="Wingdings" pitchFamily="2" charset="2"/>
              <a:buNone/>
              <a:defRPr lang="en-US" sz="1600" b="0" spc="0" baseline="0">
                <a:solidFill>
                  <a:schemeClr val="bg1">
                    <a:lumMod val="85000"/>
                  </a:schemeClr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Arial" charset="0"/>
              <a:buChar char="–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DB6EC"/>
              </a:buClr>
              <a:buFont typeface="Wingdings" pitchFamily="2" charset="2"/>
              <a:buChar char="§"/>
              <a:defRPr lang="en-US" sz="1600" dirty="0">
                <a:solidFill>
                  <a:srgbClr val="666666"/>
                </a:solidFill>
                <a:latin typeface="Arial" pitchFamily="34" charset="0"/>
                <a:ea typeface="ＭＳ Ｐゴシック" charset="0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kern="0" smtClean="0"/>
              <a:t>April 21</a:t>
            </a:r>
            <a:r>
              <a:rPr lang="en-US" b="1" kern="0" baseline="30000" smtClean="0"/>
              <a:t>st</a:t>
            </a:r>
            <a:r>
              <a:rPr lang="en-US" b="1" kern="0" smtClean="0"/>
              <a:t> &amp; April 22</a:t>
            </a:r>
            <a:r>
              <a:rPr lang="en-US" b="1" kern="0" baseline="30000" smtClean="0"/>
              <a:t>nd</a:t>
            </a:r>
            <a:r>
              <a:rPr lang="en-US" b="1" kern="0" smtClean="0"/>
              <a:t>, 2015</a:t>
            </a:r>
          </a:p>
          <a:p>
            <a:r>
              <a:rPr lang="en-US" b="1" kern="0" smtClean="0"/>
              <a:t>Mendota Heights</a:t>
            </a:r>
            <a:endParaRPr lang="en-US" b="1" kern="0" dirty="0"/>
          </a:p>
        </p:txBody>
      </p:sp>
    </p:spTree>
    <p:extLst>
      <p:ext uri="{BB962C8B-B14F-4D97-AF65-F5344CB8AC3E}">
        <p14:creationId xmlns:p14="http://schemas.microsoft.com/office/powerpoint/2010/main" val="3485261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Connect and failover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Connect generates some load on node2, especially graphite stats collection against the system disk.</a:t>
            </a:r>
          </a:p>
          <a:p>
            <a:pPr eaLnBrk="1" hangingPunct="1"/>
            <a:r>
              <a:rPr lang="en-US" dirty="0" smtClean="0"/>
              <a:t>In order to prevent interference with </a:t>
            </a:r>
            <a:r>
              <a:rPr lang="en-US" dirty="0" err="1" smtClean="0"/>
              <a:t>StorNext</a:t>
            </a:r>
            <a:r>
              <a:rPr lang="en-US" dirty="0" smtClean="0"/>
              <a:t>, Connect is disabled when </a:t>
            </a:r>
            <a:r>
              <a:rPr lang="en-US" dirty="0" err="1" smtClean="0"/>
              <a:t>StorNext</a:t>
            </a:r>
            <a:r>
              <a:rPr lang="en-US" dirty="0" smtClean="0"/>
              <a:t> fails over to node2</a:t>
            </a:r>
          </a:p>
          <a:p>
            <a:pPr lvl="1"/>
            <a:r>
              <a:rPr lang="en-US" dirty="0" smtClean="0"/>
              <a:t>The carbon cache is shut off – no stats are collected</a:t>
            </a:r>
          </a:p>
          <a:p>
            <a:pPr lvl="1"/>
            <a:r>
              <a:rPr lang="en-US" dirty="0" smtClean="0"/>
              <a:t>The connect interface is disabled after login with an appropriate message, 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 smtClean="0"/>
              <a:t>the user </a:t>
            </a:r>
            <a:r>
              <a:rPr lang="en-US" dirty="0" smtClean="0"/>
              <a:t>has admin privileges, </a:t>
            </a:r>
            <a:r>
              <a:rPr lang="en-US" dirty="0" smtClean="0"/>
              <a:t>they can re-enable </a:t>
            </a:r>
            <a:r>
              <a:rPr lang="en-US" dirty="0" smtClean="0"/>
              <a:t>Connect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723"/>
          <a:stretch/>
        </p:blipFill>
        <p:spPr>
          <a:xfrm>
            <a:off x="522627" y="4100310"/>
            <a:ext cx="7983044" cy="1824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9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and Failover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links still work:</a:t>
            </a:r>
          </a:p>
          <a:p>
            <a:pPr lvl="1"/>
            <a:r>
              <a:rPr lang="en-US" dirty="0" smtClean="0"/>
              <a:t>Admin</a:t>
            </a:r>
            <a:r>
              <a:rPr lang="en-US" dirty="0"/>
              <a:t>, About, and </a:t>
            </a:r>
            <a:r>
              <a:rPr lang="en-US" dirty="0" smtClean="0"/>
              <a:t>Logout </a:t>
            </a:r>
            <a:r>
              <a:rPr lang="en-US" dirty="0"/>
              <a:t>links still </a:t>
            </a:r>
            <a:r>
              <a:rPr lang="en-US" dirty="0" smtClean="0"/>
              <a:t>work</a:t>
            </a:r>
          </a:p>
          <a:p>
            <a:pPr lvl="1"/>
            <a:r>
              <a:rPr lang="en-US" dirty="0" smtClean="0"/>
              <a:t>Dashboard will work, but no current stats data will show, and all app links will redirect to disabled message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67" y="2528300"/>
            <a:ext cx="8938063" cy="290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58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Failback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node1 is primary again, Connect is automatically enabled again</a:t>
            </a:r>
          </a:p>
          <a:p>
            <a:pPr lvl="1"/>
            <a:r>
              <a:rPr lang="en-US" dirty="0" smtClean="0"/>
              <a:t>Carbon-cache is turned back on</a:t>
            </a:r>
          </a:p>
          <a:p>
            <a:pPr lvl="1"/>
            <a:r>
              <a:rPr lang="en-US" dirty="0" smtClean="0"/>
              <a:t>Main screen of connect shows tiles instead of warning – all available apps are re-enabled</a:t>
            </a:r>
          </a:p>
          <a:p>
            <a:pPr lvl="1"/>
            <a:r>
              <a:rPr lang="en-US" dirty="0" smtClean="0"/>
              <a:t>Enabled </a:t>
            </a:r>
            <a:r>
              <a:rPr lang="en-US" dirty="0" smtClean="0"/>
              <a:t>state </a:t>
            </a:r>
            <a:r>
              <a:rPr lang="en-US" dirty="0" smtClean="0"/>
              <a:t>is reset – </a:t>
            </a:r>
            <a:r>
              <a:rPr lang="en-US" dirty="0" smtClean="0"/>
              <a:t>each time node2 </a:t>
            </a:r>
            <a:r>
              <a:rPr lang="en-US" dirty="0" smtClean="0"/>
              <a:t>becomes </a:t>
            </a:r>
            <a:r>
              <a:rPr lang="en-US" dirty="0" smtClean="0"/>
              <a:t>primary, </a:t>
            </a:r>
            <a:r>
              <a:rPr lang="en-US" dirty="0" smtClean="0"/>
              <a:t>customer </a:t>
            </a:r>
            <a:r>
              <a:rPr lang="en-US" dirty="0" smtClean="0"/>
              <a:t>must  </a:t>
            </a:r>
            <a:r>
              <a:rPr lang="en-US" dirty="0" smtClean="0"/>
              <a:t>use the link to re-enable </a:t>
            </a:r>
            <a:r>
              <a:rPr lang="en-US" dirty="0" smtClean="0"/>
              <a:t>Connect Server.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0485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the covers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 runs once per minute via </a:t>
            </a:r>
            <a:r>
              <a:rPr lang="en-US" dirty="0" err="1" smtClean="0"/>
              <a:t>cron</a:t>
            </a:r>
          </a:p>
          <a:p>
            <a:pPr lvl="1"/>
            <a:r>
              <a:rPr lang="en-US" dirty="0" smtClean="0"/>
              <a:t>Uses a touch file, /</a:t>
            </a:r>
            <a:r>
              <a:rPr lang="en-US" dirty="0" err="1" smtClean="0"/>
              <a:t>var</a:t>
            </a:r>
            <a:r>
              <a:rPr lang="en-US" dirty="0" smtClean="0"/>
              <a:t>/www/html/connect/</a:t>
            </a:r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connect_disabled</a:t>
            </a:r>
            <a:r>
              <a:rPr lang="en-US" dirty="0" smtClean="0"/>
              <a:t>, to indicated to Connect that it should run in disabled mode</a:t>
            </a:r>
          </a:p>
          <a:p>
            <a:r>
              <a:rPr lang="en-US" dirty="0" smtClean="0"/>
              <a:t>When the admin clicks the </a:t>
            </a:r>
            <a:r>
              <a:rPr lang="en-US" b="1" dirty="0" smtClean="0"/>
              <a:t>Enable </a:t>
            </a:r>
            <a:r>
              <a:rPr lang="en-US" b="1" dirty="0" err="1" smtClean="0"/>
              <a:t>StorNext</a:t>
            </a:r>
            <a:r>
              <a:rPr lang="en-US" b="1" dirty="0" smtClean="0"/>
              <a:t> Connect </a:t>
            </a:r>
            <a:r>
              <a:rPr lang="en-US" dirty="0" smtClean="0"/>
              <a:t>link:</a:t>
            </a:r>
          </a:p>
          <a:p>
            <a:pPr lvl="1"/>
            <a:r>
              <a:rPr lang="en-US" dirty="0" smtClean="0"/>
              <a:t>Another touch file is written out to /</a:t>
            </a:r>
            <a:r>
              <a:rPr lang="en-US" dirty="0" err="1" smtClean="0"/>
              <a:t>var</a:t>
            </a:r>
            <a:r>
              <a:rPr lang="en-US" dirty="0" smtClean="0"/>
              <a:t>/www/html/connect/</a:t>
            </a:r>
            <a:r>
              <a:rPr lang="en-US" dirty="0" err="1" smtClean="0"/>
              <a:t>config</a:t>
            </a:r>
            <a:r>
              <a:rPr lang="en-US" dirty="0" smtClean="0"/>
              <a:t>/</a:t>
            </a:r>
            <a:r>
              <a:rPr lang="en-US" dirty="0" err="1" smtClean="0"/>
              <a:t>ignore_disabled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carbon cache is turned back on</a:t>
            </a:r>
          </a:p>
        </p:txBody>
      </p:sp>
    </p:spTree>
    <p:extLst>
      <p:ext uri="{BB962C8B-B14F-4D97-AF65-F5344CB8AC3E}">
        <p14:creationId xmlns:p14="http://schemas.microsoft.com/office/powerpoint/2010/main" val="718223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Failover script flow</a:t>
            </a:r>
            <a:endParaRPr lang="en-US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426" y="990600"/>
            <a:ext cx="3685422" cy="5410200"/>
          </a:xfrm>
        </p:spPr>
      </p:pic>
    </p:spTree>
    <p:extLst>
      <p:ext uri="{BB962C8B-B14F-4D97-AF65-F5344CB8AC3E}">
        <p14:creationId xmlns:p14="http://schemas.microsoft.com/office/powerpoint/2010/main" val="592685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 failover flow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" y="2889534"/>
            <a:ext cx="8658225" cy="1612332"/>
          </a:xfrm>
        </p:spPr>
      </p:pic>
    </p:spTree>
    <p:extLst>
      <p:ext uri="{BB962C8B-B14F-4D97-AF65-F5344CB8AC3E}">
        <p14:creationId xmlns:p14="http://schemas.microsoft.com/office/powerpoint/2010/main" val="76409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02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7&quot;&gt;&lt;property id=&quot;20148&quot; value=&quot;5&quot;/&gt;&lt;property id=&quot;20300&quot; value=&quot;Slide 16&quot;/&gt;&lt;property id=&quot;20307&quot; value=&quot;331&quot;/&gt;&lt;/object&gt;&lt;object type=&quot;3&quot; unique_id=&quot;10082&quot;&gt;&lt;property id=&quot;20148&quot; value=&quot;5&quot;/&gt;&lt;property id=&quot;20300&quot; value=&quot;Slide 1&quot;/&gt;&lt;property id=&quot;20307&quot; value=&quot;346&quot;/&gt;&lt;/object&gt;&lt;object type=&quot;3&quot; unique_id=&quot;10183&quot;&gt;&lt;property id=&quot;20148&quot; value=&quot;5&quot;/&gt;&lt;property id=&quot;20300&quot; value=&quot;Slide 2&quot;/&gt;&lt;property id=&quot;20307&quot; value=&quot;352&quot;/&gt;&lt;/object&gt;&lt;object type=&quot;3&quot; unique_id=&quot;10184&quot;&gt;&lt;property id=&quot;20148&quot; value=&quot;5&quot;/&gt;&lt;property id=&quot;20300&quot; value=&quot;Slide 17 - &amp;quot;CHAPTER HEADLINE&amp;#x0D;&amp;#x0A;GOES HERE&amp;quot;&quot;/&gt;&lt;property id=&quot;20307&quot; value=&quot;348&quot;/&gt;&lt;/object&gt;&lt;object type=&quot;3&quot; unique_id=&quot;10185&quot;&gt;&lt;property id=&quot;20148&quot; value=&quot;5&quot;/&gt;&lt;property id=&quot;20300&quot; value=&quot;Slide 18 - &amp;quot;CHAPTER HEADLINE &amp;#x0D;&amp;#x0A;GOES HERE&amp;quot;&quot;/&gt;&lt;property id=&quot;20307&quot; value=&quot;347&quot;/&gt;&lt;/object&gt;&lt;object type=&quot;3&quot; unique_id=&quot;10186&quot;&gt;&lt;property id=&quot;20148&quot; value=&quot;5&quot;/&gt;&lt;property id=&quot;20300&quot; value=&quot;Slide 19 - &amp;quot;CHAPTER HEADLINE &amp;#x0D;&amp;#x0A;GOES HERE&amp;quot;&quot;/&gt;&lt;property id=&quot;20307&quot; value=&quot;349&quot;/&gt;&lt;/object&gt;&lt;object type=&quot;3&quot; unique_id=&quot;10187&quot;&gt;&lt;property id=&quot;20148&quot; value=&quot;5&quot;/&gt;&lt;property id=&quot;20300&quot; value=&quot;Slide 20 - &amp;quot;CHAPTER HEADLINE&amp;#x0D;&amp;#x0A;GOES HERE&amp;quot;&quot;/&gt;&lt;property id=&quot;20307&quot; value=&quot;350&quot;/&gt;&lt;/object&gt;&lt;object type=&quot;3&quot; unique_id=&quot;10348&quot;&gt;&lt;property id=&quot;20148&quot; value=&quot;5&quot;/&gt;&lt;property id=&quot;20300&quot; value=&quot;Slide 4 - &amp;quot;Before you begin…&amp;quot;&quot;/&gt;&lt;property id=&quot;20307&quot; value=&quot;354&quot;/&gt;&lt;/object&gt;&lt;object type=&quot;3&quot; unique_id=&quot;10349&quot;&gt;&lt;property id=&quot;20148&quot; value=&quot;5&quot;/&gt;&lt;property id=&quot;20300&quot; value=&quot;Slide 5 - &amp;quot;Headline goes here&amp;quot;&quot;/&gt;&lt;property id=&quot;20307&quot; value=&quot;353&quot;/&gt;&lt;/object&gt;&lt;object type=&quot;3&quot; unique_id=&quot;10350&quot;&gt;&lt;property id=&quot;20148&quot; value=&quot;5&quot;/&gt;&lt;property id=&quot;20300&quot; value=&quot;Slide 6 - &amp;quot;Converting old presentations to the new format&amp;quot;&quot;/&gt;&lt;property id=&quot;20307&quot; value=&quot;355&quot;/&gt;&lt;/object&gt;&lt;object type=&quot;3&quot; unique_id=&quot;10351&quot;&gt;&lt;property id=&quot;20148&quot; value=&quot;5&quot;/&gt;&lt;property id=&quot;20300&quot; value=&quot;Slide 7 - &amp;quot;Converting old presentations to the new format&amp;quot;&quot;/&gt;&lt;property id=&quot;20307&quot; value=&quot;356&quot;/&gt;&lt;/object&gt;&lt;object type=&quot;3&quot; unique_id=&quot;10352&quot;&gt;&lt;property id=&quot;20148&quot; value=&quot;5&quot;/&gt;&lt;property id=&quot;20300&quot; value=&quot;Slide 8 - &amp;quot;Converting old presentations to the new format&amp;quot;&quot;/&gt;&lt;property id=&quot;20307&quot; value=&quot;357&quot;/&gt;&lt;/object&gt;&lt;object type=&quot;3&quot; unique_id=&quot;10353&quot;&gt;&lt;property id=&quot;20148&quot; value=&quot;5&quot;/&gt;&lt;property id=&quot;20300&quot; value=&quot;Slide 9 - &amp;quot;Converting old presentations to the new format&amp;quot;&quot;/&gt;&lt;property id=&quot;20307&quot; value=&quot;358&quot;/&gt;&lt;/object&gt;&lt;object type=&quot;3&quot; unique_id=&quot;10354&quot;&gt;&lt;property id=&quot;20148&quot; value=&quot;5&quot;/&gt;&lt;property id=&quot;20300&quot; value=&quot;Slide 10 - &amp;quot;Converting old presentations to the new format&amp;quot;&quot;/&gt;&lt;property id=&quot;20307&quot; value=&quot;359&quot;/&gt;&lt;/object&gt;&lt;object type=&quot;3&quot; unique_id=&quot;10355&quot;&gt;&lt;property id=&quot;20148&quot; value=&quot;5&quot;/&gt;&lt;property id=&quot;20300&quot; value=&quot;Slide 11 - &amp;quot;Converting old presentations to the new format&amp;quot;&quot;/&gt;&lt;property id=&quot;20307&quot; value=&quot;360&quot;/&gt;&lt;/object&gt;&lt;object type=&quot;3&quot; unique_id=&quot;10356&quot;&gt;&lt;property id=&quot;20148&quot; value=&quot;5&quot;/&gt;&lt;property id=&quot;20300&quot; value=&quot;Slide 12 - &amp;quot;Converting old presentations to the new format&amp;quot;&quot;/&gt;&lt;property id=&quot;20307&quot; value=&quot;361&quot;/&gt;&lt;/object&gt;&lt;object type=&quot;3&quot; unique_id=&quot;10357&quot;&gt;&lt;property id=&quot;20148&quot; value=&quot;5&quot;/&gt;&lt;property id=&quot;20300&quot; value=&quot;Slide 13 - &amp;quot;Converting old presentations to the new format&amp;quot;&quot;/&gt;&lt;property id=&quot;20307&quot; value=&quot;362&quot;/&gt;&lt;/object&gt;&lt;object type=&quot;3&quot; unique_id=&quot;10358&quot;&gt;&lt;property id=&quot;20148&quot; value=&quot;5&quot;/&gt;&lt;property id=&quot;20300&quot; value=&quot;Slide 14 - &amp;quot;Converting old presentations to the new format&amp;quot;&quot;/&gt;&lt;property id=&quot;20307&quot; value=&quot;363&quot;/&gt;&lt;/object&gt;&lt;object type=&quot;3&quot; unique_id=&quot;10359&quot;&gt;&lt;property id=&quot;20148&quot; value=&quot;5&quot;/&gt;&lt;property id=&quot;20300&quot; value=&quot;Slide 15 - &amp;quot;Converting old presentations to the new format&amp;quot;&quot;/&gt;&lt;property id=&quot;20307&quot; value=&quot;364&quot;/&gt;&lt;/object&gt;&lt;object type=&quot;3&quot; unique_id=&quot;10427&quot;&gt;&lt;property id=&quot;20148&quot; value=&quot;5&quot;/&gt;&lt;property id=&quot;20300&quot; value=&quot;Slide 3 - &amp;quot;Title Goes Here&amp;quot;&quot;/&gt;&lt;property id=&quot;20307&quot; value=&quot;3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StorNext Connect Phase 3 DRAFT 04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Content Slide">
  <a:themeElements>
    <a:clrScheme name="Custom 10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00B6F1"/>
      </a:hlink>
      <a:folHlink>
        <a:srgbClr val="00B6F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StorNext Connect Phase 3 DRAFT 04</Template>
  <TotalTime>2765</TotalTime>
  <Words>311</Words>
  <Application>Microsoft Office PowerPoint</Application>
  <PresentationFormat>On-screen Show (4:3)</PresentationFormat>
  <Paragraphs>33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StorNext Connect Phase 3 DRAFT 04</vt:lpstr>
      <vt:lpstr>Content Slide</vt:lpstr>
      <vt:lpstr>PowerPoint Presentation</vt:lpstr>
      <vt:lpstr>Connect and failover</vt:lpstr>
      <vt:lpstr>Connect and Failover (cont)</vt:lpstr>
      <vt:lpstr>Failback handling</vt:lpstr>
      <vt:lpstr>Under the covers</vt:lpstr>
      <vt:lpstr>Failover script flow</vt:lpstr>
      <vt:lpstr>Connect failover flow</vt:lpstr>
      <vt:lpstr>Q&amp;A </vt:lpstr>
    </vt:vector>
  </TitlesOfParts>
  <Company>Quantum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Agile Template QF00236</dc:subject>
  <dc:creator>Neil Bannister</dc:creator>
  <dc:description>Agile Template QF00236 Rev H (Oct 10 2013)</dc:description>
  <cp:lastModifiedBy>AJ Lewis</cp:lastModifiedBy>
  <cp:revision>22</cp:revision>
  <cp:lastPrinted>2014-09-02T20:39:28Z</cp:lastPrinted>
  <dcterms:created xsi:type="dcterms:W3CDTF">2015-04-11T17:02:16Z</dcterms:created>
  <dcterms:modified xsi:type="dcterms:W3CDTF">2015-04-22T13:13:29Z</dcterms:modified>
</cp:coreProperties>
</file>