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  <p:sldMasterId id="2147484158" r:id="rId2"/>
  </p:sldMasterIdLst>
  <p:notesMasterIdLst>
    <p:notesMasterId r:id="rId31"/>
  </p:notesMasterIdLst>
  <p:handoutMasterIdLst>
    <p:handoutMasterId r:id="rId32"/>
  </p:handoutMasterIdLst>
  <p:sldIdLst>
    <p:sldId id="581" r:id="rId3"/>
    <p:sldId id="473" r:id="rId4"/>
    <p:sldId id="582" r:id="rId5"/>
    <p:sldId id="595" r:id="rId6"/>
    <p:sldId id="593" r:id="rId7"/>
    <p:sldId id="594" r:id="rId8"/>
    <p:sldId id="591" r:id="rId9"/>
    <p:sldId id="583" r:id="rId10"/>
    <p:sldId id="609" r:id="rId11"/>
    <p:sldId id="592" r:id="rId12"/>
    <p:sldId id="596" r:id="rId13"/>
    <p:sldId id="597" r:id="rId14"/>
    <p:sldId id="585" r:id="rId15"/>
    <p:sldId id="586" r:id="rId16"/>
    <p:sldId id="598" r:id="rId17"/>
    <p:sldId id="587" r:id="rId18"/>
    <p:sldId id="599" r:id="rId19"/>
    <p:sldId id="588" r:id="rId20"/>
    <p:sldId id="600" r:id="rId21"/>
    <p:sldId id="589" r:id="rId22"/>
    <p:sldId id="601" r:id="rId23"/>
    <p:sldId id="602" r:id="rId24"/>
    <p:sldId id="603" r:id="rId25"/>
    <p:sldId id="604" r:id="rId26"/>
    <p:sldId id="605" r:id="rId27"/>
    <p:sldId id="606" r:id="rId28"/>
    <p:sldId id="607" r:id="rId29"/>
    <p:sldId id="608" r:id="rId30"/>
  </p:sldIdLst>
  <p:sldSz cx="9144000" cy="6858000" type="screen4x3"/>
  <p:notesSz cx="7010400" cy="92964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6600"/>
    <a:srgbClr val="00B6F1"/>
    <a:srgbClr val="6A9733"/>
    <a:srgbClr val="85E2FF"/>
    <a:srgbClr val="666666"/>
    <a:srgbClr val="B0B9BF"/>
    <a:srgbClr val="083A64"/>
    <a:srgbClr val="000000"/>
    <a:srgbClr val="0F73C3"/>
    <a:srgbClr val="AB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8163" autoAdjust="0"/>
  </p:normalViewPr>
  <p:slideViewPr>
    <p:cSldViewPr snapToGrid="0" showGuides="1">
      <p:cViewPr>
        <p:scale>
          <a:sx n="100" d="100"/>
          <a:sy n="100" d="100"/>
        </p:scale>
        <p:origin x="-162" y="-102"/>
      </p:cViewPr>
      <p:guideLst>
        <p:guide orient="horz" pos="2160"/>
        <p:guide pos="5471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0" d="100"/>
          <a:sy n="70" d="100"/>
        </p:scale>
        <p:origin x="-2190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9F9C8E3-2B65-4B14-AAA2-6F77C02A5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80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5787" y="4415790"/>
            <a:ext cx="6698827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pic>
        <p:nvPicPr>
          <p:cNvPr id="32772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462E7E0-0284-4AB1-A318-757D54241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786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61519-8410-4FA8-BFFA-133AFA38DA6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7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888050"/>
            <a:ext cx="3886200" cy="13123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000"/>
              </a:lnSpc>
              <a:spcBef>
                <a:spcPts val="300"/>
              </a:spcBef>
              <a:buNone/>
              <a:defRPr sz="32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PRESENTATION TITLE OR TOPIC</a:t>
            </a:r>
            <a:br>
              <a:rPr lang="en-US" dirty="0" smtClean="0"/>
            </a:br>
            <a:r>
              <a:rPr lang="en-US" dirty="0" smtClean="0"/>
              <a:t>3-LINE TITLE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150229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0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h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514476"/>
            <a:ext cx="3886200" cy="14287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400"/>
              </a:lnSpc>
              <a:buNone/>
              <a:defRPr sz="28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&lt;PROGRAM NAME&gt;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429000"/>
            <a:ext cx="3886200" cy="652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Presenter(s)</a:t>
            </a:r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&lt;Review Date (</a:t>
            </a:r>
            <a:r>
              <a:rPr lang="en-US" dirty="0" err="1" smtClean="0"/>
              <a:t>ddMMMyyyy</a:t>
            </a:r>
            <a:r>
              <a:rPr lang="en-US" dirty="0" smtClean="0"/>
              <a:t>)&gt;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5032374" y="2969254"/>
            <a:ext cx="3886200" cy="394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PHASE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7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2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49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7770"/>
            <a:ext cx="8228014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457200" y="990600"/>
            <a:ext cx="8228013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915988"/>
            <a:ext cx="82200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07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 with 2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200026" y="253664"/>
            <a:ext cx="86677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pPr lvl="0"/>
            <a:r>
              <a:rPr lang="en-US" dirty="0" smtClean="0"/>
              <a:t>Click to edit Master title style:</a:t>
            </a:r>
            <a:br>
              <a:rPr lang="en-US" dirty="0" smtClean="0"/>
            </a:br>
            <a:r>
              <a:rPr lang="en-US" dirty="0" smtClean="0"/>
              <a:t>2-Line Title Slide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5" y="987552"/>
            <a:ext cx="8659368" cy="541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93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 bwMode="auto">
          <a:xfrm>
            <a:off x="200026" y="978286"/>
            <a:ext cx="4101254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0"/>
          </p:nvPr>
        </p:nvSpPr>
        <p:spPr bwMode="auto">
          <a:xfrm>
            <a:off x="209550" y="1533526"/>
            <a:ext cx="4091729" cy="486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1"/>
          </p:nvPr>
        </p:nvSpPr>
        <p:spPr bwMode="auto">
          <a:xfrm>
            <a:off x="4673340" y="978286"/>
            <a:ext cx="4194435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2"/>
          </p:nvPr>
        </p:nvSpPr>
        <p:spPr bwMode="auto">
          <a:xfrm>
            <a:off x="4673340" y="1514475"/>
            <a:ext cx="418491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929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" t="2032" r="18583" b="1595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40076"/>
            <a:ext cx="9144000" cy="6903243"/>
          </a:xfrm>
          <a:prstGeom prst="rect">
            <a:avLst/>
          </a:prstGeom>
          <a:gradFill>
            <a:gsLst>
              <a:gs pos="50000">
                <a:schemeClr val="accent6">
                  <a:alpha val="79000"/>
                </a:schemeClr>
              </a:gs>
              <a:gs pos="0">
                <a:schemeClr val="tx1">
                  <a:alpha val="94000"/>
                </a:schemeClr>
              </a:gs>
              <a:gs pos="100000">
                <a:schemeClr val="tx1">
                  <a:alpha val="9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0" t="23225" r="56832" b="40708"/>
          <a:stretch/>
        </p:blipFill>
        <p:spPr>
          <a:xfrm>
            <a:off x="1185152" y="1777289"/>
            <a:ext cx="3436754" cy="3015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571" y="-18131"/>
            <a:ext cx="1806854" cy="1000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620256" y="649224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 b="0" dirty="0">
                <a:solidFill>
                  <a:srgbClr val="DDDDDD"/>
                </a:solidFill>
              </a:rPr>
              <a:t>Template QF00236 Rev </a:t>
            </a:r>
            <a:r>
              <a:rPr lang="en-US" sz="1000" b="0" dirty="0" smtClean="0">
                <a:solidFill>
                  <a:srgbClr val="DDDDDD"/>
                </a:solidFill>
              </a:rPr>
              <a:t>H </a:t>
            </a:r>
            <a:endParaRPr lang="en-US" sz="1000" b="0" dirty="0">
              <a:solidFill>
                <a:srgbClr val="DDDD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24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025" y="6546076"/>
            <a:ext cx="347135" cy="244613"/>
          </a:xfrm>
          <a:prstGeom prst="rect">
            <a:avLst/>
          </a:prstGeom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174373" y="6461445"/>
            <a:ext cx="8795254" cy="0"/>
          </a:xfrm>
          <a:prstGeom prst="line">
            <a:avLst/>
          </a:prstGeom>
          <a:ln cap="rnd">
            <a:solidFill>
              <a:srgbClr val="0F73C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 txBox="1">
            <a:spLocks/>
          </p:cNvSpPr>
          <p:nvPr/>
        </p:nvSpPr>
        <p:spPr>
          <a:xfrm>
            <a:off x="162920" y="6480368"/>
            <a:ext cx="47525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85E2FF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FE344B9-2513-47F3-95F2-DC2DCFA75C0A}" type="slidenum">
              <a:rPr lang="en-US" smtClean="0">
                <a:solidFill>
                  <a:srgbClr val="85E2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5E2FF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550385" y="6487310"/>
            <a:ext cx="1430815" cy="23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85E2FF"/>
                </a:solidFill>
                <a:ea typeface="ＭＳ Ｐゴシック" charset="-128"/>
              </a:rPr>
              <a:t>Quantum Confidential</a:t>
            </a: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429735" y="6458946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85E2FF"/>
                </a:solidFill>
                <a:ea typeface="ＭＳ Ｐゴシック" charset="-128"/>
              </a:rPr>
              <a:t>|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3445985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05SEPT2014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6617810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Template</a:t>
            </a:r>
            <a:r>
              <a:rPr lang="en-US" sz="1000" baseline="0" dirty="0" smtClean="0">
                <a:solidFill>
                  <a:srgbClr val="85E2FF"/>
                </a:solidFill>
                <a:ea typeface="ＭＳ Ｐゴシック" charset="-128"/>
              </a:rPr>
              <a:t> QF00236 Rev. H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81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49" r:id="rId2"/>
    <p:sldLayoutId id="2147484250" r:id="rId3"/>
    <p:sldLayoutId id="2147484252" r:id="rId4"/>
    <p:sldLayoutId id="2147484253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b="1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StorNext Connect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i="1" dirty="0" smtClean="0"/>
              <a:t>Robert Metcalf</a:t>
            </a:r>
            <a:endParaRPr lang="en-US" i="1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SNC TOI </a:t>
            </a:r>
            <a:endParaRPr lang="en-US" dirty="0"/>
          </a:p>
        </p:txBody>
      </p:sp>
      <p:sp>
        <p:nvSpPr>
          <p:cNvPr id="18" name="Text Placeholder 10"/>
          <p:cNvSpPr txBox="1">
            <a:spLocks/>
          </p:cNvSpPr>
          <p:nvPr/>
        </p:nvSpPr>
        <p:spPr>
          <a:xfrm>
            <a:off x="5022849" y="3895481"/>
            <a:ext cx="3886200" cy="531544"/>
          </a:xfrm>
          <a:prstGeom prst="rect">
            <a:avLst/>
          </a:prstGeom>
        </p:spPr>
        <p:txBody>
          <a:bodyPr/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None/>
              <a:defRPr lang="en-US" sz="1600" b="0" spc="0" baseline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kern="0" smtClean="0"/>
              <a:t>April 21</a:t>
            </a:r>
            <a:r>
              <a:rPr lang="en-US" b="1" kern="0" baseline="30000" smtClean="0"/>
              <a:t>st</a:t>
            </a:r>
            <a:r>
              <a:rPr lang="en-US" b="1" kern="0" smtClean="0"/>
              <a:t> &amp; April 22</a:t>
            </a:r>
            <a:r>
              <a:rPr lang="en-US" b="1" kern="0" baseline="30000" smtClean="0"/>
              <a:t>nd</a:t>
            </a:r>
            <a:r>
              <a:rPr lang="en-US" b="1" kern="0" smtClean="0"/>
              <a:t>, 2015</a:t>
            </a:r>
          </a:p>
          <a:p>
            <a:r>
              <a:rPr lang="en-US" b="1" kern="0" smtClean="0"/>
              <a:t>Mendota Heights</a:t>
            </a:r>
            <a:endParaRPr lang="en-US" b="1" kern="0" dirty="0"/>
          </a:p>
        </p:txBody>
      </p:sp>
    </p:spTree>
    <p:extLst>
      <p:ext uri="{BB962C8B-B14F-4D97-AF65-F5344CB8AC3E}">
        <p14:creationId xmlns:p14="http://schemas.microsoft.com/office/powerpoint/2010/main" val="348526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The Connector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marL="342900" lvl="4" indent="-342900">
              <a:lnSpc>
                <a:spcPct val="125000"/>
              </a:lnSpc>
              <a:spcBef>
                <a:spcPts val="600"/>
              </a:spcBef>
              <a:buSzPct val="75000"/>
            </a:pPr>
            <a:r>
              <a:rPr lang="en-US" sz="2800" dirty="0" smtClean="0"/>
              <a:t>Connector</a:t>
            </a:r>
          </a:p>
          <a:p>
            <a:pPr lvl="1">
              <a:lnSpc>
                <a:spcPct val="145000"/>
              </a:lnSpc>
              <a:spcBef>
                <a:spcPts val="600"/>
              </a:spcBef>
              <a:buSzPct val="75000"/>
            </a:pPr>
            <a:r>
              <a:rPr lang="en-US" sz="2200" dirty="0" smtClean="0"/>
              <a:t>Installed everywhere (MDCs, gateways, and clients)</a:t>
            </a:r>
          </a:p>
          <a:p>
            <a:pPr lvl="1">
              <a:lnSpc>
                <a:spcPct val="145000"/>
              </a:lnSpc>
              <a:spcBef>
                <a:spcPts val="600"/>
              </a:spcBef>
              <a:buSzPct val="75000"/>
            </a:pPr>
            <a:r>
              <a:rPr lang="en-US" sz="2200" dirty="0" smtClean="0"/>
              <a:t>Supports CentOS, Red Hat, and </a:t>
            </a:r>
            <a:r>
              <a:rPr lang="en-US" sz="2200" dirty="0" err="1" smtClean="0"/>
              <a:t>SuSE</a:t>
            </a:r>
            <a:endParaRPr lang="en-US" sz="2200" dirty="0" smtClean="0"/>
          </a:p>
          <a:p>
            <a:pPr lvl="1">
              <a:lnSpc>
                <a:spcPct val="145000"/>
              </a:lnSpc>
              <a:spcBef>
                <a:spcPts val="600"/>
              </a:spcBef>
              <a:buSzPct val="75000"/>
            </a:pPr>
            <a:r>
              <a:rPr lang="en-US" sz="2200" dirty="0" smtClean="0"/>
              <a:t>Secure channel between Connect and a host</a:t>
            </a:r>
          </a:p>
          <a:p>
            <a:pPr marL="342900" lvl="4" indent="-342900">
              <a:lnSpc>
                <a:spcPct val="125000"/>
              </a:lnSpc>
              <a:spcBef>
                <a:spcPts val="600"/>
              </a:spcBef>
              <a:buSzPct val="75000"/>
            </a:pPr>
            <a:r>
              <a:rPr lang="en-US" sz="2800" dirty="0" smtClean="0"/>
              <a:t>Required for…</a:t>
            </a:r>
          </a:p>
          <a:p>
            <a:pPr lvl="1">
              <a:lnSpc>
                <a:spcPct val="135000"/>
              </a:lnSpc>
              <a:spcBef>
                <a:spcPts val="600"/>
              </a:spcBef>
              <a:buSzPct val="75000"/>
            </a:pPr>
            <a:r>
              <a:rPr lang="en-US" sz="2200" dirty="0" smtClean="0"/>
              <a:t>All Connect-to-host interactions</a:t>
            </a:r>
          </a:p>
          <a:p>
            <a:pPr lvl="1">
              <a:lnSpc>
                <a:spcPct val="135000"/>
              </a:lnSpc>
              <a:spcBef>
                <a:spcPts val="600"/>
              </a:spcBef>
              <a:buSzPct val="75000"/>
            </a:pPr>
            <a:r>
              <a:rPr lang="en-US" sz="2200" dirty="0" smtClean="0"/>
              <a:t>Obtain deep discovery information</a:t>
            </a:r>
          </a:p>
          <a:p>
            <a:pPr lvl="1">
              <a:lnSpc>
                <a:spcPct val="135000"/>
              </a:lnSpc>
              <a:spcBef>
                <a:spcPts val="600"/>
              </a:spcBef>
              <a:buSzPct val="75000"/>
            </a:pPr>
            <a:r>
              <a:rPr lang="en-US" sz="2200" dirty="0" smtClean="0"/>
              <a:t>Managing clients</a:t>
            </a:r>
          </a:p>
          <a:p>
            <a:pPr lvl="2">
              <a:lnSpc>
                <a:spcPct val="135000"/>
              </a:lnSpc>
              <a:spcBef>
                <a:spcPts val="600"/>
              </a:spcBef>
              <a:buSzPct val="75000"/>
            </a:pPr>
            <a:r>
              <a:rPr lang="en-US" sz="2000" dirty="0" smtClean="0"/>
              <a:t>Mount file systems and upgrade StorNext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757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Discover – add hosts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44451"/>
            <a:ext cx="4410302" cy="386258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105" y="2501815"/>
            <a:ext cx="3310108" cy="279096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5292782"/>
            <a:ext cx="8228012" cy="1088967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000" dirty="0" smtClean="0"/>
              <a:t>Root credentials are never saved</a:t>
            </a:r>
          </a:p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000" dirty="0" smtClean="0"/>
              <a:t>One-time requirement to install the Connector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97318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Discover – add hosts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1" y="1238543"/>
            <a:ext cx="8721538" cy="417851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285750" y="4914900"/>
            <a:ext cx="8536781" cy="352425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0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Which applications use discover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These applications rely on discover for cluster and topology information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Manage clients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Monitor other components (tool box)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Monitor performance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Monitor Storage Manager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Monitor systems (dashboard)</a:t>
            </a:r>
          </a:p>
        </p:txBody>
      </p:sp>
    </p:spTree>
    <p:extLst>
      <p:ext uri="{BB962C8B-B14F-4D97-AF65-F5344CB8AC3E}">
        <p14:creationId xmlns:p14="http://schemas.microsoft.com/office/powerpoint/2010/main" val="310484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Limitations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Discover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MDCs must have file systems to be discovered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Discover takes time to run on large clusters (25+ hosts)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Foreign servers not supported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Hosts with public and private IP addresses potentially appear as two different hosts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SN release number are 3-digits until Connector is installed</a:t>
            </a:r>
          </a:p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Connector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Update the Connector one host at a time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err="1" smtClean="0"/>
              <a:t>SuSE</a:t>
            </a:r>
            <a:r>
              <a:rPr lang="en-US" sz="2200" dirty="0" smtClean="0"/>
              <a:t> shown as “Linux” until the Connector is installed</a:t>
            </a:r>
          </a:p>
        </p:txBody>
      </p:sp>
    </p:spTree>
    <p:extLst>
      <p:ext uri="{BB962C8B-B14F-4D97-AF65-F5344CB8AC3E}">
        <p14:creationId xmlns:p14="http://schemas.microsoft.com/office/powerpoint/2010/main" val="19346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Limitations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Management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Cluster names cannot be changed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Hosts are difficult to drop</a:t>
            </a:r>
          </a:p>
          <a:p>
            <a:pPr lvl="2">
              <a:lnSpc>
                <a:spcPct val="125000"/>
              </a:lnSpc>
              <a:spcBef>
                <a:spcPts val="600"/>
              </a:spcBef>
            </a:pPr>
            <a:r>
              <a:rPr lang="en-US" sz="2000" dirty="0" smtClean="0"/>
              <a:t>Need to manage a host when StorNext is not running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Splitting a cluster has mixed results</a:t>
            </a:r>
          </a:p>
        </p:txBody>
      </p:sp>
    </p:spTree>
    <p:extLst>
      <p:ext uri="{BB962C8B-B14F-4D97-AF65-F5344CB8AC3E}">
        <p14:creationId xmlns:p14="http://schemas.microsoft.com/office/powerpoint/2010/main" val="16807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Enhancements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Discover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Hosts with StorNext and no file systems mounted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Performance improvements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Foreign servers supported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Multi-home support (multiple public / private IP addresses)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Add name servers as they are encountered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Many user interface enhancements</a:t>
            </a:r>
          </a:p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Connector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Update multiple hosts at once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Proxy support for true “private” hosts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endParaRPr lang="en-US" sz="2200" dirty="0" smtClean="0"/>
          </a:p>
          <a:p>
            <a:pPr lvl="1">
              <a:lnSpc>
                <a:spcPct val="125000"/>
              </a:lnSpc>
              <a:spcBef>
                <a:spcPts val="600"/>
              </a:spcBef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61435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Enhancements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Management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Rename clusters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Split and combine clusters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More views of the topology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Drill down into host details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More real time and less “batch” discovery</a:t>
            </a:r>
          </a:p>
        </p:txBody>
      </p:sp>
    </p:spTree>
    <p:extLst>
      <p:ext uri="{BB962C8B-B14F-4D97-AF65-F5344CB8AC3E}">
        <p14:creationId xmlns:p14="http://schemas.microsoft.com/office/powerpoint/2010/main" val="294135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Logging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Specific discover log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/</a:t>
            </a:r>
            <a:r>
              <a:rPr lang="en-US" sz="2200" dirty="0" err="1" smtClean="0"/>
              <a:t>var</a:t>
            </a:r>
            <a:r>
              <a:rPr lang="en-US" sz="2200" dirty="0" smtClean="0"/>
              <a:t>/www/html/connect/logs/discover.log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Contains results from the </a:t>
            </a:r>
            <a:r>
              <a:rPr lang="en-US" sz="2200" b="1" i="1" dirty="0" smtClean="0"/>
              <a:t>last</a:t>
            </a:r>
            <a:r>
              <a:rPr lang="en-US" sz="2200" dirty="0" smtClean="0"/>
              <a:t> discovery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Keeps track of activity and the time it took to run</a:t>
            </a:r>
          </a:p>
        </p:txBody>
      </p:sp>
    </p:spTree>
    <p:extLst>
      <p:ext uri="{BB962C8B-B14F-4D97-AF65-F5344CB8AC3E}">
        <p14:creationId xmlns:p14="http://schemas.microsoft.com/office/powerpoint/2010/main" val="213471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Logging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start - discover	</a:t>
            </a:r>
            <a:endParaRPr lang="en-US" sz="11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snprobe - name server - </a:t>
            </a:r>
            <a:r>
              <a:rPr lang="en-US" sz="1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dhaal.mdh.quantum.com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/op -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execute_snprobe_command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- 20.3090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 - </a:t>
            </a:r>
            <a:r>
              <a:rPr lang="en-US" sz="1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get_connector_deep_discovery</a:t>
            </a:r>
            <a:r>
              <a:rPr lang="en-US" sz="1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host - </a:t>
            </a:r>
            <a:r>
              <a:rPr lang="en-US" sz="1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dhaal.mdh.quantum.com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/op -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has_connector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- dhaal.mdh.quantum.com - 0.0070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start -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cvfs_mounts.py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	file system - snfs1,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mount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- /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stornext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/snfs1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	file system -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snfs_promise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mount - /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stornext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snfs_promise</a:t>
            </a:r>
            <a:endParaRPr lang="en-US" sz="11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	file system - one,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mount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- /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stornext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/one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stop  - cvfs_mounts.py - 0.0840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start -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fsnameservers.py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	name server - 10.65.176.98 -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peterson.mdh.quantum.com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stop  - fsnameservers.py - 0.1060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start -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is_stornext_installed.py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	release - 5.2.0, revision - 50047, packages -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snfs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mover, 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</a:t>
            </a:r>
            <a:endParaRPr lang="en-US" sz="11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stop  - is_stornext_installed.py - 0.1650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/op - ntp.py - 0.0680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/op - sm_device_info.py - 0.0890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start -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snconnect_client_version.py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	connector version - 13, connect host -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sntestm445b.mdh.quantum.com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stop  - snconnect_client_version.py - 0.2130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 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get_connector_deep_discovery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- host - dhaal.mdh.quantum.com - 0.7750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stop  - snprobe - name server - dhaal.mdh.quantum.com - 23.3830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MORE HOSTS WOULD BE LISTED HERE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 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- discover - 23.6060 seconds</a:t>
            </a:r>
            <a:endParaRPr lang="en-US" sz="11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04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Discover Agenda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What is discover</a:t>
            </a:r>
          </a:p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The Connector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Add hosts</a:t>
            </a:r>
          </a:p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Which applications use discover</a:t>
            </a:r>
          </a:p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Limitations</a:t>
            </a:r>
          </a:p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Enhancements</a:t>
            </a:r>
          </a:p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Logging</a:t>
            </a:r>
          </a:p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What discover finds</a:t>
            </a:r>
          </a:p>
        </p:txBody>
      </p:sp>
    </p:spTree>
    <p:extLst>
      <p:ext uri="{BB962C8B-B14F-4D97-AF65-F5344CB8AC3E}">
        <p14:creationId xmlns:p14="http://schemas.microsoft.com/office/powerpoint/2010/main" val="101999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What discover finds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Full history for each component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Hosts, file systems, libraries, SN releases, stripe groups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Track these events: adds, changes, and deletes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Could view changes over time</a:t>
            </a:r>
          </a:p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Host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Is… appliance, name server, MDC, primary or secondary MDC, HA peer address, gateway, gateway licensed, LAN client, SAN client, DDM mover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Status… CVFS, Storage Manager, Connector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NTP clock skew</a:t>
            </a:r>
          </a:p>
        </p:txBody>
      </p:sp>
    </p:spTree>
    <p:extLst>
      <p:ext uri="{BB962C8B-B14F-4D97-AF65-F5344CB8AC3E}">
        <p14:creationId xmlns:p14="http://schemas.microsoft.com/office/powerpoint/2010/main" val="118927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What discover finds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Host OS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Type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AIX, Linux, Windows, etc.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Distribution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CentOS, </a:t>
            </a: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RedHat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SuSE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Version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CentOS 6.5, </a:t>
            </a: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SuSE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11.1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OS X 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10.10, 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Windows 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/>
              <a:t>Kernel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2.6.32-431.el6.x86_64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Processor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32- or 64-bits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SN build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5.2.0.1</a:t>
            </a:r>
            <a:r>
              <a:rPr lang="en-US" sz="2200" dirty="0" smtClean="0"/>
              <a:t>) and release number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53320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Build platform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Linux 2.6.32-431.el6.x86_64 x86_64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Build date (</a:t>
            </a:r>
            <a:r>
              <a:rPr lang="es-E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Sun</a:t>
            </a:r>
            <a:r>
              <a:rPr lang="es-E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Mar 29 01:16:48 CDT 2015</a:t>
            </a:r>
            <a:r>
              <a:rPr lang="es-ES" sz="2200" dirty="0" smtClean="0"/>
              <a:t>)</a:t>
            </a:r>
            <a:endParaRPr lang="en-US" sz="2200" dirty="0" smtClean="0"/>
          </a:p>
          <a:p>
            <a:pPr lvl="2">
              <a:lnSpc>
                <a:spcPct val="125000"/>
              </a:lnSpc>
              <a:spcBef>
                <a:spcPts val="60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3771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What discover finds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Host appliance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System ID</a:t>
            </a:r>
            <a:r>
              <a:rPr lang="en-US" sz="2200" dirty="0"/>
              <a:t>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AV1422CKB00311</a:t>
            </a:r>
            <a:r>
              <a:rPr lang="en-US" sz="2200" dirty="0"/>
              <a:t>)</a:t>
            </a:r>
            <a:endParaRPr lang="en-US" sz="2200" dirty="0" smtClean="0"/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Manufacturer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AV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Build year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2014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Build week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22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/>
              <a:t>Model </a:t>
            </a:r>
            <a:r>
              <a:rPr lang="en-US" sz="2200" dirty="0" smtClean="0"/>
              <a:t>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StorNext 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M660</a:t>
            </a:r>
            <a:r>
              <a:rPr lang="en-US" sz="2200" dirty="0"/>
              <a:t>)</a:t>
            </a:r>
            <a:endParaRPr lang="en-US" sz="2200" dirty="0" smtClean="0"/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Serial number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311</a:t>
            </a:r>
            <a:r>
              <a:rPr lang="en-US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2182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What discover finds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File system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Cluster name (</a:t>
            </a: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dhaal</a:t>
            </a:r>
            <a:r>
              <a:rPr lang="en-US" sz="2200" dirty="0" smtClean="0"/>
              <a:t>) and MDC address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10.10.65.123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File system name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snfs1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Managed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yes / no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Active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yes / no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Disk certification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branded, certified, or other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Disk counts for each certification type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3, 1, 0</a:t>
            </a:r>
            <a:r>
              <a:rPr lang="en-US" sz="2200" dirty="0" smtClean="0"/>
              <a:t>)</a:t>
            </a:r>
          </a:p>
          <a:p>
            <a:pPr lvl="2">
              <a:lnSpc>
                <a:spcPct val="125000"/>
              </a:lnSpc>
              <a:spcBef>
                <a:spcPts val="600"/>
              </a:spcBef>
            </a:pPr>
            <a:r>
              <a:rPr lang="en-US" sz="2000" dirty="0" smtClean="0"/>
              <a:t>Branded – Quantum disks (QXS)</a:t>
            </a:r>
          </a:p>
          <a:p>
            <a:pPr lvl="2">
              <a:lnSpc>
                <a:spcPct val="125000"/>
              </a:lnSpc>
              <a:spcBef>
                <a:spcPts val="600"/>
              </a:spcBef>
            </a:pPr>
            <a:r>
              <a:rPr lang="en-US" sz="2000" dirty="0" smtClean="0"/>
              <a:t>Certified – DDN, Dot Hill, LSI, and NetApp disks</a:t>
            </a:r>
          </a:p>
          <a:p>
            <a:pPr lvl="2">
              <a:lnSpc>
                <a:spcPct val="125000"/>
              </a:lnSpc>
              <a:spcBef>
                <a:spcPts val="600"/>
              </a:spcBef>
            </a:pPr>
            <a:r>
              <a:rPr lang="en-US" sz="2000" dirty="0" smtClean="0"/>
              <a:t>Monitoring application does not show data for “other” disks</a:t>
            </a:r>
          </a:p>
        </p:txBody>
      </p:sp>
    </p:spTree>
    <p:extLst>
      <p:ext uri="{BB962C8B-B14F-4D97-AF65-F5344CB8AC3E}">
        <p14:creationId xmlns:p14="http://schemas.microsoft.com/office/powerpoint/2010/main" val="113430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What discover finds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Library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Cluster name (</a:t>
            </a: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dhaal</a:t>
            </a:r>
            <a:r>
              <a:rPr lang="en-US" sz="2200" dirty="0" smtClean="0"/>
              <a:t>) and MDC address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10.10.65.123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Library </a:t>
            </a:r>
            <a:r>
              <a:rPr lang="en-US" sz="2200" dirty="0"/>
              <a:t>name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i40</a:t>
            </a:r>
            <a:r>
              <a:rPr lang="en-US" sz="2200" dirty="0" smtClean="0"/>
              <a:t>), ID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2200" dirty="0" smtClean="0"/>
              <a:t>), and Type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SCSI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/>
              <a:t>Product ID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Scalar i40-i80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/>
              <a:t>Serial number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QUANTUMD0H0100805_LLA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/>
              <a:t>Revision </a:t>
            </a:r>
            <a:r>
              <a:rPr lang="en-US" sz="2200" dirty="0" smtClean="0"/>
              <a:t>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153G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/>
              <a:t>Device path 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(/</a:t>
            </a: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/sg18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Library state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online</a:t>
            </a:r>
            <a:r>
              <a:rPr lang="en-US" sz="2200" dirty="0" smtClean="0"/>
              <a:t>) and drive state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online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Slot count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25</a:t>
            </a:r>
            <a:r>
              <a:rPr lang="en-US" sz="2200" dirty="0" smtClean="0"/>
              <a:t>), drive count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2200" dirty="0" smtClean="0"/>
              <a:t>), and media count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</a:t>
            </a:r>
            <a:r>
              <a:rPr lang="en-US" sz="2200" dirty="0" smtClean="0"/>
              <a:t>)</a:t>
            </a:r>
            <a:endParaRPr lang="en-US" sz="2200" dirty="0"/>
          </a:p>
          <a:p>
            <a:pPr lvl="1">
              <a:lnSpc>
                <a:spcPct val="125000"/>
              </a:lnSpc>
              <a:spcBef>
                <a:spcPts val="600"/>
              </a:spcBef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74738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What discover finds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Library drive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Cluster name (</a:t>
            </a: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dhaal</a:t>
            </a:r>
            <a:r>
              <a:rPr lang="en-US" sz="2200" dirty="0" smtClean="0"/>
              <a:t>) and MDC address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10.10.65.123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Library </a:t>
            </a:r>
            <a:r>
              <a:rPr lang="en-US" sz="2200" dirty="0"/>
              <a:t>name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i40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Serial </a:t>
            </a:r>
            <a:r>
              <a:rPr lang="en-US" sz="2200" dirty="0"/>
              <a:t>number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C38B73F000</a:t>
            </a:r>
            <a:r>
              <a:rPr lang="en-US" sz="2200" dirty="0" smtClean="0"/>
              <a:t>), drive ID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2200" dirty="0" smtClean="0"/>
              <a:t>), slot ID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d256l0</a:t>
            </a:r>
            <a:r>
              <a:rPr lang="en-US" sz="2200" dirty="0"/>
              <a:t>)</a:t>
            </a:r>
            <a:endParaRPr lang="en-US" sz="2200" dirty="0" smtClean="0"/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User </a:t>
            </a:r>
            <a:r>
              <a:rPr lang="en-US" sz="2200" dirty="0"/>
              <a:t>alias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i40_dr1</a:t>
            </a:r>
            <a:r>
              <a:rPr lang="en-US" sz="2200" dirty="0" smtClean="0"/>
              <a:t>), and revision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Y64Z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Device </a:t>
            </a:r>
            <a:r>
              <a:rPr lang="en-US" sz="2200" dirty="0"/>
              <a:t>path 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(/</a:t>
            </a:r>
            <a:r>
              <a:rPr lang="en-US" sz="2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dev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/sg17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Product ID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Ultrium 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5-SCSI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Drive </a:t>
            </a:r>
            <a:r>
              <a:rPr lang="en-US" sz="2200" dirty="0"/>
              <a:t>type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LTO</a:t>
            </a:r>
            <a:r>
              <a:rPr lang="en-US" sz="2200" dirty="0" smtClean="0"/>
              <a:t>) and Media </a:t>
            </a:r>
            <a:r>
              <a:rPr lang="en-US" sz="2200" dirty="0"/>
              <a:t>type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LTO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Drive </a:t>
            </a:r>
            <a:r>
              <a:rPr lang="en-US" sz="2200" dirty="0"/>
              <a:t>state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online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Error </a:t>
            </a:r>
            <a:r>
              <a:rPr lang="en-US" sz="2200" dirty="0"/>
              <a:t>count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r>
              <a:rPr lang="en-US" sz="2200" dirty="0"/>
              <a:t>) and drive mounts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125</a:t>
            </a:r>
            <a:r>
              <a:rPr lang="en-US" sz="2200" dirty="0"/>
              <a:t>)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6130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What discover finds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Library slot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Cluster name (</a:t>
            </a: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dhaal</a:t>
            </a:r>
            <a:r>
              <a:rPr lang="en-US" sz="2200" dirty="0" smtClean="0"/>
              <a:t>) and MDC address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10.10.65.123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Library </a:t>
            </a:r>
            <a:r>
              <a:rPr lang="en-US" sz="2200" dirty="0"/>
              <a:t>name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i40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Media </a:t>
            </a:r>
            <a:r>
              <a:rPr lang="en-US" sz="2200" dirty="0"/>
              <a:t>type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LTO, LTOW, etc.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Media count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25</a:t>
            </a:r>
            <a:r>
              <a:rPr lang="en-US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8417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What discover finds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Stripe group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Cluster name (</a:t>
            </a:r>
            <a:r>
              <a:rPr lang="en-US" sz="2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dhaal</a:t>
            </a:r>
            <a:r>
              <a:rPr lang="en-US" sz="2200" dirty="0" smtClean="0"/>
              <a:t>) and MDC address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10.10.65.123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File system name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snfs1</a:t>
            </a:r>
            <a:r>
              <a:rPr lang="en-US" sz="2200" dirty="0" smtClean="0"/>
              <a:t>) and stripe group name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sg0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Enabled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yes / no</a:t>
            </a:r>
            <a:r>
              <a:rPr lang="en-US" sz="2200" dirty="0" smtClean="0"/>
              <a:t>), metadata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yes / no</a:t>
            </a:r>
            <a:r>
              <a:rPr lang="en-US" sz="2200" dirty="0" smtClean="0"/>
              <a:t>), journal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yes / no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Exclusive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yes / no</a:t>
            </a:r>
            <a:r>
              <a:rPr lang="en-US" sz="2200" dirty="0" smtClean="0"/>
              <a:t>), user data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yes / no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/>
              <a:t>Breadth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4194304 – 4MB</a:t>
            </a:r>
            <a:r>
              <a:rPr lang="en-US" sz="2200" dirty="0" smtClean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Size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234 GB</a:t>
            </a:r>
            <a:r>
              <a:rPr lang="en-US" sz="2200" dirty="0" smtClean="0"/>
              <a:t>), reserved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 GB</a:t>
            </a:r>
            <a:r>
              <a:rPr lang="en-US" sz="2200" dirty="0" smtClean="0"/>
              <a:t>), free (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230 GB</a:t>
            </a:r>
            <a:r>
              <a:rPr lang="en-US" sz="2200" dirty="0" smtClean="0"/>
              <a:t>) bytes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/>
              <a:t>Disk certification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branded, certified, or other</a:t>
            </a:r>
            <a:r>
              <a:rPr lang="en-US" sz="2200" dirty="0"/>
              <a:t>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/>
              <a:t>Disk counts for each certification type (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3, 1, 0</a:t>
            </a:r>
            <a:r>
              <a:rPr lang="en-US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970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5000"/>
              </a:lnSpc>
              <a:spcBef>
                <a:spcPts val="0"/>
              </a:spcBef>
              <a:buNone/>
            </a:pPr>
            <a:endParaRPr lang="en-US" sz="3600" dirty="0" smtClean="0"/>
          </a:p>
          <a:p>
            <a:pPr marL="0" indent="0" algn="ctr">
              <a:lnSpc>
                <a:spcPct val="125000"/>
              </a:lnSpc>
              <a:spcBef>
                <a:spcPts val="0"/>
              </a:spcBef>
              <a:buNone/>
            </a:pPr>
            <a:r>
              <a:rPr lang="en-US" sz="7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Thank you</a:t>
            </a:r>
          </a:p>
          <a:p>
            <a:pPr marL="0" indent="0" algn="ctr">
              <a:lnSpc>
                <a:spcPct val="125000"/>
              </a:lnSpc>
              <a:spcBef>
                <a:spcPts val="1200"/>
              </a:spcBef>
              <a:buNone/>
            </a:pPr>
            <a:r>
              <a:rPr lang="en-US" sz="7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Go and discover</a:t>
            </a:r>
            <a:endParaRPr lang="en-US" sz="6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77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What is Discover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8014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Discover is a fundamental Connect component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A ha! It discovers StorNext topologies</a:t>
            </a:r>
          </a:p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Start with one or more name servers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Does </a:t>
            </a:r>
            <a:r>
              <a:rPr lang="en-US" sz="2200" dirty="0"/>
              <a:t>not scan IP </a:t>
            </a:r>
            <a:r>
              <a:rPr lang="en-US" sz="2200" dirty="0" smtClean="0"/>
              <a:t>addresses and ports</a:t>
            </a:r>
            <a:endParaRPr lang="en-US" sz="2200" dirty="0"/>
          </a:p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Create “clusters” as it traverses the topology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Name </a:t>
            </a:r>
            <a:r>
              <a:rPr lang="en-US" sz="2200" dirty="0"/>
              <a:t>servers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/>
              <a:t>MDCs and the file systems they </a:t>
            </a:r>
            <a:r>
              <a:rPr lang="en-US" sz="2200" b="1" dirty="0"/>
              <a:t>OWN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/>
              <a:t>StorNext clients and the file systems they </a:t>
            </a:r>
            <a:r>
              <a:rPr lang="en-US" sz="2200" b="1" dirty="0"/>
              <a:t>MOUNT</a:t>
            </a:r>
          </a:p>
        </p:txBody>
      </p:sp>
    </p:spTree>
    <p:extLst>
      <p:ext uri="{BB962C8B-B14F-4D97-AF65-F5344CB8AC3E}">
        <p14:creationId xmlns:p14="http://schemas.microsoft.com/office/powerpoint/2010/main" val="143213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  <a:ln>
            <a:noFill/>
          </a:ln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What are clusters</a:t>
            </a:r>
          </a:p>
        </p:txBody>
      </p:sp>
      <p:sp>
        <p:nvSpPr>
          <p:cNvPr id="3" name="Cloud 2"/>
          <p:cNvSpPr/>
          <p:nvPr/>
        </p:nvSpPr>
        <p:spPr>
          <a:xfrm>
            <a:off x="914400" y="1600200"/>
            <a:ext cx="2743200" cy="1828800"/>
          </a:xfrm>
          <a:prstGeom prst="cloud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14425" y="1880771"/>
            <a:ext cx="183832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Name servers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819274" y="2223671"/>
            <a:ext cx="1838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MDCs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223962" y="2552700"/>
            <a:ext cx="1838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File systems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324349"/>
            <a:ext cx="1838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Client 1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 err="1" smtClean="0"/>
              <a:t>fsnameservers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cxnSp>
        <p:nvCxnSpPr>
          <p:cNvPr id="9" name="Straight Arrow Connector 8"/>
          <p:cNvCxnSpPr>
            <a:stCxn id="8" idx="0"/>
          </p:cNvCxnSpPr>
          <p:nvPr/>
        </p:nvCxnSpPr>
        <p:spPr>
          <a:xfrm flipV="1">
            <a:off x="1376363" y="3324225"/>
            <a:ext cx="252412" cy="1000124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95526" y="4031961"/>
            <a:ext cx="1838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Client 2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 err="1" smtClean="0"/>
              <a:t>fsnameservers</a:t>
            </a:r>
            <a:r>
              <a:rPr lang="en-US" sz="1600" dirty="0" smtClean="0"/>
              <a:t>)</a:t>
            </a:r>
            <a:br>
              <a:rPr lang="en-US" sz="1600" dirty="0" smtClean="0"/>
            </a:br>
            <a:r>
              <a:rPr lang="en-US" sz="1600" strike="sngStrike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fsforeignservers</a:t>
            </a:r>
            <a:endParaRPr lang="en-US" sz="1600" dirty="0"/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>
          <a:xfrm flipH="1" flipV="1">
            <a:off x="2952751" y="3228975"/>
            <a:ext cx="261938" cy="802986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14400" y="1076980"/>
            <a:ext cx="2771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Cluster “A”</a:t>
            </a:r>
            <a:endParaRPr lang="en-US" sz="2800" dirty="0"/>
          </a:p>
        </p:txBody>
      </p:sp>
      <p:sp>
        <p:nvSpPr>
          <p:cNvPr id="19" name="Cloud 18"/>
          <p:cNvSpPr/>
          <p:nvPr/>
        </p:nvSpPr>
        <p:spPr>
          <a:xfrm>
            <a:off x="5457825" y="1600200"/>
            <a:ext cx="2743200" cy="1828800"/>
          </a:xfrm>
          <a:prstGeom prst="cloud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657850" y="1880771"/>
            <a:ext cx="183832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Name servers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6362699" y="2223671"/>
            <a:ext cx="1838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MDCs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767387" y="2552700"/>
            <a:ext cx="1838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File systems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919788" y="3324225"/>
            <a:ext cx="252412" cy="1000124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838951" y="4031961"/>
            <a:ext cx="1838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Client 4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 err="1" smtClean="0"/>
              <a:t>fsnameservers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cxnSp>
        <p:nvCxnSpPr>
          <p:cNvPr id="25" name="Straight Arrow Connector 24"/>
          <p:cNvCxnSpPr>
            <a:stCxn id="24" idx="0"/>
          </p:cNvCxnSpPr>
          <p:nvPr/>
        </p:nvCxnSpPr>
        <p:spPr>
          <a:xfrm flipH="1" flipV="1">
            <a:off x="7496176" y="3228975"/>
            <a:ext cx="261938" cy="802986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57825" y="1076980"/>
            <a:ext cx="2771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Cluster “B”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4991099" y="4324349"/>
            <a:ext cx="1838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Client 3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 err="1" smtClean="0"/>
              <a:t>fsnameservers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3981450" y="3048002"/>
            <a:ext cx="1552575" cy="1638298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72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Discover starts with name servers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688" y="2745566"/>
            <a:ext cx="4414112" cy="315166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90493"/>
            <a:ext cx="3765108" cy="32139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2" name="Oval 1"/>
          <p:cNvSpPr/>
          <p:nvPr/>
        </p:nvSpPr>
        <p:spPr>
          <a:xfrm>
            <a:off x="3695700" y="1695450"/>
            <a:ext cx="457200" cy="457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7686675" y="3495675"/>
            <a:ext cx="457200" cy="457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905750" y="4080568"/>
            <a:ext cx="904875" cy="939107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7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Discover results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1026459"/>
            <a:ext cx="7772800" cy="525045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7712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What discover does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Keep a database of hosts and file systems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Capture far more than shown to the user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StorNext clients must be online and running</a:t>
            </a:r>
          </a:p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Point-in-time snapshot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No support for real-time updates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Recommend running discover after all client updates</a:t>
            </a:r>
          </a:p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An interface for other applications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Programmatic interface with rich features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Most Connect applications use this interface</a:t>
            </a:r>
          </a:p>
        </p:txBody>
      </p:sp>
    </p:spTree>
    <p:extLst>
      <p:ext uri="{BB962C8B-B14F-4D97-AF65-F5344CB8AC3E}">
        <p14:creationId xmlns:p14="http://schemas.microsoft.com/office/powerpoint/2010/main" val="284315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How it works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Pseudo code</a:t>
            </a:r>
          </a:p>
          <a:p>
            <a:pPr marL="457200" lvl="1" indent="0">
              <a:lnSpc>
                <a:spcPct val="125000"/>
              </a:lnSpc>
              <a:spcBef>
                <a:spcPts val="600"/>
              </a:spcBef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each name server</a:t>
            </a:r>
          </a:p>
          <a:p>
            <a:pPr marL="857250" lvl="2" indent="0">
              <a:lnSpc>
                <a:spcPct val="125000"/>
              </a:lnSpc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 snprobe (StorNext hosts, file systems, disks)</a:t>
            </a:r>
          </a:p>
          <a:p>
            <a:pPr marL="857250" lvl="2" indent="0">
              <a:lnSpc>
                <a:spcPct val="125000"/>
              </a:lnSpc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each host</a:t>
            </a:r>
          </a:p>
          <a:p>
            <a:pPr marL="1314450" lvl="3" indent="0">
              <a:lnSpc>
                <a:spcPct val="125000"/>
              </a:lnSpc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 deep discovery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6348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How it works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marL="342900" lvl="4" indent="-342900">
              <a:lnSpc>
                <a:spcPct val="125000"/>
              </a:lnSpc>
              <a:spcBef>
                <a:spcPts val="600"/>
              </a:spcBef>
              <a:buSzPct val="75000"/>
            </a:pPr>
            <a:r>
              <a:rPr lang="en-US" sz="2800" dirty="0" smtClean="0"/>
              <a:t>Snprobe</a:t>
            </a:r>
          </a:p>
          <a:p>
            <a:pPr lvl="1">
              <a:lnSpc>
                <a:spcPct val="145000"/>
              </a:lnSpc>
              <a:spcBef>
                <a:spcPts val="600"/>
              </a:spcBef>
              <a:buSzPct val="75000"/>
            </a:pPr>
            <a:r>
              <a:rPr lang="en-US" sz="2200" dirty="0" smtClean="0"/>
              <a:t>Remote “</a:t>
            </a:r>
            <a:r>
              <a:rPr lang="en-US" sz="2200" dirty="0" err="1" smtClean="0"/>
              <a:t>cvadmin</a:t>
            </a:r>
            <a:r>
              <a:rPr lang="en-US" sz="2200" dirty="0" smtClean="0"/>
              <a:t>” interface; StorNext-related information</a:t>
            </a:r>
          </a:p>
          <a:p>
            <a:pPr lvl="1">
              <a:lnSpc>
                <a:spcPct val="145000"/>
              </a:lnSpc>
              <a:spcBef>
                <a:spcPts val="600"/>
              </a:spcBef>
              <a:buSzPct val="75000"/>
            </a:pPr>
            <a:r>
              <a:rPr lang="en-US" sz="2200" dirty="0" smtClean="0"/>
              <a:t>Just enough information to identify hosts and file systems</a:t>
            </a:r>
            <a:endParaRPr lang="en-US" sz="2200" dirty="0"/>
          </a:p>
          <a:p>
            <a:pPr marL="342900" lvl="4" indent="-342900">
              <a:lnSpc>
                <a:spcPct val="125000"/>
              </a:lnSpc>
              <a:spcBef>
                <a:spcPts val="600"/>
              </a:spcBef>
              <a:buSzPct val="75000"/>
            </a:pPr>
            <a:r>
              <a:rPr lang="en-US" sz="2800" dirty="0" smtClean="0"/>
              <a:t>Deep discovery</a:t>
            </a:r>
          </a:p>
          <a:p>
            <a:pPr lvl="1">
              <a:lnSpc>
                <a:spcPct val="135000"/>
              </a:lnSpc>
              <a:spcBef>
                <a:spcPts val="600"/>
              </a:spcBef>
              <a:buSzPct val="75000"/>
            </a:pPr>
            <a:r>
              <a:rPr lang="en-US" sz="2200" dirty="0"/>
              <a:t>Requires </a:t>
            </a:r>
            <a:r>
              <a:rPr lang="en-US" sz="2200" dirty="0" smtClean="0"/>
              <a:t>the Connector to get “deep” client information</a:t>
            </a:r>
          </a:p>
          <a:p>
            <a:pPr lvl="1">
              <a:lnSpc>
                <a:spcPct val="135000"/>
              </a:lnSpc>
              <a:spcBef>
                <a:spcPts val="600"/>
              </a:spcBef>
              <a:buSzPct val="75000"/>
            </a:pPr>
            <a:r>
              <a:rPr lang="en-US" sz="2200" dirty="0" smtClean="0"/>
              <a:t>Python scripts used for cross-platform support</a:t>
            </a:r>
          </a:p>
          <a:p>
            <a:pPr lvl="1">
              <a:lnSpc>
                <a:spcPct val="135000"/>
              </a:lnSpc>
              <a:spcBef>
                <a:spcPts val="600"/>
              </a:spcBef>
              <a:buSzPct val="75000"/>
            </a:pPr>
            <a:r>
              <a:rPr lang="en-US" sz="2200" dirty="0" smtClean="0"/>
              <a:t>Required to manage and monitor hosts</a:t>
            </a:r>
          </a:p>
          <a:p>
            <a:pPr lvl="2">
              <a:lnSpc>
                <a:spcPct val="135000"/>
              </a:lnSpc>
              <a:spcBef>
                <a:spcPts val="600"/>
              </a:spcBef>
              <a:buSzPct val="75000"/>
            </a:pPr>
            <a:r>
              <a:rPr lang="en-US" sz="2000" dirty="0" smtClean="0"/>
              <a:t>/</a:t>
            </a:r>
            <a:r>
              <a:rPr lang="en-US" sz="2000" dirty="0" err="1" smtClean="0"/>
              <a:t>etc</a:t>
            </a:r>
            <a:r>
              <a:rPr lang="en-US" sz="2000" dirty="0" smtClean="0"/>
              <a:t>/</a:t>
            </a:r>
            <a:r>
              <a:rPr lang="en-US" sz="2000" dirty="0" err="1" smtClean="0"/>
              <a:t>fstab</a:t>
            </a:r>
            <a:r>
              <a:rPr lang="en-US" sz="2000" dirty="0" smtClean="0"/>
              <a:t>, </a:t>
            </a:r>
            <a:r>
              <a:rPr lang="en-US" sz="2000" dirty="0" err="1" smtClean="0"/>
              <a:t>fsnameservers</a:t>
            </a:r>
            <a:r>
              <a:rPr lang="en-US" sz="2000" dirty="0" smtClean="0"/>
              <a:t>, libraries, and installed packages</a:t>
            </a:r>
          </a:p>
          <a:p>
            <a:pPr lvl="1">
              <a:lnSpc>
                <a:spcPct val="135000"/>
              </a:lnSpc>
              <a:spcBef>
                <a:spcPts val="600"/>
              </a:spcBef>
              <a:buSzPct val="75000"/>
            </a:pPr>
            <a:r>
              <a:rPr lang="en-US" sz="2200" dirty="0" smtClean="0"/>
              <a:t>Linux now; other platforms later (Mac, Windows, etc.)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9268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82&quot;&gt;&lt;property id=&quot;20148&quot; value=&quot;5&quot;/&gt;&lt;property id=&quot;20300&quot; value=&quot;Slide 1&quot;/&gt;&lt;property id=&quot;20307&quot; value=&quot;346&quot;/&gt;&lt;/object&gt;&lt;object type=&quot;3&quot; unique_id=&quot;10183&quot;&gt;&lt;property id=&quot;20148&quot; value=&quot;5&quot;/&gt;&lt;property id=&quot;20300&quot; value=&quot;Slide 2&quot;/&gt;&lt;property id=&quot;20307&quot; value=&quot;352&quot;/&gt;&lt;/object&gt;&lt;object type=&quot;3&quot; unique_id=&quot;10184&quot;&gt;&lt;property id=&quot;20148&quot; value=&quot;5&quot;/&gt;&lt;property id=&quot;20300&quot; value=&quot;Slide 17 - &amp;quot;CHAPTER HEADLINE&amp;#x0D;&amp;#x0A;GOES HERE&amp;quot;&quot;/&gt;&lt;property id=&quot;20307&quot; value=&quot;348&quot;/&gt;&lt;/object&gt;&lt;object type=&quot;3&quot; unique_id=&quot;10185&quot;&gt;&lt;property id=&quot;20148&quot; value=&quot;5&quot;/&gt;&lt;property id=&quot;20300&quot; value=&quot;Slide 18 - &amp;quot;CHAPTER HEADLINE &amp;#x0D;&amp;#x0A;GOES HERE&amp;quot;&quot;/&gt;&lt;property id=&quot;20307&quot; value=&quot;347&quot;/&gt;&lt;/object&gt;&lt;object type=&quot;3&quot; unique_id=&quot;10186&quot;&gt;&lt;property id=&quot;20148&quot; value=&quot;5&quot;/&gt;&lt;property id=&quot;20300&quot; value=&quot;Slide 19 - &amp;quot;CHAPTER HEADLINE &amp;#x0D;&amp;#x0A;GOES HERE&amp;quot;&quot;/&gt;&lt;property id=&quot;20307&quot; value=&quot;349&quot;/&gt;&lt;/object&gt;&lt;object type=&quot;3&quot; unique_id=&quot;10187&quot;&gt;&lt;property id=&quot;20148&quot; value=&quot;5&quot;/&gt;&lt;property id=&quot;20300&quot; value=&quot;Slide 20 - &amp;quot;CHAPTER HEADLINE&amp;#x0D;&amp;#x0A;GOES HERE&amp;quot;&quot;/&gt;&lt;property id=&quot;20307&quot; value=&quot;350&quot;/&gt;&lt;/object&gt;&lt;object type=&quot;3&quot; unique_id=&quot;10348&quot;&gt;&lt;property id=&quot;20148&quot; value=&quot;5&quot;/&gt;&lt;property id=&quot;20300&quot; value=&quot;Slide 4 - &amp;quot;Before you begin…&amp;quot;&quot;/&gt;&lt;property id=&quot;20307&quot; value=&quot;354&quot;/&gt;&lt;/object&gt;&lt;object type=&quot;3&quot; unique_id=&quot;10349&quot;&gt;&lt;property id=&quot;20148&quot; value=&quot;5&quot;/&gt;&lt;property id=&quot;20300&quot; value=&quot;Slide 5 - &amp;quot;Headline goes here&amp;quot;&quot;/&gt;&lt;property id=&quot;20307&quot; value=&quot;353&quot;/&gt;&lt;/object&gt;&lt;object type=&quot;3&quot; unique_id=&quot;10350&quot;&gt;&lt;property id=&quot;20148&quot; value=&quot;5&quot;/&gt;&lt;property id=&quot;20300&quot; value=&quot;Slide 6 - &amp;quot;Converting old presentations to the new format&amp;quot;&quot;/&gt;&lt;property id=&quot;20307&quot; value=&quot;355&quot;/&gt;&lt;/object&gt;&lt;object type=&quot;3&quot; unique_id=&quot;10351&quot;&gt;&lt;property id=&quot;20148&quot; value=&quot;5&quot;/&gt;&lt;property id=&quot;20300&quot; value=&quot;Slide 7 - &amp;quot;Converting old presentations to the new format&amp;quot;&quot;/&gt;&lt;property id=&quot;20307&quot; value=&quot;356&quot;/&gt;&lt;/object&gt;&lt;object type=&quot;3&quot; unique_id=&quot;10352&quot;&gt;&lt;property id=&quot;20148&quot; value=&quot;5&quot;/&gt;&lt;property id=&quot;20300&quot; value=&quot;Slide 8 - &amp;quot;Converting old presentations to the new format&amp;quot;&quot;/&gt;&lt;property id=&quot;20307&quot; value=&quot;357&quot;/&gt;&lt;/object&gt;&lt;object type=&quot;3&quot; unique_id=&quot;10353&quot;&gt;&lt;property id=&quot;20148&quot; value=&quot;5&quot;/&gt;&lt;property id=&quot;20300&quot; value=&quot;Slide 9 - &amp;quot;Converting old presentations to the new format&amp;quot;&quot;/&gt;&lt;property id=&quot;20307&quot; value=&quot;358&quot;/&gt;&lt;/object&gt;&lt;object type=&quot;3&quot; unique_id=&quot;10354&quot;&gt;&lt;property id=&quot;20148&quot; value=&quot;5&quot;/&gt;&lt;property id=&quot;20300&quot; value=&quot;Slide 10 - &amp;quot;Converting old presentations to the new format&amp;quot;&quot;/&gt;&lt;property id=&quot;20307&quot; value=&quot;359&quot;/&gt;&lt;/object&gt;&lt;object type=&quot;3&quot; unique_id=&quot;10355&quot;&gt;&lt;property id=&quot;20148&quot; value=&quot;5&quot;/&gt;&lt;property id=&quot;20300&quot; value=&quot;Slide 11 - &amp;quot;Converting old presentations to the new format&amp;quot;&quot;/&gt;&lt;property id=&quot;20307&quot; value=&quot;360&quot;/&gt;&lt;/object&gt;&lt;object type=&quot;3&quot; unique_id=&quot;10356&quot;&gt;&lt;property id=&quot;20148&quot; value=&quot;5&quot;/&gt;&lt;property id=&quot;20300&quot; value=&quot;Slide 12 - &amp;quot;Converting old presentations to the new format&amp;quot;&quot;/&gt;&lt;property id=&quot;20307&quot; value=&quot;361&quot;/&gt;&lt;/object&gt;&lt;object type=&quot;3&quot; unique_id=&quot;10357&quot;&gt;&lt;property id=&quot;20148&quot; value=&quot;5&quot;/&gt;&lt;property id=&quot;20300&quot; value=&quot;Slide 13 - &amp;quot;Converting old presentations to the new format&amp;quot;&quot;/&gt;&lt;property id=&quot;20307&quot; value=&quot;362&quot;/&gt;&lt;/object&gt;&lt;object type=&quot;3&quot; unique_id=&quot;10358&quot;&gt;&lt;property id=&quot;20148&quot; value=&quot;5&quot;/&gt;&lt;property id=&quot;20300&quot; value=&quot;Slide 14 - &amp;quot;Converting old presentations to the new format&amp;quot;&quot;/&gt;&lt;property id=&quot;20307&quot; value=&quot;363&quot;/&gt;&lt;/object&gt;&lt;object type=&quot;3&quot; unique_id=&quot;10359&quot;&gt;&lt;property id=&quot;20148&quot; value=&quot;5&quot;/&gt;&lt;property id=&quot;20300&quot; value=&quot;Slide 15 - &amp;quot;Converting old presentations to the new format&amp;quot;&quot;/&gt;&lt;property id=&quot;20307&quot; value=&quot;364&quot;/&gt;&lt;/object&gt;&lt;object type=&quot;3&quot; unique_id=&quot;10427&quot;&gt;&lt;property id=&quot;20148&quot; value=&quot;5&quot;/&gt;&lt;property id=&quot;20300&quot; value=&quot;Slide 3 - &amp;quot;Title Goes Here&amp;quot;&quot;/&gt;&lt;property id=&quot;20307&quot; value=&quot;3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orNext Connect Phase 3 DRAFT 04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Custom 10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StorNext Connect Phase 3 DRAFT 04</Template>
  <TotalTime>618</TotalTime>
  <Words>2081</Words>
  <Application>Microsoft Office PowerPoint</Application>
  <PresentationFormat>On-screen Show (4:3)</PresentationFormat>
  <Paragraphs>286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StorNext Connect Phase 3 DRAFT 04</vt:lpstr>
      <vt:lpstr>Content Slide</vt:lpstr>
      <vt:lpstr>PowerPoint Presentation</vt:lpstr>
      <vt:lpstr>Discover Agenda</vt:lpstr>
      <vt:lpstr>What is Discover</vt:lpstr>
      <vt:lpstr>What are clusters</vt:lpstr>
      <vt:lpstr>Discover starts with name servers</vt:lpstr>
      <vt:lpstr>Discover results</vt:lpstr>
      <vt:lpstr>What discover does</vt:lpstr>
      <vt:lpstr>How it works</vt:lpstr>
      <vt:lpstr>How it works</vt:lpstr>
      <vt:lpstr>The Connector</vt:lpstr>
      <vt:lpstr>Discover – add hosts</vt:lpstr>
      <vt:lpstr>Discover – add hosts</vt:lpstr>
      <vt:lpstr>Which applications use discover</vt:lpstr>
      <vt:lpstr>Limitations</vt:lpstr>
      <vt:lpstr>Limitations</vt:lpstr>
      <vt:lpstr>Enhancements</vt:lpstr>
      <vt:lpstr>Enhancements</vt:lpstr>
      <vt:lpstr>Logging</vt:lpstr>
      <vt:lpstr>Logging</vt:lpstr>
      <vt:lpstr>What discover finds</vt:lpstr>
      <vt:lpstr>What discover finds</vt:lpstr>
      <vt:lpstr>What discover finds</vt:lpstr>
      <vt:lpstr>What discover finds</vt:lpstr>
      <vt:lpstr>What discover finds</vt:lpstr>
      <vt:lpstr>What discover finds</vt:lpstr>
      <vt:lpstr>What discover finds</vt:lpstr>
      <vt:lpstr>What discover finds</vt:lpstr>
      <vt:lpstr>PowerPoint Presentation</vt:lpstr>
    </vt:vector>
  </TitlesOfParts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Agile Template QF00236</dc:subject>
  <dc:creator>Neil Bannister</dc:creator>
  <dc:description>Agile Template QF00236 Rev H (Oct 10 2013)</dc:description>
  <cp:lastModifiedBy>Rob Metcalf</cp:lastModifiedBy>
  <cp:revision>95</cp:revision>
  <cp:lastPrinted>2014-09-02T20:39:28Z</cp:lastPrinted>
  <dcterms:created xsi:type="dcterms:W3CDTF">2015-04-11T17:02:16Z</dcterms:created>
  <dcterms:modified xsi:type="dcterms:W3CDTF">2015-04-17T20:30:04Z</dcterms:modified>
</cp:coreProperties>
</file>