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theme/themeOverride10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69" r:id="rId3"/>
    <p:sldId id="355" r:id="rId4"/>
    <p:sldId id="351" r:id="rId5"/>
    <p:sldId id="368" r:id="rId6"/>
    <p:sldId id="366" r:id="rId7"/>
    <p:sldId id="362" r:id="rId8"/>
    <p:sldId id="279" r:id="rId9"/>
    <p:sldId id="363" r:id="rId10"/>
    <p:sldId id="359" r:id="rId11"/>
    <p:sldId id="365" r:id="rId12"/>
    <p:sldId id="353" r:id="rId13"/>
    <p:sldId id="354" r:id="rId14"/>
    <p:sldId id="358" r:id="rId15"/>
    <p:sldId id="357" r:id="rId16"/>
    <p:sldId id="338" r:id="rId17"/>
    <p:sldId id="360" r:id="rId18"/>
    <p:sldId id="258" r:id="rId19"/>
    <p:sldId id="361" r:id="rId20"/>
  </p:sldIdLst>
  <p:sldSz cx="9144000" cy="5143500" type="screen16x9"/>
  <p:notesSz cx="9296400" cy="7010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180">
          <p15:clr>
            <a:srgbClr val="A4A3A4"/>
          </p15:clr>
        </p15:guide>
        <p15:guide id="2" pos="2247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208">
          <p15:clr>
            <a:srgbClr val="A4A3A4"/>
          </p15:clr>
        </p15:guide>
        <p15:guide id="2" pos="292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 Santilli" initials="CS" lastIdx="1" clrIdx="0"/>
  <p:cmAuthor id="1" name="Dave Frederick" initials="DCF" lastIdx="6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73C3"/>
    <a:srgbClr val="414141"/>
    <a:srgbClr val="00B6F1"/>
    <a:srgbClr val="8EBE68"/>
    <a:srgbClr val="DCDCDC"/>
    <a:srgbClr val="F47F16"/>
    <a:srgbClr val="B0B9BF"/>
    <a:srgbClr val="002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36" autoAdjust="0"/>
  </p:normalViewPr>
  <p:slideViewPr>
    <p:cSldViewPr snapToGrid="0">
      <p:cViewPr varScale="1">
        <p:scale>
          <a:sx n="141" d="100"/>
          <a:sy n="141" d="100"/>
        </p:scale>
        <p:origin x="-712" y="-104"/>
      </p:cViewPr>
      <p:guideLst>
        <p:guide orient="horz" pos="1180"/>
        <p:guide pos="224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234"/>
    </p:cViewPr>
  </p:sorterViewPr>
  <p:notesViewPr>
    <p:cSldViewPr snapToGrid="0">
      <p:cViewPr varScale="1">
        <p:scale>
          <a:sx n="132" d="100"/>
          <a:sy n="132" d="100"/>
        </p:scale>
        <p:origin x="-858" y="-96"/>
      </p:cViewPr>
      <p:guideLst>
        <p:guide orient="horz" pos="2208"/>
        <p:guide pos="292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package" Target="../embeddings/Microsoft_Excel_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0.xml"/><Relationship Id="rId2" Type="http://schemas.openxmlformats.org/officeDocument/2006/relationships/package" Target="../embeddings/Microsoft_Excel_Sheet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5.xml"/><Relationship Id="rId2" Type="http://schemas.openxmlformats.org/officeDocument/2006/relationships/package" Target="../embeddings/Microsoft_Excel_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6.xml"/><Relationship Id="rId2" Type="http://schemas.openxmlformats.org/officeDocument/2006/relationships/package" Target="../embeddings/Microsoft_Excel_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7.xml"/><Relationship Id="rId2" Type="http://schemas.openxmlformats.org/officeDocument/2006/relationships/package" Target="../embeddings/Microsoft_Excel_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8.xml"/><Relationship Id="rId2" Type="http://schemas.openxmlformats.org/officeDocument/2006/relationships/package" Target="../embeddings/Microsoft_Excel_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9.xml"/><Relationship Id="rId2" Type="http://schemas.openxmlformats.org/officeDocument/2006/relationships/package" Target="../embeddings/Microsoft_Excel_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297832"/>
        <c:axId val="-2129294216"/>
      </c:barChart>
      <c:catAx>
        <c:axId val="-212929783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9294216"/>
        <c:crosses val="autoZero"/>
        <c:auto val="1"/>
        <c:lblAlgn val="ctr"/>
        <c:lblOffset val="100"/>
        <c:noMultiLvlLbl val="0"/>
      </c:catAx>
      <c:valAx>
        <c:axId val="-212929421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297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 anchor="ctr" anchorCtr="0"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b="0" dirty="0" smtClean="0"/>
              <a:t>Master</a:t>
            </a:r>
            <a:r>
              <a:rPr lang="en-US" sz="1400" b="0" baseline="0" dirty="0" smtClean="0"/>
              <a:t> template </a:t>
            </a:r>
            <a:r>
              <a:rPr lang="en-US" sz="1400" b="0" dirty="0" smtClean="0"/>
              <a:t>chart title</a:t>
            </a:r>
            <a:endParaRPr lang="en-US" sz="1400" b="0" dirty="0"/>
          </a:p>
        </c:rich>
      </c:tx>
      <c:layout>
        <c:manualLayout>
          <c:xMode val="edge"/>
          <c:yMode val="edge"/>
          <c:x val="0.000137303149606299"/>
          <c:y val="0.00519675797792704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rgbClr val="0F73C3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rgbClr val="BCC0BA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180056"/>
        <c:axId val="-2129177080"/>
      </c:barChart>
      <c:catAx>
        <c:axId val="-212918005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9177080"/>
        <c:crosses val="autoZero"/>
        <c:auto val="1"/>
        <c:lblAlgn val="ctr"/>
        <c:lblOffset val="100"/>
        <c:noMultiLvlLbl val="0"/>
      </c:catAx>
      <c:valAx>
        <c:axId val="-21291770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180056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93566272965879"/>
          <c:y val="0.841510599973911"/>
          <c:w val="0.4334701901697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126792"/>
        <c:axId val="-2129123848"/>
      </c:barChart>
      <c:catAx>
        <c:axId val="-21291267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9123848"/>
        <c:crosses val="autoZero"/>
        <c:auto val="1"/>
        <c:lblAlgn val="ctr"/>
        <c:lblOffset val="100"/>
        <c:noMultiLvlLbl val="0"/>
      </c:catAx>
      <c:valAx>
        <c:axId val="-21291238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1267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16024399865839"/>
          <c:y val="0.862392259815345"/>
          <c:w val="0.92346245024045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082392"/>
        <c:axId val="-2129079448"/>
      </c:barChart>
      <c:catAx>
        <c:axId val="-21290823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9079448"/>
        <c:crosses val="autoZero"/>
        <c:auto val="1"/>
        <c:lblAlgn val="ctr"/>
        <c:lblOffset val="100"/>
        <c:noMultiLvlLbl val="0"/>
      </c:catAx>
      <c:valAx>
        <c:axId val="-21290794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0823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548942549793238"/>
          <c:y val="0.862392441106457"/>
          <c:w val="0.920170635247718"/>
          <c:h val="0.116916377646803"/>
        </c:manualLayout>
      </c:layout>
      <c:overlay val="0"/>
      <c:txPr>
        <a:bodyPr/>
        <a:lstStyle/>
        <a:p>
          <a:pPr>
            <a:defRPr>
              <a:solidFill>
                <a:srgbClr val="BCC0BA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dk1" tx1="lt1" bg2="dk2" tx2="lt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Chart Title</a:t>
            </a:r>
          </a:p>
        </c:rich>
      </c:tx>
      <c:layout>
        <c:manualLayout>
          <c:xMode val="edge"/>
          <c:yMode val="edge"/>
          <c:x val="0.000220688918454352"/>
          <c:y val="0.00519661599260421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050443405511811"/>
          <c:y val="0.16918759179978"/>
          <c:w val="0.922473261154856"/>
          <c:h val="0.51940072610291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5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29024984"/>
        <c:axId val="-2129022040"/>
      </c:barChart>
      <c:catAx>
        <c:axId val="-2129024984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crossAx val="-2129022040"/>
        <c:crosses val="autoZero"/>
        <c:auto val="1"/>
        <c:lblAlgn val="ctr"/>
        <c:lblOffset val="100"/>
        <c:noMultiLvlLbl val="0"/>
      </c:catAx>
      <c:valAx>
        <c:axId val="-2129022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-212902498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0614778849648035"/>
          <c:y val="0.878415370064223"/>
          <c:w val="0.874085230307939"/>
          <c:h val="0.116916377646803"/>
        </c:manualLayout>
      </c:layout>
      <c:overlay val="0"/>
      <c:txPr>
        <a:bodyPr/>
        <a:lstStyle/>
        <a:p>
          <a:pPr>
            <a:defRPr>
              <a:solidFill>
                <a:schemeClr val="accent5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Master template chart title</a:t>
            </a:r>
            <a:endParaRPr lang="en-US" sz="1400" dirty="0"/>
          </a:p>
        </c:rich>
      </c:tx>
      <c:layout>
        <c:manualLayout>
          <c:xMode val="edge"/>
          <c:yMode val="edge"/>
          <c:x val="0.2414401273139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98264099407106"/>
                  <c:y val="0.16618711916190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5761702451346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sz="1400" b="0">
                <a:solidFill>
                  <a:schemeClr val="accent1"/>
                </a:solidFill>
              </a:defRPr>
            </a:pPr>
            <a:r>
              <a:rPr lang="en-US" sz="1400" dirty="0" smtClean="0"/>
              <a:t>Call out category</a:t>
            </a:r>
            <a:endParaRPr lang="en-US" sz="1400" dirty="0"/>
          </a:p>
        </c:rich>
      </c:tx>
      <c:layout>
        <c:manualLayout>
          <c:xMode val="edge"/>
          <c:yMode val="edge"/>
          <c:x val="0.33615002047076"/>
          <c:y val="0.058544485182583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13045057299485"/>
          <c:y val="0.194684147825189"/>
          <c:w val="0.596054351049552"/>
          <c:h val="0.75932140914131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6A7B84"/>
            </a:solidFill>
            <a:ln>
              <a:solidFill>
                <a:srgbClr val="FFFFFF"/>
              </a:solidFill>
            </a:ln>
          </c:spPr>
          <c:dPt>
            <c:idx val="0"/>
            <c:bubble3D val="0"/>
            <c:spPr>
              <a:solidFill>
                <a:srgbClr val="0F73C3"/>
              </a:solidFill>
              <a:ln>
                <a:solidFill>
                  <a:srgbClr val="FFFFFF"/>
                </a:solidFill>
              </a:ln>
            </c:spPr>
          </c:dPt>
          <c:dPt>
            <c:idx val="1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2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Pt>
            <c:idx val="3"/>
            <c:bubble3D val="0"/>
            <c:spPr>
              <a:solidFill>
                <a:srgbClr val="BCC0BA"/>
              </a:solidFill>
              <a:ln>
                <a:solidFill>
                  <a:srgbClr val="FFFFFF"/>
                </a:solidFill>
              </a:ln>
            </c:spPr>
          </c:dPt>
          <c:dLbls>
            <c:dLbl>
              <c:idx val="0"/>
              <c:layout>
                <c:manualLayout>
                  <c:x val="-0.198264099407106"/>
                  <c:y val="0.162165380237998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75232940349422"/>
                  <c:y val="-0.1756413723566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8949107974498"/>
                  <c:y val="-0.17503779484571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223154406209986"/>
                  <c:y val="0.13926870219434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 i="0" u="none" strike="noStrike" baseline="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962596954"/>
                  <c:y val="0.1791805735119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54688427974083"/>
                  <c:y val="-0.15830620226625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 algn="l">
              <a:defRPr b="0">
                <a:solidFill>
                  <a:schemeClr val="accent1"/>
                </a:solidFill>
              </a:defRPr>
            </a:pPr>
            <a:r>
              <a:rPr lang="en-US" b="0" dirty="0">
                <a:solidFill>
                  <a:schemeClr val="accent1"/>
                </a:solidFill>
              </a:rPr>
              <a:t>Master template chart title</a:t>
            </a:r>
          </a:p>
        </c:rich>
      </c:tx>
      <c:layout>
        <c:manualLayout>
          <c:xMode val="edge"/>
          <c:yMode val="edge"/>
          <c:x val="0.248923567177212"/>
          <c:y val="0.0532434794637206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5734897288115"/>
          <c:y val="0.215704927331501"/>
          <c:w val="0.67648918108944"/>
          <c:h val="0.713318262753993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  <c:spPr>
              <a:solidFill>
                <a:schemeClr val="accent5"/>
              </a:solidFill>
            </c:spPr>
          </c:dPt>
          <c:dPt>
            <c:idx val="2"/>
            <c:bubble3D val="0"/>
            <c:spPr>
              <a:solidFill>
                <a:schemeClr val="accent2"/>
              </a:solidFill>
            </c:spPr>
          </c:dPt>
          <c:dPt>
            <c:idx val="3"/>
            <c:bubble3D val="0"/>
            <c:spPr>
              <a:solidFill>
                <a:schemeClr val="accent3"/>
              </a:solidFill>
            </c:spPr>
          </c:dPt>
          <c:dLbls>
            <c:dLbl>
              <c:idx val="0"/>
              <c:layout>
                <c:manualLayout>
                  <c:x val="-0.177399688782564"/>
                  <c:y val="0.449074478353234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68598199013228"/>
                  <c:y val="-0.457643078544729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0.135471586417601"/>
                  <c:y val="-0.16031620669429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>
                <c:manualLayout>
                  <c:x val="0.191857088602777"/>
                  <c:y val="0.13926873241439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dPt>
            <c:idx val="2"/>
            <c:bubble3D val="0"/>
          </c:dPt>
          <c:dPt>
            <c:idx val="3"/>
            <c:bubble3D val="0"/>
          </c:dPt>
          <c:cat>
            <c:strRef>
              <c:f>Sheet1!$A$2:$A$5</c:f>
              <c:strCache>
                <c:ptCount val="4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  <c:pt idx="3">
                  <c:v>Category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2.0</c:v>
                </c:pt>
                <c:pt idx="1">
                  <c:v>2.0</c:v>
                </c:pt>
                <c:pt idx="2">
                  <c:v>3.0</c:v>
                </c:pt>
                <c:pt idx="3">
                  <c:v>5.0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plotVisOnly val="1"/>
    <c:dispBlanksAs val="gap"/>
    <c:showDLblsOverMax val="0"/>
  </c:chart>
  <c:spPr>
    <a:noFill/>
  </c:spPr>
  <c:txPr>
    <a:bodyPr/>
    <a:lstStyle/>
    <a:p>
      <a:pPr>
        <a:defRPr sz="10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291126B-48DF-9943-97B3-6F4FE00A989C}" type="datetimeFigureOut">
              <a:rPr lang="en-US"/>
              <a:pPr>
                <a:defRPr/>
              </a:pPr>
              <a:t>9/3/15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A82CFC8-E374-F944-BB96-0DA719E3EE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753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B6AE0F1-34EE-2949-9CD6-2F08B9797F13}" type="datetimeFigureOut">
              <a:rPr lang="en-US"/>
              <a:pPr>
                <a:defRPr/>
              </a:pPr>
              <a:t>9/3/15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1400" y="525463"/>
            <a:ext cx="46736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30275" y="3330575"/>
            <a:ext cx="7435850" cy="3154363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9AA793E-8016-FE43-AB97-BC0D9B80D5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8638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eg"/><Relationship Id="rId3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eg"/><Relationship Id="rId3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Relationship Id="rId3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jpeg"/><Relationship Id="rId3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png"/><Relationship Id="rId3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3.jpeg"/><Relationship Id="rId3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4.jpeg"/><Relationship Id="rId3" Type="http://schemas.openxmlformats.org/officeDocument/2006/relationships/image" Target="../media/image4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5.jpeg"/><Relationship Id="rId3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3.xml"/><Relationship Id="rId3" Type="http://schemas.openxmlformats.org/officeDocument/2006/relationships/chart" Target="../charts/chart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7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8.xml"/><Relationship Id="rId3" Type="http://schemas.openxmlformats.org/officeDocument/2006/relationships/chart" Target="../charts/chart9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chart" Target="../charts/chart10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image" Target="../media/image23.png"/><Relationship Id="rId20" Type="http://schemas.openxmlformats.org/officeDocument/2006/relationships/image" Target="../media/image34.png"/><Relationship Id="rId21" Type="http://schemas.openxmlformats.org/officeDocument/2006/relationships/image" Target="../media/image35.png"/><Relationship Id="rId10" Type="http://schemas.openxmlformats.org/officeDocument/2006/relationships/image" Target="../media/image24.png"/><Relationship Id="rId11" Type="http://schemas.openxmlformats.org/officeDocument/2006/relationships/image" Target="../media/image25.png"/><Relationship Id="rId12" Type="http://schemas.openxmlformats.org/officeDocument/2006/relationships/image" Target="../media/image26.png"/><Relationship Id="rId13" Type="http://schemas.openxmlformats.org/officeDocument/2006/relationships/image" Target="../media/image27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6" Type="http://schemas.openxmlformats.org/officeDocument/2006/relationships/image" Target="../media/image30.png"/><Relationship Id="rId17" Type="http://schemas.openxmlformats.org/officeDocument/2006/relationships/image" Target="../media/image31.png"/><Relationship Id="rId18" Type="http://schemas.openxmlformats.org/officeDocument/2006/relationships/image" Target="../media/image32.png"/><Relationship Id="rId19" Type="http://schemas.openxmlformats.org/officeDocument/2006/relationships/image" Target="../media/image3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png"/><Relationship Id="rId3" Type="http://schemas.openxmlformats.org/officeDocument/2006/relationships/image" Target="../media/image17.png"/><Relationship Id="rId4" Type="http://schemas.openxmlformats.org/officeDocument/2006/relationships/image" Target="../media/image18.png"/><Relationship Id="rId5" Type="http://schemas.openxmlformats.org/officeDocument/2006/relationships/image" Target="../media/image19.png"/><Relationship Id="rId6" Type="http://schemas.openxmlformats.org/officeDocument/2006/relationships/image" Target="../media/image20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6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6" Type="http://schemas.openxmlformats.org/officeDocument/2006/relationships/image" Target="../media/image41.png"/><Relationship Id="rId7" Type="http://schemas.openxmlformats.org/officeDocument/2006/relationships/image" Target="../media/image42.png"/><Relationship Id="rId8" Type="http://schemas.openxmlformats.org/officeDocument/2006/relationships/image" Target="../media/image43.png"/><Relationship Id="rId9" Type="http://schemas.openxmlformats.org/officeDocument/2006/relationships/image" Target="../media/image44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7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6" Type="http://schemas.openxmlformats.org/officeDocument/2006/relationships/image" Target="../media/image49.png"/><Relationship Id="rId7" Type="http://schemas.openxmlformats.org/officeDocument/2006/relationships/image" Target="../media/image50.png"/><Relationship Id="rId8" Type="http://schemas.openxmlformats.org/officeDocument/2006/relationships/image" Target="../media/image51.png"/><Relationship Id="rId9" Type="http://schemas.openxmlformats.org/officeDocument/2006/relationships/image" Target="../media/image5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4141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3638550"/>
            <a:ext cx="5715000" cy="59055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ts val="1800"/>
              </a:lnSpc>
              <a:buNone/>
              <a:defRPr sz="140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0922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rveillanc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93416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rateg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68681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ary Storag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88029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Archive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99183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ybersecurity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02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-38100" y="0"/>
            <a:ext cx="9220200" cy="514191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rgbClr val="26292E">
                  <a:alpha val="33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1865313" y="1628775"/>
            <a:ext cx="7354887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195466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terprise Data Protection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0601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edia Entertainment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74371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ud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0"/>
            <a:ext cx="9140825" cy="5141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0" y="2724150"/>
            <a:ext cx="9144000" cy="2417763"/>
          </a:xfrm>
          <a:prstGeom prst="rect">
            <a:avLst/>
          </a:prstGeom>
          <a:gradFill>
            <a:gsLst>
              <a:gs pos="100000">
                <a:srgbClr val="26292E"/>
              </a:gs>
              <a:gs pos="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06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381000" y="1047750"/>
            <a:ext cx="1295400" cy="1143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Default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1801813" y="1047750"/>
            <a:ext cx="1295400" cy="1143000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381000" y="2290763"/>
            <a:ext cx="1295400" cy="43338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1801813" y="2290763"/>
            <a:ext cx="1295400" cy="433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381000" y="2952750"/>
            <a:ext cx="1295400" cy="1143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1801813" y="2952750"/>
            <a:ext cx="1295400" cy="11430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81000" y="4195763"/>
            <a:ext cx="1295400" cy="43338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01813" y="4195763"/>
            <a:ext cx="1295400" cy="43338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6019800" y="1047750"/>
            <a:ext cx="2743200" cy="1143000"/>
          </a:xfrm>
          <a:prstGeom prst="rect">
            <a:avLst/>
          </a:prstGeom>
          <a:solidFill>
            <a:srgbClr val="41414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bg1"/>
                </a:solidFill>
              </a:rPr>
              <a:t>Dark Callout/takeaway</a:t>
            </a:r>
          </a:p>
        </p:txBody>
      </p:sp>
      <p:sp>
        <p:nvSpPr>
          <p:cNvPr id="12" name="Rectangle 11"/>
          <p:cNvSpPr/>
          <p:nvPr userDrawn="1"/>
        </p:nvSpPr>
        <p:spPr>
          <a:xfrm>
            <a:off x="6019800" y="2952750"/>
            <a:ext cx="2752725" cy="114300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rgbClr val="FFFFFF"/>
                </a:solidFill>
              </a:rPr>
              <a:t>Bright Highlight/takeaway</a:t>
            </a:r>
          </a:p>
        </p:txBody>
      </p:sp>
      <p:sp>
        <p:nvSpPr>
          <p:cNvPr id="13" name="TextBox 21"/>
          <p:cNvSpPr txBox="1">
            <a:spLocks noChangeArrowheads="1"/>
          </p:cNvSpPr>
          <p:nvPr userDrawn="1"/>
        </p:nvSpPr>
        <p:spPr bwMode="auto">
          <a:xfrm>
            <a:off x="3475038" y="1114425"/>
            <a:ext cx="1995487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r>
              <a:rPr lang="en-US" b="1" dirty="0">
                <a:solidFill>
                  <a:schemeClr val="accent1"/>
                </a:solidFill>
              </a:rPr>
              <a:t>As a style standard</a:t>
            </a:r>
          </a:p>
        </p:txBody>
      </p:sp>
      <p:sp>
        <p:nvSpPr>
          <p:cNvPr id="14" name="Rectangle 22"/>
          <p:cNvSpPr>
            <a:spLocks noChangeArrowheads="1"/>
          </p:cNvSpPr>
          <p:nvPr userDrawn="1"/>
        </p:nvSpPr>
        <p:spPr bwMode="auto">
          <a:xfrm>
            <a:off x="3503613" y="1204913"/>
            <a:ext cx="1128712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r>
              <a:rPr lang="en-US" sz="6600" b="1" dirty="0">
                <a:solidFill>
                  <a:srgbClr val="BCC0BA"/>
                </a:solidFill>
              </a:rPr>
              <a:t>NO</a:t>
            </a:r>
          </a:p>
        </p:txBody>
      </p:sp>
      <p:sp>
        <p:nvSpPr>
          <p:cNvPr id="15" name="Rectangle 24"/>
          <p:cNvSpPr>
            <a:spLocks noChangeArrowheads="1"/>
          </p:cNvSpPr>
          <p:nvPr userDrawn="1"/>
        </p:nvSpPr>
        <p:spPr bwMode="auto">
          <a:xfrm>
            <a:off x="4600575" y="1384300"/>
            <a:ext cx="896938" cy="73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 dirty="0"/>
              <a:t>shadows</a:t>
            </a:r>
          </a:p>
          <a:p>
            <a:r>
              <a:rPr lang="en-US" sz="1400" dirty="0"/>
              <a:t>gradients</a:t>
            </a:r>
          </a:p>
          <a:p>
            <a:r>
              <a:rPr lang="en-US" sz="1400" dirty="0"/>
              <a:t>bevels</a:t>
            </a:r>
          </a:p>
        </p:txBody>
      </p:sp>
      <p:sp>
        <p:nvSpPr>
          <p:cNvPr id="16" name="Rectangle 15"/>
          <p:cNvSpPr/>
          <p:nvPr userDrawn="1"/>
        </p:nvSpPr>
        <p:spPr>
          <a:xfrm>
            <a:off x="3352800" y="1047750"/>
            <a:ext cx="2344738" cy="11430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3706813" y="3021013"/>
            <a:ext cx="1751012" cy="0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 userDrawn="1"/>
        </p:nvCxnSpPr>
        <p:spPr>
          <a:xfrm>
            <a:off x="3706813" y="3162300"/>
            <a:ext cx="1751012" cy="0"/>
          </a:xfrm>
          <a:prstGeom prst="line">
            <a:avLst/>
          </a:prstGeom>
          <a:ln w="28575" cmpd="sng"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 userDrawn="1"/>
        </p:nvCxnSpPr>
        <p:spPr>
          <a:xfrm>
            <a:off x="3706813" y="3363913"/>
            <a:ext cx="1751012" cy="0"/>
          </a:xfrm>
          <a:prstGeom prst="line">
            <a:avLst/>
          </a:prstGeom>
          <a:ln w="28575" cmpd="sng"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3706813" y="3675063"/>
            <a:ext cx="1751012" cy="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3706813" y="3817938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none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 userDrawn="1"/>
        </p:nvCxnSpPr>
        <p:spPr>
          <a:xfrm>
            <a:off x="3706813" y="4019550"/>
            <a:ext cx="1751012" cy="0"/>
          </a:xfrm>
          <a:prstGeom prst="line">
            <a:avLst/>
          </a:prstGeom>
          <a:ln w="28575" cmpd="sng">
            <a:solidFill>
              <a:schemeClr val="accent6"/>
            </a:solidFill>
            <a:headEnd type="oval"/>
            <a:tailEnd type="oval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2400" b="1" baseline="0"/>
            </a:lvl1pPr>
          </a:lstStyle>
          <a:p>
            <a:r>
              <a:rPr lang="en-US" dirty="0" smtClean="0"/>
              <a:t>Standard styles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65872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396875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accent6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BCC0BA"/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4648200" y="1871663"/>
          <a:ext cx="365760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accent1"/>
                          </a:solidFill>
                        </a:rPr>
                        <a:t>Header</a:t>
                      </a:r>
                      <a:endParaRPr lang="en-US" sz="14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9525" cap="flat" cmpd="sng" algn="ctr">
                      <a:solidFill>
                        <a:srgbClr val="0F73C3"/>
                      </a:solidFill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rgbClr val="6A7B84"/>
                        </a:solidFill>
                      </a:endParaRPr>
                    </a:p>
                  </a:txBody>
                  <a:tcPr>
                    <a:lnL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F73C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tables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169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54864"/>
            <a:ext cx="7863840" cy="68808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US" sz="2400" b="1" kern="1200" baseline="0" dirty="0">
                <a:solidFill>
                  <a:srgbClr val="0F73C3"/>
                </a:solidFill>
                <a:latin typeface="Calibri" panose="020F0502020204030204" pitchFamily="34" charset="0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8286023" cy="3394472"/>
          </a:xfrm>
          <a:prstGeom prst="rect">
            <a:avLst/>
          </a:prstGeom>
        </p:spPr>
        <p:txBody>
          <a:bodyPr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5334354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</a:t>
            </a:r>
            <a:endParaRPr lang="en-US" dirty="0"/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85217136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472957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category call out chart</a:t>
            </a:r>
            <a:endParaRPr lang="en-US" dirty="0"/>
          </a:p>
        </p:txBody>
      </p:sp>
      <p:graphicFrame>
        <p:nvGraphicFramePr>
          <p:cNvPr id="3" name="Chart 2"/>
          <p:cNvGraphicFramePr/>
          <p:nvPr userDrawn="1">
            <p:extLst>
              <p:ext uri="{D42A27DB-BD31-4B8C-83A1-F6EECF244321}">
                <p14:modId xmlns:p14="http://schemas.microsoft.com/office/powerpoint/2010/main" val="1639361300"/>
              </p:ext>
            </p:extLst>
          </p:nvPr>
        </p:nvGraphicFramePr>
        <p:xfrm>
          <a:off x="1524000" y="1136993"/>
          <a:ext cx="6096000" cy="3242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45619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column chart 2-up w/text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029290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3887932860"/>
              </p:ext>
            </p:extLst>
          </p:nvPr>
        </p:nvGraphicFramePr>
        <p:xfrm>
          <a:off x="411892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Chart 9"/>
          <p:cNvGraphicFramePr/>
          <p:nvPr userDrawn="1">
            <p:extLst>
              <p:ext uri="{D42A27DB-BD31-4B8C-83A1-F6EECF244321}">
                <p14:modId xmlns:p14="http://schemas.microsoft.com/office/powerpoint/2010/main" val="338070548"/>
              </p:ext>
            </p:extLst>
          </p:nvPr>
        </p:nvGraphicFramePr>
        <p:xfrm>
          <a:off x="4876800" y="1136993"/>
          <a:ext cx="3858054" cy="2542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8082201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 flipV="1">
            <a:off x="4462463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Sample column chart with text layout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2050874442"/>
              </p:ext>
            </p:extLst>
          </p:nvPr>
        </p:nvGraphicFramePr>
        <p:xfrm>
          <a:off x="4876800" y="1411588"/>
          <a:ext cx="3858054" cy="23778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0673558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pie chart</a:t>
            </a:r>
            <a:endParaRPr lang="en-US" dirty="0"/>
          </a:p>
        </p:txBody>
      </p:sp>
      <p:graphicFrame>
        <p:nvGraphicFramePr>
          <p:cNvPr id="4" name="Chart 3"/>
          <p:cNvGraphicFramePr/>
          <p:nvPr userDrawn="1">
            <p:extLst>
              <p:ext uri="{D42A27DB-BD31-4B8C-83A1-F6EECF244321}">
                <p14:modId xmlns:p14="http://schemas.microsoft.com/office/powerpoint/2010/main" val="1741949400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63552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Sample category call out pie</a:t>
            </a:r>
          </a:p>
        </p:txBody>
      </p:sp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2321601228"/>
              </p:ext>
            </p:extLst>
          </p:nvPr>
        </p:nvGraphicFramePr>
        <p:xfrm>
          <a:off x="2718486" y="1263135"/>
          <a:ext cx="4022811" cy="31578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618306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0"/>
          </p:nvPr>
        </p:nvSpPr>
        <p:spPr>
          <a:xfrm>
            <a:off x="555625" y="4132263"/>
            <a:ext cx="8045450" cy="241300"/>
          </a:xfrm>
        </p:spPr>
        <p:txBody>
          <a:bodyPr>
            <a:noAutofit/>
          </a:bodyPr>
          <a:lstStyle>
            <a:lvl1pPr>
              <a:defRPr sz="140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aphicFrame>
        <p:nvGraphicFramePr>
          <p:cNvPr id="7" name="Chart 6"/>
          <p:cNvGraphicFramePr/>
          <p:nvPr userDrawn="1">
            <p:extLst>
              <p:ext uri="{D42A27DB-BD31-4B8C-83A1-F6EECF244321}">
                <p14:modId xmlns:p14="http://schemas.microsoft.com/office/powerpoint/2010/main" val="644665309"/>
              </p:ext>
            </p:extLst>
          </p:nvPr>
        </p:nvGraphicFramePr>
        <p:xfrm>
          <a:off x="556053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Chart 7"/>
          <p:cNvGraphicFramePr/>
          <p:nvPr userDrawn="1">
            <p:extLst>
              <p:ext uri="{D42A27DB-BD31-4B8C-83A1-F6EECF244321}">
                <p14:modId xmlns:p14="http://schemas.microsoft.com/office/powerpoint/2010/main" val="965866956"/>
              </p:ext>
            </p:extLst>
          </p:nvPr>
        </p:nvGraphicFramePr>
        <p:xfrm>
          <a:off x="4974281" y="1070919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3261126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 flipV="1">
            <a:off x="4778375" y="1400175"/>
            <a:ext cx="0" cy="2312988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1"/>
          </p:nvPr>
        </p:nvSpPr>
        <p:spPr>
          <a:xfrm>
            <a:off x="466725" y="2189634"/>
            <a:ext cx="3665924" cy="1050925"/>
          </a:xfrm>
        </p:spPr>
        <p:txBody>
          <a:bodyPr/>
          <a:lstStyle>
            <a:lvl1pPr marL="0" indent="0">
              <a:buFont typeface="Arial"/>
              <a:buNone/>
              <a:defRPr>
                <a:solidFill>
                  <a:schemeClr val="accent1"/>
                </a:solidFill>
              </a:defRPr>
            </a:lvl1pPr>
            <a:lvl2pPr marL="0" indent="0">
              <a:spcAft>
                <a:spcPts val="0"/>
              </a:spcAft>
              <a:buNone/>
              <a:defRPr>
                <a:solidFill>
                  <a:schemeClr val="accent6"/>
                </a:solidFill>
              </a:defRPr>
            </a:lvl2pPr>
            <a:lvl3pPr marL="685800" indent="0">
              <a:buNone/>
              <a:defRPr/>
            </a:lvl3pPr>
            <a:lvl4pPr marL="974725" indent="0">
              <a:buNone/>
              <a:defRPr/>
            </a:lvl4pPr>
            <a:lvl5pPr marL="1146175" indent="0"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graphicFrame>
        <p:nvGraphicFramePr>
          <p:cNvPr id="6" name="Chart 5"/>
          <p:cNvGraphicFramePr/>
          <p:nvPr userDrawn="1">
            <p:extLst>
              <p:ext uri="{D42A27DB-BD31-4B8C-83A1-F6EECF244321}">
                <p14:modId xmlns:p14="http://schemas.microsoft.com/office/powerpoint/2010/main" val="3182214891"/>
              </p:ext>
            </p:extLst>
          </p:nvPr>
        </p:nvGraphicFramePr>
        <p:xfrm>
          <a:off x="4974281" y="1304324"/>
          <a:ext cx="3652109" cy="2588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6244771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Rounded Rectangle 74"/>
          <p:cNvSpPr/>
          <p:nvPr userDrawn="1"/>
        </p:nvSpPr>
        <p:spPr>
          <a:xfrm>
            <a:off x="4661244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8" name="Rounded Rectangle 77"/>
          <p:cNvSpPr/>
          <p:nvPr userDrawn="1"/>
        </p:nvSpPr>
        <p:spPr>
          <a:xfrm>
            <a:off x="457201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79" name="Rounded Rectangle 78"/>
          <p:cNvSpPr/>
          <p:nvPr userDrawn="1"/>
        </p:nvSpPr>
        <p:spPr>
          <a:xfrm>
            <a:off x="3258066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0" name="Rounded Rectangle 79"/>
          <p:cNvSpPr/>
          <p:nvPr userDrawn="1"/>
        </p:nvSpPr>
        <p:spPr>
          <a:xfrm>
            <a:off x="6039708" y="2308825"/>
            <a:ext cx="2741826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1" name="Rounded Rectangle 80"/>
          <p:cNvSpPr/>
          <p:nvPr userDrawn="1"/>
        </p:nvSpPr>
        <p:spPr>
          <a:xfrm>
            <a:off x="457200" y="1001738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2" name="Rounded Rectangle 81"/>
          <p:cNvSpPr/>
          <p:nvPr userDrawn="1"/>
        </p:nvSpPr>
        <p:spPr>
          <a:xfrm>
            <a:off x="4661244" y="3521160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83" name="Rounded Rectangle 82"/>
          <p:cNvSpPr/>
          <p:nvPr userDrawn="1"/>
        </p:nvSpPr>
        <p:spPr>
          <a:xfrm>
            <a:off x="457200" y="3528025"/>
            <a:ext cx="4122018" cy="1064586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/>
          </a:p>
        </p:txBody>
      </p:sp>
      <p:sp>
        <p:nvSpPr>
          <p:cNvPr id="3" name="Text Box 56"/>
          <p:cNvSpPr txBox="1">
            <a:spLocks noChangeArrowheads="1"/>
          </p:cNvSpPr>
          <p:nvPr userDrawn="1"/>
        </p:nvSpPr>
        <p:spPr bwMode="auto">
          <a:xfrm>
            <a:off x="2173416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GLOBE</a:t>
            </a:r>
          </a:p>
        </p:txBody>
      </p:sp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574" y="1183124"/>
            <a:ext cx="394394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56"/>
          <p:cNvSpPr txBox="1">
            <a:spLocks noChangeArrowheads="1"/>
          </p:cNvSpPr>
          <p:nvPr userDrawn="1"/>
        </p:nvSpPr>
        <p:spPr bwMode="auto">
          <a:xfrm>
            <a:off x="3442430" y="1847850"/>
            <a:ext cx="8445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MAP MARKER</a:t>
            </a:r>
            <a:endParaRPr lang="en-US" altLang="en-US" dirty="0">
              <a:ea typeface="+mn-ea"/>
            </a:endParaRPr>
          </a:p>
        </p:txBody>
      </p:sp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0572" y="1216462"/>
            <a:ext cx="304758" cy="393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39" y="1155232"/>
            <a:ext cx="747328" cy="4985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Box 52"/>
          <p:cNvSpPr txBox="1">
            <a:spLocks noChangeArrowheads="1"/>
          </p:cNvSpPr>
          <p:nvPr userDrawn="1"/>
        </p:nvSpPr>
        <p:spPr bwMode="auto">
          <a:xfrm>
            <a:off x="724672" y="1847850"/>
            <a:ext cx="858838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WORLD MAP</a:t>
            </a:r>
            <a:endParaRPr lang="en-US" altLang="en-US" dirty="0">
              <a:ea typeface="+mn-ea"/>
            </a:endParaRPr>
          </a:p>
        </p:txBody>
      </p:sp>
      <p:sp>
        <p:nvSpPr>
          <p:cNvPr id="9" name="Text Box 79"/>
          <p:cNvSpPr txBox="1">
            <a:spLocks noChangeArrowheads="1"/>
          </p:cNvSpPr>
          <p:nvPr userDrawn="1"/>
        </p:nvSpPr>
        <p:spPr bwMode="auto">
          <a:xfrm>
            <a:off x="1189038" y="3150285"/>
            <a:ext cx="1379537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rgbClr val="BCC0BA"/>
                </a:solidFill>
                <a:ea typeface="+mn-ea"/>
              </a:rPr>
              <a:t>DISK DRUMS / STORAGE</a:t>
            </a:r>
            <a:endParaRPr lang="en-US" altLang="en-US" sz="800" dirty="0">
              <a:solidFill>
                <a:srgbClr val="BCC0BA"/>
              </a:solidFill>
              <a:ea typeface="+mn-ea"/>
            </a:endParaRPr>
          </a:p>
        </p:txBody>
      </p:sp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49" y="2579155"/>
            <a:ext cx="262181" cy="3058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1" name="Group 19"/>
          <p:cNvGrpSpPr>
            <a:grpSpLocks/>
          </p:cNvGrpSpPr>
          <p:nvPr userDrawn="1"/>
        </p:nvGrpSpPr>
        <p:grpSpPr bwMode="auto">
          <a:xfrm>
            <a:off x="1488530" y="2536579"/>
            <a:ext cx="429125" cy="391031"/>
            <a:chOff x="8018997" y="2625171"/>
            <a:chExt cx="659169" cy="601150"/>
          </a:xfrm>
        </p:grpSpPr>
        <p:pic>
          <p:nvPicPr>
            <p:cNvPr id="12" name="Picture 20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2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77541" y="275859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4" name="Group 22"/>
          <p:cNvGrpSpPr>
            <a:grpSpLocks/>
          </p:cNvGrpSpPr>
          <p:nvPr userDrawn="1"/>
        </p:nvGrpSpPr>
        <p:grpSpPr bwMode="auto">
          <a:xfrm>
            <a:off x="2497055" y="2532097"/>
            <a:ext cx="521001" cy="399994"/>
            <a:chOff x="8018997" y="2625171"/>
            <a:chExt cx="801250" cy="615646"/>
          </a:xfrm>
        </p:grpSpPr>
        <p:pic>
          <p:nvPicPr>
            <p:cNvPr id="15" name="Picture 2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18997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9622" y="2625171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2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26800" y="2773087"/>
              <a:ext cx="400625" cy="4677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8" name="Text Box 73"/>
          <p:cNvSpPr txBox="1">
            <a:spLocks noChangeArrowheads="1"/>
          </p:cNvSpPr>
          <p:nvPr/>
        </p:nvSpPr>
        <p:spPr bwMode="auto">
          <a:xfrm>
            <a:off x="4043963" y="3150285"/>
            <a:ext cx="1179512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SECURITY / LOCKS</a:t>
            </a:r>
            <a:endParaRPr lang="en-US" altLang="en-US" dirty="0">
              <a:ea typeface="+mn-ea"/>
            </a:endParaRPr>
          </a:p>
        </p:txBody>
      </p:sp>
      <p:pic>
        <p:nvPicPr>
          <p:cNvPr id="1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4134" y="2532242"/>
            <a:ext cx="316067" cy="3932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441" y="2529634"/>
            <a:ext cx="400447" cy="399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3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6541" y="2571354"/>
            <a:ext cx="308917" cy="307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17"/>
          <p:cNvSpPr txBox="1">
            <a:spLocks noChangeArrowheads="1"/>
          </p:cNvSpPr>
          <p:nvPr userDrawn="1"/>
        </p:nvSpPr>
        <p:spPr bwMode="auto">
          <a:xfrm>
            <a:off x="6027351" y="1847850"/>
            <a:ext cx="1301879" cy="1231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>
                <a:ea typeface="+mn-ea"/>
              </a:rPr>
              <a:t>MOBILE </a:t>
            </a:r>
            <a:r>
              <a:rPr lang="en-US" altLang="en-US" dirty="0" smtClean="0">
                <a:ea typeface="+mn-ea"/>
              </a:rPr>
              <a:t>PHONE/</a:t>
            </a:r>
            <a:r>
              <a:rPr lang="en-US" altLang="en-US" dirty="0" err="1" smtClean="0">
                <a:ea typeface="+mn-ea"/>
              </a:rPr>
              <a:t>iPHONE</a:t>
            </a:r>
            <a:endParaRPr lang="en-US" altLang="en-US" dirty="0">
              <a:ea typeface="+mn-ea"/>
            </a:endParaRPr>
          </a:p>
        </p:txBody>
      </p:sp>
      <p:pic>
        <p:nvPicPr>
          <p:cNvPr id="23" name="Picture 3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5" y="1240515"/>
            <a:ext cx="192715" cy="35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36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0580" y="1151323"/>
            <a:ext cx="363020" cy="489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20"/>
          <p:cNvSpPr txBox="1">
            <a:spLocks noChangeArrowheads="1"/>
          </p:cNvSpPr>
          <p:nvPr userDrawn="1"/>
        </p:nvSpPr>
        <p:spPr bwMode="auto">
          <a:xfrm>
            <a:off x="5096518" y="1847850"/>
            <a:ext cx="722312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err="1" smtClean="0">
                <a:ea typeface="+mn-ea"/>
              </a:rPr>
              <a:t>iPAD</a:t>
            </a:r>
            <a:endParaRPr lang="en-US" altLang="en-US" dirty="0">
              <a:ea typeface="+mn-ea"/>
            </a:endParaRPr>
          </a:p>
        </p:txBody>
      </p:sp>
      <p:pic>
        <p:nvPicPr>
          <p:cNvPr id="26" name="Picture 38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405" y="1095734"/>
            <a:ext cx="693548" cy="50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 Box 20"/>
          <p:cNvSpPr txBox="1">
            <a:spLocks noChangeArrowheads="1"/>
          </p:cNvSpPr>
          <p:nvPr userDrawn="1"/>
        </p:nvSpPr>
        <p:spPr bwMode="auto">
          <a:xfrm>
            <a:off x="7585976" y="1847850"/>
            <a:ext cx="93980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lvl="0"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TV</a:t>
            </a:r>
            <a:endParaRPr lang="en-US" altLang="en-US" dirty="0">
              <a:ea typeface="+mn-ea"/>
            </a:endParaRPr>
          </a:p>
        </p:txBody>
      </p:sp>
      <p:pic>
        <p:nvPicPr>
          <p:cNvPr id="28" name="Picture 4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1258" y="3786030"/>
            <a:ext cx="532206" cy="304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4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5931" y="3800226"/>
            <a:ext cx="529964" cy="3036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42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117" y="3785938"/>
            <a:ext cx="529965" cy="303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3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967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4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9829" y="2546209"/>
            <a:ext cx="286498" cy="30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45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018" y="2556880"/>
            <a:ext cx="309239" cy="309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ext Box 55"/>
          <p:cNvSpPr txBox="1">
            <a:spLocks noChangeArrowheads="1"/>
          </p:cNvSpPr>
          <p:nvPr userDrawn="1"/>
        </p:nvSpPr>
        <p:spPr bwMode="auto">
          <a:xfrm>
            <a:off x="3581959" y="4335892"/>
            <a:ext cx="844550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MAGNIFYING GLASS</a:t>
            </a:r>
          </a:p>
        </p:txBody>
      </p:sp>
      <p:pic>
        <p:nvPicPr>
          <p:cNvPr id="35" name="Picture 47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34" t="18568" r="21211" b="18280"/>
          <a:stretch>
            <a:fillRect/>
          </a:stretch>
        </p:blipFill>
        <p:spPr bwMode="auto">
          <a:xfrm flipH="1">
            <a:off x="3787052" y="3658087"/>
            <a:ext cx="620720" cy="5848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Text Box 60"/>
          <p:cNvSpPr txBox="1">
            <a:spLocks noChangeArrowheads="1"/>
          </p:cNvSpPr>
          <p:nvPr userDrawn="1"/>
        </p:nvSpPr>
        <p:spPr bwMode="auto">
          <a:xfrm>
            <a:off x="2574667" y="4337479"/>
            <a:ext cx="768350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SERVICE TEAM</a:t>
            </a:r>
          </a:p>
        </p:txBody>
      </p:sp>
      <p:sp>
        <p:nvSpPr>
          <p:cNvPr id="37" name="Text Box 60"/>
          <p:cNvSpPr txBox="1">
            <a:spLocks noChangeArrowheads="1"/>
          </p:cNvSpPr>
          <p:nvPr userDrawn="1"/>
        </p:nvSpPr>
        <p:spPr bwMode="auto">
          <a:xfrm>
            <a:off x="1532279" y="4275567"/>
            <a:ext cx="7683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PROBLEM</a:t>
            </a:r>
            <a:b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</a:b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/HEALTH</a:t>
            </a:r>
          </a:p>
        </p:txBody>
      </p:sp>
      <p:sp>
        <p:nvSpPr>
          <p:cNvPr id="38" name="Text Box 60"/>
          <p:cNvSpPr txBox="1">
            <a:spLocks noChangeArrowheads="1"/>
          </p:cNvSpPr>
          <p:nvPr userDrawn="1"/>
        </p:nvSpPr>
        <p:spPr bwMode="auto">
          <a:xfrm>
            <a:off x="504567" y="4268702"/>
            <a:ext cx="8572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>
                <a:solidFill>
                  <a:schemeClr val="accent5"/>
                </a:solidFill>
                <a:latin typeface="+mn-lt"/>
                <a:ea typeface="+mn-ea"/>
              </a:rPr>
              <a:t>PERFORMANCE MONITORING</a:t>
            </a:r>
          </a:p>
        </p:txBody>
      </p:sp>
      <p:pic>
        <p:nvPicPr>
          <p:cNvPr id="39" name="Picture 51"/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947" y="3734277"/>
            <a:ext cx="432487" cy="43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2"/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540" y="3711868"/>
            <a:ext cx="481786" cy="477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3"/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892" y="3703464"/>
            <a:ext cx="498593" cy="49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2" name="Straight Connector 41"/>
          <p:cNvCxnSpPr/>
          <p:nvPr userDrawn="1"/>
        </p:nvCxnSpPr>
        <p:spPr>
          <a:xfrm flipH="1" flipV="1">
            <a:off x="1400257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 userDrawn="1"/>
        </p:nvCxnSpPr>
        <p:spPr>
          <a:xfrm flipH="1" flipV="1">
            <a:off x="2207355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 userDrawn="1"/>
        </p:nvCxnSpPr>
        <p:spPr>
          <a:xfrm flipH="1" flipV="1">
            <a:off x="1891099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 userDrawn="1"/>
        </p:nvCxnSpPr>
        <p:spPr>
          <a:xfrm flipH="1" flipV="1">
            <a:off x="3219622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 userDrawn="1"/>
        </p:nvCxnSpPr>
        <p:spPr>
          <a:xfrm flipH="1" flipV="1">
            <a:off x="4269541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 userDrawn="1"/>
        </p:nvCxnSpPr>
        <p:spPr>
          <a:xfrm flipH="1" flipV="1">
            <a:off x="5071685" y="249209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 userDrawn="1"/>
        </p:nvCxnSpPr>
        <p:spPr>
          <a:xfrm flipH="1" flipV="1">
            <a:off x="7002612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 userDrawn="1"/>
        </p:nvCxnSpPr>
        <p:spPr>
          <a:xfrm flipH="1" flipV="1">
            <a:off x="7916663" y="2437179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0" name="Text Box 73"/>
          <p:cNvSpPr txBox="1">
            <a:spLocks noChangeArrowheads="1"/>
          </p:cNvSpPr>
          <p:nvPr userDrawn="1"/>
        </p:nvSpPr>
        <p:spPr bwMode="auto">
          <a:xfrm>
            <a:off x="6452244" y="3067907"/>
            <a:ext cx="2101850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defPPr>
              <a:defRPr lang="en-US"/>
            </a:defPPr>
            <a:lvl1pPr algn="ctr">
              <a:spcBef>
                <a:spcPct val="50000"/>
              </a:spcBef>
              <a:defRPr sz="800" b="0">
                <a:solidFill>
                  <a:srgbClr val="BCC0BA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Arial" charset="0"/>
                <a:cs typeface="Arial" charset="0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US" altLang="en-US" dirty="0" smtClean="0">
                <a:ea typeface="+mn-ea"/>
              </a:rPr>
              <a:t>COGS – PROCESSES – SYSTEM -  POLICY MANAGER – DATA MOVEMENT - </a:t>
            </a:r>
            <a:r>
              <a:rPr lang="en-US" altLang="en-US" dirty="0" err="1" smtClean="0">
                <a:ea typeface="+mn-ea"/>
              </a:rPr>
              <a:t>iMover</a:t>
            </a:r>
            <a:endParaRPr lang="en-US" altLang="en-US" dirty="0" smtClean="0">
              <a:ea typeface="+mn-ea"/>
            </a:endParaRPr>
          </a:p>
        </p:txBody>
      </p:sp>
      <p:sp>
        <p:nvSpPr>
          <p:cNvPr id="51" name="Text Box 55"/>
          <p:cNvSpPr txBox="1">
            <a:spLocks noChangeArrowheads="1"/>
          </p:cNvSpPr>
          <p:nvPr userDrawn="1"/>
        </p:nvSpPr>
        <p:spPr bwMode="auto">
          <a:xfrm>
            <a:off x="5347173" y="4335891"/>
            <a:ext cx="29114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altLang="en-US" sz="800" dirty="0" smtClean="0">
                <a:solidFill>
                  <a:schemeClr val="accent5"/>
                </a:solidFill>
                <a:latin typeface="+mn-lt"/>
                <a:ea typeface="+mn-ea"/>
              </a:rPr>
              <a:t>CLOUD, WAN, LAN, SAN, WWW</a:t>
            </a:r>
            <a:endParaRPr lang="en-US" altLang="en-US" sz="800" dirty="0">
              <a:solidFill>
                <a:schemeClr val="accent5"/>
              </a:solidFill>
              <a:latin typeface="+mn-lt"/>
              <a:ea typeface="+mn-ea"/>
            </a:endParaRPr>
          </a:p>
        </p:txBody>
      </p:sp>
      <p:cxnSp>
        <p:nvCxnSpPr>
          <p:cNvPr id="52" name="Straight Connector 51"/>
          <p:cNvCxnSpPr/>
          <p:nvPr userDrawn="1"/>
        </p:nvCxnSpPr>
        <p:spPr>
          <a:xfrm flipH="1" flipV="1">
            <a:off x="5971745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 userDrawn="1"/>
        </p:nvCxnSpPr>
        <p:spPr>
          <a:xfrm flipH="1" flipV="1">
            <a:off x="7396376" y="112395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 userDrawn="1"/>
        </p:nvCxnSpPr>
        <p:spPr>
          <a:xfrm flipV="1">
            <a:off x="73289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 userDrawn="1"/>
        </p:nvCxnSpPr>
        <p:spPr>
          <a:xfrm flipV="1">
            <a:off x="6236730" y="3672187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 userDrawn="1"/>
        </p:nvCxnSpPr>
        <p:spPr>
          <a:xfrm flipH="1" flipV="1">
            <a:off x="2444609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 userDrawn="1"/>
        </p:nvCxnSpPr>
        <p:spPr>
          <a:xfrm flipH="1" flipV="1">
            <a:off x="3505768" y="3676200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 userDrawn="1"/>
        </p:nvCxnSpPr>
        <p:spPr>
          <a:xfrm flipH="1" flipV="1">
            <a:off x="1198830" y="2457774"/>
            <a:ext cx="0" cy="548640"/>
          </a:xfrm>
          <a:prstGeom prst="line">
            <a:avLst/>
          </a:prstGeom>
          <a:ln w="9525" cmpd="sng">
            <a:solidFill>
              <a:schemeClr val="accent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Useful Iconography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57986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2982913" y="1262063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ounded Rectangle 3"/>
          <p:cNvSpPr/>
          <p:nvPr userDrawn="1"/>
        </p:nvSpPr>
        <p:spPr>
          <a:xfrm>
            <a:off x="376238" y="1262063"/>
            <a:ext cx="2379662" cy="3633787"/>
          </a:xfrm>
          <a:prstGeom prst="roundRect">
            <a:avLst>
              <a:gd name="adj" fmla="val 4659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 Box 41"/>
          <p:cNvSpPr txBox="1">
            <a:spLocks noChangeArrowheads="1"/>
          </p:cNvSpPr>
          <p:nvPr userDrawn="1"/>
        </p:nvSpPr>
        <p:spPr bwMode="auto">
          <a:xfrm>
            <a:off x="500063" y="1000125"/>
            <a:ext cx="4168775" cy="12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spcBef>
                <a:spcPct val="20000"/>
              </a:spcBef>
              <a:buSzPct val="75000"/>
              <a:buBlip>
                <a:blip r:embed="rId2"/>
              </a:buBlip>
              <a:defRPr sz="2400">
                <a:solidFill>
                  <a:srgbClr val="21212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2800">
                <a:solidFill>
                  <a:srgbClr val="21212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06AD6"/>
              </a:buClr>
              <a:buFont typeface="Arial" charset="0"/>
              <a:buChar char="–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AD6"/>
              </a:buClr>
              <a:buFont typeface="Wingdings" pitchFamily="2" charset="2"/>
              <a:buChar char="§"/>
              <a:defRPr sz="1600">
                <a:solidFill>
                  <a:srgbClr val="212121"/>
                </a:solidFill>
                <a:latin typeface="Arial" charset="0"/>
                <a:cs typeface="Arial" charset="0"/>
              </a:defRPr>
            </a:lvl9pPr>
          </a:lstStyle>
          <a:p>
            <a:pPr eaLnBrk="1" fontAlgn="auto" hangingPunct="1">
              <a:spcBef>
                <a:spcPct val="50000"/>
              </a:spcBef>
              <a:spcAft>
                <a:spcPts val="0"/>
              </a:spcAft>
              <a:buSzTx/>
              <a:buFontTx/>
              <a:buNone/>
              <a:defRPr/>
            </a:pPr>
            <a:r>
              <a:rPr lang="en-US" altLang="en-US" sz="800" b="1" dirty="0" smtClean="0">
                <a:solidFill>
                  <a:schemeClr val="tx1"/>
                </a:solidFill>
                <a:ea typeface="+mn-ea"/>
              </a:rPr>
              <a:t>Background Shapes (can depict different locations, e.g. On-site, Offsite, etc.</a:t>
            </a:r>
            <a:endParaRPr lang="en-US" altLang="en-US" sz="800" b="1" dirty="0">
              <a:solidFill>
                <a:schemeClr val="tx1"/>
              </a:solidFill>
              <a:ea typeface="+mn-ea"/>
            </a:endParaRPr>
          </a:p>
        </p:txBody>
      </p:sp>
      <p:sp>
        <p:nvSpPr>
          <p:cNvPr id="6" name="Rounded Rectangle 5"/>
          <p:cNvSpPr/>
          <p:nvPr userDrawn="1"/>
        </p:nvSpPr>
        <p:spPr>
          <a:xfrm>
            <a:off x="4737100" y="1289050"/>
            <a:ext cx="1412875" cy="2381250"/>
          </a:xfrm>
          <a:prstGeom prst="roundRect">
            <a:avLst>
              <a:gd name="adj" fmla="val 9252"/>
            </a:avLst>
          </a:prstGeom>
          <a:solidFill>
            <a:srgbClr val="E1E1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ounded Rectangle 6"/>
          <p:cNvSpPr/>
          <p:nvPr userDrawn="1"/>
        </p:nvSpPr>
        <p:spPr>
          <a:xfrm>
            <a:off x="4937125" y="15240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ounded Rectangle 7"/>
          <p:cNvSpPr/>
          <p:nvPr userDrawn="1"/>
        </p:nvSpPr>
        <p:spPr>
          <a:xfrm>
            <a:off x="4937125" y="2616200"/>
            <a:ext cx="1011238" cy="820738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00B6F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ounded Rectangle 8"/>
          <p:cNvSpPr/>
          <p:nvPr userDrawn="1"/>
        </p:nvSpPr>
        <p:spPr>
          <a:xfrm>
            <a:off x="6478588" y="1309688"/>
            <a:ext cx="1611312" cy="1309687"/>
          </a:xfrm>
          <a:prstGeom prst="roundRect">
            <a:avLst>
              <a:gd name="adj" fmla="val 9252"/>
            </a:avLst>
          </a:prstGeom>
          <a:solidFill>
            <a:schemeClr val="bg1"/>
          </a:solidFill>
          <a:ln w="12700">
            <a:solidFill>
              <a:srgbClr val="6A7B84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4119563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2</a:t>
            </a:r>
          </a:p>
        </p:txBody>
      </p:sp>
      <p:sp>
        <p:nvSpPr>
          <p:cNvPr id="11" name="Text Box 10"/>
          <p:cNvSpPr txBox="1">
            <a:spLocks noChangeArrowheads="1"/>
          </p:cNvSpPr>
          <p:nvPr userDrawn="1"/>
        </p:nvSpPr>
        <p:spPr bwMode="auto">
          <a:xfrm>
            <a:off x="6151563" y="4271963"/>
            <a:ext cx="1852612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NUMBERS</a:t>
            </a:r>
            <a:b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</a:b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(FOR STEPS IN DIAGRAMS)</a:t>
            </a:r>
          </a:p>
        </p:txBody>
      </p:sp>
      <p:sp>
        <p:nvSpPr>
          <p:cNvPr id="12" name="Text Box 10"/>
          <p:cNvSpPr txBox="1">
            <a:spLocks noChangeArrowheads="1"/>
          </p:cNvSpPr>
          <p:nvPr userDrawn="1"/>
        </p:nvSpPr>
        <p:spPr bwMode="auto">
          <a:xfrm>
            <a:off x="3151188" y="3732213"/>
            <a:ext cx="1071562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 userDrawn="1"/>
        </p:nvSpPr>
        <p:spPr bwMode="auto">
          <a:xfrm>
            <a:off x="5086350" y="3732213"/>
            <a:ext cx="10715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7200" b="1">
                <a:solidFill>
                  <a:srgbClr val="ABEBFF"/>
                </a:solidFill>
                <a:latin typeface="Arial" charset="0"/>
                <a:cs typeface="Arial" charset="0"/>
              </a:rPr>
              <a:t>3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Useful iconography frames and backgrounds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397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4914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3"/>
          <p:cNvSpPr txBox="1">
            <a:spLocks noChangeArrowheads="1"/>
          </p:cNvSpPr>
          <p:nvPr userDrawn="1"/>
        </p:nvSpPr>
        <p:spPr bwMode="auto">
          <a:xfrm>
            <a:off x="52498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1</a:t>
            </a:r>
          </a:p>
        </p:txBody>
      </p:sp>
      <p:sp>
        <p:nvSpPr>
          <p:cNvPr id="4" name="Text Box 34"/>
          <p:cNvSpPr txBox="1">
            <a:spLocks noChangeArrowheads="1"/>
          </p:cNvSpPr>
          <p:nvPr userDrawn="1"/>
        </p:nvSpPr>
        <p:spPr bwMode="auto">
          <a:xfrm>
            <a:off x="7688263" y="396081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ARROW 2 </a:t>
            </a:r>
          </a:p>
        </p:txBody>
      </p:sp>
      <p:sp>
        <p:nvSpPr>
          <p:cNvPr id="5" name="Text Box 54"/>
          <p:cNvSpPr txBox="1">
            <a:spLocks noChangeArrowheads="1"/>
          </p:cNvSpPr>
          <p:nvPr userDrawn="1"/>
        </p:nvSpPr>
        <p:spPr bwMode="auto">
          <a:xfrm>
            <a:off x="555625" y="2646363"/>
            <a:ext cx="1004888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Broken Arrow</a:t>
            </a:r>
          </a:p>
        </p:txBody>
      </p:sp>
      <p:sp>
        <p:nvSpPr>
          <p:cNvPr id="6" name="Text Box 55"/>
          <p:cNvSpPr txBox="1">
            <a:spLocks noChangeArrowheads="1"/>
          </p:cNvSpPr>
          <p:nvPr userDrawn="1"/>
        </p:nvSpPr>
        <p:spPr bwMode="auto">
          <a:xfrm>
            <a:off x="2786063" y="2646363"/>
            <a:ext cx="1004887" cy="122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Cyclical Arrow</a:t>
            </a:r>
          </a:p>
        </p:txBody>
      </p:sp>
      <p:sp>
        <p:nvSpPr>
          <p:cNvPr id="7" name="Text Box 64"/>
          <p:cNvSpPr txBox="1">
            <a:spLocks noChangeArrowheads="1"/>
          </p:cNvSpPr>
          <p:nvPr userDrawn="1"/>
        </p:nvSpPr>
        <p:spPr bwMode="auto">
          <a:xfrm>
            <a:off x="9144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(L)</a:t>
            </a:r>
          </a:p>
        </p:txBody>
      </p:sp>
      <p:sp>
        <p:nvSpPr>
          <p:cNvPr id="8" name="Text Box 65"/>
          <p:cNvSpPr txBox="1">
            <a:spLocks noChangeArrowheads="1"/>
          </p:cNvSpPr>
          <p:nvPr userDrawn="1"/>
        </p:nvSpPr>
        <p:spPr bwMode="auto">
          <a:xfrm>
            <a:off x="2400300" y="4235450"/>
            <a:ext cx="1004888" cy="12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800" b="1">
                <a:solidFill>
                  <a:srgbClr val="000000"/>
                </a:solidFill>
                <a:latin typeface="Arial" charset="0"/>
                <a:cs typeface="Arial" charset="0"/>
              </a:rPr>
              <a:t>WRAP ARROW (R)</a:t>
            </a:r>
          </a:p>
        </p:txBody>
      </p:sp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13" y="1004888"/>
            <a:ext cx="615950" cy="176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1492250"/>
            <a:ext cx="2227262" cy="131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9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53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0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463" y="3338513"/>
            <a:ext cx="1697037" cy="74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1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000" y="2811463"/>
            <a:ext cx="18510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13" y="3121025"/>
            <a:ext cx="2085975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4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312863"/>
            <a:ext cx="1296987" cy="1208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5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>
            <a:fillRect/>
          </a:stretch>
        </p:blipFill>
        <p:spPr bwMode="auto">
          <a:xfrm>
            <a:off x="373063" y="1966913"/>
            <a:ext cx="2012950" cy="34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6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00"/>
          <a:stretch>
            <a:fillRect/>
          </a:stretch>
        </p:blipFill>
        <p:spPr bwMode="auto">
          <a:xfrm>
            <a:off x="373063" y="1624013"/>
            <a:ext cx="201295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Arrows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5587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3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2225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0388" y="1298575"/>
            <a:ext cx="1455737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5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0" y="1298575"/>
            <a:ext cx="145573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025" y="2371725"/>
            <a:ext cx="979488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13" y="2371725"/>
            <a:ext cx="976312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7"/>
          <p:cNvSpPr>
            <a:spLocks noChangeArrowheads="1"/>
          </p:cNvSpPr>
          <p:nvPr userDrawn="1"/>
        </p:nvSpPr>
        <p:spPr bwMode="auto">
          <a:xfrm>
            <a:off x="4119563" y="2209800"/>
            <a:ext cx="2752725" cy="2039938"/>
          </a:xfrm>
          <a:prstGeom prst="rect">
            <a:avLst/>
          </a:prstGeom>
          <a:solidFill>
            <a:srgbClr val="41A2EF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dash"/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pic>
        <p:nvPicPr>
          <p:cNvPr id="11" name="Picture 24"/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3619500"/>
            <a:ext cx="1989137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6"/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2460625"/>
            <a:ext cx="1976437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5"/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2150" y="3041650"/>
            <a:ext cx="1989138" cy="312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Company logos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898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46291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2564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8834" y="1197864"/>
            <a:ext cx="4096966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2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7864"/>
            <a:ext cx="4038600" cy="2545556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defRPr lang="en-US" sz="2000" kern="1200" baseline="0" dirty="0" smtClean="0">
                <a:solidFill>
                  <a:srgbClr val="414141"/>
                </a:solidFill>
                <a:latin typeface="+mn-lt"/>
                <a:ea typeface="+mn-ea"/>
                <a:cs typeface="+mn-cs"/>
              </a:defRPr>
            </a:lvl1pPr>
            <a:lvl2pPr algn="l" defTabSz="914400" rtl="0" eaLnBrk="1" latinLnBrk="0" hangingPunct="1">
              <a:defRPr lang="en-US" sz="18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algn="l" defTabSz="914400" rtl="0" eaLnBrk="1" latinLnBrk="0" hangingPunct="1">
              <a:defRPr lang="en-US" sz="16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algn="l" defTabSz="914400" rtl="0" eaLnBrk="1" latinLnBrk="0" hangingPunct="1">
              <a:defRPr lang="en-US" sz="1400" kern="1200" baseline="0" dirty="0" smtClean="0">
                <a:solidFill>
                  <a:srgbClr val="41414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457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09750"/>
            <a:ext cx="4040188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 marL="685800" indent="-287338"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lIns="0" anchor="b">
            <a:normAutofit/>
          </a:bodyPr>
          <a:lstStyle>
            <a:lvl1pPr marL="0" indent="0">
              <a:buNone/>
              <a:defRPr sz="2000" b="1" cap="all" baseline="0">
                <a:solidFill>
                  <a:srgbClr val="41414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09750"/>
            <a:ext cx="4041775" cy="2784872"/>
          </a:xfrm>
          <a:prstGeom prst="rect">
            <a:avLst/>
          </a:prstGeom>
        </p:spPr>
        <p:txBody>
          <a:bodyPr/>
          <a:lstStyle>
            <a:lvl1pPr>
              <a:defRPr sz="2000" baseline="0">
                <a:solidFill>
                  <a:srgbClr val="414141"/>
                </a:solidFill>
              </a:defRPr>
            </a:lvl1pPr>
            <a:lvl2pPr>
              <a:defRPr sz="1800" baseline="0">
                <a:solidFill>
                  <a:srgbClr val="414141"/>
                </a:solidFill>
              </a:defRPr>
            </a:lvl2pPr>
            <a:lvl3pPr>
              <a:defRPr sz="1600" baseline="0">
                <a:solidFill>
                  <a:srgbClr val="414141"/>
                </a:solidFill>
              </a:defRPr>
            </a:lvl3pPr>
            <a:lvl4pPr>
              <a:defRPr sz="1400" baseline="0">
                <a:solidFill>
                  <a:srgbClr val="414141"/>
                </a:solidFill>
              </a:defRPr>
            </a:lvl4pPr>
            <a:lvl5pPr>
              <a:defRPr sz="1200" baseline="0">
                <a:solidFill>
                  <a:srgbClr val="41414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rgbClr val="0F73C3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576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er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4763" y="0"/>
            <a:ext cx="9139237" cy="51419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6" name="Picture 2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84" y="2339336"/>
            <a:ext cx="2979163" cy="46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Shape 1014"/>
          <p:cNvSpPr>
            <a:spLocks noChangeArrowheads="1"/>
          </p:cNvSpPr>
          <p:nvPr userDrawn="1"/>
        </p:nvSpPr>
        <p:spPr bwMode="auto">
          <a:xfrm>
            <a:off x="1066800" y="4400550"/>
            <a:ext cx="7310438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ctr"/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© 2015 Quantum Corporation. Company Confidential. Forward-looking information is based upon multiple assumptions and uncertainties,</a:t>
            </a:r>
            <a:b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</a:b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does not necessarily represent the company</a:t>
            </a:r>
            <a:r>
              <a:rPr lang="ja-JP" altLang="en-US" sz="800">
                <a:solidFill>
                  <a:schemeClr val="bg1"/>
                </a:solidFill>
                <a:cs typeface="Arial" charset="0"/>
                <a:sym typeface="Arial" charset="0"/>
              </a:rPr>
              <a:t>’</a:t>
            </a:r>
            <a:r>
              <a:rPr lang="en-US" sz="800" dirty="0">
                <a:solidFill>
                  <a:schemeClr val="bg1"/>
                </a:solidFill>
                <a:cs typeface="Arial" charset="0"/>
                <a:sym typeface="Arial" charset="0"/>
              </a:rPr>
              <a:t>s outlook and is for planning purposes only.</a:t>
            </a:r>
          </a:p>
        </p:txBody>
      </p:sp>
    </p:spTree>
    <p:extLst>
      <p:ext uri="{BB962C8B-B14F-4D97-AF65-F5344CB8AC3E}">
        <p14:creationId xmlns:p14="http://schemas.microsoft.com/office/powerpoint/2010/main" val="2617378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erenceRoom Background on Whit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6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eneric Sec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 userDrawn="1"/>
        </p:nvSpPr>
        <p:spPr>
          <a:xfrm>
            <a:off x="1865313" y="1628775"/>
            <a:ext cx="7273925" cy="1885950"/>
          </a:xfrm>
          <a:prstGeom prst="rect">
            <a:avLst/>
          </a:prstGeom>
          <a:solidFill>
            <a:srgbClr val="0F73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" name="Picture 1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4202113"/>
            <a:ext cx="1712913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2057400" y="2038349"/>
            <a:ext cx="6705600" cy="121920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sz="3200" b="1" kern="1200" cap="all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515938" indent="0">
              <a:buNone/>
              <a:defRPr>
                <a:solidFill>
                  <a:schemeClr val="bg1"/>
                </a:solidFill>
              </a:defRPr>
            </a:lvl2pPr>
            <a:lvl3pPr marL="855663" indent="0">
              <a:buNone/>
              <a:defRPr>
                <a:solidFill>
                  <a:schemeClr val="bg1"/>
                </a:solidFill>
              </a:defRPr>
            </a:lvl3pPr>
            <a:lvl4pPr marL="1196975" indent="0">
              <a:buNone/>
              <a:defRPr>
                <a:solidFill>
                  <a:schemeClr val="bg1"/>
                </a:solidFill>
              </a:defRPr>
            </a:lvl4pPr>
            <a:lvl5pPr marL="1430337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9960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30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31.xml"/><Relationship Id="rId3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33" Type="http://schemas.openxmlformats.org/officeDocument/2006/relationships/image" Target="../media/image1.png"/><Relationship Id="rId34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31"/>
          <p:cNvGrpSpPr>
            <a:grpSpLocks/>
          </p:cNvGrpSpPr>
          <p:nvPr/>
        </p:nvGrpSpPr>
        <p:grpSpPr bwMode="auto">
          <a:xfrm>
            <a:off x="400050" y="438150"/>
            <a:ext cx="8345488" cy="407988"/>
            <a:chOff x="400778" y="438150"/>
            <a:chExt cx="8343994" cy="408049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0778" y="827146"/>
              <a:ext cx="8343994" cy="19053"/>
            </a:xfrm>
            <a:prstGeom prst="rect">
              <a:avLst/>
            </a:prstGeom>
            <a:solidFill>
              <a:srgbClr val="0F73C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pic>
          <p:nvPicPr>
            <p:cNvPr id="1032" name="Picture 12"/>
            <p:cNvPicPr>
              <a:picLocks noChangeAspect="1"/>
            </p:cNvPicPr>
            <p:nvPr userDrawn="1"/>
          </p:nvPicPr>
          <p:blipFill>
            <a:blip r:embed="rId3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15837" y="438150"/>
              <a:ext cx="325737" cy="232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027" name="Title Placeholder 23"/>
          <p:cNvSpPr>
            <a:spLocks noGrp="1"/>
          </p:cNvSpPr>
          <p:nvPr>
            <p:ph type="title"/>
          </p:nvPr>
        </p:nvSpPr>
        <p:spPr bwMode="auto">
          <a:xfrm>
            <a:off x="365125" y="57150"/>
            <a:ext cx="7864475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3" name="Slide Number Placeholder 27"/>
          <p:cNvSpPr txBox="1">
            <a:spLocks/>
          </p:cNvSpPr>
          <p:nvPr/>
        </p:nvSpPr>
        <p:spPr>
          <a:xfrm>
            <a:off x="8448675" y="4772025"/>
            <a:ext cx="390525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marR="0" indent="0" algn="ct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 typeface="Arial" panose="020B0604020202020204" pitchFamily="34" charset="0"/>
              <a:buNone/>
              <a:tabLst/>
              <a:defRPr sz="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defRPr/>
            </a:pPr>
            <a:fld id="{9B86059C-0B7F-F140-9E3F-CD83B681D04B}" type="slidenum">
              <a:rPr lang="en-US" smtClean="0">
                <a:solidFill>
                  <a:srgbClr val="898989"/>
                </a:solidFill>
                <a:latin typeface="Calibri" panose="020F0502020204030204" pitchFamily="34" charset="0"/>
              </a:rPr>
              <a:pPr>
                <a:lnSpc>
                  <a:spcPct val="100000"/>
                </a:lnSpc>
                <a:defRPr/>
              </a:pPr>
              <a:t>‹#›</a:t>
            </a:fld>
            <a:endParaRPr lang="en-US" dirty="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34" name="Footer Placeholder 4"/>
          <p:cNvSpPr txBox="1">
            <a:spLocks/>
          </p:cNvSpPr>
          <p:nvPr/>
        </p:nvSpPr>
        <p:spPr>
          <a:xfrm>
            <a:off x="5562600" y="4772025"/>
            <a:ext cx="2889250" cy="246063"/>
          </a:xfrm>
          <a:prstGeom prst="rect">
            <a:avLst/>
          </a:prstGeom>
        </p:spPr>
        <p:txBody>
          <a:bodyPr lIns="0" tIns="0" rIns="0" bIns="0" anchor="ctr"/>
          <a:lstStyle>
            <a:defPPr>
              <a:defRPr lang="en-US"/>
            </a:defPPr>
            <a:lvl1pPr marL="0" algn="r" defTabSz="914400" rtl="0" eaLnBrk="1" latinLnBrk="0" hangingPunct="1">
              <a:defRPr lang="en-US" sz="800" kern="1200" smtClean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dirty="0">
                <a:solidFill>
                  <a:srgbClr val="898989"/>
                </a:solidFill>
                <a:latin typeface="Calibri" panose="020F0502020204030204" pitchFamily="34" charset="0"/>
              </a:rPr>
              <a:t>© 2015 Quantum Corporation | </a:t>
            </a:r>
            <a:r>
              <a:rPr i="1" dirty="0">
                <a:solidFill>
                  <a:srgbClr val="898989"/>
                </a:solidFill>
                <a:latin typeface="Calibri" panose="020F0502020204030204" pitchFamily="34" charset="0"/>
              </a:rPr>
              <a:t>Company Confidential</a:t>
            </a:r>
          </a:p>
        </p:txBody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00050" y="1200150"/>
            <a:ext cx="828675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13" r:id="rId1"/>
    <p:sldLayoutId id="2147483709" r:id="rId2"/>
    <p:sldLayoutId id="2147483710" r:id="rId3"/>
    <p:sldLayoutId id="2147483714" r:id="rId4"/>
    <p:sldLayoutId id="2147483711" r:id="rId5"/>
    <p:sldLayoutId id="2147483712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  <p:sldLayoutId id="2147483726" r:id="rId18"/>
    <p:sldLayoutId id="2147483727" r:id="rId19"/>
    <p:sldLayoutId id="2147483728" r:id="rId20"/>
    <p:sldLayoutId id="2147483739" r:id="rId21"/>
    <p:sldLayoutId id="2147483729" r:id="rId22"/>
    <p:sldLayoutId id="2147483730" r:id="rId23"/>
    <p:sldLayoutId id="2147483731" r:id="rId24"/>
    <p:sldLayoutId id="2147483738" r:id="rId25"/>
    <p:sldLayoutId id="2147483732" r:id="rId26"/>
    <p:sldLayoutId id="2147483733" r:id="rId27"/>
    <p:sldLayoutId id="2147483734" r:id="rId28"/>
    <p:sldLayoutId id="2147483735" r:id="rId29"/>
    <p:sldLayoutId id="2147483736" r:id="rId30"/>
    <p:sldLayoutId id="2147483737" r:id="rId31"/>
  </p:sldLayoutIdLst>
  <p:txStyles>
    <p:titleStyle>
      <a:lvl1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lang="en-US" sz="2400" b="1" kern="1200" dirty="0">
          <a:solidFill>
            <a:srgbClr val="0F73C3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2pPr>
      <a:lvl3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3pPr>
      <a:lvl4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4pPr>
      <a:lvl5pPr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 b="1">
          <a:solidFill>
            <a:srgbClr val="0F73C3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227013" indent="-227013" algn="l" rtl="0" eaLnBrk="1" fontAlgn="base" hangingPunct="1">
        <a:spcBef>
          <a:spcPts val="300"/>
        </a:spcBef>
        <a:spcAft>
          <a:spcPts val="300"/>
        </a:spcAft>
        <a:buSzPct val="95000"/>
        <a:buBlip>
          <a:blip r:embed="rId34"/>
        </a:buBlip>
        <a:defRPr lang="en-US" sz="2000" kern="1200" dirty="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ＭＳ Ｐゴシック" charset="0"/>
        </a:defRPr>
      </a:lvl1pPr>
      <a:lvl2pPr marL="569913" indent="-171450" algn="l" rtl="0" eaLnBrk="1" fontAlgn="base" hangingPunct="1">
        <a:spcBef>
          <a:spcPct val="0"/>
        </a:spcBef>
        <a:spcAft>
          <a:spcPts val="200"/>
        </a:spcAft>
        <a:buClr>
          <a:srgbClr val="0F73C3"/>
        </a:buClr>
        <a:buSzPct val="95000"/>
        <a:buFont typeface="Arial" charset="0"/>
        <a:buChar char="–"/>
        <a:defRPr sz="16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2pPr>
      <a:lvl3pPr marL="858838" indent="-1730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Wingdings" charset="0"/>
        <a:buChar char="§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3pPr>
      <a:lvl4pPr marL="108426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•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4pPr>
      <a:lvl5pPr marL="1255713" indent="-109538" algn="l" rtl="0" eaLnBrk="1" fontAlgn="base" hangingPunct="1">
        <a:spcBef>
          <a:spcPts val="200"/>
        </a:spcBef>
        <a:spcAft>
          <a:spcPts val="200"/>
        </a:spcAft>
        <a:buClr>
          <a:srgbClr val="0F73C3"/>
        </a:buClr>
        <a:buFont typeface="Arial" charset="0"/>
        <a:buChar char="»"/>
        <a:defRPr sz="1400" kern="1200">
          <a:solidFill>
            <a:srgbClr val="414141"/>
          </a:solidFill>
          <a:latin typeface="Calibri" panose="020F0502020204030204" pitchFamily="34" charset="0"/>
          <a:ea typeface="ＭＳ Ｐゴシック" charset="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rgbClr val="454545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qwikipedia.brainkeeper.net/index.php?action=workspace.page&amp;ZDPOFMWE=0ZVvn9KW" TargetMode="External"/><Relationship Id="rId4" Type="http://schemas.openxmlformats.org/officeDocument/2006/relationships/hyperlink" Target="http://qwikipedia.brainkeeper.net/index.php?action=workspace.page&amp;ZDPOFMWE=0ZVvn9KY" TargetMode="External"/><Relationship Id="rId5" Type="http://schemas.openxmlformats.org/officeDocument/2006/relationships/hyperlink" Target="http://qwikipedia.brainkeeper.net/index.php?action=workspace.page&amp;ZDPOFMWE=0ZVvn92Q" TargetMode="External"/><Relationship Id="rId6" Type="http://schemas.openxmlformats.org/officeDocument/2006/relationships/hyperlink" Target="http://qwikipedia.brainkeeper.net/index.php?action=workspace.page&amp;ZDPOFMWE=0ZVvn92R" TargetMode="External"/><Relationship Id="rId7" Type="http://schemas.openxmlformats.org/officeDocument/2006/relationships/hyperlink" Target="http://qwikipedia.brainkeeper.net/index.php?action=workspace.page&amp;ZDPOFMWE=0ZVvn92S" TargetMode="External"/><Relationship Id="rId8" Type="http://schemas.openxmlformats.org/officeDocument/2006/relationships/hyperlink" Target="https://vimeo.com/user8619949/review/124050301/fdceda9935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wikipedia.brainkeeper.net/index.php?action=workspace.page&amp;ZDPOFMWE=0ZVvn9KV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qsweb.quantum.com/wiki/tiki-index.php?page=StorNext+Products+-+StorNext+Connect" TargetMode="External"/><Relationship Id="rId4" Type="http://schemas.openxmlformats.org/officeDocument/2006/relationships/hyperlink" Target="https://qsweb.quantum.com/files_plugin_files1.php?mycategory=2222" TargetMode="External"/><Relationship Id="rId5" Type="http://schemas.openxmlformats.org/officeDocument/2006/relationships/hyperlink" Target="http://www.demosondemand.com/it/vendors/quantum.asp" TargetMode="External"/><Relationship Id="rId6" Type="http://schemas.openxmlformats.org/officeDocument/2006/relationships/hyperlink" Target="https://www.youtube.com/watch?v=ThnMrnqBIZg" TargetMode="External"/><Relationship Id="rId7" Type="http://schemas.openxmlformats.org/officeDocument/2006/relationships/image" Target="../media/image63.png"/><Relationship Id="rId8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csweb.quantum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sweb.quantum.com/files_plugin_files1.php?mycategory=2222" TargetMode="External"/><Relationship Id="rId3" Type="http://schemas.openxmlformats.org/officeDocument/2006/relationships/image" Target="../media/image6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4" Type="http://schemas.openxmlformats.org/officeDocument/2006/relationships/hyperlink" Target="http://www.quantum.com/serviceandsupport/softwareanddocumentationdownloads/stornextconnect/index.aspx" TargetMode="External"/><Relationship Id="rId5" Type="http://schemas.openxmlformats.org/officeDocument/2006/relationships/image" Target="../media/image67.png"/><Relationship Id="rId6" Type="http://schemas.openxmlformats.org/officeDocument/2006/relationships/image" Target="../media/image2.png"/><Relationship Id="rId7" Type="http://schemas.openxmlformats.org/officeDocument/2006/relationships/hyperlink" Target="https://qsweb.quantum.com/wiki/tiki-index.php?page=StorNext+Products+-+StorNext+Connect%23resources" TargetMode="External"/><Relationship Id="rId8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stornext.com/products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orNextConnectFeedback@Quantum.Com" TargetMode="External"/><Relationship Id="rId3" Type="http://schemas.openxmlformats.org/officeDocument/2006/relationships/image" Target="../media/image54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4" Type="http://schemas.openxmlformats.org/officeDocument/2006/relationships/image" Target="../media/image57.png"/><Relationship Id="rId5" Type="http://schemas.openxmlformats.org/officeDocument/2006/relationships/image" Target="../media/image58.png"/><Relationship Id="rId6" Type="http://schemas.openxmlformats.org/officeDocument/2006/relationships/image" Target="../media/image59.png"/><Relationship Id="rId7" Type="http://schemas.openxmlformats.org/officeDocument/2006/relationships/image" Target="../media/image60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qsweb.quantum.com/files_plugin_files1.php?mycategory=2222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emosondemand.com/it/vendors/quantum.asp" TargetMode="External"/><Relationship Id="rId3" Type="http://schemas.openxmlformats.org/officeDocument/2006/relationships/hyperlink" Target="https://www.youtube.com/watch?v=ThnMrnqBIZ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quantum.app.box.com/s/wmth7cpyg45ut1n8voyks1cw8qs4aca2" TargetMode="External"/><Relationship Id="rId4" Type="http://schemas.openxmlformats.org/officeDocument/2006/relationships/hyperlink" Target="https://stornextconnect.quantum.com/" TargetMode="External"/><Relationship Id="rId5" Type="http://schemas.openxmlformats.org/officeDocument/2006/relationships/hyperlink" Target="http://qsweb.quantum.com/wiki/tiki-download_file.php?fileId=12923" TargetMode="External"/><Relationship Id="rId6" Type="http://schemas.openxmlformats.org/officeDocument/2006/relationships/hyperlink" Target="http://qsweb.quantum.com/wiki/tiki-download_file.php?fileId=12924" TargetMode="External"/><Relationship Id="rId7" Type="http://schemas.openxmlformats.org/officeDocument/2006/relationships/image" Target="../media/image61.png"/><Relationship Id="rId8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StorNextConnectFeedback@Quantum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latin typeface="Calibri" charset="0"/>
              </a:rPr>
              <a:t>September 2015</a:t>
            </a:r>
            <a:endParaRPr lang="en-US" dirty="0">
              <a:latin typeface="Calibri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057400" y="1647944"/>
            <a:ext cx="6705600" cy="1778946"/>
          </a:xfrm>
        </p:spPr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en-US" sz="4400" cap="none" dirty="0" smtClean="0"/>
              <a:t>StorNext Connect </a:t>
            </a:r>
          </a:p>
          <a:p>
            <a:pPr>
              <a:defRPr/>
            </a:pPr>
            <a:endParaRPr lang="en-US" cap="none" dirty="0"/>
          </a:p>
          <a:p>
            <a:pPr>
              <a:defRPr/>
            </a:pPr>
            <a:r>
              <a:rPr lang="en-US" cap="none" dirty="0" smtClean="0"/>
              <a:t>Deployment onto all Quantum Appliances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Required Training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Anyone that will be preforming an ‘onsite’ or ‘remote’ installation will need to perform the self training</a:t>
            </a:r>
          </a:p>
          <a:p>
            <a:pPr lvl="1"/>
            <a:r>
              <a:rPr lang="en-US" dirty="0" smtClean="0"/>
              <a:t>There is a 2 day StorNext training session available on </a:t>
            </a:r>
            <a:r>
              <a:rPr lang="en-US" dirty="0" smtClean="0">
                <a:hlinkClick r:id="rId2"/>
              </a:rPr>
              <a:t>internal site</a:t>
            </a:r>
            <a:r>
              <a:rPr lang="en-US" dirty="0" smtClean="0"/>
              <a:t>…everyone should at least perform the following for preparation of installation</a:t>
            </a:r>
          </a:p>
          <a:p>
            <a:pPr lvl="2"/>
            <a:r>
              <a:rPr lang="en-US" b="1" u="sng" dirty="0"/>
              <a:t> </a:t>
            </a:r>
            <a:r>
              <a:rPr lang="en-US" dirty="0" smtClean="0">
                <a:hlinkClick r:id="rId3"/>
              </a:rPr>
              <a:t>Introduction </a:t>
            </a:r>
            <a:r>
              <a:rPr lang="en-US" dirty="0">
                <a:hlinkClick r:id="rId3"/>
              </a:rPr>
              <a:t>and StorNext Connect Websites</a:t>
            </a:r>
            <a:r>
              <a:rPr lang="en-US" dirty="0"/>
              <a:t> - Neil Bannister (Intro) and AJ Lewis (StorNext Connect Websites</a:t>
            </a:r>
            <a:r>
              <a:rPr lang="en-US" dirty="0" smtClean="0"/>
              <a:t>)</a:t>
            </a:r>
          </a:p>
          <a:p>
            <a:pPr lvl="2"/>
            <a:r>
              <a:rPr lang="en-US" dirty="0" smtClean="0">
                <a:hlinkClick r:id="rId4"/>
              </a:rPr>
              <a:t>StorNext </a:t>
            </a:r>
            <a:r>
              <a:rPr lang="en-US" dirty="0">
                <a:hlinkClick r:id="rId4"/>
              </a:rPr>
              <a:t>Connect Installation Overview</a:t>
            </a:r>
            <a:r>
              <a:rPr lang="en-US" dirty="0"/>
              <a:t> - Mark </a:t>
            </a:r>
            <a:r>
              <a:rPr lang="en-US" dirty="0" smtClean="0"/>
              <a:t>Reinhardt</a:t>
            </a:r>
          </a:p>
          <a:p>
            <a:pPr lvl="2"/>
            <a:r>
              <a:rPr lang="en-US" dirty="0" smtClean="0">
                <a:hlinkClick r:id="rId5"/>
              </a:rPr>
              <a:t>StorNext </a:t>
            </a:r>
            <a:r>
              <a:rPr lang="en-US" dirty="0">
                <a:hlinkClick r:id="rId5"/>
              </a:rPr>
              <a:t>Connect Training and Documentation</a:t>
            </a:r>
            <a:r>
              <a:rPr lang="en-US" dirty="0"/>
              <a:t> - Keith </a:t>
            </a:r>
            <a:r>
              <a:rPr lang="en-US" dirty="0" smtClean="0"/>
              <a:t>Lenehan</a:t>
            </a:r>
          </a:p>
          <a:p>
            <a:pPr lvl="2"/>
            <a:r>
              <a:rPr lang="en-US" dirty="0"/>
              <a:t> </a:t>
            </a:r>
            <a:r>
              <a:rPr lang="en-US" dirty="0" smtClean="0">
                <a:hlinkClick r:id="rId6"/>
              </a:rPr>
              <a:t>StorNext </a:t>
            </a:r>
            <a:r>
              <a:rPr lang="en-US" dirty="0">
                <a:hlinkClick r:id="rId6"/>
              </a:rPr>
              <a:t>Connect Bootstrap and Customer Install (aka StorNext Pro Install) Demo</a:t>
            </a:r>
            <a:r>
              <a:rPr lang="en-US" dirty="0"/>
              <a:t> - John </a:t>
            </a:r>
            <a:r>
              <a:rPr lang="en-US" dirty="0" smtClean="0"/>
              <a:t>Koniges</a:t>
            </a:r>
          </a:p>
          <a:p>
            <a:pPr lvl="2"/>
            <a:r>
              <a:rPr lang="en-US" dirty="0" smtClean="0">
                <a:hlinkClick r:id="rId7"/>
              </a:rPr>
              <a:t>StorNext </a:t>
            </a:r>
            <a:r>
              <a:rPr lang="en-US" dirty="0">
                <a:hlinkClick r:id="rId7"/>
              </a:rPr>
              <a:t>Connect Customer Install Debugging</a:t>
            </a:r>
            <a:r>
              <a:rPr lang="en-US" dirty="0"/>
              <a:t> - John </a:t>
            </a:r>
            <a:r>
              <a:rPr lang="en-US" dirty="0" smtClean="0"/>
              <a:t>Koniges</a:t>
            </a:r>
          </a:p>
          <a:p>
            <a:r>
              <a:rPr lang="en-US" dirty="0" smtClean="0"/>
              <a:t>There is also an </a:t>
            </a:r>
            <a:r>
              <a:rPr lang="en-US" dirty="0" smtClean="0">
                <a:hlinkClick r:id="rId8"/>
              </a:rPr>
              <a:t>video </a:t>
            </a:r>
            <a:r>
              <a:rPr lang="en-US" dirty="0" smtClean="0"/>
              <a:t>of a Pro Installation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39770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Prerequisites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710" y="963084"/>
            <a:ext cx="8286023" cy="3394472"/>
          </a:xfrm>
        </p:spPr>
        <p:txBody>
          <a:bodyPr/>
          <a:lstStyle/>
          <a:p>
            <a:r>
              <a:rPr lang="en-US" sz="2400" dirty="0" smtClean="0"/>
              <a:t>Quantum Appliance with StorNext software v5.2.0.1 </a:t>
            </a:r>
            <a:r>
              <a:rPr lang="en-US" sz="2400" dirty="0"/>
              <a:t>or </a:t>
            </a:r>
            <a:r>
              <a:rPr lang="en-US" sz="2400" dirty="0" smtClean="0"/>
              <a:t>later</a:t>
            </a:r>
            <a:endParaRPr lang="en-US" sz="2800" dirty="0"/>
          </a:p>
          <a:p>
            <a:pPr lvl="0"/>
            <a:r>
              <a:rPr lang="en-US" sz="2400" dirty="0" smtClean="0"/>
              <a:t>StorNext Environment with 2 networks</a:t>
            </a:r>
          </a:p>
          <a:p>
            <a:pPr lvl="1"/>
            <a:r>
              <a:rPr lang="en-US" sz="2400" dirty="0" smtClean="0"/>
              <a:t>A management network for access to web tools</a:t>
            </a:r>
          </a:p>
          <a:p>
            <a:pPr lvl="2"/>
            <a:r>
              <a:rPr lang="en-US" sz="1800" dirty="0" smtClean="0"/>
              <a:t>DNS Server with updated/valid lookup and hostnames</a:t>
            </a:r>
          </a:p>
          <a:p>
            <a:pPr lvl="2"/>
            <a:r>
              <a:rPr lang="en-US" sz="1800" dirty="0" smtClean="0"/>
              <a:t>NTP Server access or local NTP server</a:t>
            </a:r>
          </a:p>
          <a:p>
            <a:pPr lvl="2"/>
            <a:r>
              <a:rPr lang="en-US" sz="1800" dirty="0" smtClean="0"/>
              <a:t>SMTP server for delivery of email notifications</a:t>
            </a:r>
          </a:p>
          <a:p>
            <a:pPr lvl="1"/>
            <a:r>
              <a:rPr lang="en-US" sz="2400" dirty="0" smtClean="0"/>
              <a:t>A storage network for dedicated configuration and performance</a:t>
            </a:r>
          </a:p>
          <a:p>
            <a:pPr lvl="2"/>
            <a:r>
              <a:rPr lang="en-US" sz="1800" dirty="0" smtClean="0"/>
              <a:t>QXS storage array with firm level GL105P005</a:t>
            </a:r>
          </a:p>
          <a:p>
            <a:pPr lvl="2"/>
            <a:r>
              <a:rPr lang="en-US" sz="1800" dirty="0" smtClean="0"/>
              <a:t>Configuration of AEL library on dedicated Fibre Channel zone</a:t>
            </a:r>
          </a:p>
        </p:txBody>
      </p:sp>
    </p:spTree>
    <p:extLst>
      <p:ext uri="{BB962C8B-B14F-4D97-AF65-F5344CB8AC3E}">
        <p14:creationId xmlns:p14="http://schemas.microsoft.com/office/powerpoint/2010/main" val="1717255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7400" y="1750979"/>
            <a:ext cx="6705600" cy="1506571"/>
          </a:xfrm>
        </p:spPr>
        <p:txBody>
          <a:bodyPr>
            <a:normAutofit fontScale="92500" lnSpcReduction="20000"/>
          </a:bodyPr>
          <a:lstStyle/>
          <a:p>
            <a:r>
              <a:rPr lang="en-US" sz="5600" cap="none" dirty="0" smtClean="0"/>
              <a:t>StorNext Connect</a:t>
            </a:r>
          </a:p>
          <a:p>
            <a:endParaRPr lang="en-US" cap="none" dirty="0" smtClean="0"/>
          </a:p>
          <a:p>
            <a:r>
              <a:rPr lang="en-US" cap="none" dirty="0" smtClean="0"/>
              <a:t>Support of StorNext IB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145313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 Resources for Deployment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386" y="1013114"/>
            <a:ext cx="8587359" cy="3394472"/>
          </a:xfrm>
        </p:spPr>
        <p:txBody>
          <a:bodyPr/>
          <a:lstStyle/>
          <a:p>
            <a:r>
              <a:rPr lang="en-US" dirty="0" smtClean="0"/>
              <a:t>StorNext Connect Product Information</a:t>
            </a:r>
          </a:p>
          <a:p>
            <a:pPr lvl="1"/>
            <a:r>
              <a:rPr lang="en-US" dirty="0" smtClean="0"/>
              <a:t>Quantum.COM and StorNext.COM product page</a:t>
            </a:r>
          </a:p>
          <a:p>
            <a:pPr lvl="2"/>
            <a:r>
              <a:rPr lang="en-US" dirty="0"/>
              <a:t>StorNext Connect Request </a:t>
            </a:r>
            <a:r>
              <a:rPr lang="en-US" dirty="0" smtClean="0"/>
              <a:t>Form</a:t>
            </a:r>
          </a:p>
          <a:p>
            <a:pPr lvl="1"/>
            <a:r>
              <a:rPr lang="en-US" dirty="0" smtClean="0"/>
              <a:t>StorNext Connect Customer Presentation (update in progress)</a:t>
            </a:r>
          </a:p>
          <a:p>
            <a:r>
              <a:rPr lang="en-US" dirty="0" smtClean="0"/>
              <a:t>StorNext Connect Demo</a:t>
            </a:r>
          </a:p>
          <a:p>
            <a:pPr lvl="1"/>
            <a:r>
              <a:rPr lang="en-US" dirty="0" smtClean="0"/>
              <a:t>Schedule a Demo hosted in SuperNAP with your SE</a:t>
            </a:r>
          </a:p>
          <a:p>
            <a:r>
              <a:rPr lang="en-US" dirty="0" smtClean="0"/>
              <a:t>Documentation </a:t>
            </a:r>
            <a:r>
              <a:rPr lang="en-US" dirty="0"/>
              <a:t>is available </a:t>
            </a:r>
            <a:r>
              <a:rPr lang="en-US" dirty="0" smtClean="0"/>
              <a:t>to </a:t>
            </a:r>
            <a:r>
              <a:rPr lang="en-US" dirty="0"/>
              <a:t>on </a:t>
            </a:r>
            <a:r>
              <a:rPr lang="en-US" u="sng" dirty="0" smtClean="0">
                <a:hlinkClick r:id="rId2"/>
              </a:rPr>
              <a:t>CSWeb</a:t>
            </a:r>
            <a:endParaRPr lang="en-US" u="sng" dirty="0" smtClean="0"/>
          </a:p>
          <a:p>
            <a:pPr lvl="1"/>
            <a:r>
              <a:rPr lang="en-US" dirty="0" smtClean="0"/>
              <a:t>All documents related  </a:t>
            </a:r>
            <a:r>
              <a:rPr lang="en-US" dirty="0" smtClean="0">
                <a:hlinkClick r:id="rId3"/>
              </a:rPr>
              <a:t>StorNext Connect </a:t>
            </a:r>
            <a:r>
              <a:rPr lang="en-US" dirty="0" smtClean="0"/>
              <a:t>to </a:t>
            </a:r>
            <a:r>
              <a:rPr lang="en-US" dirty="0" smtClean="0">
                <a:hlinkClick r:id="rId4"/>
              </a:rPr>
              <a:t>v1.0.3 </a:t>
            </a:r>
            <a:endParaRPr lang="en-US" dirty="0" smtClean="0"/>
          </a:p>
          <a:p>
            <a:r>
              <a:rPr lang="en-US" dirty="0" smtClean="0"/>
              <a:t>Product videos available:</a:t>
            </a:r>
          </a:p>
          <a:p>
            <a:pPr lvl="1"/>
            <a:r>
              <a:rPr lang="en-US" dirty="0" smtClean="0"/>
              <a:t>Product video on “DemosOnDemand” (</a:t>
            </a:r>
            <a:r>
              <a:rPr lang="en-US" dirty="0" smtClean="0">
                <a:hlinkClick r:id="rId5"/>
              </a:rPr>
              <a:t>link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Product video on YouTube channel QuantumKnowHow (</a:t>
            </a:r>
            <a:r>
              <a:rPr lang="en-US" dirty="0" smtClean="0">
                <a:hlinkClick r:id="rId6"/>
              </a:rPr>
              <a:t>video</a:t>
            </a:r>
            <a:r>
              <a:rPr lang="en-US" dirty="0" smtClean="0"/>
              <a:t>)</a:t>
            </a:r>
          </a:p>
          <a:p>
            <a:r>
              <a:rPr lang="en-US" dirty="0" smtClean="0"/>
              <a:t>Utilize eXpress process for customer configurations that are not documented</a:t>
            </a: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494169" y="986669"/>
            <a:ext cx="2376138" cy="17255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169" y="2921157"/>
            <a:ext cx="2395307" cy="14026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3479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Request Page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4493341" cy="3394472"/>
          </a:xfrm>
        </p:spPr>
        <p:txBody>
          <a:bodyPr/>
          <a:lstStyle/>
          <a:p>
            <a:r>
              <a:rPr lang="en-US" dirty="0" smtClean="0"/>
              <a:t>Customer Connect request form </a:t>
            </a:r>
          </a:p>
          <a:p>
            <a:pPr lvl="1"/>
            <a:r>
              <a:rPr lang="en-US" dirty="0" smtClean="0"/>
              <a:t>Quantum and StorNext product page</a:t>
            </a:r>
          </a:p>
          <a:p>
            <a:pPr lvl="1"/>
            <a:r>
              <a:rPr lang="en-US" dirty="0" smtClean="0"/>
              <a:t>StorNextConnect.Quantum.Com page</a:t>
            </a:r>
          </a:p>
          <a:p>
            <a:r>
              <a:rPr lang="en-US" dirty="0" smtClean="0"/>
              <a:t>Requests from customers that have a Quantum Appliance will be scheduled for installation</a:t>
            </a:r>
          </a:p>
          <a:p>
            <a:r>
              <a:rPr lang="en-US" dirty="0" smtClean="0"/>
              <a:t>Request for information on Quantum Appliance, StorNext Connect, and any other product will be a sales lead.</a:t>
            </a: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5298063" y="976745"/>
            <a:ext cx="2848409" cy="380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711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CSWeb resources (</a:t>
            </a:r>
            <a:r>
              <a:rPr lang="en-US" dirty="0" smtClean="0">
                <a:hlinkClick r:id="rId2"/>
              </a:rPr>
              <a:t>v1.0.3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idx="1"/>
          </p:nvPr>
        </p:nvSpPr>
        <p:spPr>
          <a:xfrm>
            <a:off x="400778" y="1200151"/>
            <a:ext cx="3239238" cy="3394472"/>
          </a:xfrm>
        </p:spPr>
        <p:txBody>
          <a:bodyPr/>
          <a:lstStyle/>
          <a:p>
            <a:r>
              <a:rPr lang="en-US" dirty="0" smtClean="0"/>
              <a:t>Resource updated for each product revision</a:t>
            </a:r>
          </a:p>
          <a:p>
            <a:pPr lvl="1"/>
            <a:r>
              <a:rPr lang="en-US" dirty="0" smtClean="0"/>
              <a:t>Maintenance releases will have specific checklist of deliverables</a:t>
            </a:r>
          </a:p>
          <a:p>
            <a:r>
              <a:rPr lang="en-US" dirty="0" smtClean="0"/>
              <a:t>Only the latest version of StorNext Connect is available</a:t>
            </a:r>
          </a:p>
          <a:p>
            <a:pPr lvl="1"/>
            <a:r>
              <a:rPr lang="en-US" dirty="0" smtClean="0"/>
              <a:t>When Connect is deployed, it is with the latest version of the software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837" y="966952"/>
            <a:ext cx="4566002" cy="380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1862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References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5445" y="837200"/>
            <a:ext cx="2232356" cy="3577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StorNext Website</a:t>
            </a:r>
            <a:endParaRPr lang="en-US" u="sng" dirty="0"/>
          </a:p>
        </p:txBody>
      </p:sp>
      <p:pic>
        <p:nvPicPr>
          <p:cNvPr id="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913" y="1994470"/>
            <a:ext cx="2786479" cy="199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88" y="1274803"/>
            <a:ext cx="2850781" cy="190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3357974" y="1607667"/>
            <a:ext cx="2232356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6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Quantum Website</a:t>
            </a:r>
          </a:p>
        </p:txBody>
      </p:sp>
      <p:pic>
        <p:nvPicPr>
          <p:cNvPr id="1026" name="Picture 2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849" y="2436349"/>
            <a:ext cx="3042760" cy="1942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 Placeholder 2"/>
          <p:cNvSpPr txBox="1">
            <a:spLocks/>
          </p:cNvSpPr>
          <p:nvPr/>
        </p:nvSpPr>
        <p:spPr bwMode="auto">
          <a:xfrm>
            <a:off x="6191125" y="2090779"/>
            <a:ext cx="2524207" cy="327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6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en-US" dirty="0" smtClean="0"/>
              <a:t>CSWeb Partner Portal</a:t>
            </a:r>
          </a:p>
        </p:txBody>
      </p:sp>
      <p:graphicFrame>
        <p:nvGraphicFramePr>
          <p:cNvPr id="9" name="Table 275"/>
          <p:cNvGraphicFramePr/>
          <p:nvPr>
            <p:extLst>
              <p:ext uri="{D42A27DB-BD31-4B8C-83A1-F6EECF244321}">
                <p14:modId xmlns:p14="http://schemas.microsoft.com/office/powerpoint/2010/main" val="157715298"/>
              </p:ext>
            </p:extLst>
          </p:nvPr>
        </p:nvGraphicFramePr>
        <p:xfrm>
          <a:off x="5092001" y="977001"/>
          <a:ext cx="3713274" cy="595602"/>
        </p:xfrm>
        <a:graphic>
          <a:graphicData uri="http://schemas.openxmlformats.org/drawingml/2006/table">
            <a:tbl>
              <a:tblPr/>
              <a:tblGrid>
                <a:gridCol w="1856637"/>
                <a:gridCol w="1856637"/>
              </a:tblGrid>
              <a:tr h="0">
                <a:tc>
                  <a:txBody>
                    <a:bodyPr/>
                    <a:lstStyle/>
                    <a:p>
                      <a:pPr lvl="0" defTabSz="457200">
                        <a:tabLst>
                          <a:tab pos="914400" algn="l"/>
                        </a:tabLst>
                        <a:defRPr b="0" i="0"/>
                      </a:pPr>
                      <a:r>
                        <a:rPr sz="1400" dirty="0">
                          <a:solidFill>
                            <a:srgbClr val="0F73C3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Model Number</a:t>
                      </a:r>
                    </a:p>
                  </a:txBody>
                  <a:tcPr marL="50800" marR="50800" marT="38100" marB="38100" anchor="ctr" horzOverflow="overflow">
                    <a:lnL w="12700">
                      <a:solidFill>
                        <a:srgbClr val="A8A8A8"/>
                      </a:solidFill>
                      <a:round/>
                    </a:lnL>
                    <a:lnR w="12700">
                      <a:solidFill>
                        <a:srgbClr val="A8A8A8"/>
                      </a:solidFill>
                      <a:round/>
                    </a:lnR>
                    <a:lnT w="12700">
                      <a:solidFill>
                        <a:srgbClr val="A8A8A8"/>
                      </a:solidFill>
                      <a:round/>
                    </a:lnT>
                    <a:lnB w="38100">
                      <a:solidFill>
                        <a:srgbClr val="A8A8A8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tabLst>
                          <a:tab pos="914400" algn="l"/>
                        </a:tabLst>
                        <a:defRPr b="0" i="0"/>
                      </a:pPr>
                      <a:r>
                        <a:rPr sz="1400" dirty="0">
                          <a:solidFill>
                            <a:srgbClr val="0F73C3"/>
                          </a:solidFill>
                          <a:latin typeface="Arial Bold"/>
                          <a:ea typeface="Arial Bold"/>
                          <a:cs typeface="Arial Bold"/>
                          <a:sym typeface="Arial Bold"/>
                        </a:rPr>
                        <a:t>Description</a:t>
                      </a:r>
                    </a:p>
                  </a:txBody>
                  <a:tcPr marL="50800" marR="50800" marT="38100" marB="38100" anchor="ctr" horzOverflow="overflow">
                    <a:lnL w="12700">
                      <a:solidFill>
                        <a:srgbClr val="A8A8A8"/>
                      </a:solidFill>
                      <a:round/>
                    </a:lnL>
                    <a:lnR w="12700">
                      <a:solidFill>
                        <a:srgbClr val="A8A8A8"/>
                      </a:solidFill>
                      <a:round/>
                    </a:lnR>
                    <a:lnT w="12700">
                      <a:solidFill>
                        <a:srgbClr val="A8A8A8"/>
                      </a:solidFill>
                      <a:round/>
                    </a:lnT>
                    <a:lnB w="38100">
                      <a:solidFill>
                        <a:srgbClr val="A8A8A8"/>
                      </a:solidFill>
                      <a:round/>
                    </a:lnB>
                    <a:noFill/>
                  </a:tcPr>
                </a:tc>
              </a:tr>
              <a:tr h="306043">
                <a:tc>
                  <a:txBody>
                    <a:bodyPr/>
                    <a:lstStyle/>
                    <a:p>
                      <a:pPr lvl="0" defTabSz="457200">
                        <a:defRPr b="0" i="0"/>
                      </a:pPr>
                      <a:r>
                        <a:rPr lang="en-US" sz="1100" dirty="0" smtClean="0">
                          <a:solidFill>
                            <a:srgbClr val="0F73C3"/>
                          </a:solidFill>
                          <a:latin typeface="Arial"/>
                          <a:ea typeface="Arial"/>
                          <a:cs typeface="Arial"/>
                        </a:rPr>
                        <a:t>9-04455-01</a:t>
                      </a:r>
                      <a:endParaRPr sz="1100" dirty="0">
                        <a:solidFill>
                          <a:srgbClr val="0F73C3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0800" marR="50800" marT="38100" marB="38100" anchor="ctr" horzOverflow="overflow">
                    <a:lnL w="12700">
                      <a:solidFill>
                        <a:srgbClr val="A8A8A8"/>
                      </a:solidFill>
                      <a:round/>
                    </a:lnL>
                    <a:lnR w="12700">
                      <a:solidFill>
                        <a:srgbClr val="A8A8A8"/>
                      </a:solidFill>
                      <a:round/>
                    </a:lnR>
                    <a:lnT w="38100">
                      <a:solidFill>
                        <a:srgbClr val="A8A8A8"/>
                      </a:solidFill>
                      <a:round/>
                    </a:lnT>
                    <a:lnB w="12700">
                      <a:solidFill>
                        <a:srgbClr val="A8A8A8"/>
                      </a:solidFill>
                      <a:round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lvl="0" defTabSz="457200">
                        <a:defRPr b="0" i="0"/>
                      </a:pPr>
                      <a:r>
                        <a:rPr sz="1100" dirty="0">
                          <a:solidFill>
                            <a:srgbClr val="0F73C3"/>
                          </a:solidFill>
                          <a:latin typeface="Arial"/>
                          <a:ea typeface="Arial"/>
                          <a:cs typeface="Arial"/>
                        </a:rPr>
                        <a:t>StorNext </a:t>
                      </a:r>
                      <a:r>
                        <a:rPr lang="en-US" sz="1100" dirty="0" smtClean="0">
                          <a:solidFill>
                            <a:srgbClr val="0F73C3"/>
                          </a:solidFill>
                          <a:latin typeface="Arial"/>
                          <a:ea typeface="Arial"/>
                          <a:cs typeface="Arial"/>
                        </a:rPr>
                        <a:t>Connect</a:t>
                      </a:r>
                      <a:r>
                        <a:rPr lang="en-US" sz="1100" baseline="0" dirty="0" smtClean="0">
                          <a:solidFill>
                            <a:srgbClr val="0F73C3"/>
                          </a:solidFill>
                          <a:latin typeface="Arial"/>
                          <a:ea typeface="Arial"/>
                          <a:cs typeface="Arial"/>
                        </a:rPr>
                        <a:t> </a:t>
                      </a:r>
                      <a:endParaRPr sz="1100" dirty="0">
                        <a:solidFill>
                          <a:srgbClr val="0F73C3"/>
                        </a:solidFill>
                        <a:latin typeface="Arial"/>
                        <a:ea typeface="Arial"/>
                        <a:cs typeface="Arial"/>
                      </a:endParaRPr>
                    </a:p>
                  </a:txBody>
                  <a:tcPr marL="50800" marR="50800" marT="38100" marB="38100" anchor="ctr" horzOverflow="overflow">
                    <a:lnL w="12700">
                      <a:solidFill>
                        <a:srgbClr val="A8A8A8"/>
                      </a:solidFill>
                      <a:round/>
                    </a:lnL>
                    <a:lnR w="12700">
                      <a:solidFill>
                        <a:srgbClr val="A8A8A8"/>
                      </a:solidFill>
                      <a:round/>
                    </a:lnR>
                    <a:lnT w="38100">
                      <a:solidFill>
                        <a:srgbClr val="A8A8A8"/>
                      </a:solidFill>
                      <a:round/>
                    </a:lnT>
                    <a:lnB w="12700">
                      <a:solidFill>
                        <a:srgbClr val="A8A8A8"/>
                      </a:solidFill>
                      <a:round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70933" y="3778217"/>
            <a:ext cx="28099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73C3"/>
                </a:solidFill>
              </a:rPr>
              <a:t>To request StorNext Connect send email to </a:t>
            </a:r>
          </a:p>
          <a:p>
            <a:r>
              <a:rPr lang="en-US" dirty="0" smtClean="0">
                <a:solidFill>
                  <a:srgbClr val="0F73C3"/>
                </a:solidFill>
              </a:rPr>
              <a:t>StorNextConnectRequest@Quantum.COM</a:t>
            </a:r>
            <a:endParaRPr lang="en-US" dirty="0">
              <a:solidFill>
                <a:srgbClr val="0F73C3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57412" y="4126331"/>
            <a:ext cx="28099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F73C3"/>
                </a:solidFill>
              </a:rPr>
              <a:t>To send feedback to email</a:t>
            </a:r>
          </a:p>
          <a:p>
            <a:r>
              <a:rPr lang="en-US" dirty="0" smtClean="0">
                <a:solidFill>
                  <a:srgbClr val="0F73C3"/>
                </a:solidFill>
              </a:rPr>
              <a:t>StorNextConnectFeedback@Quantum.COM</a:t>
            </a:r>
            <a:endParaRPr lang="en-US" dirty="0">
              <a:solidFill>
                <a:srgbClr val="0F73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3691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Call to Action for StorNext Connect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Identify the 20 Partner systems</a:t>
            </a:r>
          </a:p>
          <a:p>
            <a:pPr lvl="1"/>
            <a:r>
              <a:rPr lang="en-US" dirty="0" smtClean="0"/>
              <a:t>Assign a person and date for each of the systems. See list in Appendix.</a:t>
            </a:r>
          </a:p>
          <a:p>
            <a:pPr lvl="1"/>
            <a:r>
              <a:rPr lang="en-US" dirty="0" smtClean="0"/>
              <a:t>Have all 20 systems with StorNext Connect by end 3QCY2015</a:t>
            </a:r>
          </a:p>
          <a:p>
            <a:r>
              <a:rPr lang="en-US" dirty="0" smtClean="0"/>
              <a:t>Additional goal of 10 “existing IB” customers identified and installed by end of the quarter</a:t>
            </a:r>
          </a:p>
          <a:p>
            <a:r>
              <a:rPr lang="en-US" dirty="0" smtClean="0"/>
              <a:t>All feedback to sent to “stornextconnectfeedback@quantum.com”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3262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Partner Systems that need StorNext Connect installed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2923780"/>
              </p:ext>
            </p:extLst>
          </p:nvPr>
        </p:nvGraphicFramePr>
        <p:xfrm>
          <a:off x="986881" y="975837"/>
          <a:ext cx="6645311" cy="3658508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648587"/>
                <a:gridCol w="759421"/>
                <a:gridCol w="1079101"/>
                <a:gridCol w="1079101"/>
                <a:gridCol w="1079101"/>
              </a:tblGrid>
              <a:tr h="15623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+mn-lt"/>
                          <a:ea typeface="+mn-ea"/>
                        </a:rPr>
                        <a:t>Partner</a:t>
                      </a:r>
                      <a:endParaRPr lang="en-US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</a:rPr>
                        <a:t>Qty</a:t>
                      </a:r>
                      <a:endParaRPr lang="en-US" sz="14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</a:rPr>
                        <a:t>Serial Number</a:t>
                      </a:r>
                      <a:endParaRPr lang="en-US" sz="14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1414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Assigned to</a:t>
                      </a:r>
                      <a:endParaRPr lang="en-US" sz="14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solidFill>
                            <a:srgbClr val="41414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Date</a:t>
                      </a:r>
                      <a:r>
                        <a:rPr lang="en-US" sz="1400" baseline="0" dirty="0" smtClean="0">
                          <a:solidFill>
                            <a:srgbClr val="41414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 for installation</a:t>
                      </a:r>
                      <a:endParaRPr lang="en-US" sz="14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Aces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10484581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Key Code Media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10482232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Intervision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10484952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Alliance IT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10484997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1303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10484965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Simplemente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2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10484522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FCP Works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10484547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AD Digital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10484714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214269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RIVAS Y NAVA CONSULTORIA SA DE CV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10484654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Simplemente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10484928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Reboot CS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10484750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Omega Broadcast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10484698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Bridge Digital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10484745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CEV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10484993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HCS/Webistix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10484894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Chesapeake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10484917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Chesapeake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10484922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Vernick Technology Inc.</a:t>
                      </a: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100" dirty="0">
                          <a:solidFill>
                            <a:srgbClr val="414141"/>
                          </a:solidFill>
                          <a:effectLst/>
                        </a:rPr>
                        <a:t>10484916</a:t>
                      </a: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  <a:tr h="15623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solidFill>
                          <a:srgbClr val="41414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3567" marR="53567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56115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Deployment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064356"/>
            <a:ext cx="8286023" cy="3394472"/>
          </a:xfrm>
        </p:spPr>
        <p:txBody>
          <a:bodyPr/>
          <a:lstStyle/>
          <a:p>
            <a:r>
              <a:rPr lang="en-US" dirty="0"/>
              <a:t>The goal is to deploy StorNext Connect onto 100% of the Quantum StorNext Appliance Install Base</a:t>
            </a:r>
          </a:p>
          <a:p>
            <a:r>
              <a:rPr lang="en-US" dirty="0"/>
              <a:t>Beginning now, September 2015, StorNext Connect is available (by default) to all StorNext Appliance Install Base (IB)</a:t>
            </a:r>
          </a:p>
          <a:p>
            <a:pPr lvl="1"/>
            <a:r>
              <a:rPr lang="en-US" dirty="0"/>
              <a:t>Process to request/activate StorNext Connect </a:t>
            </a:r>
          </a:p>
          <a:p>
            <a:pPr lvl="2"/>
            <a:r>
              <a:rPr lang="en-US" dirty="0"/>
              <a:t>There is no software distribution kit or media</a:t>
            </a:r>
          </a:p>
          <a:p>
            <a:pPr lvl="1"/>
            <a:r>
              <a:rPr lang="en-US" dirty="0"/>
              <a:t>Process to configure StorNext Connect “onsite” or “remote”</a:t>
            </a:r>
          </a:p>
          <a:p>
            <a:pPr lvl="2"/>
            <a:r>
              <a:rPr lang="en-US" dirty="0"/>
              <a:t>All installations must meet the system prerequisites requirements</a:t>
            </a:r>
          </a:p>
          <a:p>
            <a:pPr lvl="1"/>
            <a:r>
              <a:rPr lang="en-US" dirty="0"/>
              <a:t>Tips and Guides for operating StorNext Connect</a:t>
            </a:r>
          </a:p>
          <a:p>
            <a:pPr lvl="2"/>
            <a:r>
              <a:rPr lang="en-US" dirty="0"/>
              <a:t>Looking for continuous feedback, use </a:t>
            </a:r>
            <a:r>
              <a:rPr lang="en-US" dirty="0" err="1">
                <a:hlinkClick r:id="rId2"/>
              </a:rPr>
              <a:t>StorNextConnectFeedback@Quantum.Com</a:t>
            </a:r>
            <a:endParaRPr lang="en-US" dirty="0"/>
          </a:p>
          <a:p>
            <a:pPr lvl="1"/>
            <a:r>
              <a:rPr lang="en-US" dirty="0"/>
              <a:t>If StorNext Connect is not deployed due to customer/partner preference, the product team would like to capture these exceptions.</a:t>
            </a:r>
          </a:p>
          <a:p>
            <a:pPr lvl="2"/>
            <a:r>
              <a:rPr lang="en-US" dirty="0"/>
              <a:t>Use the </a:t>
            </a:r>
            <a:r>
              <a:rPr lang="en-US" dirty="0" err="1">
                <a:hlinkClick r:id="rId2"/>
              </a:rPr>
              <a:t>StorNextConnectFeedback@Quantum.Com</a:t>
            </a:r>
            <a:r>
              <a:rPr lang="en-US" dirty="0"/>
              <a:t> email for feedback to the </a:t>
            </a:r>
            <a:r>
              <a:rPr lang="en-US" dirty="0" smtClean="0"/>
              <a:t>team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5514" y="2293297"/>
            <a:ext cx="1534258" cy="1534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22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Availability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1326" y="943297"/>
            <a:ext cx="7715141" cy="4060218"/>
          </a:xfrm>
        </p:spPr>
        <p:txBody>
          <a:bodyPr/>
          <a:lstStyle/>
          <a:p>
            <a:r>
              <a:rPr lang="en-US" dirty="0" smtClean="0"/>
              <a:t>StorNext Connect available for all Quantum Appliances </a:t>
            </a:r>
          </a:p>
          <a:p>
            <a:r>
              <a:rPr lang="en-US" dirty="0" smtClean="0"/>
              <a:t>StorNext Connect customer request (or Field initiated) for existing Appliances</a:t>
            </a:r>
          </a:p>
          <a:p>
            <a:pPr lvl="1"/>
            <a:r>
              <a:rPr lang="en-US" dirty="0" smtClean="0"/>
              <a:t>Via Website as a Customer request </a:t>
            </a:r>
          </a:p>
          <a:p>
            <a:pPr lvl="2"/>
            <a:r>
              <a:rPr lang="en-US" dirty="0" smtClean="0"/>
              <a:t>Request will be validated and scheduled for installation</a:t>
            </a:r>
          </a:p>
          <a:p>
            <a:pPr lvl="1"/>
            <a:r>
              <a:rPr lang="en-US" dirty="0" smtClean="0"/>
              <a:t>Via Partners</a:t>
            </a:r>
          </a:p>
          <a:p>
            <a:pPr lvl="2"/>
            <a:r>
              <a:rPr lang="en-US" dirty="0"/>
              <a:t>Training module of ASI/ASSP for (in </a:t>
            </a:r>
            <a:r>
              <a:rPr lang="en-US" dirty="0" smtClean="0"/>
              <a:t>process)</a:t>
            </a:r>
          </a:p>
          <a:p>
            <a:pPr lvl="1"/>
            <a:r>
              <a:rPr lang="en-US" dirty="0"/>
              <a:t>Via Customer as a Service Request</a:t>
            </a:r>
          </a:p>
          <a:p>
            <a:pPr lvl="2"/>
            <a:r>
              <a:rPr lang="en-US" dirty="0"/>
              <a:t>SN Connect on existing system</a:t>
            </a:r>
          </a:p>
          <a:p>
            <a:pPr lvl="3"/>
            <a:r>
              <a:rPr lang="en-US" dirty="0"/>
              <a:t>This requires Authorization Code to register SN </a:t>
            </a:r>
            <a:r>
              <a:rPr lang="en-US" dirty="0" smtClean="0"/>
              <a:t>Connect</a:t>
            </a:r>
          </a:p>
          <a:p>
            <a:r>
              <a:rPr lang="en-US" dirty="0" smtClean="0"/>
              <a:t>If there is a customer request for StorNext Connect that does not meet the Compatibility Guide, the request should be processed via eXpress</a:t>
            </a:r>
          </a:p>
          <a:p>
            <a:pPr lvl="1"/>
            <a:r>
              <a:rPr lang="en-US" dirty="0" smtClean="0"/>
              <a:t>As eXpress requests are approved, updates will occur to the Compatibility Guide</a:t>
            </a:r>
            <a:r>
              <a:rPr lang="en-US" sz="1800" dirty="0" smtClean="0"/>
              <a:t> </a:t>
            </a:r>
          </a:p>
        </p:txBody>
      </p:sp>
      <p:pic>
        <p:nvPicPr>
          <p:cNvPr id="4" name="Picture 3"/>
          <p:cNvPicPr/>
          <p:nvPr/>
        </p:nvPicPr>
        <p:blipFill>
          <a:blip r:embed="rId2"/>
          <a:stretch>
            <a:fillRect/>
          </a:stretch>
        </p:blipFill>
        <p:spPr>
          <a:xfrm>
            <a:off x="6020928" y="1798011"/>
            <a:ext cx="1856270" cy="2020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6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7400" y="1750979"/>
            <a:ext cx="6705600" cy="1506571"/>
          </a:xfrm>
        </p:spPr>
        <p:txBody>
          <a:bodyPr>
            <a:normAutofit fontScale="92500" lnSpcReduction="20000"/>
          </a:bodyPr>
          <a:lstStyle/>
          <a:p>
            <a:r>
              <a:rPr lang="en-US" sz="5600" cap="none" dirty="0" smtClean="0"/>
              <a:t>StorNext Connect</a:t>
            </a:r>
          </a:p>
          <a:p>
            <a:endParaRPr lang="en-US" cap="none" dirty="0" smtClean="0"/>
          </a:p>
          <a:p>
            <a:r>
              <a:rPr lang="en-US" cap="none" dirty="0" smtClean="0"/>
              <a:t>Product Update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3724038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426725" y="325491"/>
            <a:ext cx="3878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dirty="0" smtClean="0">
                <a:solidFill>
                  <a:srgbClr val="7030A0"/>
                </a:solidFill>
                <a:hlinkClick r:id="rId2"/>
              </a:rPr>
              <a:t>StorNext Connect v1.0.3 released </a:t>
            </a:r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5" name="Picture 4" descr="Screen Shot 2015-03-20 at 6.03.23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0400" y="1721689"/>
            <a:ext cx="1743773" cy="1257300"/>
          </a:xfrm>
          <a:prstGeom prst="rect">
            <a:avLst/>
          </a:prstGeom>
        </p:spPr>
      </p:pic>
      <p:pic>
        <p:nvPicPr>
          <p:cNvPr id="6" name="Picture 5" descr="Screen Shot 2015-03-20 at 6.20.1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4173" y="1721689"/>
            <a:ext cx="1640487" cy="1257300"/>
          </a:xfrm>
          <a:prstGeom prst="rect">
            <a:avLst/>
          </a:prstGeom>
        </p:spPr>
      </p:pic>
      <p:sp>
        <p:nvSpPr>
          <p:cNvPr id="7" name="Shape 161"/>
          <p:cNvSpPr txBox="1">
            <a:spLocks/>
          </p:cNvSpPr>
          <p:nvPr/>
        </p:nvSpPr>
        <p:spPr bwMode="auto">
          <a:xfrm>
            <a:off x="366956" y="813001"/>
            <a:ext cx="859897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2500"/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SzPct val="75000"/>
              <a:buFont typeface="Wingdings" pitchFamily="2" charset="2"/>
              <a:buChar char="§"/>
              <a:defRPr lang="en-US" sz="2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Arial" charset="0"/>
              <a:buChar char="–"/>
              <a:def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DB6EC"/>
              </a:buClr>
              <a:buFont typeface="Wingdings" pitchFamily="2" charset="2"/>
              <a:buChar char="§"/>
              <a:defRPr lang="en-US" sz="16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ＭＳ Ｐゴシック" charset="0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 sz="1800">
                <a:solidFill>
                  <a:srgbClr val="000000"/>
                </a:solidFill>
              </a:defRPr>
            </a:pPr>
            <a:r>
              <a:rPr lang="en-US" sz="2600" b="1" kern="0" dirty="0" smtClean="0">
                <a:solidFill>
                  <a:srgbClr val="0F73C3"/>
                </a:solidFill>
              </a:rPr>
              <a:t>Fast, easy, and comprehensive discovery, management and monitoring of StorNext 5 environments</a:t>
            </a:r>
          </a:p>
        </p:txBody>
      </p:sp>
      <p:pic>
        <p:nvPicPr>
          <p:cNvPr id="8" name="Picture 7" descr="Screen Shot 2015-03-20 at 8.30.13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771" y="1721689"/>
            <a:ext cx="1640487" cy="12573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57" y="1764020"/>
            <a:ext cx="1563443" cy="10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58" y="1764020"/>
            <a:ext cx="1481667" cy="1165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Shape 161"/>
          <p:cNvSpPr>
            <a:spLocks noGrp="1"/>
          </p:cNvSpPr>
          <p:nvPr>
            <p:ph type="body" idx="1"/>
          </p:nvPr>
        </p:nvSpPr>
        <p:spPr>
          <a:xfrm>
            <a:off x="395804" y="3062577"/>
            <a:ext cx="8143202" cy="1909474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404040"/>
                </a:solidFill>
              </a:rPr>
              <a:t>Simplified </a:t>
            </a:r>
            <a:r>
              <a:rPr sz="2400" dirty="0">
                <a:solidFill>
                  <a:srgbClr val="404040"/>
                </a:solidFill>
              </a:rPr>
              <a:t>StorNext environment deployment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 smtClean="0">
                <a:solidFill>
                  <a:srgbClr val="404040"/>
                </a:solidFill>
              </a:rPr>
              <a:t>System </a:t>
            </a:r>
            <a:r>
              <a:rPr sz="2400" dirty="0">
                <a:solidFill>
                  <a:srgbClr val="404040"/>
                </a:solidFill>
              </a:rPr>
              <a:t>planning </a:t>
            </a:r>
            <a:r>
              <a:rPr sz="2400" dirty="0" smtClean="0">
                <a:solidFill>
                  <a:srgbClr val="404040"/>
                </a:solidFill>
              </a:rPr>
              <a:t>tools for capacity and performance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04040"/>
                </a:solidFill>
              </a:rPr>
              <a:t>Consolidated system views and reporting for daily operation</a:t>
            </a:r>
          </a:p>
          <a:p>
            <a:pPr>
              <a:defRPr sz="1800">
                <a:solidFill>
                  <a:srgbClr val="000000"/>
                </a:solidFill>
              </a:defRPr>
            </a:pPr>
            <a:r>
              <a:rPr lang="en-US" sz="2400" dirty="0" smtClean="0">
                <a:solidFill>
                  <a:srgbClr val="404040"/>
                </a:solidFill>
              </a:rPr>
              <a:t>Complete </a:t>
            </a:r>
            <a:r>
              <a:rPr lang="en-US" sz="2400" dirty="0">
                <a:solidFill>
                  <a:srgbClr val="404040"/>
                </a:solidFill>
              </a:rPr>
              <a:t>client </a:t>
            </a:r>
            <a:r>
              <a:rPr lang="en-US" sz="2400" dirty="0" smtClean="0">
                <a:solidFill>
                  <a:srgbClr val="404040"/>
                </a:solidFill>
              </a:rPr>
              <a:t>management</a:t>
            </a:r>
            <a:endParaRPr sz="2400" dirty="0">
              <a:solidFill>
                <a:srgbClr val="404040"/>
              </a:solidFill>
            </a:endParaRPr>
          </a:p>
          <a:p>
            <a:pPr marL="0" lvl="0" indent="0">
              <a:buNone/>
              <a:defRPr sz="1800">
                <a:solidFill>
                  <a:srgbClr val="000000"/>
                </a:solidFill>
              </a:defRPr>
            </a:pPr>
            <a:endParaRPr sz="2400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053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Pro Solutions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0111" y="1521884"/>
            <a:ext cx="2071489" cy="2288116"/>
          </a:xfrm>
          <a:noFill/>
          <a:ln cap="rnd" cmpd="dbl">
            <a:solidFill>
              <a:schemeClr val="accent1"/>
            </a:solidFill>
          </a:ln>
          <a:effectLst/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0F73C3"/>
                </a:solidFill>
              </a:rPr>
              <a:t>Pro Solutions</a:t>
            </a:r>
          </a:p>
          <a:p>
            <a:r>
              <a:rPr lang="en-US" sz="1800" dirty="0" smtClean="0"/>
              <a:t>Pro Studio</a:t>
            </a:r>
          </a:p>
          <a:p>
            <a:r>
              <a:rPr lang="en-US" sz="1800" dirty="0" smtClean="0"/>
              <a:t>Pro 4K </a:t>
            </a:r>
          </a:p>
          <a:p>
            <a:r>
              <a:rPr lang="en-US" sz="1800" dirty="0" smtClean="0"/>
              <a:t>Pro Workgroup</a:t>
            </a:r>
          </a:p>
          <a:p>
            <a:r>
              <a:rPr lang="en-US" sz="1800" dirty="0" smtClean="0"/>
              <a:t>Pro Production</a:t>
            </a:r>
          </a:p>
          <a:p>
            <a:r>
              <a:rPr lang="en-US" sz="1800" dirty="0" smtClean="0"/>
              <a:t>Pro Foundation</a:t>
            </a:r>
            <a:endParaRPr lang="en-US" sz="1800" dirty="0"/>
          </a:p>
        </p:txBody>
      </p:sp>
      <p:sp>
        <p:nvSpPr>
          <p:cNvPr id="4" name="Text Placeholder 2"/>
          <p:cNvSpPr txBox="1">
            <a:spLocks/>
          </p:cNvSpPr>
          <p:nvPr/>
        </p:nvSpPr>
        <p:spPr bwMode="auto">
          <a:xfrm>
            <a:off x="3042346" y="996951"/>
            <a:ext cx="2630321" cy="1272604"/>
          </a:xfrm>
          <a:prstGeom prst="rect">
            <a:avLst/>
          </a:prstGeom>
          <a:noFill/>
          <a:ln cap="rnd" cmpd="dbl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smtClean="0">
                <a:solidFill>
                  <a:srgbClr val="0F73C3"/>
                </a:solidFill>
              </a:rPr>
              <a:t>StorNext Appliances</a:t>
            </a:r>
          </a:p>
          <a:p>
            <a:r>
              <a:rPr lang="en-US" sz="1600" dirty="0"/>
              <a:t>M660,M661, M662, M665</a:t>
            </a:r>
          </a:p>
          <a:p>
            <a:r>
              <a:rPr lang="en-US" sz="1600" dirty="0" smtClean="0"/>
              <a:t>M440</a:t>
            </a:r>
            <a:r>
              <a:rPr lang="en-US" sz="1600" dirty="0"/>
              <a:t>, </a:t>
            </a:r>
            <a:r>
              <a:rPr lang="en-US" sz="1600" dirty="0" smtClean="0"/>
              <a:t>M441D/Q </a:t>
            </a:r>
          </a:p>
          <a:p>
            <a:r>
              <a:rPr lang="en-US" sz="1600" dirty="0" smtClean="0"/>
              <a:t>M330 (monitor only)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 bwMode="auto">
          <a:xfrm>
            <a:off x="3042346" y="2283395"/>
            <a:ext cx="2630321" cy="1137382"/>
          </a:xfrm>
          <a:prstGeom prst="rect">
            <a:avLst/>
          </a:prstGeom>
          <a:noFill/>
          <a:ln cap="rnd" cmpd="dbl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smtClean="0">
                <a:solidFill>
                  <a:srgbClr val="0F73C3"/>
                </a:solidFill>
              </a:rPr>
              <a:t>Disk Arrays</a:t>
            </a:r>
            <a:endParaRPr lang="en-US" sz="1600" dirty="0"/>
          </a:p>
          <a:p>
            <a:r>
              <a:rPr lang="en-US" sz="1600" dirty="0" smtClean="0"/>
              <a:t>QXS-412, QXS-424, QXS-456</a:t>
            </a:r>
          </a:p>
        </p:txBody>
      </p:sp>
      <p:sp>
        <p:nvSpPr>
          <p:cNvPr id="7" name="Text Placeholder 2"/>
          <p:cNvSpPr txBox="1">
            <a:spLocks/>
          </p:cNvSpPr>
          <p:nvPr/>
        </p:nvSpPr>
        <p:spPr bwMode="auto">
          <a:xfrm>
            <a:off x="3042346" y="3497790"/>
            <a:ext cx="2630321" cy="701677"/>
          </a:xfrm>
          <a:prstGeom prst="rect">
            <a:avLst/>
          </a:prstGeom>
          <a:noFill/>
          <a:ln cap="rnd" cmpd="dbl"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0" rIns="91440" bIns="0" numCol="1" rtlCol="0" anchor="t" anchorCtr="0" compatLnSpc="1">
            <a:prstTxWarp prst="textNoShape">
              <a:avLst/>
            </a:prstTxWarp>
            <a:noAutofit/>
          </a:bodyPr>
          <a:lstStyle>
            <a:lvl1pPr marL="227013" indent="-227013" algn="l" rtl="0" eaLnBrk="1" fontAlgn="base" hangingPunct="1">
              <a:spcBef>
                <a:spcPts val="300"/>
              </a:spcBef>
              <a:spcAft>
                <a:spcPts val="300"/>
              </a:spcAft>
              <a:buSzPct val="95000"/>
              <a:buBlip>
                <a:blip r:embed="rId2"/>
              </a:buBlip>
              <a:defRPr lang="en-US" sz="2000" kern="1200" dirty="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ＭＳ Ｐゴシック" charset="0"/>
              </a:defRPr>
            </a:lvl1pPr>
            <a:lvl2pPr marL="569913" indent="-171450" algn="l" rtl="0" eaLnBrk="1" fontAlgn="base" hangingPunct="1">
              <a:spcBef>
                <a:spcPct val="0"/>
              </a:spcBef>
              <a:spcAft>
                <a:spcPts val="200"/>
              </a:spcAft>
              <a:buClr>
                <a:srgbClr val="0F73C3"/>
              </a:buClr>
              <a:buSzPct val="95000"/>
              <a:buFont typeface="Arial" charset="0"/>
              <a:buChar char="–"/>
              <a:defRPr sz="16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2pPr>
            <a:lvl3pPr marL="858838" indent="-1730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Wingdings" charset="0"/>
              <a:buChar char="§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3pPr>
            <a:lvl4pPr marL="108426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•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4pPr>
            <a:lvl5pPr marL="1255713" indent="-109538" algn="l" rtl="0" eaLnBrk="1" fontAlgn="base" hangingPunct="1">
              <a:spcBef>
                <a:spcPts val="200"/>
              </a:spcBef>
              <a:spcAft>
                <a:spcPts val="200"/>
              </a:spcAft>
              <a:buClr>
                <a:srgbClr val="0F73C3"/>
              </a:buClr>
              <a:buFont typeface="Arial" charset="0"/>
              <a:buChar char="»"/>
              <a:defRPr sz="1400" kern="1200">
                <a:solidFill>
                  <a:srgbClr val="414141"/>
                </a:solidFill>
                <a:latin typeface="Calibri" panose="020F0502020204030204" pitchFamily="34" charset="0"/>
                <a:ea typeface="ＭＳ Ｐゴシック" charset="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454545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Tx/>
              <a:buNone/>
            </a:pPr>
            <a:r>
              <a:rPr lang="en-US" sz="1600" b="1" dirty="0" smtClean="0">
                <a:solidFill>
                  <a:srgbClr val="0F73C3"/>
                </a:solidFill>
              </a:rPr>
              <a:t>Tape Libraries</a:t>
            </a:r>
            <a:endParaRPr lang="en-US" sz="1600" dirty="0"/>
          </a:p>
          <a:p>
            <a:r>
              <a:rPr lang="en-US" sz="1600" dirty="0" smtClean="0"/>
              <a:t>AEL500 and AEL6000</a:t>
            </a:r>
          </a:p>
        </p:txBody>
      </p:sp>
      <p:cxnSp>
        <p:nvCxnSpPr>
          <p:cNvPr id="9" name="Straight Connector 8"/>
          <p:cNvCxnSpPr/>
          <p:nvPr/>
        </p:nvCxnSpPr>
        <p:spPr>
          <a:xfrm flipH="1">
            <a:off x="2641600" y="996950"/>
            <a:ext cx="400747" cy="524934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 flipV="1">
            <a:off x="2641600" y="3810000"/>
            <a:ext cx="400747" cy="389468"/>
          </a:xfrm>
          <a:prstGeom prst="line">
            <a:avLst/>
          </a:prstGeom>
          <a:ln w="9525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0336965"/>
              </p:ext>
            </p:extLst>
          </p:nvPr>
        </p:nvGraphicFramePr>
        <p:xfrm>
          <a:off x="5835227" y="1068493"/>
          <a:ext cx="2876973" cy="27930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82542"/>
                <a:gridCol w="894431"/>
              </a:tblGrid>
              <a:tr h="55860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bg1"/>
                          </a:solidFill>
                          <a:effectLst/>
                        </a:rPr>
                        <a:t> 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</a:rPr>
                        <a:t>System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effectLst/>
                        </a:rPr>
                        <a:t> Attributes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F73C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</a:rPr>
                        <a:t>Max</a:t>
                      </a:r>
                      <a:endParaRPr lang="en-US" sz="2400" dirty="0">
                        <a:solidFill>
                          <a:schemeClr val="bg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rgbClr val="0F73C3"/>
                    </a:solidFill>
                  </a:tcPr>
                </a:tc>
              </a:tr>
              <a:tr h="558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number of Systems (MDC HA Pairs)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number of clients (monitor/managed)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number  of Tape Libraries 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  <a:tr h="558608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Total historical data retained (yrs)</a:t>
                      </a:r>
                      <a:endParaRPr lang="en-US" sz="18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2800" dirty="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31802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Deployment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017271"/>
            <a:ext cx="8286023" cy="878031"/>
          </a:xfrm>
        </p:spPr>
        <p:txBody>
          <a:bodyPr/>
          <a:lstStyle/>
          <a:p>
            <a:r>
              <a:rPr lang="en-US" dirty="0" smtClean="0"/>
              <a:t>StorNext Connect available for all Quantum Appliances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2140536" y="1373672"/>
            <a:ext cx="1205336" cy="56111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Product Registration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979600" y="1396532"/>
            <a:ext cx="1184566" cy="56111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Hardware Setup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733402" y="1396532"/>
            <a:ext cx="1250364" cy="56111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Software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Configuration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7464135" y="1396532"/>
            <a:ext cx="1132609" cy="561114"/>
          </a:xfrm>
          <a:prstGeom prst="round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srgbClr val="FFFFFF"/>
                </a:solidFill>
              </a:rPr>
              <a:t>System Operation</a:t>
            </a:r>
            <a:endParaRPr lang="en-US" sz="1400" dirty="0">
              <a:solidFill>
                <a:srgbClr val="FFFFFF"/>
              </a:solidFill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5169057"/>
              </p:ext>
            </p:extLst>
          </p:nvPr>
        </p:nvGraphicFramePr>
        <p:xfrm>
          <a:off x="289560" y="2040770"/>
          <a:ext cx="8411961" cy="2286000"/>
        </p:xfrm>
        <a:graphic>
          <a:graphicData uri="http://schemas.openxmlformats.org/drawingml/2006/table">
            <a:tbl>
              <a:tblPr firstRow="1" bandRow="1">
                <a:tableStyleId>{BC89EF96-8CEA-46FF-86C4-4CE0E7609802}</a:tableStyleId>
              </a:tblPr>
              <a:tblGrid>
                <a:gridCol w="1386840"/>
                <a:gridCol w="1983782"/>
                <a:gridCol w="1805197"/>
                <a:gridCol w="1849821"/>
                <a:gridCol w="1386321"/>
              </a:tblGrid>
              <a:tr h="18427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Current</a:t>
                      </a:r>
                      <a:r>
                        <a:rPr lang="en-US" sz="1200" baseline="0" dirty="0" smtClean="0"/>
                        <a:t> 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Product</a:t>
                      </a:r>
                      <a:r>
                        <a:rPr lang="en-US" sz="1200" baseline="0" dirty="0" smtClean="0"/>
                        <a:t> Registration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Hardware</a:t>
                      </a:r>
                      <a:r>
                        <a:rPr lang="en-US" sz="1200" baseline="0" dirty="0" smtClean="0"/>
                        <a:t> Setup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Software Configuration 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System</a:t>
                      </a:r>
                      <a:r>
                        <a:rPr lang="en-US" sz="1200" baseline="0" dirty="0" smtClean="0"/>
                        <a:t> Operation</a:t>
                      </a:r>
                      <a:endParaRPr lang="en-US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New</a:t>
                      </a:r>
                      <a:r>
                        <a:rPr lang="en-US" sz="1200" baseline="0" dirty="0" smtClean="0"/>
                        <a:t> Quantum Appliances from Manufacturing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Pro</a:t>
                      </a:r>
                      <a:r>
                        <a:rPr lang="en-US" sz="1200" b="1" baseline="0" dirty="0" smtClean="0"/>
                        <a:t> Solution</a:t>
                      </a:r>
                      <a:r>
                        <a:rPr lang="en-US" sz="1200" baseline="0" dirty="0" smtClean="0"/>
                        <a:t>: Quickstart w/Auth Code</a:t>
                      </a:r>
                    </a:p>
                    <a:p>
                      <a:pPr algn="l"/>
                      <a:r>
                        <a:rPr lang="en-US" sz="1200" b="1" dirty="0" smtClean="0"/>
                        <a:t>M-series</a:t>
                      </a:r>
                      <a:r>
                        <a:rPr lang="en-US" sz="1200" dirty="0" smtClean="0"/>
                        <a:t>:</a:t>
                      </a:r>
                      <a:r>
                        <a:rPr lang="en-US" sz="1200" baseline="0" dirty="0" smtClean="0"/>
                        <a:t> Quickstart  (revision planned)</a:t>
                      </a:r>
                    </a:p>
                    <a:p>
                      <a:pPr algn="l"/>
                      <a:r>
                        <a:rPr lang="en-US" sz="1200" b="1" baseline="0" dirty="0" smtClean="0"/>
                        <a:t>Beachhead</a:t>
                      </a:r>
                      <a:r>
                        <a:rPr lang="en-US" sz="1200" baseline="0" dirty="0" smtClean="0"/>
                        <a:t>: Quickstart w/Auth Code</a:t>
                      </a:r>
                      <a:endParaRPr lang="en-US" sz="12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Pro Solution</a:t>
                      </a:r>
                      <a:r>
                        <a:rPr lang="en-US" sz="1200" baseline="0" dirty="0" smtClean="0"/>
                        <a:t>: Pro Install</a:t>
                      </a:r>
                    </a:p>
                    <a:p>
                      <a:pPr algn="l"/>
                      <a:endParaRPr lang="en-US" sz="1200" b="1" baseline="0" dirty="0" smtClean="0"/>
                    </a:p>
                    <a:p>
                      <a:pPr algn="l"/>
                      <a:r>
                        <a:rPr lang="en-US" sz="1200" b="1" baseline="0" dirty="0" smtClean="0"/>
                        <a:t>M-series</a:t>
                      </a:r>
                      <a:r>
                        <a:rPr lang="en-US" sz="1200" baseline="0" dirty="0" smtClean="0"/>
                        <a:t>: Pro Install (Auth Code required) </a:t>
                      </a:r>
                    </a:p>
                    <a:p>
                      <a:pPr algn="l"/>
                      <a:r>
                        <a:rPr lang="en-US" sz="1200" b="1" baseline="0" dirty="0" smtClean="0"/>
                        <a:t>Beachhead</a:t>
                      </a:r>
                      <a:r>
                        <a:rPr lang="en-US" sz="1200" baseline="0" dirty="0" smtClean="0"/>
                        <a:t>: Pro Install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 smtClean="0"/>
                        <a:t>Pro Solution</a:t>
                      </a:r>
                      <a:r>
                        <a:rPr lang="en-US" sz="1200" baseline="0" dirty="0" smtClean="0"/>
                        <a:t>: Pro Install</a:t>
                      </a:r>
                    </a:p>
                    <a:p>
                      <a:pPr algn="l"/>
                      <a:endParaRPr lang="en-US" sz="1200" b="1" baseline="0" dirty="0" smtClean="0"/>
                    </a:p>
                    <a:p>
                      <a:pPr algn="l"/>
                      <a:r>
                        <a:rPr lang="en-US" sz="1200" b="1" baseline="0" dirty="0" smtClean="0"/>
                        <a:t>M-series</a:t>
                      </a:r>
                      <a:r>
                        <a:rPr lang="en-US" sz="1200" baseline="0" dirty="0" smtClean="0"/>
                        <a:t>: Pro Install (Auth Code required) </a:t>
                      </a:r>
                    </a:p>
                    <a:p>
                      <a:pPr algn="l"/>
                      <a:r>
                        <a:rPr lang="en-US" sz="1200" b="1" baseline="0" dirty="0" smtClean="0"/>
                        <a:t>Beachhead</a:t>
                      </a:r>
                      <a:r>
                        <a:rPr lang="en-US" sz="1200" baseline="0" dirty="0" smtClean="0"/>
                        <a:t>: Pro Install</a:t>
                      </a:r>
                      <a:endParaRPr lang="en-US" sz="1200" dirty="0" smtClean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Browse</a:t>
                      </a:r>
                      <a:r>
                        <a:rPr lang="en-US" sz="1200" baseline="0" dirty="0" smtClean="0"/>
                        <a:t> to StorNext Connect on the Appliance</a:t>
                      </a:r>
                    </a:p>
                    <a:p>
                      <a:pPr algn="ctr"/>
                      <a:endParaRPr lang="en-US" sz="1200" baseline="0" dirty="0" smtClean="0"/>
                    </a:p>
                    <a:p>
                      <a:pPr algn="ctr"/>
                      <a:r>
                        <a:rPr lang="en-US" sz="1200" baseline="0" dirty="0" smtClean="0"/>
                        <a:t>Video references -</a:t>
                      </a:r>
                    </a:p>
                    <a:p>
                      <a:pPr algn="ctr"/>
                      <a:r>
                        <a:rPr lang="en-US" sz="1200" dirty="0" smtClean="0"/>
                        <a:t>“</a:t>
                      </a:r>
                      <a:r>
                        <a:rPr lang="en-US" sz="1200" dirty="0" smtClean="0">
                          <a:hlinkClick r:id="rId2"/>
                        </a:rPr>
                        <a:t>Day</a:t>
                      </a:r>
                      <a:r>
                        <a:rPr lang="en-US" sz="1200" baseline="0" dirty="0" smtClean="0">
                          <a:hlinkClick r:id="rId2"/>
                        </a:rPr>
                        <a:t> in the life of StorNext Administrator</a:t>
                      </a:r>
                      <a:r>
                        <a:rPr lang="en-US" sz="1200" baseline="0" dirty="0" smtClean="0"/>
                        <a:t>”</a:t>
                      </a:r>
                    </a:p>
                    <a:p>
                      <a:pPr algn="ctr"/>
                      <a:r>
                        <a:rPr lang="en-US" sz="1200" baseline="0" dirty="0" smtClean="0"/>
                        <a:t>“</a:t>
                      </a:r>
                      <a:r>
                        <a:rPr lang="en-US" sz="1200" baseline="0" dirty="0" smtClean="0">
                          <a:hlinkClick r:id="rId3"/>
                        </a:rPr>
                        <a:t>What and Why</a:t>
                      </a:r>
                      <a:r>
                        <a:rPr lang="en-US" sz="1200" baseline="0" dirty="0" smtClean="0"/>
                        <a:t>” </a:t>
                      </a:r>
                      <a:endParaRPr lang="en-US" sz="1200" dirty="0"/>
                    </a:p>
                  </a:txBody>
                  <a:tcPr anchor="ctr">
                    <a:solidFill>
                      <a:schemeClr val="bg1">
                        <a:alpha val="2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Existing Quantum Appliances (M-series/Pro Solutions)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Request Auth Code by email, Customer Registers</a:t>
                      </a:r>
                      <a:r>
                        <a:rPr lang="en-US" sz="1200" baseline="0" dirty="0" smtClean="0"/>
                        <a:t> product w/Serial Number **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200" dirty="0" smtClean="0"/>
                        <a:t>N/A – Equipment</a:t>
                      </a:r>
                      <a:r>
                        <a:rPr lang="en-US" sz="1200" baseline="0" dirty="0" smtClean="0"/>
                        <a:t> already installed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Use PS Installation Guide</a:t>
                      </a:r>
                      <a:r>
                        <a:rPr lang="en-US" sz="1200" baseline="0" dirty="0" smtClean="0"/>
                        <a:t> for </a:t>
                      </a:r>
                      <a:r>
                        <a:rPr lang="en-US" sz="1200" dirty="0" smtClean="0"/>
                        <a:t>remote</a:t>
                      </a:r>
                      <a:r>
                        <a:rPr lang="en-US" sz="1200" baseline="0" dirty="0" smtClean="0"/>
                        <a:t> or </a:t>
                      </a:r>
                      <a:r>
                        <a:rPr lang="en-US" sz="1200" dirty="0" smtClean="0"/>
                        <a:t>onsite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Use the Network Planning Worksheet (Quickstart) </a:t>
                      </a:r>
                      <a:endParaRPr lang="en-US" sz="1200" dirty="0" smtClean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88897" y="4434239"/>
            <a:ext cx="43086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F73C3"/>
                </a:solidFill>
              </a:rPr>
              <a:t>  *  All Appliances must meet system prerequisites requirements</a:t>
            </a:r>
          </a:p>
          <a:p>
            <a:r>
              <a:rPr lang="en-US" sz="1200" b="1" dirty="0" smtClean="0">
                <a:solidFill>
                  <a:srgbClr val="0F73C3"/>
                </a:solidFill>
              </a:rPr>
              <a:t>** Email address StorNextConnectRequest@Quantum.Com</a:t>
            </a:r>
            <a:endParaRPr lang="en-US" sz="1200" b="1" dirty="0">
              <a:solidFill>
                <a:srgbClr val="0F73C3"/>
              </a:solidFill>
            </a:endParaRPr>
          </a:p>
        </p:txBody>
      </p:sp>
      <p:sp>
        <p:nvSpPr>
          <p:cNvPr id="12" name="Right Arrow 11"/>
          <p:cNvSpPr/>
          <p:nvPr/>
        </p:nvSpPr>
        <p:spPr>
          <a:xfrm>
            <a:off x="289560" y="1396532"/>
            <a:ext cx="1310640" cy="467247"/>
          </a:xfrm>
          <a:prstGeom prst="rightArrow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srgbClr val="FFFFFF"/>
                </a:solidFill>
              </a:rPr>
              <a:t>Start Here</a:t>
            </a:r>
            <a:endParaRPr lang="en-US" sz="1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8419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057400" y="1750979"/>
            <a:ext cx="6705600" cy="1506571"/>
          </a:xfrm>
        </p:spPr>
        <p:txBody>
          <a:bodyPr>
            <a:normAutofit fontScale="92500" lnSpcReduction="20000"/>
          </a:bodyPr>
          <a:lstStyle/>
          <a:p>
            <a:r>
              <a:rPr lang="en-US" sz="5600" cap="none" dirty="0" smtClean="0"/>
              <a:t>StorNext Connect</a:t>
            </a:r>
          </a:p>
          <a:p>
            <a:endParaRPr lang="en-US" cap="none" dirty="0" smtClean="0"/>
          </a:p>
          <a:p>
            <a:r>
              <a:rPr lang="en-US" cap="none" dirty="0" smtClean="0"/>
              <a:t>Deployment process</a:t>
            </a:r>
            <a:endParaRPr lang="en-US" cap="none" dirty="0"/>
          </a:p>
        </p:txBody>
      </p:sp>
    </p:spTree>
    <p:extLst>
      <p:ext uri="{BB962C8B-B14F-4D97-AF65-F5344CB8AC3E}">
        <p14:creationId xmlns:p14="http://schemas.microsoft.com/office/powerpoint/2010/main" val="285561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StorNext Connect Deployment process (existing IB)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0777" y="1200151"/>
            <a:ext cx="6297203" cy="3394472"/>
          </a:xfrm>
        </p:spPr>
        <p:txBody>
          <a:bodyPr/>
          <a:lstStyle/>
          <a:p>
            <a:r>
              <a:rPr lang="en-US" sz="1800" dirty="0" smtClean="0"/>
              <a:t>Request Authorization Code</a:t>
            </a:r>
          </a:p>
          <a:p>
            <a:pPr lvl="1"/>
            <a:r>
              <a:rPr lang="en-US" sz="1400" dirty="0" smtClean="0"/>
              <a:t>Customer request via Web Page or email (</a:t>
            </a:r>
            <a:r>
              <a:rPr lang="en-US" sz="1400" dirty="0" err="1" smtClean="0">
                <a:hlinkClick r:id="rId2"/>
              </a:rPr>
              <a:t>StorNextConnectRequest@Quantum.Com</a:t>
            </a:r>
            <a:r>
              <a:rPr lang="en-US" sz="1400" dirty="0"/>
              <a:t>)</a:t>
            </a:r>
            <a:endParaRPr lang="en-US" sz="1400" dirty="0" smtClean="0"/>
          </a:p>
          <a:p>
            <a:pPr lvl="2"/>
            <a:r>
              <a:rPr lang="en-US" sz="1200" dirty="0" smtClean="0"/>
              <a:t>There is a set of 1000 Authorization codes that have been reserved for existing IB</a:t>
            </a:r>
          </a:p>
          <a:p>
            <a:r>
              <a:rPr lang="en-US" sz="1800" dirty="0" smtClean="0"/>
              <a:t>Customer Registers their system </a:t>
            </a:r>
            <a:r>
              <a:rPr lang="en-US" sz="1800" dirty="0"/>
              <a:t>(ref: </a:t>
            </a:r>
            <a:r>
              <a:rPr lang="en-US" sz="1400" dirty="0">
                <a:hlinkClick r:id="rId3"/>
              </a:rPr>
              <a:t>StorNext Connect </a:t>
            </a:r>
            <a:r>
              <a:rPr lang="en-US" sz="1400" dirty="0" smtClean="0">
                <a:hlinkClick r:id="rId3"/>
              </a:rPr>
              <a:t>At-a-glance</a:t>
            </a:r>
            <a:r>
              <a:rPr lang="en-US" sz="1800" dirty="0" smtClean="0"/>
              <a:t>)</a:t>
            </a:r>
          </a:p>
          <a:p>
            <a:pPr lvl="1"/>
            <a:r>
              <a:rPr lang="en-US" sz="1400" dirty="0" smtClean="0"/>
              <a:t>Goto </a:t>
            </a:r>
            <a:r>
              <a:rPr lang="en-US" sz="1400" dirty="0" smtClean="0">
                <a:hlinkClick r:id="rId4"/>
              </a:rPr>
              <a:t>StorNextConnect.Quantum.Com</a:t>
            </a:r>
            <a:r>
              <a:rPr lang="en-US" sz="1400" dirty="0" smtClean="0"/>
              <a:t> with Authorization Code and Appliance Serial Number</a:t>
            </a:r>
          </a:p>
          <a:p>
            <a:r>
              <a:rPr lang="en-US" sz="1800" dirty="0" smtClean="0"/>
              <a:t>Customer/Partner/SE/QFE/SE/PS installation</a:t>
            </a:r>
          </a:p>
          <a:p>
            <a:pPr lvl="1"/>
            <a:r>
              <a:rPr lang="en-US" sz="1400" dirty="0" smtClean="0"/>
              <a:t>Validate system prerequisites with </a:t>
            </a:r>
            <a:r>
              <a:rPr lang="en-US" sz="1400" dirty="0" smtClean="0">
                <a:hlinkClick r:id="rId5"/>
              </a:rPr>
              <a:t>StorNext Connect Pre Sales Pre Requisite Checklist</a:t>
            </a:r>
            <a:r>
              <a:rPr lang="en-US" sz="1400" dirty="0" smtClean="0"/>
              <a:t> </a:t>
            </a:r>
          </a:p>
          <a:p>
            <a:pPr lvl="1"/>
            <a:r>
              <a:rPr lang="en-US" sz="1400" dirty="0" smtClean="0"/>
              <a:t>Use </a:t>
            </a:r>
            <a:r>
              <a:rPr lang="en-US" sz="1400" dirty="0" smtClean="0">
                <a:hlinkClick r:id="rId6"/>
              </a:rPr>
              <a:t>StorNext Connect PS Installation Guide </a:t>
            </a:r>
            <a:r>
              <a:rPr lang="en-US" sz="1400" dirty="0" smtClean="0"/>
              <a:t>for installation remotely or onsite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497" y="2213897"/>
            <a:ext cx="1689947" cy="2380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6828" y="1031188"/>
            <a:ext cx="1607270" cy="941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12222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5 Quantum PowerPoint Template - Widescreen Format [P00582A]">
  <a:themeElements>
    <a:clrScheme name="Quantum">
      <a:dk1>
        <a:srgbClr val="FFFFFF"/>
      </a:dk1>
      <a:lt1>
        <a:srgbClr val="454545"/>
      </a:lt1>
      <a:dk2>
        <a:srgbClr val="FFFFFF"/>
      </a:dk2>
      <a:lt2>
        <a:srgbClr val="454545"/>
      </a:lt2>
      <a:accent1>
        <a:srgbClr val="0F73C3"/>
      </a:accent1>
      <a:accent2>
        <a:srgbClr val="00B6F1"/>
      </a:accent2>
      <a:accent3>
        <a:srgbClr val="8EBE68"/>
      </a:accent3>
      <a:accent4>
        <a:srgbClr val="FBC85B"/>
      </a:accent4>
      <a:accent5>
        <a:srgbClr val="BCC0BA"/>
      </a:accent5>
      <a:accent6>
        <a:srgbClr val="6A7B84"/>
      </a:accent6>
      <a:hlink>
        <a:srgbClr val="00B6F1"/>
      </a:hlink>
      <a:folHlink>
        <a:srgbClr val="00B6F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anchor="ctr"/>
      <a:lstStyle>
        <a:defPPr algn="ctr" fontAlgn="auto">
          <a:spcBef>
            <a:spcPts val="0"/>
          </a:spcBef>
          <a:spcAft>
            <a:spcPts val="0"/>
          </a:spcAft>
          <a:defRPr sz="1600" dirty="0">
            <a:solidFill>
              <a:srgbClr val="FFFFFF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9525" cmpd="sng"/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Quantum">
    <a:dk1>
      <a:srgbClr val="FFFFFF"/>
    </a:dk1>
    <a:lt1>
      <a:srgbClr val="454545"/>
    </a:lt1>
    <a:dk2>
      <a:srgbClr val="FFFFFF"/>
    </a:dk2>
    <a:lt2>
      <a:srgbClr val="454545"/>
    </a:lt2>
    <a:accent1>
      <a:srgbClr val="0F73C3"/>
    </a:accent1>
    <a:accent2>
      <a:srgbClr val="00B6F1"/>
    </a:accent2>
    <a:accent3>
      <a:srgbClr val="8EBE68"/>
    </a:accent3>
    <a:accent4>
      <a:srgbClr val="FBC85B"/>
    </a:accent4>
    <a:accent5>
      <a:srgbClr val="BCC0BA"/>
    </a:accent5>
    <a:accent6>
      <a:srgbClr val="6A7B84"/>
    </a:accent6>
    <a:hlink>
      <a:srgbClr val="00B6F1"/>
    </a:hlink>
    <a:folHlink>
      <a:srgbClr val="00B6F1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2015 Quantum PowerPoint Template - Widescreen Format [P00582A]</Template>
  <TotalTime>6830</TotalTime>
  <Words>1224</Words>
  <Application>Microsoft Macintosh PowerPoint</Application>
  <PresentationFormat>On-screen Show (16:9)</PresentationFormat>
  <Paragraphs>235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2015 Quantum PowerPoint Template - Widescreen Format [P00582A]</vt:lpstr>
      <vt:lpstr>PowerPoint Presentation</vt:lpstr>
      <vt:lpstr>StorNext Connect Deployment</vt:lpstr>
      <vt:lpstr>StorNext Connect Availability</vt:lpstr>
      <vt:lpstr>PowerPoint Presentation</vt:lpstr>
      <vt:lpstr>StorNext Connect</vt:lpstr>
      <vt:lpstr>StorNext Connect Pro Solutions</vt:lpstr>
      <vt:lpstr>StorNext Connect Deployment </vt:lpstr>
      <vt:lpstr>PowerPoint Presentation</vt:lpstr>
      <vt:lpstr>StorNext Connect Deployment process (existing IB)</vt:lpstr>
      <vt:lpstr>StorNext Connect Required Training</vt:lpstr>
      <vt:lpstr>StorNext Connect Prerequisites </vt:lpstr>
      <vt:lpstr>PowerPoint Presentation</vt:lpstr>
      <vt:lpstr>Product Resources for Deployment </vt:lpstr>
      <vt:lpstr>StorNext Connect Request Page</vt:lpstr>
      <vt:lpstr>CSWeb resources (v1.0.3)</vt:lpstr>
      <vt:lpstr>StorNext Connect References</vt:lpstr>
      <vt:lpstr>Call to Action for StorNext Connect</vt:lpstr>
      <vt:lpstr>PowerPoint Presentation</vt:lpstr>
      <vt:lpstr>Partner Systems that need StorNext Connect installed</vt:lpstr>
    </vt:vector>
  </TitlesOfParts>
  <Manager>Isaac Alves</Manager>
  <Company>Quantum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Quantum 16:9</dc:subject>
  <dc:creator>Chris Santilli</dc:creator>
  <cp:keywords>Template Mater 2015</cp:keywords>
  <cp:lastModifiedBy>Matthew Howell</cp:lastModifiedBy>
  <cp:revision>136</cp:revision>
  <cp:lastPrinted>2015-05-05T15:24:22Z</cp:lastPrinted>
  <dcterms:created xsi:type="dcterms:W3CDTF">2015-05-22T19:49:17Z</dcterms:created>
  <dcterms:modified xsi:type="dcterms:W3CDTF">2015-09-03T16:21:46Z</dcterms:modified>
</cp:coreProperties>
</file>