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8" r:id="rId1"/>
    <p:sldMasterId id="2147484158" r:id="rId2"/>
  </p:sldMasterIdLst>
  <p:notesMasterIdLst>
    <p:notesMasterId r:id="rId19"/>
  </p:notesMasterIdLst>
  <p:handoutMasterIdLst>
    <p:handoutMasterId r:id="rId20"/>
  </p:handoutMasterIdLst>
  <p:sldIdLst>
    <p:sldId id="581" r:id="rId3"/>
    <p:sldId id="473" r:id="rId4"/>
    <p:sldId id="596" r:id="rId5"/>
    <p:sldId id="597" r:id="rId6"/>
    <p:sldId id="598" r:id="rId7"/>
    <p:sldId id="599" r:id="rId8"/>
    <p:sldId id="600" r:id="rId9"/>
    <p:sldId id="601" r:id="rId10"/>
    <p:sldId id="602" r:id="rId11"/>
    <p:sldId id="603" r:id="rId12"/>
    <p:sldId id="604" r:id="rId13"/>
    <p:sldId id="605" r:id="rId14"/>
    <p:sldId id="606" r:id="rId15"/>
    <p:sldId id="607" r:id="rId16"/>
    <p:sldId id="595" r:id="rId17"/>
    <p:sldId id="594" r:id="rId18"/>
  </p:sldIdLst>
  <p:sldSz cx="9144000" cy="6858000" type="screen4x3"/>
  <p:notesSz cx="7010400" cy="9296400"/>
  <p:custDataLst>
    <p:tags r:id="rId2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B6F1"/>
    <a:srgbClr val="6A9733"/>
    <a:srgbClr val="85E2FF"/>
    <a:srgbClr val="666666"/>
    <a:srgbClr val="B0B9BF"/>
    <a:srgbClr val="083A64"/>
    <a:srgbClr val="000000"/>
    <a:srgbClr val="0F73C3"/>
    <a:srgbClr val="ABEBFF"/>
    <a:srgbClr val="2735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8163" autoAdjust="0"/>
  </p:normalViewPr>
  <p:slideViewPr>
    <p:cSldViewPr snapToGrid="0" showGuides="1">
      <p:cViewPr>
        <p:scale>
          <a:sx n="100" d="100"/>
          <a:sy n="100" d="100"/>
        </p:scale>
        <p:origin x="-1144" y="-392"/>
      </p:cViewPr>
      <p:guideLst>
        <p:guide orient="horz" pos="186"/>
        <p:guide pos="4709"/>
        <p:guide pos="560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70" d="100"/>
          <a:sy n="70" d="100"/>
        </p:scale>
        <p:origin x="-2190" y="-11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tags" Target="tags/tag1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6.png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6" descr="logo_blue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" y="111364"/>
            <a:ext cx="2103120" cy="353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5"/>
          <p:cNvSpPr>
            <a:spLocks noGrp="1"/>
          </p:cNvSpPr>
          <p:nvPr>
            <p:ph type="sldNum" sz="quarter" idx="3"/>
          </p:nvPr>
        </p:nvSpPr>
        <p:spPr>
          <a:xfrm>
            <a:off x="6387255" y="8829967"/>
            <a:ext cx="621524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9F9C8E3-2B65-4B14-AAA2-6F77C02A56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5919893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600" dirty="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7806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5.png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55787" y="4415790"/>
            <a:ext cx="6698827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pic>
        <p:nvPicPr>
          <p:cNvPr id="32772" name="Picture 8" descr="logo_bl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" y="111364"/>
            <a:ext cx="2103120" cy="353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5919893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600" dirty="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5"/>
          </p:nvPr>
        </p:nvSpPr>
        <p:spPr>
          <a:xfrm>
            <a:off x="6387255" y="8829967"/>
            <a:ext cx="621524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462E7E0-0284-4AB1-A318-757D542418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37867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ＭＳ Ｐゴシック" charset="-128"/>
      </a:defRPr>
    </a:lvl1pPr>
    <a:lvl2pPr marL="4572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861519-8410-4FA8-BFFA-133AFA38DA6C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57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5919893" cy="46482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12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D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5031475" y="1888050"/>
            <a:ext cx="3886200" cy="1312349"/>
          </a:xfrm>
          <a:prstGeom prst="rect">
            <a:avLst/>
          </a:prstGeom>
        </p:spPr>
        <p:txBody>
          <a:bodyPr anchor="b" anchorCtr="0"/>
          <a:lstStyle>
            <a:lvl1pPr marL="0" indent="0">
              <a:lnSpc>
                <a:spcPts val="3000"/>
              </a:lnSpc>
              <a:spcBef>
                <a:spcPts val="300"/>
              </a:spcBef>
              <a:buNone/>
              <a:defRPr sz="3200" b="1" spc="-5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PRESENTATION TITLE OR TOPIC</a:t>
            </a:r>
            <a:br>
              <a:rPr lang="en-US" dirty="0" smtClean="0"/>
            </a:br>
            <a:r>
              <a:rPr lang="en-US" dirty="0" smtClean="0"/>
              <a:t>3-LINE TITLE</a:t>
            </a:r>
            <a:endParaRPr lang="en-US" dirty="0"/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5032374" y="3150229"/>
            <a:ext cx="3886200" cy="5315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spc="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5032374" y="4076456"/>
            <a:ext cx="3886200" cy="5315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spc="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104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Ph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5031475" y="1514476"/>
            <a:ext cx="3886200" cy="1428749"/>
          </a:xfrm>
          <a:prstGeom prst="rect">
            <a:avLst/>
          </a:prstGeom>
        </p:spPr>
        <p:txBody>
          <a:bodyPr anchor="b" anchorCtr="0"/>
          <a:lstStyle>
            <a:lvl1pPr marL="0" indent="0">
              <a:lnSpc>
                <a:spcPts val="3400"/>
              </a:lnSpc>
              <a:buNone/>
              <a:defRPr sz="2800" b="1" spc="-5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&lt;PROGRAM NAME&gt;</a:t>
            </a:r>
            <a:endParaRPr lang="en-US" dirty="0"/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5032374" y="3429000"/>
            <a:ext cx="3886200" cy="6528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spc="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Presenter(s)</a:t>
            </a:r>
          </a:p>
          <a:p>
            <a:pPr lvl="0"/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5032374" y="4076456"/>
            <a:ext cx="3886200" cy="5315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spc="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 smtClean="0"/>
              <a:t>&lt;Review Date (</a:t>
            </a:r>
            <a:r>
              <a:rPr lang="en-US" dirty="0" err="1" smtClean="0"/>
              <a:t>ddMMMyyyy</a:t>
            </a:r>
            <a:r>
              <a:rPr lang="en-US" dirty="0" smtClean="0"/>
              <a:t>)&gt;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5032374" y="2969254"/>
            <a:ext cx="3886200" cy="3946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spc="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PHASE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07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628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Onl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 bwMode="auto">
          <a:xfrm>
            <a:off x="200025" y="257770"/>
            <a:ext cx="866775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295275" y="914400"/>
            <a:ext cx="8382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9495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 bwMode="auto">
          <a:xfrm>
            <a:off x="200025" y="257770"/>
            <a:ext cx="866775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 bwMode="auto">
          <a:xfrm>
            <a:off x="200024" y="990600"/>
            <a:ext cx="8658225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95275" y="914400"/>
            <a:ext cx="8382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6070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Content Slide with 2-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200026" y="253664"/>
            <a:ext cx="8667750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>
              <a:lnSpc>
                <a:spcPts val="2600"/>
              </a:lnSpc>
              <a:defRPr sz="2400" baseline="0"/>
            </a:lvl1pPr>
          </a:lstStyle>
          <a:p>
            <a:pPr lvl="0"/>
            <a:r>
              <a:rPr lang="en-US" dirty="0" smtClean="0"/>
              <a:t>Click to edit Master title style:</a:t>
            </a:r>
            <a:br>
              <a:rPr lang="en-US" dirty="0" smtClean="0"/>
            </a:br>
            <a:r>
              <a:rPr lang="en-US" dirty="0" smtClean="0"/>
              <a:t>2-Line Title Slide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 bwMode="auto">
          <a:xfrm>
            <a:off x="200025" y="987552"/>
            <a:ext cx="8659368" cy="5413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95275" y="914400"/>
            <a:ext cx="8382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4932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/>
          <p:cNvSpPr>
            <a:spLocks noGrp="1"/>
          </p:cNvSpPr>
          <p:nvPr>
            <p:ph idx="1"/>
          </p:nvPr>
        </p:nvSpPr>
        <p:spPr bwMode="auto">
          <a:xfrm>
            <a:off x="200026" y="978286"/>
            <a:ext cx="4101254" cy="44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28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idx="10"/>
          </p:nvPr>
        </p:nvSpPr>
        <p:spPr bwMode="auto">
          <a:xfrm>
            <a:off x="209550" y="1533526"/>
            <a:ext cx="4091729" cy="4867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1"/>
          </p:nvPr>
        </p:nvSpPr>
        <p:spPr bwMode="auto">
          <a:xfrm>
            <a:off x="4673340" y="978286"/>
            <a:ext cx="4194435" cy="44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28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2"/>
          </p:nvPr>
        </p:nvSpPr>
        <p:spPr bwMode="auto">
          <a:xfrm>
            <a:off x="4673340" y="1514475"/>
            <a:ext cx="418491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95275" y="914400"/>
            <a:ext cx="8382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5" name="Title Placeholder 1"/>
          <p:cNvSpPr>
            <a:spLocks noGrp="1"/>
          </p:cNvSpPr>
          <p:nvPr>
            <p:ph type="title"/>
          </p:nvPr>
        </p:nvSpPr>
        <p:spPr bwMode="auto">
          <a:xfrm>
            <a:off x="200025" y="257770"/>
            <a:ext cx="866775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2929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5" Type="http://schemas.openxmlformats.org/officeDocument/2006/relationships/image" Target="../media/image2.png"/><Relationship Id="rId6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2.xml"/><Relationship Id="rId7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2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6" t="2032" r="18583" b="15953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-40076"/>
            <a:ext cx="9144000" cy="6903243"/>
          </a:xfrm>
          <a:prstGeom prst="rect">
            <a:avLst/>
          </a:prstGeom>
          <a:gradFill>
            <a:gsLst>
              <a:gs pos="50000">
                <a:schemeClr val="accent6">
                  <a:alpha val="79000"/>
                </a:schemeClr>
              </a:gs>
              <a:gs pos="0">
                <a:schemeClr val="tx1">
                  <a:alpha val="94000"/>
                </a:schemeClr>
              </a:gs>
              <a:gs pos="100000">
                <a:schemeClr val="tx1">
                  <a:alpha val="9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00" t="23225" r="56832" b="40708"/>
          <a:stretch/>
        </p:blipFill>
        <p:spPr>
          <a:xfrm>
            <a:off x="1185152" y="1777289"/>
            <a:ext cx="3436754" cy="30159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571" y="-18131"/>
            <a:ext cx="1806854" cy="10005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050" y="1582738"/>
            <a:ext cx="4789488" cy="340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620256" y="6492240"/>
            <a:ext cx="2133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sz="1000" b="0" dirty="0">
                <a:solidFill>
                  <a:srgbClr val="DDDDDD"/>
                </a:solidFill>
              </a:rPr>
              <a:t>Template QF00236 Rev </a:t>
            </a:r>
            <a:r>
              <a:rPr lang="en-US" sz="1000" b="0" dirty="0" smtClean="0">
                <a:solidFill>
                  <a:srgbClr val="DDDDDD"/>
                </a:solidFill>
              </a:rPr>
              <a:t>H </a:t>
            </a:r>
            <a:endParaRPr lang="en-US" sz="1000" b="0" dirty="0">
              <a:solidFill>
                <a:srgbClr val="DDDDDD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8" r:id="rId1"/>
    <p:sldLayoutId id="2147484248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3200" kern="1200" dirty="0">
          <a:solidFill>
            <a:srgbClr val="0076BB"/>
          </a:solidFill>
          <a:latin typeface="Arial" pitchFamily="34" charset="0"/>
          <a:ea typeface="ＭＳ Ｐゴシック" charset="-128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SzPct val="75000"/>
        <a:buFont typeface="Wingdings" pitchFamily="2" charset="2"/>
        <a:buChar char="§"/>
        <a:defRPr lang="en-US" sz="24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025" y="6546076"/>
            <a:ext cx="347135" cy="244613"/>
          </a:xfrm>
          <a:prstGeom prst="rect">
            <a:avLst/>
          </a:prstGeom>
          <a:effectLst/>
        </p:spPr>
      </p:pic>
      <p:cxnSp>
        <p:nvCxnSpPr>
          <p:cNvPr id="5" name="Straight Connector 4"/>
          <p:cNvCxnSpPr/>
          <p:nvPr/>
        </p:nvCxnSpPr>
        <p:spPr>
          <a:xfrm>
            <a:off x="174373" y="6461445"/>
            <a:ext cx="8795254" cy="0"/>
          </a:xfrm>
          <a:prstGeom prst="line">
            <a:avLst/>
          </a:prstGeom>
          <a:ln cap="rnd">
            <a:solidFill>
              <a:srgbClr val="0F73C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/>
          <p:cNvSpPr txBox="1">
            <a:spLocks/>
          </p:cNvSpPr>
          <p:nvPr/>
        </p:nvSpPr>
        <p:spPr>
          <a:xfrm>
            <a:off x="162920" y="6480368"/>
            <a:ext cx="47525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US" sz="1000" kern="1200">
                <a:solidFill>
                  <a:srgbClr val="85E2FF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>
              <a:defRPr/>
            </a:pPr>
            <a:fld id="{7FE344B9-2513-47F3-95F2-DC2DCFA75C0A}" type="slidenum">
              <a:rPr lang="en-US" smtClean="0">
                <a:solidFill>
                  <a:srgbClr val="85E2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5E2FF"/>
              </a:solidFill>
            </a:endParaRPr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 bwMode="auto">
          <a:xfrm>
            <a:off x="550385" y="6487310"/>
            <a:ext cx="1430815" cy="239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00" dirty="0">
                <a:solidFill>
                  <a:srgbClr val="85E2FF"/>
                </a:solidFill>
                <a:ea typeface="ＭＳ Ｐゴシック" charset="-128"/>
              </a:rPr>
              <a:t>Quantum Confidential</a:t>
            </a:r>
          </a:p>
        </p:txBody>
      </p:sp>
      <p:sp>
        <p:nvSpPr>
          <p:cNvPr id="8" name="Rectangle 7"/>
          <p:cNvSpPr>
            <a:spLocks noGrp="1" noChangeArrowheads="1"/>
          </p:cNvSpPr>
          <p:nvPr/>
        </p:nvSpPr>
        <p:spPr bwMode="auto">
          <a:xfrm>
            <a:off x="429735" y="6458946"/>
            <a:ext cx="1714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100" dirty="0">
                <a:solidFill>
                  <a:srgbClr val="85E2FF"/>
                </a:solidFill>
                <a:ea typeface="ＭＳ Ｐゴシック" charset="-128"/>
              </a:rPr>
              <a:t>|</a:t>
            </a:r>
          </a:p>
        </p:txBody>
      </p:sp>
      <p:sp>
        <p:nvSpPr>
          <p:cNvPr id="9" name="Slide Number Placeholder 4"/>
          <p:cNvSpPr txBox="1">
            <a:spLocks/>
          </p:cNvSpPr>
          <p:nvPr/>
        </p:nvSpPr>
        <p:spPr bwMode="auto">
          <a:xfrm>
            <a:off x="3445985" y="6487311"/>
            <a:ext cx="2240440" cy="23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00" dirty="0" smtClean="0">
                <a:solidFill>
                  <a:srgbClr val="85E2FF"/>
                </a:solidFill>
                <a:ea typeface="ＭＳ Ｐゴシック" charset="-128"/>
              </a:rPr>
              <a:t>05SEPT2014</a:t>
            </a:r>
            <a:endParaRPr lang="en-US" sz="1000" dirty="0">
              <a:solidFill>
                <a:srgbClr val="85E2FF"/>
              </a:solidFill>
              <a:ea typeface="ＭＳ Ｐゴシック" charset="-128"/>
            </a:endParaRPr>
          </a:p>
        </p:txBody>
      </p:sp>
      <p:sp>
        <p:nvSpPr>
          <p:cNvPr id="11" name="Slide Number Placeholder 4"/>
          <p:cNvSpPr txBox="1">
            <a:spLocks/>
          </p:cNvSpPr>
          <p:nvPr/>
        </p:nvSpPr>
        <p:spPr bwMode="auto">
          <a:xfrm>
            <a:off x="6617810" y="6487311"/>
            <a:ext cx="2240440" cy="23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00" dirty="0" smtClean="0">
                <a:solidFill>
                  <a:srgbClr val="85E2FF"/>
                </a:solidFill>
                <a:ea typeface="ＭＳ Ｐゴシック" charset="-128"/>
              </a:rPr>
              <a:t>Template</a:t>
            </a:r>
            <a:r>
              <a:rPr lang="en-US" sz="1000" baseline="0" dirty="0" smtClean="0">
                <a:solidFill>
                  <a:srgbClr val="85E2FF"/>
                </a:solidFill>
                <a:ea typeface="ＭＳ Ｐゴシック" charset="-128"/>
              </a:rPr>
              <a:t> QF00236 Rev. H</a:t>
            </a:r>
            <a:endParaRPr lang="en-US" sz="1000" dirty="0">
              <a:solidFill>
                <a:srgbClr val="85E2FF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5818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54" r:id="rId1"/>
    <p:sldLayoutId id="2147484249" r:id="rId2"/>
    <p:sldLayoutId id="2147484250" r:id="rId3"/>
    <p:sldLayoutId id="2147484252" r:id="rId4"/>
    <p:sldLayoutId id="2147484253" r:id="rId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3200" b="1" kern="1200" dirty="0">
          <a:solidFill>
            <a:srgbClr val="0076BB"/>
          </a:solidFill>
          <a:latin typeface="Arial" pitchFamily="34" charset="0"/>
          <a:ea typeface="ＭＳ Ｐゴシック" charset="-128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SzPct val="75000"/>
        <a:buFont typeface="Wingdings" pitchFamily="2" charset="2"/>
        <a:buChar char="§"/>
        <a:defRPr lang="en-US" sz="24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ython.org/" TargetMode="External"/><Relationship Id="rId4" Type="http://schemas.openxmlformats.org/officeDocument/2006/relationships/hyperlink" Target="http://zeromq.org/" TargetMode="External"/><Relationship Id="rId5" Type="http://schemas.openxmlformats.org/officeDocument/2006/relationships/hyperlink" Target="http://czmq.zeromq.org/" TargetMode="External"/><Relationship Id="rId6" Type="http://schemas.openxmlformats.org/officeDocument/2006/relationships/hyperlink" Target="https://github.com/google/protobuf" TargetMode="External"/><Relationship Id="rId1" Type="http://schemas.openxmlformats.org/officeDocument/2006/relationships/slideLayout" Target="../slideLayouts/slideLayout5.xml"/><Relationship Id="rId2" Type="http://schemas.openxmlformats.org/officeDocument/2006/relationships/hyperlink" Target="http://supervisord.org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StorNext Connect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i="1" dirty="0" smtClean="0"/>
              <a:t>“John Koniges”</a:t>
            </a:r>
            <a:endParaRPr lang="en-US" i="1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 smtClean="0"/>
              <a:t>Customer Install debugging</a:t>
            </a:r>
            <a:endParaRPr lang="en-US" dirty="0"/>
          </a:p>
        </p:txBody>
      </p:sp>
      <p:sp>
        <p:nvSpPr>
          <p:cNvPr id="18" name="Text Placeholder 10"/>
          <p:cNvSpPr txBox="1">
            <a:spLocks/>
          </p:cNvSpPr>
          <p:nvPr/>
        </p:nvSpPr>
        <p:spPr>
          <a:xfrm>
            <a:off x="5022849" y="3895481"/>
            <a:ext cx="3886200" cy="531544"/>
          </a:xfrm>
          <a:prstGeom prst="rect">
            <a:avLst/>
          </a:prstGeom>
        </p:spPr>
        <p:txBody>
          <a:bodyPr/>
          <a:lstStyle>
            <a:lvl1pPr marL="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SzPct val="75000"/>
              <a:buFont typeface="Wingdings" pitchFamily="2" charset="2"/>
              <a:buNone/>
              <a:defRPr lang="en-US" sz="1600" b="0" spc="0" baseline="0">
                <a:solidFill>
                  <a:schemeClr val="bg1">
                    <a:lumMod val="85000"/>
                  </a:schemeClr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charset="0"/>
              <a:buChar char="–"/>
              <a:defRPr lang="en-US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charset="0"/>
              <a:buChar char="–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kern="0" dirty="0" smtClean="0"/>
              <a:t>April 21</a:t>
            </a:r>
            <a:r>
              <a:rPr lang="en-US" b="1" kern="0" baseline="30000" dirty="0" smtClean="0"/>
              <a:t>st</a:t>
            </a:r>
            <a:r>
              <a:rPr lang="en-US" b="1" kern="0" dirty="0" smtClean="0"/>
              <a:t> &amp; April 22</a:t>
            </a:r>
            <a:r>
              <a:rPr lang="en-US" b="1" kern="0" baseline="30000" dirty="0" smtClean="0"/>
              <a:t>nd</a:t>
            </a:r>
            <a:r>
              <a:rPr lang="en-US" b="1" kern="0" dirty="0" smtClean="0"/>
              <a:t>, 2015</a:t>
            </a:r>
          </a:p>
          <a:p>
            <a:r>
              <a:rPr lang="en-US" b="1" kern="0" dirty="0" smtClean="0"/>
              <a:t>Mendota Heights</a:t>
            </a:r>
            <a:endParaRPr lang="en-US" b="1" kern="0" dirty="0"/>
          </a:p>
        </p:txBody>
      </p:sp>
    </p:spTree>
    <p:extLst>
      <p:ext uri="{BB962C8B-B14F-4D97-AF65-F5344CB8AC3E}">
        <p14:creationId xmlns:p14="http://schemas.microsoft.com/office/powerpoint/2010/main" val="3485261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Customer Install Steps – Behind the scenes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Configure Library (if exists)</a:t>
            </a:r>
          </a:p>
          <a:p>
            <a:pPr lvl="1"/>
            <a:r>
              <a:rPr lang="en-US" dirty="0" smtClean="0"/>
              <a:t>Send command to StorNext GUI to list all Libraries visible over </a:t>
            </a:r>
            <a:r>
              <a:rPr lang="en-US" dirty="0" err="1" smtClean="0"/>
              <a:t>Fibre</a:t>
            </a:r>
            <a:endParaRPr lang="en-US" dirty="0" smtClean="0"/>
          </a:p>
          <a:p>
            <a:pPr lvl="1"/>
            <a:r>
              <a:rPr lang="en-US" dirty="0" smtClean="0"/>
              <a:t>Iterate over list to find a match with the serial number specified in BOM</a:t>
            </a:r>
          </a:p>
          <a:p>
            <a:pPr lvl="1"/>
            <a:r>
              <a:rPr lang="en-US" dirty="0" smtClean="0"/>
              <a:t>Send a message to the StorNext GUI add the given library</a:t>
            </a:r>
          </a:p>
          <a:p>
            <a:pPr lvl="2"/>
            <a:r>
              <a:rPr lang="en-US" dirty="0" smtClean="0"/>
              <a:t>DNS must resolve correctly for Node 2’s management IP</a:t>
            </a:r>
          </a:p>
          <a:p>
            <a:pPr lvl="3"/>
            <a:r>
              <a:rPr lang="en-US" dirty="0" smtClean="0"/>
              <a:t>The AEL i500 will try to communicate back to the node via Ethernet</a:t>
            </a:r>
          </a:p>
          <a:p>
            <a:pPr lvl="2"/>
            <a:r>
              <a:rPr lang="en-US" dirty="0" smtClean="0"/>
              <a:t>Control path must be configured on the AEL i500</a:t>
            </a:r>
          </a:p>
          <a:p>
            <a:pPr lvl="1"/>
            <a:r>
              <a:rPr lang="en-US" dirty="0" smtClean="0"/>
              <a:t>After Library is added we send a generic policy to the StorNext GUI</a:t>
            </a:r>
          </a:p>
          <a:p>
            <a:pPr lvl="2"/>
            <a:r>
              <a:rPr lang="en-US" dirty="0" smtClean="0"/>
              <a:t>Should modify policy for specific needs</a:t>
            </a:r>
          </a:p>
          <a:p>
            <a:r>
              <a:rPr lang="en-US" dirty="0" smtClean="0"/>
              <a:t>Customer Install Complete</a:t>
            </a:r>
          </a:p>
          <a:p>
            <a:pPr lvl="1"/>
            <a:r>
              <a:rPr lang="en-US" dirty="0" smtClean="0"/>
              <a:t>We enable all StorNext Connect apps, disable Customer Install</a:t>
            </a:r>
          </a:p>
          <a:p>
            <a:pPr lvl="2"/>
            <a:r>
              <a:rPr lang="en-US" dirty="0" smtClean="0"/>
              <a:t>Starts </a:t>
            </a:r>
            <a:r>
              <a:rPr lang="en-US" dirty="0" err="1" smtClean="0"/>
              <a:t>supervisord</a:t>
            </a:r>
            <a:r>
              <a:rPr lang="en-US" dirty="0" smtClean="0"/>
              <a:t> managed workers that monitor </a:t>
            </a:r>
            <a:r>
              <a:rPr lang="en-US" dirty="0" err="1" smtClean="0"/>
              <a:t>beanstalkd</a:t>
            </a:r>
            <a:endParaRPr lang="en-US" dirty="0" smtClean="0"/>
          </a:p>
          <a:p>
            <a:pPr lvl="1"/>
            <a:r>
              <a:rPr lang="en-US" dirty="0" smtClean="0"/>
              <a:t>Configure </a:t>
            </a:r>
            <a:r>
              <a:rPr lang="en-US" dirty="0" err="1" smtClean="0"/>
              <a:t>cron</a:t>
            </a:r>
            <a:r>
              <a:rPr lang="en-US" dirty="0" smtClean="0"/>
              <a:t> to run for StorNext Connect</a:t>
            </a:r>
          </a:p>
          <a:p>
            <a:pPr lvl="1"/>
            <a:r>
              <a:rPr lang="en-US" dirty="0" smtClean="0"/>
              <a:t>Start carbon-cache with </a:t>
            </a:r>
            <a:r>
              <a:rPr lang="en-US" dirty="0" err="1" smtClean="0"/>
              <a:t>supervisord</a:t>
            </a:r>
            <a:endParaRPr lang="en-US" dirty="0" smtClean="0"/>
          </a:p>
          <a:p>
            <a:pPr lvl="1"/>
            <a:r>
              <a:rPr lang="en-US" dirty="0" smtClean="0"/>
              <a:t>Add setting to database that Connect has completed the Install </a:t>
            </a:r>
          </a:p>
          <a:p>
            <a:pPr lvl="2"/>
            <a:r>
              <a:rPr lang="en-US" dirty="0" smtClean="0"/>
              <a:t>Enables Dashboard</a:t>
            </a:r>
          </a:p>
          <a:p>
            <a:pPr lvl="1"/>
            <a:r>
              <a:rPr lang="en-US" dirty="0" smtClean="0"/>
              <a:t>One final restart of Apache</a:t>
            </a:r>
          </a:p>
        </p:txBody>
      </p:sp>
    </p:spTree>
    <p:extLst>
      <p:ext uri="{BB962C8B-B14F-4D97-AF65-F5344CB8AC3E}">
        <p14:creationId xmlns:p14="http://schemas.microsoft.com/office/powerpoint/2010/main" val="1370133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 Install history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Manage Other Components</a:t>
            </a:r>
          </a:p>
          <a:p>
            <a:endParaRPr lang="en-US" dirty="0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1050" y="1528856"/>
            <a:ext cx="7531536" cy="4719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1716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 Install history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Manage Other Components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11" y="1524000"/>
            <a:ext cx="7564664" cy="449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7242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 Install history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Manage Other Components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178" y="1466850"/>
            <a:ext cx="7797097" cy="452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1074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 Log – &lt;connect ip|169.254.21.2&gt;/install-pro/logs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024" y="990599"/>
            <a:ext cx="8658225" cy="5400675"/>
          </a:xfrm>
        </p:spPr>
        <p:txBody>
          <a:bodyPr>
            <a:normAutofit fontScale="32500" lnSpcReduction="20000"/>
          </a:bodyPr>
          <a:lstStyle/>
          <a:p>
            <a:r>
              <a:rPr lang="en-US" dirty="0" smtClean="0"/>
              <a:t>[</a:t>
            </a:r>
            <a:r>
              <a:rPr lang="en-US" dirty="0"/>
              <a:t>0109 12:53:30-0600] fatal    - cable-detection                - Connector        - failure - Command completed </a:t>
            </a:r>
            <a:r>
              <a:rPr lang="en-US" dirty="0" smtClean="0"/>
              <a:t>- </a:t>
            </a:r>
            <a:r>
              <a:rPr lang="en-US" dirty="0"/>
              <a:t>Installed client release (51487) did not match expected 1.0.0</a:t>
            </a:r>
          </a:p>
          <a:p>
            <a:r>
              <a:rPr lang="en-US" dirty="0"/>
              <a:t>	**</a:t>
            </a:r>
            <a:r>
              <a:rPr lang="en-US" dirty="0" err="1"/>
              <a:t>Std</a:t>
            </a:r>
            <a:r>
              <a:rPr lang="en-US" dirty="0"/>
              <a:t> out: {</a:t>
            </a:r>
          </a:p>
          <a:p>
            <a:r>
              <a:rPr lang="en-US" dirty="0"/>
              <a:t>    "</a:t>
            </a:r>
            <a:r>
              <a:rPr lang="en-US" dirty="0" err="1"/>
              <a:t>snconnect_client</a:t>
            </a:r>
            <a:r>
              <a:rPr lang="en-US" dirty="0"/>
              <a:t>": {</a:t>
            </a:r>
          </a:p>
          <a:p>
            <a:r>
              <a:rPr lang="en-US" dirty="0"/>
              <a:t>        "version": "1.0.0", </a:t>
            </a:r>
          </a:p>
          <a:p>
            <a:r>
              <a:rPr lang="en-US" dirty="0"/>
              <a:t>        "</a:t>
            </a:r>
            <a:r>
              <a:rPr lang="en-US" dirty="0" err="1"/>
              <a:t>graphite_host</a:t>
            </a:r>
            <a:r>
              <a:rPr lang="en-US" dirty="0"/>
              <a:t>": "10.1.1.2", </a:t>
            </a:r>
          </a:p>
          <a:p>
            <a:r>
              <a:rPr lang="en-US" dirty="0"/>
              <a:t>        "components": {</a:t>
            </a:r>
          </a:p>
          <a:p>
            <a:r>
              <a:rPr lang="en-US" dirty="0"/>
              <a:t>            "connector": {</a:t>
            </a:r>
          </a:p>
          <a:p>
            <a:r>
              <a:rPr lang="en-US" dirty="0"/>
              <a:t>                "release": "602.1", </a:t>
            </a:r>
          </a:p>
          <a:p>
            <a:r>
              <a:rPr lang="en-US" dirty="0"/>
              <a:t>                "version": "1.0.0"</a:t>
            </a:r>
          </a:p>
          <a:p>
            <a:r>
              <a:rPr lang="en-US" dirty="0"/>
              <a:t>            }, </a:t>
            </a:r>
          </a:p>
          <a:p>
            <a:r>
              <a:rPr lang="en-US" dirty="0"/>
              <a:t>            "</a:t>
            </a:r>
            <a:r>
              <a:rPr lang="en-US" dirty="0" err="1"/>
              <a:t>mintd</a:t>
            </a:r>
            <a:r>
              <a:rPr lang="en-US" dirty="0"/>
              <a:t>": {</a:t>
            </a:r>
          </a:p>
          <a:p>
            <a:r>
              <a:rPr lang="en-US" dirty="0"/>
              <a:t>                "release": "51487", </a:t>
            </a:r>
          </a:p>
          <a:p>
            <a:r>
              <a:rPr lang="en-US" dirty="0"/>
              <a:t>                "version": "1.0.0"</a:t>
            </a:r>
          </a:p>
          <a:p>
            <a:r>
              <a:rPr lang="en-US" dirty="0"/>
              <a:t>            }, </a:t>
            </a:r>
          </a:p>
          <a:p>
            <a:r>
              <a:rPr lang="en-US" dirty="0"/>
              <a:t>            "</a:t>
            </a:r>
            <a:r>
              <a:rPr lang="en-US" dirty="0" err="1"/>
              <a:t>snupdate</a:t>
            </a:r>
            <a:r>
              <a:rPr lang="en-US" dirty="0"/>
              <a:t>": {</a:t>
            </a:r>
          </a:p>
          <a:p>
            <a:r>
              <a:rPr lang="en-US" dirty="0"/>
              <a:t>                "release": "604.1", </a:t>
            </a:r>
          </a:p>
          <a:p>
            <a:r>
              <a:rPr lang="en-US" dirty="0"/>
              <a:t>                "version": "1.0.4"</a:t>
            </a:r>
          </a:p>
          <a:p>
            <a:r>
              <a:rPr lang="en-US" dirty="0"/>
              <a:t>            }, </a:t>
            </a:r>
          </a:p>
          <a:p>
            <a:r>
              <a:rPr lang="en-US" dirty="0"/>
              <a:t>            "</a:t>
            </a:r>
            <a:r>
              <a:rPr lang="en-US" dirty="0" err="1"/>
              <a:t>connectplugins</a:t>
            </a:r>
            <a:r>
              <a:rPr lang="en-US" dirty="0"/>
              <a:t>": {</a:t>
            </a:r>
          </a:p>
          <a:p>
            <a:r>
              <a:rPr lang="en-US" dirty="0"/>
              <a:t>                "release": "51487", </a:t>
            </a:r>
          </a:p>
          <a:p>
            <a:r>
              <a:rPr lang="en-US" dirty="0"/>
              <a:t>                "version": "1.0.0"</a:t>
            </a:r>
          </a:p>
          <a:p>
            <a:r>
              <a:rPr lang="en-US" dirty="0"/>
              <a:t>            }, </a:t>
            </a:r>
          </a:p>
          <a:p>
            <a:r>
              <a:rPr lang="en-US" dirty="0"/>
              <a:t>            "</a:t>
            </a:r>
            <a:r>
              <a:rPr lang="en-US" dirty="0" err="1"/>
              <a:t>service_router</a:t>
            </a:r>
            <a:r>
              <a:rPr lang="en-US" dirty="0"/>
              <a:t>": {</a:t>
            </a:r>
          </a:p>
          <a:p>
            <a:r>
              <a:rPr lang="en-US" dirty="0"/>
              <a:t>                "release": "537.4", </a:t>
            </a:r>
          </a:p>
          <a:p>
            <a:r>
              <a:rPr lang="en-US" dirty="0"/>
              <a:t>                "version": "0.1.0"</a:t>
            </a:r>
          </a:p>
          <a:p>
            <a:r>
              <a:rPr lang="en-US" dirty="0"/>
              <a:t>            }</a:t>
            </a:r>
          </a:p>
          <a:p>
            <a:r>
              <a:rPr lang="en-US" dirty="0"/>
              <a:t>        }, </a:t>
            </a:r>
          </a:p>
          <a:p>
            <a:r>
              <a:rPr lang="en-US" dirty="0"/>
              <a:t>        "</a:t>
            </a:r>
            <a:r>
              <a:rPr lang="en-US" dirty="0" err="1"/>
              <a:t>snchostname</a:t>
            </a:r>
            <a:r>
              <a:rPr lang="en-US" dirty="0"/>
              <a:t>": "10.1.1.2", </a:t>
            </a:r>
          </a:p>
          <a:p>
            <a:r>
              <a:rPr lang="en-US" dirty="0"/>
              <a:t>        "release": "51487", </a:t>
            </a:r>
          </a:p>
          <a:p>
            <a:r>
              <a:rPr lang="en-US" dirty="0"/>
              <a:t>        "</a:t>
            </a:r>
            <a:r>
              <a:rPr lang="en-US" dirty="0" err="1"/>
              <a:t>graphite_port</a:t>
            </a:r>
            <a:r>
              <a:rPr lang="en-US" dirty="0"/>
              <a:t>": "2004"</a:t>
            </a:r>
          </a:p>
          <a:p>
            <a:r>
              <a:rPr lang="en-US" dirty="0"/>
              <a:t>    }</a:t>
            </a:r>
          </a:p>
          <a:p>
            <a:r>
              <a:rPr lang="en-US" dirty="0" smtClean="0"/>
              <a:t>}</a:t>
            </a:r>
            <a:endParaRPr lang="en-US" dirty="0"/>
          </a:p>
          <a:p>
            <a:r>
              <a:rPr lang="en-US" dirty="0"/>
              <a:t>	**</a:t>
            </a:r>
            <a:r>
              <a:rPr lang="en-US" dirty="0" err="1"/>
              <a:t>Std</a:t>
            </a:r>
            <a:r>
              <a:rPr lang="en-US" dirty="0"/>
              <a:t> err: </a:t>
            </a:r>
          </a:p>
          <a:p>
            <a:r>
              <a:rPr lang="en-US" dirty="0"/>
              <a:t>	**error code: 0</a:t>
            </a:r>
          </a:p>
          <a:p>
            <a:r>
              <a:rPr lang="en-US" dirty="0"/>
              <a:t>[0109 12:53:30-0600] fatal    - cable-detection                - Customer Install - failure -  - cable-detection failed with the following error: Installed client release (51487) did not match expected </a:t>
            </a:r>
            <a:r>
              <a:rPr lang="en-US" dirty="0" smtClean="0"/>
              <a:t>1.0.0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152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http://php.net</a:t>
            </a:r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://supervisord.org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www.python.org/</a:t>
            </a:r>
            <a:endParaRPr lang="en-US" dirty="0" smtClean="0"/>
          </a:p>
          <a:p>
            <a:r>
              <a:rPr lang="en-US" dirty="0">
                <a:hlinkClick r:id="rId4"/>
              </a:rPr>
              <a:t>http://zeromq.org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r>
              <a:rPr lang="en-US" dirty="0">
                <a:hlinkClick r:id="rId5"/>
              </a:rPr>
              <a:t>http://czmq.zeromq.org</a:t>
            </a:r>
            <a:r>
              <a:rPr lang="en-US" dirty="0" smtClean="0">
                <a:hlinkClick r:id="rId5"/>
              </a:rPr>
              <a:t>/</a:t>
            </a:r>
            <a:endParaRPr lang="en-US" dirty="0" smtClean="0"/>
          </a:p>
          <a:p>
            <a:r>
              <a:rPr lang="en-US" dirty="0">
                <a:hlinkClick r:id="rId6"/>
              </a:rPr>
              <a:t>https://developers.google.com/protocol-buffers</a:t>
            </a:r>
            <a:r>
              <a:rPr lang="en-US" dirty="0" smtClean="0">
                <a:hlinkClick r:id="rId6"/>
              </a:rPr>
              <a:t>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692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Q&amp;A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941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Customer Install overview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parts that install and configure a StorNext Pro Solution.</a:t>
            </a:r>
          </a:p>
          <a:p>
            <a:pPr lvl="1"/>
            <a:r>
              <a:rPr lang="en-US" dirty="0"/>
              <a:t>http://</a:t>
            </a:r>
            <a:r>
              <a:rPr lang="en-US" dirty="0" smtClean="0"/>
              <a:t>stornextconnect.quantum.com</a:t>
            </a:r>
          </a:p>
          <a:p>
            <a:pPr lvl="1"/>
            <a:r>
              <a:rPr lang="en-US" dirty="0" smtClean="0"/>
              <a:t>Bootstrap</a:t>
            </a:r>
          </a:p>
          <a:p>
            <a:pPr lvl="1"/>
            <a:r>
              <a:rPr lang="en-US" dirty="0" smtClean="0"/>
              <a:t>SNC Installer</a:t>
            </a:r>
          </a:p>
          <a:p>
            <a:pPr lvl="1"/>
            <a:r>
              <a:rPr lang="en-US" dirty="0" smtClean="0"/>
              <a:t>Customer Install</a:t>
            </a:r>
          </a:p>
          <a:p>
            <a:r>
              <a:rPr lang="en-US" dirty="0" smtClean="0"/>
              <a:t>The other parts that customer install uses to complete</a:t>
            </a:r>
          </a:p>
          <a:p>
            <a:pPr lvl="1"/>
            <a:r>
              <a:rPr lang="en-US" dirty="0" smtClean="0"/>
              <a:t>Connector</a:t>
            </a:r>
          </a:p>
          <a:p>
            <a:pPr lvl="1"/>
            <a:r>
              <a:rPr lang="en-US" dirty="0" smtClean="0"/>
              <a:t>StorNext GUI API</a:t>
            </a:r>
          </a:p>
          <a:p>
            <a:pPr lvl="1"/>
            <a:r>
              <a:rPr lang="en-US" dirty="0" smtClean="0"/>
              <a:t>QXS API</a:t>
            </a:r>
          </a:p>
          <a:p>
            <a:r>
              <a:rPr lang="en-US" dirty="0" smtClean="0"/>
              <a:t>The steps that are part of a Customer Install</a:t>
            </a:r>
          </a:p>
          <a:p>
            <a:r>
              <a:rPr lang="en-US" dirty="0" smtClean="0"/>
              <a:t>How to examine your install once completed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19995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Parts of Customer Install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Terms</a:t>
            </a:r>
          </a:p>
          <a:p>
            <a:pPr lvl="1"/>
            <a:r>
              <a:rPr lang="en-US" dirty="0" smtClean="0"/>
              <a:t>http://stornextconnect.quantum.com</a:t>
            </a:r>
          </a:p>
          <a:p>
            <a:pPr lvl="1"/>
            <a:r>
              <a:rPr lang="en-US" dirty="0" smtClean="0"/>
              <a:t>Bootstrap</a:t>
            </a:r>
          </a:p>
          <a:p>
            <a:pPr lvl="2"/>
            <a:r>
              <a:rPr lang="en-US" dirty="0" smtClean="0"/>
              <a:t>The mechanism for which load our package that includes all of StorNext Connect</a:t>
            </a:r>
          </a:p>
          <a:p>
            <a:pPr lvl="2"/>
            <a:r>
              <a:rPr lang="en-US" dirty="0" smtClean="0"/>
              <a:t>All of the code for this is pre-loaded on appliances and expects a tar.gz package</a:t>
            </a:r>
          </a:p>
          <a:p>
            <a:pPr lvl="1"/>
            <a:r>
              <a:rPr lang="en-US" dirty="0" smtClean="0"/>
              <a:t>SNC Install</a:t>
            </a:r>
          </a:p>
          <a:p>
            <a:pPr lvl="2"/>
            <a:r>
              <a:rPr lang="en-US" dirty="0" smtClean="0"/>
              <a:t>The Mechanism for which our package is installed.</a:t>
            </a:r>
          </a:p>
          <a:p>
            <a:pPr lvl="2"/>
            <a:r>
              <a:rPr lang="en-US" dirty="0" smtClean="0"/>
              <a:t>All of the code for this step is included in the package and executed in two parts</a:t>
            </a:r>
          </a:p>
          <a:p>
            <a:pPr lvl="3"/>
            <a:r>
              <a:rPr lang="en-US" dirty="0" smtClean="0"/>
              <a:t>Part 1 Installs binaries needed by connect through a shell script</a:t>
            </a:r>
          </a:p>
          <a:p>
            <a:pPr lvl="4"/>
            <a:r>
              <a:rPr lang="en-US" dirty="0" smtClean="0"/>
              <a:t>This also configures Apache’s </a:t>
            </a:r>
            <a:r>
              <a:rPr lang="en-US" dirty="0" err="1" smtClean="0"/>
              <a:t>vhosts</a:t>
            </a:r>
            <a:endParaRPr lang="en-US" dirty="0" smtClean="0"/>
          </a:p>
          <a:p>
            <a:pPr lvl="3"/>
            <a:r>
              <a:rPr lang="en-US" dirty="0" smtClean="0"/>
              <a:t>Part 2 is triggered when the first http request hits the connect site</a:t>
            </a:r>
          </a:p>
          <a:p>
            <a:pPr lvl="4"/>
            <a:r>
              <a:rPr lang="en-US" dirty="0" smtClean="0"/>
              <a:t>Database is installed</a:t>
            </a:r>
          </a:p>
          <a:p>
            <a:pPr lvl="4"/>
            <a:r>
              <a:rPr lang="en-US" dirty="0" smtClean="0"/>
              <a:t>User inserted into the database</a:t>
            </a:r>
          </a:p>
          <a:p>
            <a:pPr lvl="4"/>
            <a:r>
              <a:rPr lang="en-US" dirty="0" smtClean="0"/>
              <a:t>StorNext Connect Applications are installed</a:t>
            </a:r>
          </a:p>
          <a:p>
            <a:pPr lvl="1"/>
            <a:r>
              <a:rPr lang="en-US" dirty="0" smtClean="0"/>
              <a:t>Customer Install</a:t>
            </a:r>
          </a:p>
          <a:p>
            <a:pPr lvl="2"/>
            <a:r>
              <a:rPr lang="en-US" dirty="0" smtClean="0"/>
              <a:t>Starts once you see the Customer Install Overview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606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Customer Install Parts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Quantum Connector</a:t>
            </a:r>
          </a:p>
          <a:p>
            <a:pPr lvl="1"/>
            <a:r>
              <a:rPr lang="en-US" dirty="0" smtClean="0"/>
              <a:t>Service running on MDCs</a:t>
            </a:r>
          </a:p>
          <a:p>
            <a:pPr lvl="1"/>
            <a:r>
              <a:rPr lang="en-US" dirty="0" smtClean="0"/>
              <a:t>Communicated with via ZMQ</a:t>
            </a:r>
          </a:p>
          <a:p>
            <a:pPr lvl="1"/>
            <a:r>
              <a:rPr lang="en-US" dirty="0" smtClean="0"/>
              <a:t>Runs Python scripts</a:t>
            </a:r>
          </a:p>
          <a:p>
            <a:pPr lvl="2"/>
            <a:r>
              <a:rPr lang="en-US" dirty="0" smtClean="0"/>
              <a:t>Use callback to system</a:t>
            </a:r>
          </a:p>
          <a:p>
            <a:pPr lvl="3"/>
            <a:r>
              <a:rPr lang="en-US" dirty="0" smtClean="0"/>
              <a:t>/opt/quantum/connector/</a:t>
            </a:r>
            <a:r>
              <a:rPr lang="en-US" dirty="0" err="1" smtClean="0"/>
              <a:t>etc</a:t>
            </a:r>
            <a:r>
              <a:rPr lang="en-US" dirty="0" smtClean="0"/>
              <a:t>/</a:t>
            </a:r>
            <a:r>
              <a:rPr lang="en-US" dirty="0" err="1" smtClean="0"/>
              <a:t>connecthostname</a:t>
            </a:r>
            <a:r>
              <a:rPr lang="en-US" dirty="0" smtClean="0"/>
              <a:t> contains address for connect</a:t>
            </a:r>
          </a:p>
          <a:p>
            <a:r>
              <a:rPr lang="en-US" dirty="0" smtClean="0"/>
              <a:t>StorNext GUI </a:t>
            </a:r>
            <a:r>
              <a:rPr lang="en-US" dirty="0" err="1" smtClean="0"/>
              <a:t>Webservices</a:t>
            </a:r>
            <a:endParaRPr lang="en-US" dirty="0" smtClean="0"/>
          </a:p>
          <a:p>
            <a:pPr lvl="1"/>
            <a:r>
              <a:rPr lang="en-US" dirty="0" smtClean="0"/>
              <a:t>API layer on top of existing StorNext GUI</a:t>
            </a:r>
            <a:endParaRPr lang="en-US" dirty="0"/>
          </a:p>
          <a:p>
            <a:pPr lvl="1"/>
            <a:r>
              <a:rPr lang="en-US" dirty="0"/>
              <a:t>Called from POST, GET </a:t>
            </a:r>
            <a:r>
              <a:rPr lang="en-US" dirty="0" smtClean="0"/>
              <a:t>URLs</a:t>
            </a:r>
          </a:p>
          <a:p>
            <a:pPr lvl="1"/>
            <a:r>
              <a:rPr lang="en-US" dirty="0" smtClean="0"/>
              <a:t>JSON based returns from GUI</a:t>
            </a:r>
          </a:p>
          <a:p>
            <a:r>
              <a:rPr lang="en-US" dirty="0" smtClean="0"/>
              <a:t>QXS API</a:t>
            </a:r>
          </a:p>
          <a:p>
            <a:pPr lvl="1"/>
            <a:r>
              <a:rPr lang="en-US" dirty="0" smtClean="0"/>
              <a:t>Called from URLs with authentication in header</a:t>
            </a:r>
          </a:p>
          <a:p>
            <a:pPr lvl="1"/>
            <a:r>
              <a:rPr lang="en-US" dirty="0" smtClean="0"/>
              <a:t>URLs same format as command line with / in place of spaces</a:t>
            </a:r>
          </a:p>
          <a:p>
            <a:pPr lvl="1"/>
            <a:r>
              <a:rPr lang="en-US" dirty="0" smtClean="0"/>
              <a:t>Returns XML document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891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Customer Install Steps – Behind the scenes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EULA</a:t>
            </a:r>
          </a:p>
          <a:p>
            <a:pPr lvl="1"/>
            <a:r>
              <a:rPr lang="en-US" dirty="0" smtClean="0"/>
              <a:t>Also sets Apache ports to *:80 and restarts Apache</a:t>
            </a:r>
          </a:p>
          <a:p>
            <a:pPr lvl="2"/>
            <a:r>
              <a:rPr lang="en-US" dirty="0" smtClean="0"/>
              <a:t>Default ports are </a:t>
            </a:r>
            <a:r>
              <a:rPr lang="en-US" smtClean="0"/>
              <a:t>only </a:t>
            </a:r>
            <a:r>
              <a:rPr lang="en-US" smtClean="0"/>
              <a:t>169.254.21.2</a:t>
            </a:r>
            <a:r>
              <a:rPr lang="en-US" dirty="0" smtClean="0"/>
              <a:t>:80</a:t>
            </a:r>
          </a:p>
          <a:p>
            <a:r>
              <a:rPr lang="en-US" dirty="0" smtClean="0"/>
              <a:t>Cables for detection</a:t>
            </a:r>
          </a:p>
          <a:p>
            <a:pPr lvl="1"/>
            <a:r>
              <a:rPr lang="en-US" dirty="0" smtClean="0"/>
              <a:t>Updates Quantum Connector on node 2</a:t>
            </a:r>
          </a:p>
          <a:p>
            <a:pPr lvl="1"/>
            <a:r>
              <a:rPr lang="en-US" dirty="0" smtClean="0"/>
              <a:t>Configures </a:t>
            </a:r>
            <a:r>
              <a:rPr lang="en-US" dirty="0" err="1" smtClean="0"/>
              <a:t>connecthostname</a:t>
            </a:r>
            <a:r>
              <a:rPr lang="en-US" dirty="0" smtClean="0"/>
              <a:t> to 169.254.21.2</a:t>
            </a:r>
          </a:p>
          <a:p>
            <a:r>
              <a:rPr lang="en-US" dirty="0" smtClean="0"/>
              <a:t>Customer Settings</a:t>
            </a:r>
          </a:p>
          <a:p>
            <a:pPr lvl="1"/>
            <a:r>
              <a:rPr lang="en-US" dirty="0" smtClean="0"/>
              <a:t>Configure Node 2’s Management Network (eth1&lt;M440&gt; / Bond1:2 &lt;M660&gt;)</a:t>
            </a:r>
          </a:p>
          <a:p>
            <a:pPr lvl="1"/>
            <a:r>
              <a:rPr lang="en-US" dirty="0" smtClean="0"/>
              <a:t>Will attempt to use the entered IP Address, Gateway and </a:t>
            </a:r>
            <a:r>
              <a:rPr lang="en-US" dirty="0" err="1" smtClean="0"/>
              <a:t>Netmask</a:t>
            </a:r>
            <a:endParaRPr lang="en-US" dirty="0" smtClean="0"/>
          </a:p>
          <a:p>
            <a:pPr lvl="1"/>
            <a:r>
              <a:rPr lang="en-US" dirty="0" smtClean="0"/>
              <a:t>Will configure DNS for Node 2</a:t>
            </a:r>
          </a:p>
          <a:p>
            <a:pPr lvl="1"/>
            <a:r>
              <a:rPr lang="en-US" dirty="0" smtClean="0"/>
              <a:t>Will validate the Gateway defined with </a:t>
            </a:r>
            <a:r>
              <a:rPr lang="en-US" dirty="0" err="1" smtClean="0"/>
              <a:t>arping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Will validate IP addresses to make sure they are available (QXS / Node 1)</a:t>
            </a:r>
          </a:p>
          <a:p>
            <a:pPr lvl="1"/>
            <a:r>
              <a:rPr lang="en-US" dirty="0" smtClean="0"/>
              <a:t>Will Resolve hostnames and then validate services to exist (</a:t>
            </a:r>
            <a:r>
              <a:rPr lang="en-US" dirty="0" err="1" smtClean="0"/>
              <a:t>dns</a:t>
            </a:r>
            <a:r>
              <a:rPr lang="en-US" dirty="0" smtClean="0"/>
              <a:t>, </a:t>
            </a:r>
            <a:r>
              <a:rPr lang="en-US" dirty="0" err="1" smtClean="0"/>
              <a:t>ntp</a:t>
            </a:r>
            <a:r>
              <a:rPr lang="en-US" dirty="0" smtClean="0"/>
              <a:t>, etc…)</a:t>
            </a:r>
          </a:p>
          <a:p>
            <a:pPr lvl="1"/>
            <a:r>
              <a:rPr lang="en-US" dirty="0" smtClean="0"/>
              <a:t>Will display all the settings that have been saved, and give the user a chance you go back and change them if they are incorrect.</a:t>
            </a:r>
          </a:p>
          <a:p>
            <a:pPr lvl="1"/>
            <a:r>
              <a:rPr lang="en-US" dirty="0" smtClean="0"/>
              <a:t>Set up bond0:3 as temp bonding on 10.0.0.1 for </a:t>
            </a:r>
            <a:r>
              <a:rPr lang="en-US" dirty="0" err="1" smtClean="0"/>
              <a:t>tmp</a:t>
            </a:r>
            <a:r>
              <a:rPr lang="en-US" dirty="0" smtClean="0"/>
              <a:t> QXS communication</a:t>
            </a:r>
          </a:p>
          <a:p>
            <a:r>
              <a:rPr lang="en-US" dirty="0" smtClean="0"/>
              <a:t>Bonding M660 Only</a:t>
            </a:r>
          </a:p>
          <a:p>
            <a:pPr lvl="1"/>
            <a:r>
              <a:rPr lang="en-US" dirty="0" smtClean="0"/>
              <a:t>Nothing behind the scenes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557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Customer Install Steps – Behind the scenes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QXS Disk Setup</a:t>
            </a:r>
          </a:p>
          <a:p>
            <a:pPr lvl="1"/>
            <a:r>
              <a:rPr lang="en-US" dirty="0" smtClean="0"/>
              <a:t>Verify connection between node 2 and QXS Controller A</a:t>
            </a:r>
          </a:p>
          <a:p>
            <a:pPr lvl="1"/>
            <a:r>
              <a:rPr lang="en-US" dirty="0" smtClean="0"/>
              <a:t>Verify QXS disk count and disk health</a:t>
            </a:r>
          </a:p>
          <a:p>
            <a:pPr lvl="2"/>
            <a:r>
              <a:rPr lang="en-US" dirty="0" smtClean="0"/>
              <a:t>If more than 1 QXS array, this is where it will detect unbalanced arrays</a:t>
            </a:r>
          </a:p>
          <a:p>
            <a:pPr lvl="1"/>
            <a:r>
              <a:rPr lang="en-US" dirty="0" smtClean="0"/>
              <a:t>Set QXS Controller B’s IP address</a:t>
            </a:r>
          </a:p>
          <a:p>
            <a:pPr lvl="2"/>
            <a:r>
              <a:rPr lang="en-US" dirty="0" smtClean="0"/>
              <a:t>Will query A to determine if Controller B’s IP is set correctly.</a:t>
            </a:r>
          </a:p>
          <a:p>
            <a:pPr lvl="1"/>
            <a:r>
              <a:rPr lang="en-US" dirty="0" smtClean="0"/>
              <a:t>Verify Controller B’s IP address via ping</a:t>
            </a:r>
          </a:p>
          <a:p>
            <a:pPr lvl="2"/>
            <a:r>
              <a:rPr lang="en-US" dirty="0" smtClean="0"/>
              <a:t>Out Node 2, in QXS Controller B</a:t>
            </a:r>
          </a:p>
          <a:p>
            <a:pPr lvl="1"/>
            <a:r>
              <a:rPr lang="en-US" dirty="0"/>
              <a:t>Set QXS Controller </a:t>
            </a:r>
            <a:r>
              <a:rPr lang="en-US" dirty="0" smtClean="0"/>
              <a:t>A’s </a:t>
            </a:r>
            <a:r>
              <a:rPr lang="en-US" dirty="0"/>
              <a:t>IP address</a:t>
            </a:r>
          </a:p>
          <a:p>
            <a:pPr lvl="2"/>
            <a:r>
              <a:rPr lang="en-US" dirty="0"/>
              <a:t>Will query </a:t>
            </a:r>
            <a:r>
              <a:rPr lang="en-US" dirty="0" smtClean="0"/>
              <a:t>B </a:t>
            </a:r>
            <a:r>
              <a:rPr lang="en-US" dirty="0"/>
              <a:t>to determine if Controller </a:t>
            </a:r>
            <a:r>
              <a:rPr lang="en-US" dirty="0" smtClean="0"/>
              <a:t>A’s IP </a:t>
            </a:r>
            <a:r>
              <a:rPr lang="en-US" dirty="0"/>
              <a:t>is set correctly.</a:t>
            </a:r>
          </a:p>
          <a:p>
            <a:pPr lvl="1"/>
            <a:r>
              <a:rPr lang="en-US" dirty="0"/>
              <a:t>Verify Controller </a:t>
            </a:r>
            <a:r>
              <a:rPr lang="en-US" dirty="0" smtClean="0"/>
              <a:t>A’s </a:t>
            </a:r>
            <a:r>
              <a:rPr lang="en-US" dirty="0"/>
              <a:t>IP address via ping</a:t>
            </a:r>
          </a:p>
          <a:p>
            <a:pPr lvl="2"/>
            <a:r>
              <a:rPr lang="en-US" dirty="0"/>
              <a:t>Out Node 2, in QXS Controller </a:t>
            </a:r>
            <a:r>
              <a:rPr lang="en-US" dirty="0" smtClean="0"/>
              <a:t>A</a:t>
            </a:r>
          </a:p>
          <a:p>
            <a:pPr lvl="1"/>
            <a:r>
              <a:rPr lang="en-US" dirty="0" smtClean="0"/>
              <a:t>Set QXS NTP, Hostname</a:t>
            </a:r>
          </a:p>
          <a:p>
            <a:r>
              <a:rPr lang="en-US" dirty="0" smtClean="0"/>
              <a:t>QXS Disk Provision</a:t>
            </a:r>
          </a:p>
          <a:p>
            <a:pPr lvl="1"/>
            <a:r>
              <a:rPr lang="en-US" dirty="0" smtClean="0"/>
              <a:t>Calls one button install once per enclosure at 10+2 configuration</a:t>
            </a:r>
          </a:p>
          <a:p>
            <a:r>
              <a:rPr lang="en-US" dirty="0" smtClean="0"/>
              <a:t>If multiple Arrays, repeat for each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93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Customer Install Steps – Behind the scenes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Node 1 Management Network</a:t>
            </a:r>
          </a:p>
          <a:p>
            <a:pPr lvl="1"/>
            <a:r>
              <a:rPr lang="en-US" dirty="0" smtClean="0"/>
              <a:t>Remove bond0:3 </a:t>
            </a:r>
            <a:r>
              <a:rPr lang="en-US" dirty="0" err="1" smtClean="0"/>
              <a:t>tmp</a:t>
            </a:r>
            <a:r>
              <a:rPr lang="en-US" dirty="0" smtClean="0"/>
              <a:t> bonding used for QXS</a:t>
            </a:r>
          </a:p>
          <a:p>
            <a:pPr lvl="1"/>
            <a:r>
              <a:rPr lang="en-US" dirty="0"/>
              <a:t>Configure Node </a:t>
            </a:r>
            <a:r>
              <a:rPr lang="en-US" dirty="0" smtClean="0"/>
              <a:t>1’s </a:t>
            </a:r>
            <a:r>
              <a:rPr lang="en-US" dirty="0"/>
              <a:t>Management Network (eth1&lt;M440&gt; / Bond1:2 &lt;M660</a:t>
            </a:r>
            <a:r>
              <a:rPr lang="en-US" dirty="0" smtClean="0"/>
              <a:t>&gt;)</a:t>
            </a:r>
          </a:p>
          <a:p>
            <a:pPr lvl="1"/>
            <a:r>
              <a:rPr lang="en-US" dirty="0" smtClean="0"/>
              <a:t>Verify IP address was set by pinging Node 1 from Node 2</a:t>
            </a:r>
            <a:endParaRPr lang="en-US" dirty="0"/>
          </a:p>
          <a:p>
            <a:r>
              <a:rPr lang="en-US" dirty="0" smtClean="0"/>
              <a:t>Node 2 Metadata Network</a:t>
            </a:r>
          </a:p>
          <a:p>
            <a:pPr lvl="1"/>
            <a:r>
              <a:rPr lang="en-US" dirty="0"/>
              <a:t>Configure Node </a:t>
            </a:r>
            <a:r>
              <a:rPr lang="en-US" dirty="0" smtClean="0"/>
              <a:t>2’s Metadata Network Bond0:2</a:t>
            </a:r>
          </a:p>
          <a:p>
            <a:r>
              <a:rPr lang="en-US" dirty="0" smtClean="0"/>
              <a:t>Node 1 Metadata Network</a:t>
            </a:r>
          </a:p>
          <a:p>
            <a:pPr lvl="1"/>
            <a:r>
              <a:rPr lang="en-US" dirty="0"/>
              <a:t>Configure Node 1’s Metadata Network Bond0:2</a:t>
            </a:r>
          </a:p>
          <a:p>
            <a:pPr lvl="1"/>
            <a:r>
              <a:rPr lang="en-US" dirty="0"/>
              <a:t>Verify IP address was set by pinging Node 1 from Node 2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876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Customer Install Steps – Behind the scenes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Cable </a:t>
            </a:r>
            <a:r>
              <a:rPr lang="en-US" dirty="0" err="1" smtClean="0"/>
              <a:t>Fibre</a:t>
            </a:r>
            <a:r>
              <a:rPr lang="en-US" dirty="0" smtClean="0"/>
              <a:t> Channel</a:t>
            </a:r>
          </a:p>
          <a:p>
            <a:pPr lvl="1"/>
            <a:r>
              <a:rPr lang="en-US" dirty="0" smtClean="0"/>
              <a:t>Send GUI settings to GUI on both nodes</a:t>
            </a:r>
          </a:p>
          <a:p>
            <a:pPr lvl="1"/>
            <a:r>
              <a:rPr lang="en-US" dirty="0" smtClean="0"/>
              <a:t>Force NTP to sync</a:t>
            </a:r>
          </a:p>
          <a:p>
            <a:pPr lvl="1"/>
            <a:r>
              <a:rPr lang="en-US" dirty="0" smtClean="0"/>
              <a:t>Add hostname to /</a:t>
            </a:r>
            <a:r>
              <a:rPr lang="en-US" dirty="0" err="1" smtClean="0"/>
              <a:t>etc</a:t>
            </a:r>
            <a:r>
              <a:rPr lang="en-US" dirty="0" smtClean="0"/>
              <a:t>/hosts for paired MDC</a:t>
            </a:r>
          </a:p>
          <a:p>
            <a:pPr lvl="1"/>
            <a:r>
              <a:rPr lang="en-US" dirty="0" smtClean="0"/>
              <a:t>SCSI rescan</a:t>
            </a:r>
          </a:p>
          <a:p>
            <a:pPr lvl="1"/>
            <a:r>
              <a:rPr lang="en-US" dirty="0" smtClean="0"/>
              <a:t>Validate SAS / fiber cables</a:t>
            </a:r>
          </a:p>
          <a:p>
            <a:pPr lvl="1"/>
            <a:r>
              <a:rPr lang="en-US" dirty="0" smtClean="0"/>
              <a:t>Setup VIP on MDCs</a:t>
            </a:r>
          </a:p>
          <a:p>
            <a:pPr lvl="1"/>
            <a:r>
              <a:rPr lang="en-US" dirty="0" smtClean="0"/>
              <a:t>Restart </a:t>
            </a:r>
            <a:r>
              <a:rPr lang="en-US" dirty="0" err="1" smtClean="0"/>
              <a:t>Mintd</a:t>
            </a:r>
            <a:endParaRPr lang="en-US" dirty="0" smtClean="0"/>
          </a:p>
          <a:p>
            <a:pPr lvl="1"/>
            <a:r>
              <a:rPr lang="en-US" dirty="0" smtClean="0"/>
              <a:t>Restart </a:t>
            </a:r>
            <a:r>
              <a:rPr lang="en-US" dirty="0" err="1" smtClean="0"/>
              <a:t>Syslogd</a:t>
            </a:r>
            <a:endParaRPr lang="en-US" dirty="0" smtClean="0"/>
          </a:p>
          <a:p>
            <a:pPr lvl="1"/>
            <a:r>
              <a:rPr lang="en-US" dirty="0" smtClean="0"/>
              <a:t>Restart </a:t>
            </a:r>
            <a:r>
              <a:rPr lang="en-US" dirty="0" err="1" smtClean="0"/>
              <a:t>Hwmond</a:t>
            </a:r>
            <a:endParaRPr lang="en-US" dirty="0" smtClean="0"/>
          </a:p>
          <a:p>
            <a:pPr lvl="1"/>
            <a:r>
              <a:rPr lang="en-US" dirty="0"/>
              <a:t>Restart </a:t>
            </a:r>
            <a:r>
              <a:rPr lang="en-US" dirty="0" err="1"/>
              <a:t>snapism</a:t>
            </a:r>
            <a:endParaRPr lang="en-US" dirty="0" smtClean="0"/>
          </a:p>
          <a:p>
            <a:pPr lvl="1"/>
            <a:r>
              <a:rPr lang="en-US" dirty="0" smtClean="0"/>
              <a:t>Restart </a:t>
            </a:r>
            <a:r>
              <a:rPr lang="en-US" dirty="0" err="1" smtClean="0"/>
              <a:t>Sendmail</a:t>
            </a:r>
            <a:endParaRPr lang="en-US" dirty="0" smtClean="0"/>
          </a:p>
          <a:p>
            <a:pPr lvl="1"/>
            <a:r>
              <a:rPr lang="en-US" dirty="0" smtClean="0"/>
              <a:t>Restart StorNext GUI</a:t>
            </a:r>
          </a:p>
          <a:p>
            <a:pPr lvl="2"/>
            <a:r>
              <a:rPr lang="en-US" dirty="0" smtClean="0"/>
              <a:t>Wait for StorNext GUI to respond again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801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Customer Install Steps – Behind the scenes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 Pair</a:t>
            </a:r>
          </a:p>
          <a:p>
            <a:pPr lvl="1"/>
            <a:r>
              <a:rPr lang="en-US" dirty="0" smtClean="0"/>
              <a:t>Make sure license on Node 1 has information for both nodes</a:t>
            </a:r>
          </a:p>
          <a:p>
            <a:pPr lvl="1"/>
            <a:r>
              <a:rPr lang="en-US" dirty="0" smtClean="0"/>
              <a:t>Convert Node 1 to HA Pair</a:t>
            </a:r>
          </a:p>
          <a:p>
            <a:pPr lvl="1"/>
            <a:r>
              <a:rPr lang="en-US" dirty="0" smtClean="0"/>
              <a:t>Convert Node 2 to HA Pair</a:t>
            </a:r>
          </a:p>
          <a:p>
            <a:r>
              <a:rPr lang="en-US" dirty="0" smtClean="0"/>
              <a:t>Create Volume(s)</a:t>
            </a:r>
          </a:p>
          <a:p>
            <a:pPr lvl="1"/>
            <a:r>
              <a:rPr lang="en-US" dirty="0" smtClean="0"/>
              <a:t>Trigger </a:t>
            </a:r>
            <a:r>
              <a:rPr lang="en-US" dirty="0" err="1" smtClean="0"/>
              <a:t>cvadmin</a:t>
            </a:r>
            <a:r>
              <a:rPr lang="en-US" dirty="0" smtClean="0"/>
              <a:t> rescan</a:t>
            </a:r>
          </a:p>
          <a:p>
            <a:pPr lvl="1"/>
            <a:r>
              <a:rPr lang="en-US" dirty="0" smtClean="0"/>
              <a:t>Validate all LUNs exist</a:t>
            </a:r>
          </a:p>
          <a:p>
            <a:pPr lvl="2"/>
            <a:r>
              <a:rPr lang="en-US" dirty="0" smtClean="0"/>
              <a:t>Metadata</a:t>
            </a:r>
          </a:p>
          <a:p>
            <a:pPr lvl="3"/>
            <a:r>
              <a:rPr lang="en-US" smtClean="0"/>
              <a:t>M44X </a:t>
            </a:r>
            <a:r>
              <a:rPr lang="en-US" dirty="0" smtClean="0"/>
              <a:t>2 (4 w/ expansion)</a:t>
            </a:r>
          </a:p>
          <a:p>
            <a:pPr lvl="3"/>
            <a:r>
              <a:rPr lang="en-US" dirty="0" smtClean="0"/>
              <a:t>M660 8 (16 w/ expansion)</a:t>
            </a:r>
          </a:p>
          <a:p>
            <a:pPr lvl="2"/>
            <a:r>
              <a:rPr lang="en-US" dirty="0" smtClean="0"/>
              <a:t>Validate both MDCs can see all QXS LUNs</a:t>
            </a:r>
          </a:p>
          <a:p>
            <a:pPr lvl="1"/>
            <a:r>
              <a:rPr lang="en-US" dirty="0" smtClean="0"/>
              <a:t>Send message to GUI to create volume(s)</a:t>
            </a:r>
          </a:p>
          <a:p>
            <a:pPr lvl="2"/>
            <a:r>
              <a:rPr lang="en-US" dirty="0" smtClean="0"/>
              <a:t>Repeat for each volume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144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7&quot;&gt;&lt;property id=&quot;20148&quot; value=&quot;5&quot;/&gt;&lt;property id=&quot;20300&quot; value=&quot;Slide 16&quot;/&gt;&lt;property id=&quot;20307&quot; value=&quot;331&quot;/&gt;&lt;/object&gt;&lt;object type=&quot;3&quot; unique_id=&quot;10082&quot;&gt;&lt;property id=&quot;20148&quot; value=&quot;5&quot;/&gt;&lt;property id=&quot;20300&quot; value=&quot;Slide 1&quot;/&gt;&lt;property id=&quot;20307&quot; value=&quot;346&quot;/&gt;&lt;/object&gt;&lt;object type=&quot;3&quot; unique_id=&quot;10183&quot;&gt;&lt;property id=&quot;20148&quot; value=&quot;5&quot;/&gt;&lt;property id=&quot;20300&quot; value=&quot;Slide 2&quot;/&gt;&lt;property id=&quot;20307&quot; value=&quot;352&quot;/&gt;&lt;/object&gt;&lt;object type=&quot;3&quot; unique_id=&quot;10184&quot;&gt;&lt;property id=&quot;20148&quot; value=&quot;5&quot;/&gt;&lt;property id=&quot;20300&quot; value=&quot;Slide 17 - &amp;quot;CHAPTER HEADLINE&amp;#x0D;&amp;#x0A;GOES HERE&amp;quot;&quot;/&gt;&lt;property id=&quot;20307&quot; value=&quot;348&quot;/&gt;&lt;/object&gt;&lt;object type=&quot;3&quot; unique_id=&quot;10185&quot;&gt;&lt;property id=&quot;20148&quot; value=&quot;5&quot;/&gt;&lt;property id=&quot;20300&quot; value=&quot;Slide 18 - &amp;quot;CHAPTER HEADLINE &amp;#x0D;&amp;#x0A;GOES HERE&amp;quot;&quot;/&gt;&lt;property id=&quot;20307&quot; value=&quot;347&quot;/&gt;&lt;/object&gt;&lt;object type=&quot;3&quot; unique_id=&quot;10186&quot;&gt;&lt;property id=&quot;20148&quot; value=&quot;5&quot;/&gt;&lt;property id=&quot;20300&quot; value=&quot;Slide 19 - &amp;quot;CHAPTER HEADLINE &amp;#x0D;&amp;#x0A;GOES HERE&amp;quot;&quot;/&gt;&lt;property id=&quot;20307&quot; value=&quot;349&quot;/&gt;&lt;/object&gt;&lt;object type=&quot;3&quot; unique_id=&quot;10187&quot;&gt;&lt;property id=&quot;20148&quot; value=&quot;5&quot;/&gt;&lt;property id=&quot;20300&quot; value=&quot;Slide 20 - &amp;quot;CHAPTER HEADLINE&amp;#x0D;&amp;#x0A;GOES HERE&amp;quot;&quot;/&gt;&lt;property id=&quot;20307&quot; value=&quot;350&quot;/&gt;&lt;/object&gt;&lt;object type=&quot;3&quot; unique_id=&quot;10348&quot;&gt;&lt;property id=&quot;20148&quot; value=&quot;5&quot;/&gt;&lt;property id=&quot;20300&quot; value=&quot;Slide 4 - &amp;quot;Before you begin…&amp;quot;&quot;/&gt;&lt;property id=&quot;20307&quot; value=&quot;354&quot;/&gt;&lt;/object&gt;&lt;object type=&quot;3&quot; unique_id=&quot;10349&quot;&gt;&lt;property id=&quot;20148&quot; value=&quot;5&quot;/&gt;&lt;property id=&quot;20300&quot; value=&quot;Slide 5 - &amp;quot;Headline goes here&amp;quot;&quot;/&gt;&lt;property id=&quot;20307&quot; value=&quot;353&quot;/&gt;&lt;/object&gt;&lt;object type=&quot;3&quot; unique_id=&quot;10350&quot;&gt;&lt;property id=&quot;20148&quot; value=&quot;5&quot;/&gt;&lt;property id=&quot;20300&quot; value=&quot;Slide 6 - &amp;quot;Converting old presentations to the new format&amp;quot;&quot;/&gt;&lt;property id=&quot;20307&quot; value=&quot;355&quot;/&gt;&lt;/object&gt;&lt;object type=&quot;3&quot; unique_id=&quot;10351&quot;&gt;&lt;property id=&quot;20148&quot; value=&quot;5&quot;/&gt;&lt;property id=&quot;20300&quot; value=&quot;Slide 7 - &amp;quot;Converting old presentations to the new format&amp;quot;&quot;/&gt;&lt;property id=&quot;20307&quot; value=&quot;356&quot;/&gt;&lt;/object&gt;&lt;object type=&quot;3&quot; unique_id=&quot;10352&quot;&gt;&lt;property id=&quot;20148&quot; value=&quot;5&quot;/&gt;&lt;property id=&quot;20300&quot; value=&quot;Slide 8 - &amp;quot;Converting old presentations to the new format&amp;quot;&quot;/&gt;&lt;property id=&quot;20307&quot; value=&quot;357&quot;/&gt;&lt;/object&gt;&lt;object type=&quot;3&quot; unique_id=&quot;10353&quot;&gt;&lt;property id=&quot;20148&quot; value=&quot;5&quot;/&gt;&lt;property id=&quot;20300&quot; value=&quot;Slide 9 - &amp;quot;Converting old presentations to the new format&amp;quot;&quot;/&gt;&lt;property id=&quot;20307&quot; value=&quot;358&quot;/&gt;&lt;/object&gt;&lt;object type=&quot;3&quot; unique_id=&quot;10354&quot;&gt;&lt;property id=&quot;20148&quot; value=&quot;5&quot;/&gt;&lt;property id=&quot;20300&quot; value=&quot;Slide 10 - &amp;quot;Converting old presentations to the new format&amp;quot;&quot;/&gt;&lt;property id=&quot;20307&quot; value=&quot;359&quot;/&gt;&lt;/object&gt;&lt;object type=&quot;3&quot; unique_id=&quot;10355&quot;&gt;&lt;property id=&quot;20148&quot; value=&quot;5&quot;/&gt;&lt;property id=&quot;20300&quot; value=&quot;Slide 11 - &amp;quot;Converting old presentations to the new format&amp;quot;&quot;/&gt;&lt;property id=&quot;20307&quot; value=&quot;360&quot;/&gt;&lt;/object&gt;&lt;object type=&quot;3&quot; unique_id=&quot;10356&quot;&gt;&lt;property id=&quot;20148&quot; value=&quot;5&quot;/&gt;&lt;property id=&quot;20300&quot; value=&quot;Slide 12 - &amp;quot;Converting old presentations to the new format&amp;quot;&quot;/&gt;&lt;property id=&quot;20307&quot; value=&quot;361&quot;/&gt;&lt;/object&gt;&lt;object type=&quot;3&quot; unique_id=&quot;10357&quot;&gt;&lt;property id=&quot;20148&quot; value=&quot;5&quot;/&gt;&lt;property id=&quot;20300&quot; value=&quot;Slide 13 - &amp;quot;Converting old presentations to the new format&amp;quot;&quot;/&gt;&lt;property id=&quot;20307&quot; value=&quot;362&quot;/&gt;&lt;/object&gt;&lt;object type=&quot;3&quot; unique_id=&quot;10358&quot;&gt;&lt;property id=&quot;20148&quot; value=&quot;5&quot;/&gt;&lt;property id=&quot;20300&quot; value=&quot;Slide 14 - &amp;quot;Converting old presentations to the new format&amp;quot;&quot;/&gt;&lt;property id=&quot;20307&quot; value=&quot;363&quot;/&gt;&lt;/object&gt;&lt;object type=&quot;3&quot; unique_id=&quot;10359&quot;&gt;&lt;property id=&quot;20148&quot; value=&quot;5&quot;/&gt;&lt;property id=&quot;20300&quot; value=&quot;Slide 15 - &amp;quot;Converting old presentations to the new format&amp;quot;&quot;/&gt;&lt;property id=&quot;20307&quot; value=&quot;364&quot;/&gt;&lt;/object&gt;&lt;object type=&quot;3&quot; unique_id=&quot;10427&quot;&gt;&lt;property id=&quot;20148&quot; value=&quot;5&quot;/&gt;&lt;property id=&quot;20300&quot; value=&quot;Slide 3 - &amp;quot;Title Goes Here&amp;quot;&quot;/&gt;&lt;property id=&quot;20307&quot; value=&quot;36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StorNext Connect Phase 3 DRAFT 04">
  <a:themeElements>
    <a:clrScheme name="Quantum">
      <a:dk1>
        <a:sysClr val="windowText" lastClr="000000"/>
      </a:dk1>
      <a:lt1>
        <a:sysClr val="window" lastClr="FFFFFF"/>
      </a:lt1>
      <a:dk2>
        <a:srgbClr val="006AD6"/>
      </a:dk2>
      <a:lt2>
        <a:srgbClr val="FFBA00"/>
      </a:lt2>
      <a:accent1>
        <a:srgbClr val="F47F16"/>
      </a:accent1>
      <a:accent2>
        <a:srgbClr val="7FAD49"/>
      </a:accent2>
      <a:accent3>
        <a:srgbClr val="41A2EF"/>
      </a:accent3>
      <a:accent4>
        <a:srgbClr val="969697"/>
      </a:accent4>
      <a:accent5>
        <a:srgbClr val="666666"/>
      </a:accent5>
      <a:accent6>
        <a:srgbClr val="002878"/>
      </a:accent6>
      <a:hlink>
        <a:srgbClr val="ADC2E4"/>
      </a:hlink>
      <a:folHlink>
        <a:srgbClr val="14B4E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Content Slide">
  <a:themeElements>
    <a:clrScheme name="Custom 10">
      <a:dk1>
        <a:sysClr val="windowText" lastClr="000000"/>
      </a:dk1>
      <a:lt1>
        <a:sysClr val="window" lastClr="FFFFFF"/>
      </a:lt1>
      <a:dk2>
        <a:srgbClr val="006AD6"/>
      </a:dk2>
      <a:lt2>
        <a:srgbClr val="FFBA00"/>
      </a:lt2>
      <a:accent1>
        <a:srgbClr val="F47F16"/>
      </a:accent1>
      <a:accent2>
        <a:srgbClr val="7FAD49"/>
      </a:accent2>
      <a:accent3>
        <a:srgbClr val="41A2EF"/>
      </a:accent3>
      <a:accent4>
        <a:srgbClr val="969697"/>
      </a:accent4>
      <a:accent5>
        <a:srgbClr val="666666"/>
      </a:accent5>
      <a:accent6>
        <a:srgbClr val="002878"/>
      </a:accent6>
      <a:hlink>
        <a:srgbClr val="00B6F1"/>
      </a:hlink>
      <a:folHlink>
        <a:srgbClr val="00B6F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StorNext Connect Phase 3 DRAFT 04</Template>
  <TotalTime>7410</TotalTime>
  <Words>1149</Words>
  <Application>Microsoft Macintosh PowerPoint</Application>
  <PresentationFormat>On-screen Show (4:3)</PresentationFormat>
  <Paragraphs>198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StorNext Connect Phase 3 DRAFT 04</vt:lpstr>
      <vt:lpstr>Content Slide</vt:lpstr>
      <vt:lpstr>PowerPoint Presentation</vt:lpstr>
      <vt:lpstr>Customer Install overview</vt:lpstr>
      <vt:lpstr>Defining Parts of Customer Install</vt:lpstr>
      <vt:lpstr>Customer Install Parts</vt:lpstr>
      <vt:lpstr>Customer Install Steps – Behind the scenes</vt:lpstr>
      <vt:lpstr>Customer Install Steps – Behind the scenes</vt:lpstr>
      <vt:lpstr>Customer Install Steps – Behind the scenes</vt:lpstr>
      <vt:lpstr>Customer Install Steps – Behind the scenes</vt:lpstr>
      <vt:lpstr>Customer Install Steps – Behind the scenes</vt:lpstr>
      <vt:lpstr>Customer Install Steps – Behind the scenes</vt:lpstr>
      <vt:lpstr>View Install history</vt:lpstr>
      <vt:lpstr>View Install history</vt:lpstr>
      <vt:lpstr>View Install history</vt:lpstr>
      <vt:lpstr>CI Log – &lt;connect ip|169.254.21.2&gt;/install-pro/logs</vt:lpstr>
      <vt:lpstr>Reference</vt:lpstr>
      <vt:lpstr>Q&amp;A</vt:lpstr>
    </vt:vector>
  </TitlesOfParts>
  <Company>Quantum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Agile Template QF00236</dc:subject>
  <dc:creator>Neil Bannister</dc:creator>
  <dc:description>Agile Template QF00236 Rev H (Oct 10 2013)</dc:description>
  <cp:lastModifiedBy>Matthew Howell</cp:lastModifiedBy>
  <cp:revision>49</cp:revision>
  <cp:lastPrinted>2014-09-02T20:39:28Z</cp:lastPrinted>
  <dcterms:created xsi:type="dcterms:W3CDTF">2015-04-11T17:02:16Z</dcterms:created>
  <dcterms:modified xsi:type="dcterms:W3CDTF">2015-04-23T20:24:56Z</dcterms:modified>
</cp:coreProperties>
</file>