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  <p:sldMasterId id="2147484158" r:id="rId2"/>
  </p:sldMasterIdLst>
  <p:notesMasterIdLst>
    <p:notesMasterId r:id="rId25"/>
  </p:notesMasterIdLst>
  <p:handoutMasterIdLst>
    <p:handoutMasterId r:id="rId26"/>
  </p:handoutMasterIdLst>
  <p:sldIdLst>
    <p:sldId id="581" r:id="rId3"/>
    <p:sldId id="473" r:id="rId4"/>
    <p:sldId id="596" r:id="rId5"/>
    <p:sldId id="599" r:id="rId6"/>
    <p:sldId id="598" r:id="rId7"/>
    <p:sldId id="597" r:id="rId8"/>
    <p:sldId id="600" r:id="rId9"/>
    <p:sldId id="601" r:id="rId10"/>
    <p:sldId id="602" r:id="rId11"/>
    <p:sldId id="603" r:id="rId12"/>
    <p:sldId id="604" r:id="rId13"/>
    <p:sldId id="605" r:id="rId14"/>
    <p:sldId id="606" r:id="rId15"/>
    <p:sldId id="607" r:id="rId16"/>
    <p:sldId id="608" r:id="rId17"/>
    <p:sldId id="609" r:id="rId18"/>
    <p:sldId id="610" r:id="rId19"/>
    <p:sldId id="611" r:id="rId20"/>
    <p:sldId id="612" r:id="rId21"/>
    <p:sldId id="613" r:id="rId22"/>
    <p:sldId id="614" r:id="rId23"/>
    <p:sldId id="594" r:id="rId24"/>
  </p:sldIdLst>
  <p:sldSz cx="9144000" cy="6858000" type="screen4x3"/>
  <p:notesSz cx="7010400" cy="92964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B6F1"/>
    <a:srgbClr val="6A9733"/>
    <a:srgbClr val="85E2FF"/>
    <a:srgbClr val="666666"/>
    <a:srgbClr val="B0B9BF"/>
    <a:srgbClr val="083A64"/>
    <a:srgbClr val="000000"/>
    <a:srgbClr val="0F73C3"/>
    <a:srgbClr val="ABEBFF"/>
    <a:srgbClr val="273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8163" autoAdjust="0"/>
  </p:normalViewPr>
  <p:slideViewPr>
    <p:cSldViewPr snapToGrid="0" showGuides="1">
      <p:cViewPr>
        <p:scale>
          <a:sx n="100" d="100"/>
          <a:sy n="100" d="100"/>
        </p:scale>
        <p:origin x="-1944" y="-414"/>
      </p:cViewPr>
      <p:guideLst>
        <p:guide orient="horz" pos="186"/>
        <p:guide pos="4709"/>
        <p:guide pos="56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0" d="100"/>
          <a:sy n="70" d="100"/>
        </p:scale>
        <p:origin x="-2190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logo_bl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" y="111364"/>
            <a:ext cx="2103120" cy="35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6387255" y="8829967"/>
            <a:ext cx="621524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9F9C8E3-2B65-4B14-AAA2-6F77C02A56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5919893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80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5787" y="4415790"/>
            <a:ext cx="6698827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pic>
        <p:nvPicPr>
          <p:cNvPr id="32772" name="Picture 8" descr="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" y="111364"/>
            <a:ext cx="2103120" cy="35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5919893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 dirty="0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6387255" y="8829967"/>
            <a:ext cx="621524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462E7E0-0284-4AB1-A318-757D54241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786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861519-8410-4FA8-BFFA-133AFA38DA6C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5919893" cy="46482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1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5" y="1888050"/>
            <a:ext cx="3886200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000"/>
              </a:lnSpc>
              <a:spcBef>
                <a:spcPts val="300"/>
              </a:spcBef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32374" y="3150229"/>
            <a:ext cx="3886200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32374" y="4076456"/>
            <a:ext cx="3886200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h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5" y="1514476"/>
            <a:ext cx="3886200" cy="14287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28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&lt;PROGRAM NAME&gt;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32374" y="3429000"/>
            <a:ext cx="3886200" cy="652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Presenter(s)</a:t>
            </a:r>
          </a:p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32374" y="4076456"/>
            <a:ext cx="3886200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&lt;Review Date (</a:t>
            </a:r>
            <a:r>
              <a:rPr lang="en-US" dirty="0" err="1" smtClean="0"/>
              <a:t>ddMMMyyyy</a:t>
            </a:r>
            <a:r>
              <a:rPr lang="en-US" dirty="0" smtClean="0"/>
              <a:t>)&gt;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5032374" y="2969254"/>
            <a:ext cx="3886200" cy="394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PHASE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7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2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00025" y="257770"/>
            <a:ext cx="8667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5275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49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00025" y="257770"/>
            <a:ext cx="8667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200024" y="990600"/>
            <a:ext cx="86582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95275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07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 with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00026" y="253664"/>
            <a:ext cx="86677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2600"/>
              </a:lnSpc>
              <a:defRPr sz="2400" baseline="0"/>
            </a:lvl1pPr>
          </a:lstStyle>
          <a:p>
            <a:pPr lvl="0"/>
            <a:r>
              <a:rPr lang="en-US" dirty="0" smtClean="0"/>
              <a:t>Click to edit Master title style:</a:t>
            </a:r>
            <a:br>
              <a:rPr lang="en-US" dirty="0" smtClean="0"/>
            </a:br>
            <a:r>
              <a:rPr lang="en-US" dirty="0" smtClean="0"/>
              <a:t>2-Line Title Slide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200025" y="987552"/>
            <a:ext cx="8659368" cy="541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95275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93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200026" y="978286"/>
            <a:ext cx="4101254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209550" y="1533526"/>
            <a:ext cx="4091729" cy="486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1"/>
          </p:nvPr>
        </p:nvSpPr>
        <p:spPr bwMode="auto">
          <a:xfrm>
            <a:off x="4673340" y="978286"/>
            <a:ext cx="4194435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2"/>
          </p:nvPr>
        </p:nvSpPr>
        <p:spPr bwMode="auto">
          <a:xfrm>
            <a:off x="4673340" y="1514475"/>
            <a:ext cx="418491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95275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Title Placeholder 1"/>
          <p:cNvSpPr>
            <a:spLocks noGrp="1"/>
          </p:cNvSpPr>
          <p:nvPr>
            <p:ph type="title"/>
          </p:nvPr>
        </p:nvSpPr>
        <p:spPr bwMode="auto">
          <a:xfrm>
            <a:off x="200025" y="257770"/>
            <a:ext cx="8667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929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2032" r="18583" b="1595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23225" r="56832" b="40708"/>
          <a:stretch/>
        </p:blipFill>
        <p:spPr>
          <a:xfrm>
            <a:off x="1185152" y="1777289"/>
            <a:ext cx="3436754" cy="3015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20256" y="649224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1000" b="0" dirty="0">
                <a:solidFill>
                  <a:srgbClr val="DDDDDD"/>
                </a:solidFill>
              </a:rPr>
              <a:t>Template QF00236 Rev </a:t>
            </a:r>
            <a:r>
              <a:rPr lang="en-US" sz="1000" b="0" dirty="0" smtClean="0">
                <a:solidFill>
                  <a:srgbClr val="DDDDDD"/>
                </a:solidFill>
              </a:rPr>
              <a:t>H </a:t>
            </a:r>
            <a:endParaRPr lang="en-US" sz="1000" b="0" dirty="0">
              <a:solidFill>
                <a:srgbClr val="DDDDD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248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162920" y="6480368"/>
            <a:ext cx="47525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550385" y="6487310"/>
            <a:ext cx="1430815" cy="23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445985" y="6487311"/>
            <a:ext cx="2240440" cy="23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 smtClean="0">
                <a:solidFill>
                  <a:srgbClr val="85E2FF"/>
                </a:solidFill>
                <a:ea typeface="ＭＳ Ｐゴシック" charset="-128"/>
              </a:rPr>
              <a:t>05SEPT2014</a:t>
            </a:r>
            <a:endParaRPr lang="en-US" sz="1000" dirty="0">
              <a:solidFill>
                <a:srgbClr val="85E2FF"/>
              </a:solidFill>
              <a:ea typeface="ＭＳ Ｐゴシック" charset="-128"/>
            </a:endParaRP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6617810" y="6487311"/>
            <a:ext cx="2240440" cy="23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 smtClean="0">
                <a:solidFill>
                  <a:srgbClr val="85E2FF"/>
                </a:solidFill>
                <a:ea typeface="ＭＳ Ｐゴシック" charset="-128"/>
              </a:rPr>
              <a:t>Template</a:t>
            </a:r>
            <a:r>
              <a:rPr lang="en-US" sz="1000" baseline="0" dirty="0" smtClean="0">
                <a:solidFill>
                  <a:srgbClr val="85E2FF"/>
                </a:solidFill>
                <a:ea typeface="ＭＳ Ｐゴシック" charset="-128"/>
              </a:rPr>
              <a:t> QF00236 Rev. H</a:t>
            </a:r>
            <a:endParaRPr lang="en-US" sz="1000" dirty="0">
              <a:solidFill>
                <a:srgbClr val="85E2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58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49" r:id="rId2"/>
    <p:sldLayoutId id="2147484250" r:id="rId3"/>
    <p:sldLayoutId id="2147484252" r:id="rId4"/>
    <p:sldLayoutId id="214748425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b="1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StorNext Connect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i="1" dirty="0" smtClean="0"/>
              <a:t>“John Koniges”</a:t>
            </a:r>
            <a:endParaRPr lang="en-US" i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Bootstrap &amp; CI Demo</a:t>
            </a:r>
            <a:endParaRPr lang="en-US" dirty="0"/>
          </a:p>
        </p:txBody>
      </p:sp>
      <p:sp>
        <p:nvSpPr>
          <p:cNvPr id="18" name="Text Placeholder 10"/>
          <p:cNvSpPr txBox="1">
            <a:spLocks/>
          </p:cNvSpPr>
          <p:nvPr/>
        </p:nvSpPr>
        <p:spPr>
          <a:xfrm>
            <a:off x="5022849" y="3895481"/>
            <a:ext cx="3886200" cy="531544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None/>
              <a:defRPr lang="en-US" sz="1600" b="0" spc="0" baseline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kern="0" dirty="0" smtClean="0"/>
              <a:t>April 21</a:t>
            </a:r>
            <a:r>
              <a:rPr lang="en-US" b="1" kern="0" baseline="30000" dirty="0" smtClean="0"/>
              <a:t>st</a:t>
            </a:r>
            <a:r>
              <a:rPr lang="en-US" b="1" kern="0" dirty="0" smtClean="0"/>
              <a:t> &amp; April 22</a:t>
            </a:r>
            <a:r>
              <a:rPr lang="en-US" b="1" kern="0" baseline="30000" dirty="0" smtClean="0"/>
              <a:t>nd</a:t>
            </a:r>
            <a:r>
              <a:rPr lang="en-US" b="1" kern="0" dirty="0" smtClean="0"/>
              <a:t>, 2015</a:t>
            </a:r>
          </a:p>
          <a:p>
            <a:r>
              <a:rPr lang="en-US" b="1" kern="0" dirty="0" smtClean="0"/>
              <a:t>Mendota Heights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348526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Connect – Customer Install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M660 Management Network Bonding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378743"/>
            <a:ext cx="6343650" cy="502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79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Connect – Customer Install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QXS Disk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06" y="1476375"/>
            <a:ext cx="4074528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71" y="4057650"/>
            <a:ext cx="369309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09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Connect – Customer Install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QXS Disk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09" y="1521618"/>
            <a:ext cx="4002282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29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Connect – Customer Install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QXS Disk Provision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2" y="1476375"/>
            <a:ext cx="815698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04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Connect – Customer Install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 1 Management Network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16" y="1609724"/>
            <a:ext cx="4232671" cy="451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63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Connect – Customer Install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 1 Management Network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16" y="1609724"/>
            <a:ext cx="4232671" cy="451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0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StorNext Connect – Customer 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49" y="1028700"/>
            <a:ext cx="8658225" cy="5410200"/>
          </a:xfrm>
        </p:spPr>
        <p:txBody>
          <a:bodyPr/>
          <a:lstStyle/>
          <a:p>
            <a:r>
              <a:rPr lang="en-US" dirty="0" smtClean="0"/>
              <a:t>Node 2 Metadata Network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531287"/>
            <a:ext cx="5824538" cy="458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83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StorNext Connect – Customer 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49" y="1028700"/>
            <a:ext cx="8658225" cy="5410200"/>
          </a:xfrm>
        </p:spPr>
        <p:txBody>
          <a:bodyPr/>
          <a:lstStyle/>
          <a:p>
            <a:r>
              <a:rPr lang="en-US" dirty="0" smtClean="0"/>
              <a:t>Node 1 Metadata Network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1" y="1466849"/>
            <a:ext cx="5647879" cy="486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84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StorNext Connect – Customer 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49" y="1028700"/>
            <a:ext cx="8658225" cy="5410200"/>
          </a:xfrm>
        </p:spPr>
        <p:txBody>
          <a:bodyPr/>
          <a:lstStyle/>
          <a:p>
            <a:r>
              <a:rPr lang="en-US" dirty="0" smtClean="0"/>
              <a:t>Disk array connections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5" y="1552574"/>
            <a:ext cx="549919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44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StorNext Connect – Customer 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49" y="1028700"/>
            <a:ext cx="8658225" cy="5410200"/>
          </a:xfrm>
        </p:spPr>
        <p:txBody>
          <a:bodyPr/>
          <a:lstStyle/>
          <a:p>
            <a:r>
              <a:rPr lang="en-US" dirty="0" smtClean="0"/>
              <a:t>HA Pair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Create Volume(s)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52563"/>
            <a:ext cx="52197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3114675"/>
            <a:ext cx="41814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1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Bootstrap / SNC Install overview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Bootstrap?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576387"/>
            <a:ext cx="6253002" cy="40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9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StorNext Connect – Customer 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49" y="1028700"/>
            <a:ext cx="8658225" cy="5410200"/>
          </a:xfrm>
        </p:spPr>
        <p:txBody>
          <a:bodyPr/>
          <a:lstStyle/>
          <a:p>
            <a:r>
              <a:rPr lang="en-US" dirty="0" smtClean="0"/>
              <a:t>Configure Library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580242"/>
            <a:ext cx="5453063" cy="425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55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StorNext Connect – Customer 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49" y="1028700"/>
            <a:ext cx="8658225" cy="5410200"/>
          </a:xfrm>
        </p:spPr>
        <p:txBody>
          <a:bodyPr/>
          <a:lstStyle/>
          <a:p>
            <a:r>
              <a:rPr lang="en-US" dirty="0" smtClean="0"/>
              <a:t>Install Complete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03" y="1524000"/>
            <a:ext cx="7744122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68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4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 &amp; Customer Install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Stages of Bootstrap</a:t>
            </a:r>
          </a:p>
          <a:p>
            <a:pPr lvl="1"/>
            <a:r>
              <a:rPr lang="en-US" dirty="0"/>
              <a:t>Upload File</a:t>
            </a:r>
          </a:p>
          <a:p>
            <a:pPr lvl="1"/>
            <a:r>
              <a:rPr lang="en-US" dirty="0"/>
              <a:t>Unpack File</a:t>
            </a:r>
          </a:p>
          <a:p>
            <a:pPr lvl="1"/>
            <a:r>
              <a:rPr lang="en-US" dirty="0"/>
              <a:t>Install</a:t>
            </a:r>
          </a:p>
          <a:p>
            <a:pPr lvl="1"/>
            <a:r>
              <a:rPr lang="en-US" dirty="0"/>
              <a:t>Configure </a:t>
            </a:r>
            <a:r>
              <a:rPr lang="en-US" dirty="0" smtClean="0"/>
              <a:t>SNC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Install File Contents</a:t>
            </a:r>
          </a:p>
          <a:p>
            <a:pPr lvl="1"/>
            <a:r>
              <a:rPr lang="en-US" dirty="0" err="1" smtClean="0"/>
              <a:t>bom.json</a:t>
            </a:r>
            <a:endParaRPr lang="en-US" dirty="0" smtClean="0"/>
          </a:p>
          <a:p>
            <a:pPr lvl="1"/>
            <a:r>
              <a:rPr lang="en-US" dirty="0" smtClean="0"/>
              <a:t>Encrypted tar.gz file of connect</a:t>
            </a:r>
          </a:p>
          <a:p>
            <a:pPr lvl="1"/>
            <a:r>
              <a:rPr lang="en-US" dirty="0" smtClean="0"/>
              <a:t>Version files</a:t>
            </a:r>
          </a:p>
          <a:p>
            <a:pPr lvl="1"/>
            <a:endParaRPr lang="en-US" dirty="0"/>
          </a:p>
          <a:p>
            <a:r>
              <a:rPr lang="en-US" dirty="0" err="1" smtClean="0"/>
              <a:t>bom.json</a:t>
            </a:r>
            <a:r>
              <a:rPr lang="en-US" dirty="0" smtClean="0"/>
              <a:t> - Bill of Materials</a:t>
            </a:r>
          </a:p>
          <a:p>
            <a:pPr lvl="1"/>
            <a:r>
              <a:rPr lang="en-US" dirty="0" smtClean="0"/>
              <a:t>Contains Solution Type</a:t>
            </a:r>
          </a:p>
          <a:p>
            <a:pPr lvl="1"/>
            <a:r>
              <a:rPr lang="en-US" dirty="0" smtClean="0"/>
              <a:t>Line items of what should be installed</a:t>
            </a:r>
          </a:p>
          <a:p>
            <a:pPr lvl="1"/>
            <a:r>
              <a:rPr lang="en-US" dirty="0" smtClean="0"/>
              <a:t>Data for first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7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of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{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"</a:t>
            </a:r>
            <a:r>
              <a:rPr lang="en-US" dirty="0" err="1"/>
              <a:t>bom</a:t>
            </a:r>
            <a:r>
              <a:rPr lang="en-US" dirty="0"/>
              <a:t>-descriptor": {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"</a:t>
            </a:r>
            <a:r>
              <a:rPr lang="en-US" dirty="0"/>
              <a:t>customer-install": true,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"</a:t>
            </a:r>
            <a:r>
              <a:rPr lang="en-US" dirty="0"/>
              <a:t>solution-name": "StorNext Pro4K",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"</a:t>
            </a:r>
            <a:r>
              <a:rPr lang="en-US" dirty="0"/>
              <a:t>solution-type": "4k"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},</a:t>
            </a:r>
          </a:p>
          <a:p>
            <a:r>
              <a:rPr lang="en-US" dirty="0" smtClean="0"/>
              <a:t>….</a:t>
            </a:r>
          </a:p>
          <a:p>
            <a:r>
              <a:rPr lang="en-US" dirty="0"/>
              <a:t> "order-line-items": [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{            </a:t>
            </a:r>
            <a:br>
              <a:rPr lang="en-US" dirty="0" smtClean="0"/>
            </a:br>
            <a:r>
              <a:rPr lang="en-US" dirty="0" smtClean="0"/>
              <a:t>       "</a:t>
            </a:r>
            <a:r>
              <a:rPr lang="en-US" dirty="0"/>
              <a:t>quantity": "1",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"</a:t>
            </a:r>
            <a:r>
              <a:rPr lang="en-US" dirty="0"/>
              <a:t>item-description": "MODULE,BASE SERVER,DUAL PORT,SSD,TPM,M445 - (Appliance includes 3 </a:t>
            </a:r>
            <a:r>
              <a:rPr lang="en-US" dirty="0" err="1"/>
              <a:t>rackmount</a:t>
            </a:r>
            <a:r>
              <a:rPr lang="en-US" dirty="0"/>
              <a:t> units: 2 servers and the metadata array)",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"</a:t>
            </a:r>
            <a:r>
              <a:rPr lang="en-US" dirty="0"/>
              <a:t>product-line": "</a:t>
            </a:r>
            <a:r>
              <a:rPr lang="en-US" dirty="0" err="1"/>
              <a:t>Stornext</a:t>
            </a:r>
            <a:r>
              <a:rPr lang="en-US" dirty="0"/>
              <a:t> M440",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"</a:t>
            </a:r>
            <a:r>
              <a:rPr lang="en-US" dirty="0"/>
              <a:t>item-tier-1": "Base Module",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"</a:t>
            </a:r>
            <a:r>
              <a:rPr lang="en-US" dirty="0"/>
              <a:t>serial-number": "AV1413CKD00002"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},</a:t>
            </a:r>
          </a:p>
          <a:p>
            <a:r>
              <a:rPr lang="en-US" dirty="0" smtClean="0"/>
              <a:t>….</a:t>
            </a:r>
          </a:p>
          <a:p>
            <a:r>
              <a:rPr lang="en-US" dirty="0"/>
              <a:t> {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"</a:t>
            </a:r>
            <a:r>
              <a:rPr lang="en-US" dirty="0"/>
              <a:t>quantity": "1",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"</a:t>
            </a:r>
            <a:r>
              <a:rPr lang="en-US" dirty="0"/>
              <a:t>item-description": "QUANTUM,QXS-1200,BASE,4TB,NON-FDE",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"</a:t>
            </a:r>
            <a:r>
              <a:rPr lang="en-US" dirty="0"/>
              <a:t>product-line": "QX-Series",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"</a:t>
            </a:r>
            <a:r>
              <a:rPr lang="en-US" dirty="0"/>
              <a:t>item-tier-1": "Base Module",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"</a:t>
            </a:r>
            <a:r>
              <a:rPr lang="en-US" dirty="0"/>
              <a:t>serial-number": "QTMCHOU-15511ABCD",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"</a:t>
            </a:r>
            <a:r>
              <a:rPr lang="en-US" dirty="0"/>
              <a:t>disk-count": 12,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"</a:t>
            </a:r>
            <a:r>
              <a:rPr lang="en-US" dirty="0"/>
              <a:t>disk-capacity": 4398046511104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},</a:t>
            </a:r>
          </a:p>
          <a:p>
            <a:r>
              <a:rPr lang="en-US" dirty="0" smtClean="0"/>
              <a:t>…</a:t>
            </a:r>
          </a:p>
          <a:p>
            <a:r>
              <a:rPr lang="en-US" dirty="0"/>
              <a:t> "user": {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"</a:t>
            </a:r>
            <a:r>
              <a:rPr lang="en-US" dirty="0"/>
              <a:t>email-address": "john.koniges@quantum.com",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"</a:t>
            </a:r>
            <a:r>
              <a:rPr lang="en-US" dirty="0"/>
              <a:t>password": "82d4389b349df2dd6acda83bcc8d48d6ad68e8a6a82f6a766bd0c88144c24a25",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"</a:t>
            </a:r>
            <a:r>
              <a:rPr lang="en-US" dirty="0"/>
              <a:t>first-name": "John",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"</a:t>
            </a:r>
            <a:r>
              <a:rPr lang="en-US" dirty="0"/>
              <a:t>last-name": "Koniges",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"</a:t>
            </a:r>
            <a:r>
              <a:rPr lang="en-US" dirty="0"/>
              <a:t>phone-number</a:t>
            </a:r>
            <a:r>
              <a:rPr lang="en-US"/>
              <a:t>": </a:t>
            </a:r>
            <a:r>
              <a:rPr lang="en-US" smtClean="0"/>
              <a:t>“5555551234",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"</a:t>
            </a:r>
            <a:r>
              <a:rPr lang="en-US" dirty="0"/>
              <a:t>time-zone": "America\/Chicago"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},    </a:t>
            </a:r>
          </a:p>
          <a:p>
            <a:r>
              <a:rPr lang="en-US" dirty="0" smtClean="0"/>
              <a:t>"</a:t>
            </a:r>
            <a:r>
              <a:rPr lang="en-US" dirty="0"/>
              <a:t>app-store": {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"</a:t>
            </a:r>
            <a:r>
              <a:rPr lang="en-US" dirty="0"/>
              <a:t>endpoint": "api-stornextconnect.quantum.com",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"</a:t>
            </a:r>
            <a:r>
              <a:rPr lang="en-US" dirty="0" err="1"/>
              <a:t>api</a:t>
            </a:r>
            <a:r>
              <a:rPr lang="en-US" dirty="0"/>
              <a:t>-version": 1,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"</a:t>
            </a:r>
            <a:r>
              <a:rPr lang="en-US" dirty="0"/>
              <a:t>customer-name": "QUANTUM CORPORATION (QUS)",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"</a:t>
            </a:r>
            <a:r>
              <a:rPr lang="en-US" dirty="0"/>
              <a:t>customer-id": "8825cabca1bfa7399a02e6ec7e5c3b396cf0623fe101fba6d2b74ff0b12a9d09",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"</a:t>
            </a:r>
            <a:r>
              <a:rPr lang="en-US" dirty="0"/>
              <a:t>connect-name": "AV1413CKD00002",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"</a:t>
            </a:r>
            <a:r>
              <a:rPr lang="en-US" dirty="0"/>
              <a:t>connect-id": "5831ab618ca442185382a1cb12e5b5381aca2c5bd184a9ff91e6d98d2b603d1f"    </a:t>
            </a: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1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Release Note</a:t>
            </a:r>
          </a:p>
          <a:p>
            <a:pPr lvl="1"/>
            <a:r>
              <a:rPr lang="en-US" dirty="0"/>
              <a:t>What is going on? Why does this happen?</a:t>
            </a:r>
          </a:p>
          <a:p>
            <a:pPr lvl="1"/>
            <a:r>
              <a:rPr lang="en-US" dirty="0"/>
              <a:t>Using F5(Refresh) to get past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176464"/>
            <a:ext cx="6686550" cy="182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6" y="4055102"/>
            <a:ext cx="6684444" cy="163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Connect – Customer Install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487071"/>
            <a:ext cx="6772275" cy="486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89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Connect – Customer Install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Accept EULA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482106"/>
            <a:ext cx="8241707" cy="486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88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Connect – Customer Install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 Ethernet Cable to Management Network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37" y="1428749"/>
            <a:ext cx="6651037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39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Connect – Customer Install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 Settings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8" y="1533524"/>
            <a:ext cx="8093882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91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16&quot;/&gt;&lt;property id=&quot;20307&quot; value=&quot;331&quot;/&gt;&lt;/object&gt;&lt;object type=&quot;3&quot; unique_id=&quot;10082&quot;&gt;&lt;property id=&quot;20148&quot; value=&quot;5&quot;/&gt;&lt;property id=&quot;20300&quot; value=&quot;Slide 1&quot;/&gt;&lt;property id=&quot;20307&quot; value=&quot;346&quot;/&gt;&lt;/object&gt;&lt;object type=&quot;3&quot; unique_id=&quot;10183&quot;&gt;&lt;property id=&quot;20148&quot; value=&quot;5&quot;/&gt;&lt;property id=&quot;20300&quot; value=&quot;Slide 2&quot;/&gt;&lt;property id=&quot;20307&quot; value=&quot;352&quot;/&gt;&lt;/object&gt;&lt;object type=&quot;3&quot; unique_id=&quot;10184&quot;&gt;&lt;property id=&quot;20148&quot; value=&quot;5&quot;/&gt;&lt;property id=&quot;20300&quot; value=&quot;Slide 17 - &amp;quot;CHAPTER HEADLINE&amp;#x0D;&amp;#x0A;GOES HERE&amp;quot;&quot;/&gt;&lt;property id=&quot;20307&quot; value=&quot;348&quot;/&gt;&lt;/object&gt;&lt;object type=&quot;3&quot; unique_id=&quot;10185&quot;&gt;&lt;property id=&quot;20148&quot; value=&quot;5&quot;/&gt;&lt;property id=&quot;20300&quot; value=&quot;Slide 18 - &amp;quot;CHAPTER HEADLINE &amp;#x0D;&amp;#x0A;GOES HERE&amp;quot;&quot;/&gt;&lt;property id=&quot;20307&quot; value=&quot;347&quot;/&gt;&lt;/object&gt;&lt;object type=&quot;3&quot; unique_id=&quot;10186&quot;&gt;&lt;property id=&quot;20148&quot; value=&quot;5&quot;/&gt;&lt;property id=&quot;20300&quot; value=&quot;Slide 19 - &amp;quot;CHAPTER HEADLINE &amp;#x0D;&amp;#x0A;GOES HERE&amp;quot;&quot;/&gt;&lt;property id=&quot;20307&quot; value=&quot;349&quot;/&gt;&lt;/object&gt;&lt;object type=&quot;3&quot; unique_id=&quot;10187&quot;&gt;&lt;property id=&quot;20148&quot; value=&quot;5&quot;/&gt;&lt;property id=&quot;20300&quot; value=&quot;Slide 20 - &amp;quot;CHAPTER HEADLINE&amp;#x0D;&amp;#x0A;GOES HERE&amp;quot;&quot;/&gt;&lt;property id=&quot;20307&quot; value=&quot;350&quot;/&gt;&lt;/object&gt;&lt;object type=&quot;3&quot; unique_id=&quot;10348&quot;&gt;&lt;property id=&quot;20148&quot; value=&quot;5&quot;/&gt;&lt;property id=&quot;20300&quot; value=&quot;Slide 4 - &amp;quot;Before you begin…&amp;quot;&quot;/&gt;&lt;property id=&quot;20307&quot; value=&quot;354&quot;/&gt;&lt;/object&gt;&lt;object type=&quot;3&quot; unique_id=&quot;10349&quot;&gt;&lt;property id=&quot;20148&quot; value=&quot;5&quot;/&gt;&lt;property id=&quot;20300&quot; value=&quot;Slide 5 - &amp;quot;Headline goes here&amp;quot;&quot;/&gt;&lt;property id=&quot;20307&quot; value=&quot;353&quot;/&gt;&lt;/object&gt;&lt;object type=&quot;3&quot; unique_id=&quot;10350&quot;&gt;&lt;property id=&quot;20148&quot; value=&quot;5&quot;/&gt;&lt;property id=&quot;20300&quot; value=&quot;Slide 6 - &amp;quot;Converting old presentations to the new format&amp;quot;&quot;/&gt;&lt;property id=&quot;20307&quot; value=&quot;355&quot;/&gt;&lt;/object&gt;&lt;object type=&quot;3&quot; unique_id=&quot;10351&quot;&gt;&lt;property id=&quot;20148&quot; value=&quot;5&quot;/&gt;&lt;property id=&quot;20300&quot; value=&quot;Slide 7 - &amp;quot;Converting old presentations to the new format&amp;quot;&quot;/&gt;&lt;property id=&quot;20307&quot; value=&quot;356&quot;/&gt;&lt;/object&gt;&lt;object type=&quot;3&quot; unique_id=&quot;10352&quot;&gt;&lt;property id=&quot;20148&quot; value=&quot;5&quot;/&gt;&lt;property id=&quot;20300&quot; value=&quot;Slide 8 - &amp;quot;Converting old presentations to the new format&amp;quot;&quot;/&gt;&lt;property id=&quot;20307&quot; value=&quot;357&quot;/&gt;&lt;/object&gt;&lt;object type=&quot;3&quot; unique_id=&quot;10353&quot;&gt;&lt;property id=&quot;20148&quot; value=&quot;5&quot;/&gt;&lt;property id=&quot;20300&quot; value=&quot;Slide 9 - &amp;quot;Converting old presentations to the new format&amp;quot;&quot;/&gt;&lt;property id=&quot;20307&quot; value=&quot;358&quot;/&gt;&lt;/object&gt;&lt;object type=&quot;3&quot; unique_id=&quot;10354&quot;&gt;&lt;property id=&quot;20148&quot; value=&quot;5&quot;/&gt;&lt;property id=&quot;20300&quot; value=&quot;Slide 10 - &amp;quot;Converting old presentations to the new format&amp;quot;&quot;/&gt;&lt;property id=&quot;20307&quot; value=&quot;359&quot;/&gt;&lt;/object&gt;&lt;object type=&quot;3&quot; unique_id=&quot;10355&quot;&gt;&lt;property id=&quot;20148&quot; value=&quot;5&quot;/&gt;&lt;property id=&quot;20300&quot; value=&quot;Slide 11 - &amp;quot;Converting old presentations to the new format&amp;quot;&quot;/&gt;&lt;property id=&quot;20307&quot; value=&quot;360&quot;/&gt;&lt;/object&gt;&lt;object type=&quot;3&quot; unique_id=&quot;10356&quot;&gt;&lt;property id=&quot;20148&quot; value=&quot;5&quot;/&gt;&lt;property id=&quot;20300&quot; value=&quot;Slide 12 - &amp;quot;Converting old presentations to the new format&amp;quot;&quot;/&gt;&lt;property id=&quot;20307&quot; value=&quot;361&quot;/&gt;&lt;/object&gt;&lt;object type=&quot;3&quot; unique_id=&quot;10357&quot;&gt;&lt;property id=&quot;20148&quot; value=&quot;5&quot;/&gt;&lt;property id=&quot;20300&quot; value=&quot;Slide 13 - &amp;quot;Converting old presentations to the new format&amp;quot;&quot;/&gt;&lt;property id=&quot;20307&quot; value=&quot;362&quot;/&gt;&lt;/object&gt;&lt;object type=&quot;3&quot; unique_id=&quot;10358&quot;&gt;&lt;property id=&quot;20148&quot; value=&quot;5&quot;/&gt;&lt;property id=&quot;20300&quot; value=&quot;Slide 14 - &amp;quot;Converting old presentations to the new format&amp;quot;&quot;/&gt;&lt;property id=&quot;20307&quot; value=&quot;363&quot;/&gt;&lt;/object&gt;&lt;object type=&quot;3&quot; unique_id=&quot;10359&quot;&gt;&lt;property id=&quot;20148&quot; value=&quot;5&quot;/&gt;&lt;property id=&quot;20300&quot; value=&quot;Slide 15 - &amp;quot;Converting old presentations to the new format&amp;quot;&quot;/&gt;&lt;property id=&quot;20307&quot; value=&quot;364&quot;/&gt;&lt;/object&gt;&lt;object type=&quot;3&quot; unique_id=&quot;10427&quot;&gt;&lt;property id=&quot;20148&quot; value=&quot;5&quot;/&gt;&lt;property id=&quot;20300&quot; value=&quot;Slide 3 - &amp;quot;Title Goes Here&amp;quot;&quot;/&gt;&lt;property id=&quot;20307&quot; value=&quot;3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torNext Connect Phase 3 DRAFT 04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ntent Slide">
  <a:themeElements>
    <a:clrScheme name="Custom 10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StorNext Connect Phase 3 DRAFT 04</Template>
  <TotalTime>7441</TotalTime>
  <Words>293</Words>
  <Application>Microsoft Office PowerPoint</Application>
  <PresentationFormat>On-screen Show (4:3)</PresentationFormat>
  <Paragraphs>80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StorNext Connect Phase 3 DRAFT 04</vt:lpstr>
      <vt:lpstr>Content Slide</vt:lpstr>
      <vt:lpstr>PowerPoint Presentation</vt:lpstr>
      <vt:lpstr>Bootstrap / SNC Install overview</vt:lpstr>
      <vt:lpstr>Bootstrap &amp; Customer Install Overview</vt:lpstr>
      <vt:lpstr>Bill of Materials</vt:lpstr>
      <vt:lpstr>Bootstrap</vt:lpstr>
      <vt:lpstr>StorNext Connect – Customer Install</vt:lpstr>
      <vt:lpstr>StorNext Connect – Customer Install</vt:lpstr>
      <vt:lpstr>StorNext Connect – Customer Install</vt:lpstr>
      <vt:lpstr>StorNext Connect – Customer Install</vt:lpstr>
      <vt:lpstr>StorNext Connect – Customer Install</vt:lpstr>
      <vt:lpstr>StorNext Connect – Customer Install</vt:lpstr>
      <vt:lpstr>StorNext Connect – Customer Install</vt:lpstr>
      <vt:lpstr>StorNext Connect – Customer Install</vt:lpstr>
      <vt:lpstr>StorNext Connect – Customer Install</vt:lpstr>
      <vt:lpstr>StorNext Connect – Customer Install</vt:lpstr>
      <vt:lpstr>StorNext Connect – Customer Install</vt:lpstr>
      <vt:lpstr>StorNext Connect – Customer Install</vt:lpstr>
      <vt:lpstr>StorNext Connect – Customer Install</vt:lpstr>
      <vt:lpstr>StorNext Connect – Customer Install</vt:lpstr>
      <vt:lpstr>StorNext Connect – Customer Install</vt:lpstr>
      <vt:lpstr>StorNext Connect – Customer Install</vt:lpstr>
      <vt:lpstr>Q&amp;A</vt:lpstr>
    </vt:vector>
  </TitlesOfParts>
  <Company>Quantum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Agile Template QF00236</dc:subject>
  <dc:creator>Neil Bannister</dc:creator>
  <dc:description>Agile Template QF00236 Rev H (Oct 10 2013)</dc:description>
  <cp:lastModifiedBy>John Koniges</cp:lastModifiedBy>
  <cp:revision>47</cp:revision>
  <cp:lastPrinted>2014-09-02T20:39:28Z</cp:lastPrinted>
  <dcterms:created xsi:type="dcterms:W3CDTF">2015-04-11T17:02:16Z</dcterms:created>
  <dcterms:modified xsi:type="dcterms:W3CDTF">2015-04-21T13:32:35Z</dcterms:modified>
</cp:coreProperties>
</file>