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8" r:id="rId1"/>
    <p:sldMasterId id="2147484158" r:id="rId2"/>
    <p:sldMasterId id="2147484255" r:id="rId3"/>
  </p:sldMasterIdLst>
  <p:notesMasterIdLst>
    <p:notesMasterId r:id="rId31"/>
  </p:notesMasterIdLst>
  <p:handoutMasterIdLst>
    <p:handoutMasterId r:id="rId32"/>
  </p:handoutMasterIdLst>
  <p:sldIdLst>
    <p:sldId id="581" r:id="rId4"/>
    <p:sldId id="582" r:id="rId5"/>
    <p:sldId id="583" r:id="rId6"/>
    <p:sldId id="585" r:id="rId7"/>
    <p:sldId id="591" r:id="rId8"/>
    <p:sldId id="589" r:id="rId9"/>
    <p:sldId id="590" r:id="rId10"/>
    <p:sldId id="595" r:id="rId11"/>
    <p:sldId id="596" r:id="rId12"/>
    <p:sldId id="600" r:id="rId13"/>
    <p:sldId id="604" r:id="rId14"/>
    <p:sldId id="601" r:id="rId15"/>
    <p:sldId id="602" r:id="rId16"/>
    <p:sldId id="603" r:id="rId17"/>
    <p:sldId id="605" r:id="rId18"/>
    <p:sldId id="606" r:id="rId19"/>
    <p:sldId id="607" r:id="rId20"/>
    <p:sldId id="608" r:id="rId21"/>
    <p:sldId id="609" r:id="rId22"/>
    <p:sldId id="610" r:id="rId23"/>
    <p:sldId id="611" r:id="rId24"/>
    <p:sldId id="612" r:id="rId25"/>
    <p:sldId id="613" r:id="rId26"/>
    <p:sldId id="614" r:id="rId27"/>
    <p:sldId id="592" r:id="rId28"/>
    <p:sldId id="594" r:id="rId29"/>
    <p:sldId id="615" r:id="rId30"/>
  </p:sldIdLst>
  <p:sldSz cx="9144000" cy="6858000" type="screen4x3"/>
  <p:notesSz cx="7010400" cy="92964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B6F1"/>
    <a:srgbClr val="6A9733"/>
    <a:srgbClr val="85E2FF"/>
    <a:srgbClr val="666666"/>
    <a:srgbClr val="B0B9BF"/>
    <a:srgbClr val="083A64"/>
    <a:srgbClr val="000000"/>
    <a:srgbClr val="0F73C3"/>
    <a:srgbClr val="ABEBFF"/>
    <a:srgbClr val="2735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8162" autoAdjust="0"/>
  </p:normalViewPr>
  <p:slideViewPr>
    <p:cSldViewPr snapToGrid="0" showGuides="1">
      <p:cViewPr>
        <p:scale>
          <a:sx n="100" d="100"/>
          <a:sy n="100" d="100"/>
        </p:scale>
        <p:origin x="-1944" y="-882"/>
      </p:cViewPr>
      <p:guideLst>
        <p:guide orient="horz" pos="186"/>
        <p:guide pos="4709"/>
        <p:guide pos="56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03" d="100"/>
          <a:sy n="103" d="100"/>
        </p:scale>
        <p:origin x="-3438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logo_blu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" y="111364"/>
            <a:ext cx="2103120" cy="35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6387255" y="8829967"/>
            <a:ext cx="621524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9F9C8E3-2B65-4B14-AAA2-6F77C02A56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5919893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 dirty="0"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806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55787" y="4415790"/>
            <a:ext cx="6698827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pic>
        <p:nvPicPr>
          <p:cNvPr id="32772" name="Picture 8" descr="logo_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" y="111364"/>
            <a:ext cx="2103120" cy="35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5919893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 dirty="0"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6387255" y="8829967"/>
            <a:ext cx="621524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462E7E0-0284-4AB1-A318-757D542418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37867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ＭＳ Ｐゴシック" charset="-128"/>
      </a:defRPr>
    </a:lvl1pPr>
    <a:lvl2pPr marL="4572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861519-8410-4FA8-BFFA-133AFA38DA6C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57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5919893" cy="46482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712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712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712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712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712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712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712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712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712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712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31475" y="1888050"/>
            <a:ext cx="3886200" cy="131234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000"/>
              </a:lnSpc>
              <a:spcBef>
                <a:spcPts val="300"/>
              </a:spcBef>
              <a:buNone/>
              <a:defRPr sz="32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TITLE OR TOPIC</a:t>
            </a:r>
            <a:br>
              <a:rPr lang="en-US" dirty="0" smtClean="0"/>
            </a:br>
            <a:r>
              <a:rPr lang="en-US" dirty="0" smtClean="0"/>
              <a:t>3-LINE TITLE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032374" y="3150229"/>
            <a:ext cx="3886200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032374" y="4076456"/>
            <a:ext cx="3886200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10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228600"/>
            <a:ext cx="8231188" cy="6873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2" y="1143000"/>
            <a:ext cx="8231187" cy="5372100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6406" y="914400"/>
            <a:ext cx="8231187" cy="1588"/>
          </a:xfrm>
          <a:prstGeom prst="line">
            <a:avLst/>
          </a:prstGeom>
          <a:ln>
            <a:solidFill>
              <a:srgbClr val="0076BB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5612" y="6618288"/>
            <a:ext cx="9159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666666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5D4D0B3-40EB-49BF-BE32-EC18174DD15C}" type="slidenum">
              <a:rPr smtClean="0"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4299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reeform 4"/>
          <p:cNvSpPr/>
          <p:nvPr userDrawn="1"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FD9F6"/>
              </a:gs>
              <a:gs pos="50000">
                <a:srgbClr val="3CBBE4"/>
              </a:gs>
              <a:gs pos="50000">
                <a:srgbClr val="00A1D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FD9F6"/>
              </a:gs>
              <a:gs pos="50000">
                <a:srgbClr val="3CBBE4"/>
              </a:gs>
              <a:gs pos="50000">
                <a:srgbClr val="00A1D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rgbClr val="7DD8F4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858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DB9C"/>
              </a:gs>
              <a:gs pos="50000">
                <a:srgbClr val="9CC26D"/>
              </a:gs>
              <a:gs pos="50000">
                <a:srgbClr val="79A8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DB9C"/>
              </a:gs>
              <a:gs pos="50000">
                <a:srgbClr val="9CC26D"/>
              </a:gs>
              <a:gs pos="50000">
                <a:srgbClr val="79A8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ED99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388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F92"/>
              </a:gs>
              <a:gs pos="50000">
                <a:srgbClr val="FFC948"/>
              </a:gs>
              <a:gs pos="50000">
                <a:srgbClr val="FFB70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F92"/>
              </a:gs>
              <a:gs pos="50000">
                <a:srgbClr val="FFC948"/>
              </a:gs>
              <a:gs pos="50000">
                <a:srgbClr val="FFB70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rgbClr val="FFDC9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65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1C894"/>
              </a:gs>
              <a:gs pos="50000">
                <a:srgbClr val="E9AE64"/>
              </a:gs>
              <a:gs pos="50000">
                <a:srgbClr val="E2953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1C894"/>
              </a:gs>
              <a:gs pos="50000">
                <a:srgbClr val="E9AE64"/>
              </a:gs>
              <a:gs pos="50000">
                <a:srgbClr val="E2953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0C5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279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9B4D3"/>
              </a:gs>
              <a:gs pos="50000">
                <a:srgbClr val="F378B3"/>
              </a:gs>
              <a:gs pos="50000">
                <a:srgbClr val="EF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9B4D3"/>
              </a:gs>
              <a:gs pos="50000">
                <a:srgbClr val="F378B3"/>
              </a:gs>
              <a:gs pos="50000">
                <a:srgbClr val="EF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6B2D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128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8ABD"/>
              </a:gs>
              <a:gs pos="50000">
                <a:srgbClr val="9163A8"/>
              </a:gs>
              <a:gs pos="50000">
                <a:srgbClr val="6B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8ABD"/>
              </a:gs>
              <a:gs pos="50000">
                <a:srgbClr val="9163A8"/>
              </a:gs>
              <a:gs pos="50000">
                <a:srgbClr val="6B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589B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543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58087"/>
              </a:gs>
              <a:gs pos="50000">
                <a:srgbClr val="454E52"/>
              </a:gs>
              <a:gs pos="59000">
                <a:srgbClr val="3E4448"/>
              </a:gs>
              <a:gs pos="100000">
                <a:srgbClr val="171A1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58087"/>
              </a:gs>
              <a:gs pos="50000">
                <a:srgbClr val="454E52"/>
              </a:gs>
              <a:gs pos="59000">
                <a:srgbClr val="3E4448"/>
              </a:gs>
              <a:gs pos="100000">
                <a:srgbClr val="171A1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727D84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234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 Certain Clos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684463" y="1589088"/>
            <a:ext cx="4791075" cy="3411537"/>
            <a:chOff x="2647950" y="1589088"/>
            <a:chExt cx="4791075" cy="3411537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47950" y="1589088"/>
              <a:ext cx="4791075" cy="341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 descr="F:\My Box Files\Powerpoint\Quantum Certainty Master\Assets\be_certain-whit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60750" y="3095625"/>
              <a:ext cx="2138363" cy="29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885825" y="6300788"/>
            <a:ext cx="73104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ysClr val="window" lastClr="FFFFFF"/>
                </a:solidFill>
                <a:ea typeface="ＭＳ Ｐゴシック" charset="-128"/>
              </a:rPr>
              <a:t>© 2012 Quantum Corporation. Company Confidential. Forward-looking information is based upon multiple assumptions and uncertainties,</a:t>
            </a:r>
            <a:br>
              <a:rPr lang="en-US" sz="800" kern="0" dirty="0">
                <a:solidFill>
                  <a:sysClr val="window" lastClr="FFFFFF"/>
                </a:solidFill>
                <a:ea typeface="ＭＳ Ｐゴシック" charset="-128"/>
              </a:rPr>
            </a:br>
            <a:r>
              <a:rPr lang="en-US" sz="800" kern="0" dirty="0">
                <a:solidFill>
                  <a:sysClr val="window" lastClr="FFFFFF"/>
                </a:solidFill>
                <a:ea typeface="ＭＳ Ｐゴシック" charset="-128"/>
              </a:rPr>
              <a:t>does not necessarily represent the company’s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1778078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 Certain Clos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687638" y="1589088"/>
            <a:ext cx="4792662" cy="3411537"/>
            <a:chOff x="2646363" y="1589088"/>
            <a:chExt cx="4792662" cy="3411537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46363" y="1589088"/>
              <a:ext cx="4792662" cy="341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 descr="F:\My Box Files\Powerpoint\Quantum Certainty Master\Assets\be_certain-ltblu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67100" y="3100388"/>
              <a:ext cx="2143125" cy="290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885825" y="6300788"/>
            <a:ext cx="73104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00B0F0"/>
                </a:solidFill>
                <a:ea typeface="ＭＳ Ｐゴシック" charset="-128"/>
              </a:rPr>
              <a:t>© 2012 Quantum Corporation. Company Confidential. Forward-looking information is based upon multiple assumptions and uncertainties,</a:t>
            </a:r>
            <a:br>
              <a:rPr lang="en-US" sz="800" kern="0" dirty="0">
                <a:solidFill>
                  <a:srgbClr val="00B0F0"/>
                </a:solidFill>
                <a:ea typeface="ＭＳ Ｐゴシック" charset="-128"/>
              </a:rPr>
            </a:br>
            <a:r>
              <a:rPr lang="en-US" sz="800" kern="0" dirty="0">
                <a:solidFill>
                  <a:srgbClr val="00B0F0"/>
                </a:solidFill>
                <a:ea typeface="ＭＳ Ｐゴシック" charset="-128"/>
              </a:rPr>
              <a:t>does not necessarily represent the company’s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3460158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h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31475" y="1514476"/>
            <a:ext cx="3886200" cy="142874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400"/>
              </a:lnSpc>
              <a:buNone/>
              <a:defRPr sz="28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&lt;PROGRAM NAME&gt;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032374" y="3429000"/>
            <a:ext cx="3886200" cy="6528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Presenter(s)</a:t>
            </a:r>
          </a:p>
          <a:p>
            <a:pPr lvl="0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032374" y="4076456"/>
            <a:ext cx="3886200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&lt;Review Date (</a:t>
            </a:r>
            <a:r>
              <a:rPr lang="en-US" dirty="0" err="1" smtClean="0"/>
              <a:t>ddMMMyyyy</a:t>
            </a:r>
            <a:r>
              <a:rPr lang="en-US" dirty="0" smtClean="0"/>
              <a:t>)&gt;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5032374" y="2969254"/>
            <a:ext cx="3886200" cy="3946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PHASE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07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5612" y="6618288"/>
            <a:ext cx="9159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666666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5D4D0B3-40EB-49BF-BE32-EC18174DD15C}" type="slidenum">
              <a:rPr smtClean="0"/>
              <a:pPr>
                <a:defRPr/>
              </a:pPr>
              <a:t>‹#›</a:t>
            </a:fld>
            <a:endParaRPr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5612" y="228600"/>
            <a:ext cx="8231188" cy="6873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6406" y="914400"/>
            <a:ext cx="8231187" cy="1588"/>
          </a:xfrm>
          <a:prstGeom prst="line">
            <a:avLst/>
          </a:prstGeom>
          <a:ln>
            <a:solidFill>
              <a:srgbClr val="0076BB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606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5612" y="6618288"/>
            <a:ext cx="9159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666666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5D4D0B3-40EB-49BF-BE32-EC18174DD15C}" type="slidenum">
              <a:rPr smtClean="0"/>
              <a:pPr>
                <a:defRPr/>
              </a:pPr>
              <a:t>‹#›</a:t>
            </a:fld>
            <a:endParaRPr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874837"/>
            <a:ext cx="8686800" cy="1554163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61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2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 bwMode="auto">
          <a:xfrm>
            <a:off x="200025" y="257770"/>
            <a:ext cx="86677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95275" y="914400"/>
            <a:ext cx="838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49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 bwMode="auto">
          <a:xfrm>
            <a:off x="200025" y="257770"/>
            <a:ext cx="86677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200024" y="990600"/>
            <a:ext cx="86582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95275" y="914400"/>
            <a:ext cx="838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07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Slide with 2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00026" y="253664"/>
            <a:ext cx="866775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ts val="2600"/>
              </a:lnSpc>
              <a:defRPr sz="2400" baseline="0"/>
            </a:lvl1pPr>
          </a:lstStyle>
          <a:p>
            <a:pPr lvl="0"/>
            <a:r>
              <a:rPr lang="en-US" dirty="0" smtClean="0"/>
              <a:t>Click to edit Master title style:</a:t>
            </a:r>
            <a:br>
              <a:rPr lang="en-US" dirty="0" smtClean="0"/>
            </a:br>
            <a:r>
              <a:rPr lang="en-US" dirty="0" smtClean="0"/>
              <a:t>2-Line Title Slide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200025" y="987552"/>
            <a:ext cx="8659368" cy="541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95275" y="914400"/>
            <a:ext cx="838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93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 bwMode="auto">
          <a:xfrm>
            <a:off x="200026" y="978286"/>
            <a:ext cx="4101254" cy="4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0"/>
          </p:nvPr>
        </p:nvSpPr>
        <p:spPr bwMode="auto">
          <a:xfrm>
            <a:off x="209550" y="1533526"/>
            <a:ext cx="4091729" cy="486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1"/>
          </p:nvPr>
        </p:nvSpPr>
        <p:spPr bwMode="auto">
          <a:xfrm>
            <a:off x="4673340" y="978286"/>
            <a:ext cx="4194435" cy="4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2"/>
          </p:nvPr>
        </p:nvSpPr>
        <p:spPr bwMode="auto">
          <a:xfrm>
            <a:off x="4673340" y="1514475"/>
            <a:ext cx="418491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95275" y="914400"/>
            <a:ext cx="838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Title Placeholder 1"/>
          <p:cNvSpPr>
            <a:spLocks noGrp="1"/>
          </p:cNvSpPr>
          <p:nvPr>
            <p:ph type="title"/>
          </p:nvPr>
        </p:nvSpPr>
        <p:spPr bwMode="auto">
          <a:xfrm>
            <a:off x="200025" y="257770"/>
            <a:ext cx="86677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929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325" y="1211263"/>
            <a:ext cx="622935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4" descr="QTM_Logo_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0763" y="288925"/>
            <a:ext cx="14160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981199" y="3140075"/>
            <a:ext cx="3534937" cy="1073150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0" indent="0">
              <a:buNone/>
              <a:defRPr lang="en-US" sz="1600" b="1" i="0" kern="1200" dirty="0" smtClean="0">
                <a:solidFill>
                  <a:srgbClr val="B9CDE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981200" y="6248400"/>
            <a:ext cx="3899210" cy="21544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buNone/>
              <a:def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1981200" y="4206875"/>
            <a:ext cx="3549805" cy="33855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buNone/>
              <a:def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1981200" y="685800"/>
            <a:ext cx="3527502" cy="2530475"/>
          </a:xfrm>
          <a:noFill/>
          <a:ln w="9525">
            <a:noFill/>
            <a:miter lim="800000"/>
            <a:headEnd/>
            <a:tailEnd/>
          </a:ln>
        </p:spPr>
        <p:txBody>
          <a:bodyPr rtlCol="0" anchor="b">
            <a:normAutofit/>
          </a:bodyPr>
          <a:lstStyle>
            <a:lvl1pPr marL="0" indent="0">
              <a:buNone/>
              <a:defRPr kumimoji="0" lang="en-US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083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8" descr="Photo-FP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1588" y="1820863"/>
            <a:ext cx="329565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4" descr="QTM_Logo_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0763" y="288925"/>
            <a:ext cx="14160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5050" y="1582738"/>
            <a:ext cx="4789488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5064125" y="4114800"/>
            <a:ext cx="3138842" cy="33855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buNone/>
              <a:def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5029199" y="593725"/>
            <a:ext cx="3539067" cy="2530475"/>
          </a:xfrm>
          <a:noFill/>
          <a:ln w="9525">
            <a:noFill/>
            <a:miter lim="800000"/>
            <a:headEnd/>
            <a:tailEnd/>
          </a:ln>
        </p:spPr>
        <p:txBody>
          <a:bodyPr rtlCol="0" anchor="b">
            <a:normAutofit/>
          </a:bodyPr>
          <a:lstStyle>
            <a:lvl1pPr marL="0" indent="0">
              <a:buNone/>
              <a:defRPr kumimoji="0" lang="en-US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029200" y="3048000"/>
            <a:ext cx="3403600" cy="914400"/>
          </a:xfrm>
        </p:spPr>
        <p:txBody>
          <a:bodyPr>
            <a:noAutofit/>
          </a:bodyPr>
          <a:lstStyle>
            <a:lvl1pPr marL="0" indent="0">
              <a:buNone/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419494" y="6248400"/>
            <a:ext cx="1582484" cy="215444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buNone/>
              <a:def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1752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t="2032" r="18583" b="1595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-40076"/>
            <a:ext cx="9144000" cy="6903243"/>
          </a:xfrm>
          <a:prstGeom prst="rect">
            <a:avLst/>
          </a:prstGeom>
          <a:gradFill>
            <a:gsLst>
              <a:gs pos="50000">
                <a:schemeClr val="accent6">
                  <a:alpha val="79000"/>
                </a:schemeClr>
              </a:gs>
              <a:gs pos="0">
                <a:schemeClr val="tx1">
                  <a:alpha val="94000"/>
                </a:schemeClr>
              </a:gs>
              <a:gs pos="100000">
                <a:schemeClr val="tx1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0" t="23225" r="56832" b="40708"/>
          <a:stretch/>
        </p:blipFill>
        <p:spPr>
          <a:xfrm>
            <a:off x="1185152" y="1777289"/>
            <a:ext cx="3436754" cy="30159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582738"/>
            <a:ext cx="4789488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620256" y="6492240"/>
            <a:ext cx="213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1000" b="0" dirty="0">
                <a:solidFill>
                  <a:srgbClr val="DDDDDD"/>
                </a:solidFill>
              </a:rPr>
              <a:t>Template QF00236 Rev </a:t>
            </a:r>
            <a:r>
              <a:rPr lang="en-US" sz="1000" b="0" dirty="0" smtClean="0">
                <a:solidFill>
                  <a:srgbClr val="DDDDDD"/>
                </a:solidFill>
              </a:rPr>
              <a:t>H </a:t>
            </a:r>
            <a:endParaRPr lang="en-US" sz="1000" b="0" dirty="0">
              <a:solidFill>
                <a:srgbClr val="DDDDD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248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174373" y="6461445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/>
        </p:nvSpPr>
        <p:spPr>
          <a:xfrm>
            <a:off x="162920" y="6480368"/>
            <a:ext cx="47525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550385" y="6487310"/>
            <a:ext cx="1430815" cy="23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429735" y="6458946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445985" y="6487311"/>
            <a:ext cx="2240440" cy="23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 smtClean="0">
                <a:solidFill>
                  <a:srgbClr val="85E2FF"/>
                </a:solidFill>
                <a:ea typeface="ＭＳ Ｐゴシック" charset="-128"/>
              </a:rPr>
              <a:t>SNC</a:t>
            </a:r>
            <a:r>
              <a:rPr lang="en-US" sz="1000" baseline="0" dirty="0" smtClean="0">
                <a:solidFill>
                  <a:srgbClr val="85E2FF"/>
                </a:solidFill>
                <a:ea typeface="ＭＳ Ｐゴシック" charset="-128"/>
              </a:rPr>
              <a:t> APP STORE TOI APR 21 2015</a:t>
            </a:r>
            <a:endParaRPr lang="en-US" sz="1000" dirty="0">
              <a:solidFill>
                <a:srgbClr val="85E2FF"/>
              </a:solidFill>
              <a:ea typeface="ＭＳ Ｐゴシック" charset="-128"/>
            </a:endParaRPr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 bwMode="auto">
          <a:xfrm>
            <a:off x="6617810" y="6487311"/>
            <a:ext cx="2240440" cy="23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00" dirty="0">
              <a:solidFill>
                <a:srgbClr val="85E2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581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49" r:id="rId2"/>
    <p:sldLayoutId id="2147484250" r:id="rId3"/>
    <p:sldLayoutId id="2147484252" r:id="rId4"/>
    <p:sldLayoutId id="2147484253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b="1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gradFill>
            <a:gsLst>
              <a:gs pos="0">
                <a:srgbClr val="E3E9EF"/>
              </a:gs>
              <a:gs pos="50000">
                <a:srgbClr val="F0F3F7"/>
              </a:gs>
              <a:gs pos="100000">
                <a:srgbClr val="FDFE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5612" y="228600"/>
            <a:ext cx="82311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5612" y="1142999"/>
            <a:ext cx="8231187" cy="543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5612" y="6618288"/>
            <a:ext cx="9159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666666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5D4D0B3-40EB-49BF-BE32-EC18174DD15C}" type="slidenum">
              <a:rPr smtClean="0"/>
              <a:pPr>
                <a:defRPr/>
              </a:pPr>
              <a:t>‹#›</a:t>
            </a:fld>
            <a:endParaRPr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3657599" y="6629400"/>
            <a:ext cx="1828801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000" dirty="0">
                <a:solidFill>
                  <a:srgbClr val="666666"/>
                </a:solidFill>
                <a:ea typeface="ＭＳ Ｐゴシック" charset="-128"/>
              </a:rPr>
              <a:t>Quantum Confidential</a:t>
            </a:r>
          </a:p>
        </p:txBody>
      </p:sp>
    </p:spTree>
    <p:extLst>
      <p:ext uri="{BB962C8B-B14F-4D97-AF65-F5344CB8AC3E}">
        <p14:creationId xmlns:p14="http://schemas.microsoft.com/office/powerpoint/2010/main" val="103779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  <p:sldLayoutId id="2147484257" r:id="rId2"/>
    <p:sldLayoutId id="2147484258" r:id="rId3"/>
    <p:sldLayoutId id="2147484259" r:id="rId4"/>
    <p:sldLayoutId id="2147484260" r:id="rId5"/>
    <p:sldLayoutId id="2147484261" r:id="rId6"/>
    <p:sldLayoutId id="2147484262" r:id="rId7"/>
    <p:sldLayoutId id="2147484263" r:id="rId8"/>
    <p:sldLayoutId id="2147484264" r:id="rId9"/>
    <p:sldLayoutId id="2147484265" r:id="rId10"/>
    <p:sldLayoutId id="2147484266" r:id="rId11"/>
    <p:sldLayoutId id="2147484267" r:id="rId12"/>
    <p:sldLayoutId id="2147484268" r:id="rId13"/>
    <p:sldLayoutId id="2147484269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600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12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800" dirty="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2400" dirty="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2000" dirty="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2000" dirty="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2000" dirty="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StorNext Connect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5022849" y="3419475"/>
            <a:ext cx="3886200" cy="652823"/>
          </a:xfrm>
        </p:spPr>
        <p:txBody>
          <a:bodyPr/>
          <a:lstStyle/>
          <a:p>
            <a:r>
              <a:rPr lang="en-US" dirty="0" smtClean="0"/>
              <a:t>Paal Olsen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SNC TOI – App Store </a:t>
            </a:r>
            <a:endParaRPr lang="en-US" dirty="0"/>
          </a:p>
        </p:txBody>
      </p:sp>
      <p:sp>
        <p:nvSpPr>
          <p:cNvPr id="18" name="Text Placeholder 10"/>
          <p:cNvSpPr txBox="1">
            <a:spLocks/>
          </p:cNvSpPr>
          <p:nvPr/>
        </p:nvSpPr>
        <p:spPr>
          <a:xfrm>
            <a:off x="5022849" y="3895481"/>
            <a:ext cx="3886200" cy="531544"/>
          </a:xfrm>
          <a:prstGeom prst="rect">
            <a:avLst/>
          </a:prstGeom>
        </p:spPr>
        <p:txBody>
          <a:bodyPr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 typeface="Wingdings" pitchFamily="2" charset="2"/>
              <a:buNone/>
              <a:defRPr lang="en-US" sz="1600" b="0" spc="0" baseline="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Arial" charset="0"/>
              <a:buChar char="–"/>
              <a:defRPr lang="en-US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Wingdings" pitchFamily="2" charset="2"/>
              <a:buChar char="§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Arial" charset="0"/>
              <a:buChar char="–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Wingdings" pitchFamily="2" charset="2"/>
              <a:buChar char="§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kern="0" dirty="0" smtClean="0"/>
              <a:t>April 21</a:t>
            </a:r>
            <a:r>
              <a:rPr lang="en-US" b="1" kern="0" baseline="30000" dirty="0" smtClean="0"/>
              <a:t>st</a:t>
            </a:r>
            <a:r>
              <a:rPr lang="en-US" b="1" kern="0" dirty="0" smtClean="0"/>
              <a:t> &amp; April 22</a:t>
            </a:r>
            <a:r>
              <a:rPr lang="en-US" b="1" kern="0" baseline="30000" dirty="0" smtClean="0"/>
              <a:t>nd</a:t>
            </a:r>
            <a:r>
              <a:rPr lang="en-US" b="1" kern="0" dirty="0" smtClean="0"/>
              <a:t>, 2015</a:t>
            </a:r>
          </a:p>
          <a:p>
            <a:r>
              <a:rPr lang="en-US" b="1" kern="0" dirty="0" smtClean="0"/>
              <a:t>Mendota Heights</a:t>
            </a:r>
            <a:endParaRPr lang="en-US" b="1" kern="0" dirty="0"/>
          </a:p>
        </p:txBody>
      </p:sp>
    </p:spTree>
    <p:extLst>
      <p:ext uri="{BB962C8B-B14F-4D97-AF65-F5344CB8AC3E}">
        <p14:creationId xmlns:p14="http://schemas.microsoft.com/office/powerpoint/2010/main" val="348526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Connect Server App Store dashboard: Update Available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139" y="990600"/>
            <a:ext cx="6595996" cy="5410200"/>
          </a:xfrm>
        </p:spPr>
      </p:pic>
    </p:spTree>
    <p:extLst>
      <p:ext uri="{BB962C8B-B14F-4D97-AF65-F5344CB8AC3E}">
        <p14:creationId xmlns:p14="http://schemas.microsoft.com/office/powerpoint/2010/main" val="202239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Connect Server App Store </a:t>
            </a:r>
            <a:r>
              <a:rPr lang="en-US" dirty="0" smtClean="0"/>
              <a:t>dashboard: Application not installed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039" y="990600"/>
            <a:ext cx="6514197" cy="5410200"/>
          </a:xfrm>
        </p:spPr>
      </p:pic>
    </p:spTree>
    <p:extLst>
      <p:ext uri="{BB962C8B-B14F-4D97-AF65-F5344CB8AC3E}">
        <p14:creationId xmlns:p14="http://schemas.microsoft.com/office/powerpoint/2010/main" val="14440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App Store Administer app – Up to Date</a:t>
            </a:r>
            <a:br>
              <a:rPr lang="en-US" dirty="0" smtClean="0"/>
            </a:br>
            <a:r>
              <a:rPr lang="en-US" dirty="0" smtClean="0"/>
              <a:t>Enable/Disable or Delete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2" y="990600"/>
            <a:ext cx="8566151" cy="5410200"/>
          </a:xfrm>
        </p:spPr>
      </p:pic>
    </p:spTree>
    <p:extLst>
      <p:ext uri="{BB962C8B-B14F-4D97-AF65-F5344CB8AC3E}">
        <p14:creationId xmlns:p14="http://schemas.microsoft.com/office/powerpoint/2010/main" val="303703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App Store Administer app – Update available</a:t>
            </a:r>
            <a:br>
              <a:rPr lang="en-US" dirty="0" smtClean="0"/>
            </a:br>
            <a:r>
              <a:rPr lang="en-US" dirty="0" smtClean="0"/>
              <a:t>Update, Enable/Disable or Delete, display app metadata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112001"/>
            <a:ext cx="8658225" cy="5167397"/>
          </a:xfrm>
        </p:spPr>
      </p:pic>
    </p:spTree>
    <p:extLst>
      <p:ext uri="{BB962C8B-B14F-4D97-AF65-F5344CB8AC3E}">
        <p14:creationId xmlns:p14="http://schemas.microsoft.com/office/powerpoint/2010/main" val="386635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App Store Administer app – Download and install update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097422"/>
            <a:ext cx="8658225" cy="5196556"/>
          </a:xfrm>
        </p:spPr>
      </p:pic>
    </p:spTree>
    <p:extLst>
      <p:ext uri="{BB962C8B-B14F-4D97-AF65-F5344CB8AC3E}">
        <p14:creationId xmlns:p14="http://schemas.microsoft.com/office/powerpoint/2010/main" val="269553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App Store supports app dependencies</a:t>
            </a:r>
            <a:br>
              <a:rPr lang="en-US" dirty="0" smtClean="0"/>
            </a:br>
            <a:r>
              <a:rPr lang="en-US" dirty="0" smtClean="0"/>
              <a:t> Install, Delete, Enable/Disable</a:t>
            </a:r>
            <a:r>
              <a:rPr lang="en-US" dirty="0"/>
              <a:t> </a:t>
            </a:r>
            <a:r>
              <a:rPr lang="en-US" dirty="0" smtClean="0"/>
              <a:t>operations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69" y="990600"/>
            <a:ext cx="7067736" cy="5410200"/>
          </a:xfrm>
        </p:spPr>
      </p:pic>
    </p:spTree>
    <p:extLst>
      <p:ext uri="{BB962C8B-B14F-4D97-AF65-F5344CB8AC3E}">
        <p14:creationId xmlns:p14="http://schemas.microsoft.com/office/powerpoint/2010/main" val="57346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App Store supports app dependencies</a:t>
            </a:r>
            <a:br>
              <a:rPr lang="en-US" dirty="0" smtClean="0"/>
            </a:br>
            <a:r>
              <a:rPr lang="en-US" dirty="0" smtClean="0"/>
              <a:t> Installing Manage Clients will also pull down Discover app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6" y="990600"/>
            <a:ext cx="7809062" cy="5410200"/>
          </a:xfrm>
        </p:spPr>
      </p:pic>
    </p:spTree>
    <p:extLst>
      <p:ext uri="{BB962C8B-B14F-4D97-AF65-F5344CB8AC3E}">
        <p14:creationId xmlns:p14="http://schemas.microsoft.com/office/powerpoint/2010/main" val="311548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Download App Content</a:t>
            </a:r>
            <a:br>
              <a:rPr lang="en-US" dirty="0" smtClean="0"/>
            </a:br>
            <a:r>
              <a:rPr lang="en-US" dirty="0" smtClean="0"/>
              <a:t>Discover Connector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54" y="990600"/>
            <a:ext cx="7830167" cy="5410200"/>
          </a:xfrm>
        </p:spPr>
      </p:pic>
    </p:spTree>
    <p:extLst>
      <p:ext uri="{BB962C8B-B14F-4D97-AF65-F5344CB8AC3E}">
        <p14:creationId xmlns:p14="http://schemas.microsoft.com/office/powerpoint/2010/main" val="56571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Download App Content</a:t>
            </a:r>
            <a:br>
              <a:rPr lang="en-US" dirty="0" smtClean="0"/>
            </a:br>
            <a:r>
              <a:rPr lang="en-US" dirty="0" smtClean="0"/>
              <a:t>Manage Clients: StorNext client software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16" y="990600"/>
            <a:ext cx="7833442" cy="5410200"/>
          </a:xfrm>
        </p:spPr>
      </p:pic>
    </p:spTree>
    <p:extLst>
      <p:ext uri="{BB962C8B-B14F-4D97-AF65-F5344CB8AC3E}">
        <p14:creationId xmlns:p14="http://schemas.microsoft.com/office/powerpoint/2010/main" val="26124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Download App Content</a:t>
            </a:r>
            <a:br>
              <a:rPr lang="en-US" dirty="0" smtClean="0"/>
            </a:br>
            <a:r>
              <a:rPr lang="en-US" dirty="0" smtClean="0"/>
              <a:t>Manage Clients: StorNext client software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77" y="990600"/>
            <a:ext cx="7826121" cy="5410200"/>
          </a:xfrm>
        </p:spPr>
      </p:pic>
    </p:spTree>
    <p:extLst>
      <p:ext uri="{BB962C8B-B14F-4D97-AF65-F5344CB8AC3E}">
        <p14:creationId xmlns:p14="http://schemas.microsoft.com/office/powerpoint/2010/main" val="146523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SNC App Store TOI Agenda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209549" y="990600"/>
            <a:ext cx="8658225" cy="54102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Overview</a:t>
            </a:r>
          </a:p>
          <a:p>
            <a:pPr lvl="1"/>
            <a:r>
              <a:rPr lang="en-US" dirty="0" smtClean="0"/>
              <a:t>What is the app store all about?</a:t>
            </a:r>
          </a:p>
          <a:p>
            <a:pPr eaLnBrk="1" hangingPunct="1"/>
            <a:r>
              <a:rPr lang="en-US" dirty="0" smtClean="0"/>
              <a:t>App Store Components</a:t>
            </a:r>
          </a:p>
          <a:p>
            <a:pPr lvl="1"/>
            <a:r>
              <a:rPr lang="en-US" dirty="0"/>
              <a:t>StorNext Connect </a:t>
            </a:r>
            <a:r>
              <a:rPr lang="en-US" dirty="0" smtClean="0"/>
              <a:t>public web site</a:t>
            </a:r>
            <a:endParaRPr lang="en-US" dirty="0"/>
          </a:p>
          <a:p>
            <a:pPr lvl="1"/>
            <a:r>
              <a:rPr lang="en-US" dirty="0"/>
              <a:t>Quantum Cloud </a:t>
            </a:r>
            <a:r>
              <a:rPr lang="en-US" dirty="0" smtClean="0"/>
              <a:t>public web-services site (api)</a:t>
            </a:r>
            <a:endParaRPr lang="en-US" dirty="0"/>
          </a:p>
          <a:p>
            <a:pPr lvl="1"/>
            <a:r>
              <a:rPr lang="en-US" dirty="0" smtClean="0"/>
              <a:t>Quantum Cloud internal admin web </a:t>
            </a:r>
            <a:r>
              <a:rPr lang="en-US" dirty="0"/>
              <a:t>site </a:t>
            </a:r>
            <a:endParaRPr lang="en-US" dirty="0" smtClean="0"/>
          </a:p>
          <a:p>
            <a:pPr lvl="1"/>
            <a:r>
              <a:rPr lang="en-US" dirty="0" smtClean="0"/>
              <a:t>Customer App </a:t>
            </a:r>
            <a:r>
              <a:rPr lang="en-US" dirty="0"/>
              <a:t>Store </a:t>
            </a:r>
            <a:r>
              <a:rPr lang="en-US" dirty="0" smtClean="0"/>
              <a:t>app on Connect server</a:t>
            </a:r>
            <a:endParaRPr lang="en-US" dirty="0"/>
          </a:p>
          <a:p>
            <a:pPr eaLnBrk="1" hangingPunct="1"/>
            <a:r>
              <a:rPr lang="en-US" dirty="0" smtClean="0"/>
              <a:t>App Store features</a:t>
            </a:r>
          </a:p>
          <a:p>
            <a:pPr lvl="1"/>
            <a:r>
              <a:rPr lang="en-US" dirty="0" smtClean="0"/>
              <a:t>Initial download of Connect install bundle for Pro-Solution orders</a:t>
            </a:r>
          </a:p>
          <a:p>
            <a:pPr lvl="1"/>
            <a:r>
              <a:rPr lang="en-US" dirty="0" smtClean="0"/>
              <a:t>Download license file and customized documentation</a:t>
            </a:r>
          </a:p>
          <a:p>
            <a:pPr lvl="1"/>
            <a:r>
              <a:rPr lang="en-US" dirty="0" smtClean="0"/>
              <a:t>Browse, install and update Connect applications</a:t>
            </a:r>
          </a:p>
          <a:p>
            <a:pPr lvl="1"/>
            <a:r>
              <a:rPr lang="en-US" dirty="0" smtClean="0"/>
              <a:t>Download application content (Discover connector, StorNext client software)</a:t>
            </a:r>
          </a:p>
          <a:p>
            <a:pPr lvl="1"/>
            <a:r>
              <a:rPr lang="en-US" dirty="0" smtClean="0"/>
              <a:t>Direct downloads or offline file-based installs to support dark sites</a:t>
            </a:r>
          </a:p>
          <a:p>
            <a:r>
              <a:rPr lang="en-US" dirty="0" smtClean="0"/>
              <a:t>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83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App Store Offline mode (Black sites)</a:t>
            </a:r>
            <a:br>
              <a:rPr lang="en-US" dirty="0" smtClean="0"/>
            </a:br>
            <a:r>
              <a:rPr lang="en-US" dirty="0" smtClean="0"/>
              <a:t>Users can toggle the cloud app store state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168697"/>
            <a:ext cx="8658225" cy="5054005"/>
          </a:xfrm>
        </p:spPr>
      </p:pic>
    </p:spTree>
    <p:extLst>
      <p:ext uri="{BB962C8B-B14F-4D97-AF65-F5344CB8AC3E}">
        <p14:creationId xmlns:p14="http://schemas.microsoft.com/office/powerpoint/2010/main" val="359712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App Store Offline mode (Black sites)</a:t>
            </a:r>
            <a:br>
              <a:rPr lang="en-US" dirty="0" smtClean="0"/>
            </a:br>
            <a:r>
              <a:rPr lang="en-US" dirty="0" smtClean="0"/>
              <a:t>Use file-based installer to update apps or app content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484133"/>
            <a:ext cx="8658225" cy="4423134"/>
          </a:xfrm>
        </p:spPr>
      </p:pic>
    </p:spTree>
    <p:extLst>
      <p:ext uri="{BB962C8B-B14F-4D97-AF65-F5344CB8AC3E}">
        <p14:creationId xmlns:p14="http://schemas.microsoft.com/office/powerpoint/2010/main" val="281294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App Store Offline mode (Black sites)</a:t>
            </a:r>
            <a:br>
              <a:rPr lang="en-US" dirty="0" smtClean="0"/>
            </a:br>
            <a:r>
              <a:rPr lang="en-US" dirty="0" smtClean="0"/>
              <a:t>Use file-based installer to update apps or app content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436697"/>
            <a:ext cx="8658225" cy="4518005"/>
          </a:xfrm>
        </p:spPr>
      </p:pic>
    </p:spTree>
    <p:extLst>
      <p:ext uri="{BB962C8B-B14F-4D97-AF65-F5344CB8AC3E}">
        <p14:creationId xmlns:p14="http://schemas.microsoft.com/office/powerpoint/2010/main" val="177678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App Store Offline mode (Black sites)</a:t>
            </a:r>
            <a:br>
              <a:rPr lang="en-US" dirty="0" smtClean="0"/>
            </a:br>
            <a:r>
              <a:rPr lang="en-US" dirty="0" smtClean="0"/>
              <a:t>Use file-based installer to update apps or app content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442873"/>
            <a:ext cx="8658225" cy="4505654"/>
          </a:xfrm>
        </p:spPr>
      </p:pic>
    </p:spTree>
    <p:extLst>
      <p:ext uri="{BB962C8B-B14F-4D97-AF65-F5344CB8AC3E}">
        <p14:creationId xmlns:p14="http://schemas.microsoft.com/office/powerpoint/2010/main" val="279527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App Store Offline mode (Black sites)</a:t>
            </a:r>
            <a:br>
              <a:rPr lang="en-US" dirty="0" smtClean="0"/>
            </a:br>
            <a:r>
              <a:rPr lang="en-US" dirty="0" smtClean="0"/>
              <a:t>Use </a:t>
            </a:r>
            <a:r>
              <a:rPr lang="en-US" dirty="0"/>
              <a:t>f</a:t>
            </a:r>
            <a:r>
              <a:rPr lang="en-US" dirty="0" smtClean="0"/>
              <a:t>ile-based installer to update apps or app content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438542"/>
            <a:ext cx="8658225" cy="4514315"/>
          </a:xfrm>
        </p:spPr>
      </p:pic>
    </p:spTree>
    <p:extLst>
      <p:ext uri="{BB962C8B-B14F-4D97-AF65-F5344CB8AC3E}">
        <p14:creationId xmlns:p14="http://schemas.microsoft.com/office/powerpoint/2010/main" val="381781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Quantum Internal </a:t>
            </a:r>
            <a:r>
              <a:rPr lang="en-US" dirty="0" smtClean="0"/>
              <a:t>Admin </a:t>
            </a:r>
            <a:r>
              <a:rPr lang="en-US" dirty="0" smtClean="0"/>
              <a:t>site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21" y="990600"/>
            <a:ext cx="8471433" cy="5410200"/>
          </a:xfrm>
        </p:spPr>
      </p:pic>
    </p:spTree>
    <p:extLst>
      <p:ext uri="{BB962C8B-B14F-4D97-AF65-F5344CB8AC3E}">
        <p14:creationId xmlns:p14="http://schemas.microsoft.com/office/powerpoint/2010/main" val="375015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Quantum </a:t>
            </a:r>
            <a:r>
              <a:rPr lang="en-US" dirty="0" smtClean="0"/>
              <a:t>Internal </a:t>
            </a:r>
            <a:r>
              <a:rPr lang="en-US" dirty="0" smtClean="0"/>
              <a:t>Admin </a:t>
            </a:r>
            <a:r>
              <a:rPr lang="en-US" dirty="0" smtClean="0"/>
              <a:t>site – View and Manage Apps</a:t>
            </a:r>
            <a:endParaRPr lang="en-US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394049"/>
            <a:ext cx="8658225" cy="4603302"/>
          </a:xfrm>
        </p:spPr>
      </p:pic>
    </p:spTree>
    <p:extLst>
      <p:ext uri="{BB962C8B-B14F-4D97-AF65-F5344CB8AC3E}">
        <p14:creationId xmlns:p14="http://schemas.microsoft.com/office/powerpoint/2010/main" val="119611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SNC App Store TOI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4400" dirty="0" smtClean="0"/>
              <a:t>Q &amp; 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265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SNC App Store Overview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What is it?</a:t>
            </a:r>
          </a:p>
          <a:p>
            <a:pPr lvl="1"/>
            <a:r>
              <a:rPr lang="en-US" dirty="0" smtClean="0"/>
              <a:t>The App Store is a digital distribution platform for Connect apps and content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llows users to browse and download applications for Pro-Solution systems</a:t>
            </a:r>
          </a:p>
          <a:p>
            <a:pPr lvl="1"/>
            <a:r>
              <a:rPr lang="en-US" dirty="0" smtClean="0"/>
              <a:t>Familiar concept to most users thanks to iOS and Android devices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What is an app?</a:t>
            </a:r>
          </a:p>
          <a:p>
            <a:pPr lvl="1"/>
            <a:r>
              <a:rPr lang="en-US" dirty="0" smtClean="0"/>
              <a:t>Stand-alone software that can be downloaded to Connect servers</a:t>
            </a:r>
          </a:p>
          <a:p>
            <a:pPr lvl="1"/>
            <a:r>
              <a:rPr lang="en-US" dirty="0" smtClean="0"/>
              <a:t>Asynchronous </a:t>
            </a:r>
            <a:r>
              <a:rPr lang="en-US" dirty="0"/>
              <a:t>releases and updates – not tied to StorNext release cycles</a:t>
            </a:r>
          </a:p>
          <a:p>
            <a:pPr lvl="1"/>
            <a:r>
              <a:rPr lang="en-US" dirty="0" smtClean="0"/>
              <a:t>Currently not individually licensed </a:t>
            </a:r>
            <a:r>
              <a:rPr lang="en-US" dirty="0"/>
              <a:t>– </a:t>
            </a:r>
            <a:r>
              <a:rPr lang="en-US" dirty="0" smtClean="0"/>
              <a:t>free downloads</a:t>
            </a:r>
          </a:p>
          <a:p>
            <a:pPr lvl="2"/>
            <a:r>
              <a:rPr lang="en-US" dirty="0" smtClean="0"/>
              <a:t>Model supports paid or customized apps per customer in the future</a:t>
            </a:r>
            <a:endParaRPr lang="en-US" dirty="0"/>
          </a:p>
          <a:p>
            <a:pPr lvl="1"/>
            <a:r>
              <a:rPr lang="en-US" dirty="0" smtClean="0"/>
              <a:t>Supports app dependencies</a:t>
            </a:r>
          </a:p>
          <a:p>
            <a:pPr lvl="2"/>
            <a:r>
              <a:rPr lang="en-US" dirty="0" smtClean="0"/>
              <a:t>An app can depend on other apps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utomatically handled when upgrading, installing, and enabling/disabling apps</a:t>
            </a:r>
          </a:p>
          <a:p>
            <a:pPr lvl="1"/>
            <a:r>
              <a:rPr lang="en-US" dirty="0" smtClean="0"/>
              <a:t>Current apps</a:t>
            </a:r>
          </a:p>
          <a:p>
            <a:pPr lvl="2"/>
            <a:r>
              <a:rPr lang="en-US" dirty="0" smtClean="0"/>
              <a:t>Two required </a:t>
            </a:r>
            <a:r>
              <a:rPr lang="en-US" dirty="0"/>
              <a:t>f</a:t>
            </a:r>
            <a:r>
              <a:rPr lang="en-US" dirty="0" smtClean="0"/>
              <a:t>ramework apps (‘Connect Core’ and ‘App Store’)</a:t>
            </a:r>
          </a:p>
          <a:p>
            <a:pPr lvl="3"/>
            <a:r>
              <a:rPr lang="en-US" dirty="0" smtClean="0"/>
              <a:t>Used to administer and manage the Connect system</a:t>
            </a:r>
          </a:p>
          <a:p>
            <a:pPr lvl="3"/>
            <a:r>
              <a:rPr lang="en-US" dirty="0" smtClean="0"/>
              <a:t>Cannot be deleted or disabled</a:t>
            </a:r>
          </a:p>
          <a:p>
            <a:pPr lvl="2"/>
            <a:r>
              <a:rPr lang="en-US" dirty="0" smtClean="0"/>
              <a:t>Six stand-alone apps to discover, manage, and monitor StorNext HA clusters</a:t>
            </a:r>
          </a:p>
          <a:p>
            <a:pPr lvl="2"/>
            <a:r>
              <a:rPr lang="en-US" dirty="0" smtClean="0"/>
              <a:t>Install Pro Solution app – disabled after successful install and config</a:t>
            </a:r>
          </a:p>
          <a:p>
            <a:pPr lvl="2"/>
            <a:r>
              <a:rPr lang="en-US" dirty="0"/>
              <a:t>Latest certified </a:t>
            </a:r>
            <a:r>
              <a:rPr lang="en-US" dirty="0" smtClean="0"/>
              <a:t>app versions </a:t>
            </a:r>
            <a:r>
              <a:rPr lang="en-US" dirty="0"/>
              <a:t>are installed during </a:t>
            </a:r>
            <a:r>
              <a:rPr lang="en-US" dirty="0" smtClean="0"/>
              <a:t>initial setup </a:t>
            </a:r>
            <a:r>
              <a:rPr lang="en-US" dirty="0"/>
              <a:t>of the system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939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App Store Components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App Store consists of four functional areas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lvl="1"/>
            <a:r>
              <a:rPr lang="en-US" dirty="0" smtClean="0"/>
              <a:t>StorNext </a:t>
            </a:r>
            <a:r>
              <a:rPr lang="en-US" dirty="0"/>
              <a:t>Connect web </a:t>
            </a:r>
            <a:r>
              <a:rPr lang="en-US" dirty="0" smtClean="0"/>
              <a:t>site - </a:t>
            </a:r>
            <a:r>
              <a:rPr lang="en-US" dirty="0"/>
              <a:t>stornextconnect.quantum.com</a:t>
            </a:r>
          </a:p>
          <a:p>
            <a:pPr lvl="2"/>
            <a:r>
              <a:rPr lang="en-US" dirty="0" smtClean="0"/>
              <a:t>A public web site which is used by </a:t>
            </a:r>
            <a:r>
              <a:rPr lang="en-US" dirty="0"/>
              <a:t>customers to download a Connect “bundle” for the initial install of the pro-solution system based on </a:t>
            </a:r>
            <a:r>
              <a:rPr lang="en-US" dirty="0" smtClean="0"/>
              <a:t>the </a:t>
            </a:r>
            <a:r>
              <a:rPr lang="en-US" dirty="0"/>
              <a:t>MDC serial number and authorization code.</a:t>
            </a:r>
          </a:p>
          <a:p>
            <a:pPr lvl="2"/>
            <a:r>
              <a:rPr lang="en-US" dirty="0"/>
              <a:t>Used by customers to download license files, documentation, and xsan </a:t>
            </a:r>
            <a:r>
              <a:rPr lang="en-US" dirty="0" smtClean="0"/>
              <a:t>“gizmo” utility</a:t>
            </a:r>
          </a:p>
          <a:p>
            <a:pPr lvl="2"/>
            <a:r>
              <a:rPr lang="en-US" dirty="0" smtClean="0"/>
              <a:t>Used by customers to download connect app bundle </a:t>
            </a:r>
            <a:r>
              <a:rPr lang="en-US" dirty="0"/>
              <a:t>files </a:t>
            </a:r>
            <a:r>
              <a:rPr lang="en-US" dirty="0" smtClean="0"/>
              <a:t>for app and app-content offline </a:t>
            </a:r>
            <a:r>
              <a:rPr lang="en-US" dirty="0"/>
              <a:t>installs on </a:t>
            </a:r>
            <a:r>
              <a:rPr lang="en-US" dirty="0" smtClean="0"/>
              <a:t>Connect servers </a:t>
            </a:r>
            <a:r>
              <a:rPr lang="en-US" dirty="0"/>
              <a:t>not connected to the internet (eg dark sites).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Quantum </a:t>
            </a:r>
            <a:r>
              <a:rPr lang="en-US" dirty="0"/>
              <a:t>Cloud </a:t>
            </a:r>
            <a:r>
              <a:rPr lang="en-US" dirty="0" smtClean="0"/>
              <a:t>App </a:t>
            </a:r>
            <a:r>
              <a:rPr lang="en-US" dirty="0"/>
              <a:t>S</a:t>
            </a:r>
            <a:r>
              <a:rPr lang="en-US" dirty="0" smtClean="0"/>
              <a:t>tore – api-stornextconnect.quantum.com</a:t>
            </a:r>
          </a:p>
          <a:p>
            <a:pPr lvl="2"/>
            <a:r>
              <a:rPr lang="en-US" dirty="0"/>
              <a:t>A public </a:t>
            </a:r>
            <a:r>
              <a:rPr lang="en-US" dirty="0" smtClean="0"/>
              <a:t>web site (web-services only) which </a:t>
            </a:r>
            <a:r>
              <a:rPr lang="en-US" dirty="0"/>
              <a:t>is used </a:t>
            </a:r>
            <a:r>
              <a:rPr lang="en-US" dirty="0" smtClean="0"/>
              <a:t>by the App </a:t>
            </a:r>
            <a:r>
              <a:rPr lang="en-US" dirty="0"/>
              <a:t>S</a:t>
            </a:r>
            <a:r>
              <a:rPr lang="en-US" dirty="0" smtClean="0"/>
              <a:t>tore app to </a:t>
            </a:r>
            <a:r>
              <a:rPr lang="en-US" dirty="0"/>
              <a:t>download </a:t>
            </a:r>
            <a:r>
              <a:rPr lang="en-US" dirty="0" smtClean="0"/>
              <a:t>Connect apps and app content to the customer’s </a:t>
            </a:r>
            <a:r>
              <a:rPr lang="en-US" dirty="0"/>
              <a:t>C</a:t>
            </a:r>
            <a:r>
              <a:rPr lang="en-US" dirty="0" smtClean="0"/>
              <a:t>onnect servers.</a:t>
            </a:r>
          </a:p>
          <a:p>
            <a:pPr lvl="2"/>
            <a:endParaRPr lang="en-US" dirty="0" smtClean="0"/>
          </a:p>
          <a:p>
            <a:pPr lvl="1"/>
            <a:r>
              <a:rPr lang="en-US" dirty="0"/>
              <a:t>Quantum </a:t>
            </a:r>
            <a:r>
              <a:rPr lang="en-US" dirty="0" smtClean="0"/>
              <a:t>Admin </a:t>
            </a:r>
            <a:r>
              <a:rPr lang="en-US" dirty="0"/>
              <a:t>web site</a:t>
            </a:r>
          </a:p>
          <a:p>
            <a:pPr lvl="2"/>
            <a:r>
              <a:rPr lang="en-US" dirty="0"/>
              <a:t>An </a:t>
            </a:r>
            <a:r>
              <a:rPr lang="en-US" dirty="0" smtClean="0"/>
              <a:t>internal Quantum administrative </a:t>
            </a:r>
            <a:r>
              <a:rPr lang="en-US" dirty="0"/>
              <a:t>web site </a:t>
            </a:r>
            <a:r>
              <a:rPr lang="en-US" dirty="0" smtClean="0"/>
              <a:t>which is used </a:t>
            </a:r>
            <a:r>
              <a:rPr lang="en-US" dirty="0"/>
              <a:t>to configure the public app store and manage customer settings.  This admin web site is only accessible </a:t>
            </a:r>
            <a:r>
              <a:rPr lang="en-US" dirty="0" smtClean="0"/>
              <a:t>to </a:t>
            </a:r>
            <a:r>
              <a:rPr lang="en-US" dirty="0"/>
              <a:t>Quantum </a:t>
            </a:r>
            <a:r>
              <a:rPr lang="en-US" dirty="0" smtClean="0"/>
              <a:t>users inside the Quantum network.</a:t>
            </a:r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Customer </a:t>
            </a:r>
            <a:r>
              <a:rPr lang="en-US" dirty="0" smtClean="0"/>
              <a:t>App Store </a:t>
            </a:r>
          </a:p>
          <a:p>
            <a:pPr lvl="2"/>
            <a:r>
              <a:rPr lang="en-US" dirty="0" smtClean="0"/>
              <a:t>A Connect framework app used </a:t>
            </a:r>
            <a:r>
              <a:rPr lang="en-US" dirty="0"/>
              <a:t>to </a:t>
            </a:r>
            <a:r>
              <a:rPr lang="en-US" dirty="0" smtClean="0"/>
              <a:t>install</a:t>
            </a:r>
            <a:r>
              <a:rPr lang="en-US" dirty="0"/>
              <a:t>, </a:t>
            </a:r>
            <a:r>
              <a:rPr lang="en-US" dirty="0" smtClean="0"/>
              <a:t>administer</a:t>
            </a:r>
            <a:r>
              <a:rPr lang="en-US" dirty="0"/>
              <a:t>, </a:t>
            </a:r>
            <a:r>
              <a:rPr lang="en-US" dirty="0" smtClean="0"/>
              <a:t>configure </a:t>
            </a:r>
            <a:r>
              <a:rPr lang="en-US" dirty="0"/>
              <a:t>and </a:t>
            </a:r>
            <a:r>
              <a:rPr lang="en-US" dirty="0" smtClean="0"/>
              <a:t>manage </a:t>
            </a:r>
            <a:r>
              <a:rPr lang="en-US" dirty="0"/>
              <a:t>all </a:t>
            </a:r>
            <a:r>
              <a:rPr lang="en-US" dirty="0" smtClean="0"/>
              <a:t>applications </a:t>
            </a:r>
            <a:r>
              <a:rPr lang="en-US" dirty="0"/>
              <a:t>and components on </a:t>
            </a:r>
            <a:r>
              <a:rPr lang="en-US" dirty="0" smtClean="0"/>
              <a:t>the customer’s </a:t>
            </a:r>
            <a:r>
              <a:rPr lang="en-US" dirty="0"/>
              <a:t>Connect </a:t>
            </a:r>
            <a:r>
              <a:rPr lang="en-US" dirty="0" smtClean="0"/>
              <a:t>server.  </a:t>
            </a:r>
            <a:endParaRPr lang="en-US" dirty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431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stornextconnect.quantum.com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83" y="981075"/>
            <a:ext cx="7525158" cy="5410200"/>
          </a:xfrm>
        </p:spPr>
      </p:pic>
    </p:spTree>
    <p:extLst>
      <p:ext uri="{BB962C8B-B14F-4D97-AF65-F5344CB8AC3E}">
        <p14:creationId xmlns:p14="http://schemas.microsoft.com/office/powerpoint/2010/main" val="234960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stornextconnect.quantum.com – </a:t>
            </a:r>
            <a:r>
              <a:rPr lang="en-US" dirty="0" smtClean="0"/>
              <a:t>Registration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81" y="990600"/>
            <a:ext cx="6798713" cy="5410200"/>
          </a:xfrm>
        </p:spPr>
      </p:pic>
    </p:spTree>
    <p:extLst>
      <p:ext uri="{BB962C8B-B14F-4D97-AF65-F5344CB8AC3E}">
        <p14:creationId xmlns:p14="http://schemas.microsoft.com/office/powerpoint/2010/main" val="6487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stornextconnect.quantum.com – Download </a:t>
            </a:r>
            <a:r>
              <a:rPr lang="en-US" dirty="0" smtClean="0"/>
              <a:t>Install file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442486"/>
            <a:ext cx="8658225" cy="4506428"/>
          </a:xfrm>
        </p:spPr>
      </p:pic>
    </p:spTree>
    <p:extLst>
      <p:ext uri="{BB962C8B-B14F-4D97-AF65-F5344CB8AC3E}">
        <p14:creationId xmlns:p14="http://schemas.microsoft.com/office/powerpoint/2010/main" val="356295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stornextconnect.quantum.com – Download Updates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76" y="990600"/>
            <a:ext cx="7335122" cy="5410200"/>
          </a:xfrm>
        </p:spPr>
      </p:pic>
    </p:spTree>
    <p:extLst>
      <p:ext uri="{BB962C8B-B14F-4D97-AF65-F5344CB8AC3E}">
        <p14:creationId xmlns:p14="http://schemas.microsoft.com/office/powerpoint/2010/main" val="284818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Connect Server App Store dashboard</a:t>
            </a:r>
            <a:br>
              <a:rPr lang="en-US" dirty="0" smtClean="0"/>
            </a:br>
            <a:r>
              <a:rPr lang="en-US" dirty="0" smtClean="0"/>
              <a:t>App Status: Up to Date, Update Available, or Not Installed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35" y="990600"/>
            <a:ext cx="6645205" cy="5410200"/>
          </a:xfrm>
        </p:spPr>
      </p:pic>
    </p:spTree>
    <p:extLst>
      <p:ext uri="{BB962C8B-B14F-4D97-AF65-F5344CB8AC3E}">
        <p14:creationId xmlns:p14="http://schemas.microsoft.com/office/powerpoint/2010/main" val="168392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7&quot;&gt;&lt;property id=&quot;20148&quot; value=&quot;5&quot;/&gt;&lt;property id=&quot;20300&quot; value=&quot;Slide 16&quot;/&gt;&lt;property id=&quot;20307&quot; value=&quot;331&quot;/&gt;&lt;/object&gt;&lt;object type=&quot;3&quot; unique_id=&quot;10082&quot;&gt;&lt;property id=&quot;20148&quot; value=&quot;5&quot;/&gt;&lt;property id=&quot;20300&quot; value=&quot;Slide 1&quot;/&gt;&lt;property id=&quot;20307&quot; value=&quot;346&quot;/&gt;&lt;/object&gt;&lt;object type=&quot;3&quot; unique_id=&quot;10183&quot;&gt;&lt;property id=&quot;20148&quot; value=&quot;5&quot;/&gt;&lt;property id=&quot;20300&quot; value=&quot;Slide 2&quot;/&gt;&lt;property id=&quot;20307&quot; value=&quot;352&quot;/&gt;&lt;/object&gt;&lt;object type=&quot;3&quot; unique_id=&quot;10184&quot;&gt;&lt;property id=&quot;20148&quot; value=&quot;5&quot;/&gt;&lt;property id=&quot;20300&quot; value=&quot;Slide 17 - &amp;quot;CHAPTER HEADLINE&amp;#x0D;&amp;#x0A;GOES HERE&amp;quot;&quot;/&gt;&lt;property id=&quot;20307&quot; value=&quot;348&quot;/&gt;&lt;/object&gt;&lt;object type=&quot;3&quot; unique_id=&quot;10185&quot;&gt;&lt;property id=&quot;20148&quot; value=&quot;5&quot;/&gt;&lt;property id=&quot;20300&quot; value=&quot;Slide 18 - &amp;quot;CHAPTER HEADLINE &amp;#x0D;&amp;#x0A;GOES HERE&amp;quot;&quot;/&gt;&lt;property id=&quot;20307&quot; value=&quot;347&quot;/&gt;&lt;/object&gt;&lt;object type=&quot;3&quot; unique_id=&quot;10186&quot;&gt;&lt;property id=&quot;20148&quot; value=&quot;5&quot;/&gt;&lt;property id=&quot;20300&quot; value=&quot;Slide 19 - &amp;quot;CHAPTER HEADLINE &amp;#x0D;&amp;#x0A;GOES HERE&amp;quot;&quot;/&gt;&lt;property id=&quot;20307&quot; value=&quot;349&quot;/&gt;&lt;/object&gt;&lt;object type=&quot;3&quot; unique_id=&quot;10187&quot;&gt;&lt;property id=&quot;20148&quot; value=&quot;5&quot;/&gt;&lt;property id=&quot;20300&quot; value=&quot;Slide 20 - &amp;quot;CHAPTER HEADLINE&amp;#x0D;&amp;#x0A;GOES HERE&amp;quot;&quot;/&gt;&lt;property id=&quot;20307&quot; value=&quot;350&quot;/&gt;&lt;/object&gt;&lt;object type=&quot;3&quot; unique_id=&quot;10348&quot;&gt;&lt;property id=&quot;20148&quot; value=&quot;5&quot;/&gt;&lt;property id=&quot;20300&quot; value=&quot;Slide 4 - &amp;quot;Before you begin…&amp;quot;&quot;/&gt;&lt;property id=&quot;20307&quot; value=&quot;354&quot;/&gt;&lt;/object&gt;&lt;object type=&quot;3&quot; unique_id=&quot;10349&quot;&gt;&lt;property id=&quot;20148&quot; value=&quot;5&quot;/&gt;&lt;property id=&quot;20300&quot; value=&quot;Slide 5 - &amp;quot;Headline goes here&amp;quot;&quot;/&gt;&lt;property id=&quot;20307&quot; value=&quot;353&quot;/&gt;&lt;/object&gt;&lt;object type=&quot;3&quot; unique_id=&quot;10350&quot;&gt;&lt;property id=&quot;20148&quot; value=&quot;5&quot;/&gt;&lt;property id=&quot;20300&quot; value=&quot;Slide 6 - &amp;quot;Converting old presentations to the new format&amp;quot;&quot;/&gt;&lt;property id=&quot;20307&quot; value=&quot;355&quot;/&gt;&lt;/object&gt;&lt;object type=&quot;3&quot; unique_id=&quot;10351&quot;&gt;&lt;property id=&quot;20148&quot; value=&quot;5&quot;/&gt;&lt;property id=&quot;20300&quot; value=&quot;Slide 7 - &amp;quot;Converting old presentations to the new format&amp;quot;&quot;/&gt;&lt;property id=&quot;20307&quot; value=&quot;356&quot;/&gt;&lt;/object&gt;&lt;object type=&quot;3&quot; unique_id=&quot;10352&quot;&gt;&lt;property id=&quot;20148&quot; value=&quot;5&quot;/&gt;&lt;property id=&quot;20300&quot; value=&quot;Slide 8 - &amp;quot;Converting old presentations to the new format&amp;quot;&quot;/&gt;&lt;property id=&quot;20307&quot; value=&quot;357&quot;/&gt;&lt;/object&gt;&lt;object type=&quot;3&quot; unique_id=&quot;10353&quot;&gt;&lt;property id=&quot;20148&quot; value=&quot;5&quot;/&gt;&lt;property id=&quot;20300&quot; value=&quot;Slide 9 - &amp;quot;Converting old presentations to the new format&amp;quot;&quot;/&gt;&lt;property id=&quot;20307&quot; value=&quot;358&quot;/&gt;&lt;/object&gt;&lt;object type=&quot;3&quot; unique_id=&quot;10354&quot;&gt;&lt;property id=&quot;20148&quot; value=&quot;5&quot;/&gt;&lt;property id=&quot;20300&quot; value=&quot;Slide 10 - &amp;quot;Converting old presentations to the new format&amp;quot;&quot;/&gt;&lt;property id=&quot;20307&quot; value=&quot;359&quot;/&gt;&lt;/object&gt;&lt;object type=&quot;3&quot; unique_id=&quot;10355&quot;&gt;&lt;property id=&quot;20148&quot; value=&quot;5&quot;/&gt;&lt;property id=&quot;20300&quot; value=&quot;Slide 11 - &amp;quot;Converting old presentations to the new format&amp;quot;&quot;/&gt;&lt;property id=&quot;20307&quot; value=&quot;360&quot;/&gt;&lt;/object&gt;&lt;object type=&quot;3&quot; unique_id=&quot;10356&quot;&gt;&lt;property id=&quot;20148&quot; value=&quot;5&quot;/&gt;&lt;property id=&quot;20300&quot; value=&quot;Slide 12 - &amp;quot;Converting old presentations to the new format&amp;quot;&quot;/&gt;&lt;property id=&quot;20307&quot; value=&quot;361&quot;/&gt;&lt;/object&gt;&lt;object type=&quot;3&quot; unique_id=&quot;10357&quot;&gt;&lt;property id=&quot;20148&quot; value=&quot;5&quot;/&gt;&lt;property id=&quot;20300&quot; value=&quot;Slide 13 - &amp;quot;Converting old presentations to the new format&amp;quot;&quot;/&gt;&lt;property id=&quot;20307&quot; value=&quot;362&quot;/&gt;&lt;/object&gt;&lt;object type=&quot;3&quot; unique_id=&quot;10358&quot;&gt;&lt;property id=&quot;20148&quot; value=&quot;5&quot;/&gt;&lt;property id=&quot;20300&quot; value=&quot;Slide 14 - &amp;quot;Converting old presentations to the new format&amp;quot;&quot;/&gt;&lt;property id=&quot;20307&quot; value=&quot;363&quot;/&gt;&lt;/object&gt;&lt;object type=&quot;3&quot; unique_id=&quot;10359&quot;&gt;&lt;property id=&quot;20148&quot; value=&quot;5&quot;/&gt;&lt;property id=&quot;20300&quot; value=&quot;Slide 15 - &amp;quot;Converting old presentations to the new format&amp;quot;&quot;/&gt;&lt;property id=&quot;20307&quot; value=&quot;364&quot;/&gt;&lt;/object&gt;&lt;object type=&quot;3&quot; unique_id=&quot;10427&quot;&gt;&lt;property id=&quot;20148&quot; value=&quot;5&quot;/&gt;&lt;property id=&quot;20300&quot; value=&quot;Slide 3 - &amp;quot;Title Goes Here&amp;quot;&quot;/&gt;&lt;property id=&quot;20307&quot; value=&quot;36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torNext Connect Phase 3 DRAFT 04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ntent Slide">
  <a:themeElements>
    <a:clrScheme name="Custom 10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P00457A-v01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StorNext Connect Phase 3 DRAFT 04</Template>
  <TotalTime>729</TotalTime>
  <Words>972</Words>
  <Application>Microsoft Office PowerPoint</Application>
  <PresentationFormat>On-screen Show (4:3)</PresentationFormat>
  <Paragraphs>105</Paragraphs>
  <Slides>27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StorNext Connect Phase 3 DRAFT 04</vt:lpstr>
      <vt:lpstr>Content Slide</vt:lpstr>
      <vt:lpstr>P00457A-v01</vt:lpstr>
      <vt:lpstr>PowerPoint Presentation</vt:lpstr>
      <vt:lpstr>SNC App Store TOI Agenda</vt:lpstr>
      <vt:lpstr>SNC App Store Overview</vt:lpstr>
      <vt:lpstr>App Store Components</vt:lpstr>
      <vt:lpstr>stornextconnect.quantum.com</vt:lpstr>
      <vt:lpstr>stornextconnect.quantum.com – Registration</vt:lpstr>
      <vt:lpstr>stornextconnect.quantum.com – Download Install file</vt:lpstr>
      <vt:lpstr>stornextconnect.quantum.com – Download Updates</vt:lpstr>
      <vt:lpstr>Connect Server App Store dashboard App Status: Up to Date, Update Available, or Not Installed</vt:lpstr>
      <vt:lpstr>Connect Server App Store dashboard: Update Available </vt:lpstr>
      <vt:lpstr>Connect Server App Store dashboard: Application not installed </vt:lpstr>
      <vt:lpstr>App Store Administer app – Up to Date Enable/Disable or Delete</vt:lpstr>
      <vt:lpstr>App Store Administer app – Update available Update, Enable/Disable or Delete, display app metadata </vt:lpstr>
      <vt:lpstr>App Store Administer app – Download and install update </vt:lpstr>
      <vt:lpstr>App Store supports app dependencies  Install, Delete, Enable/Disable operations </vt:lpstr>
      <vt:lpstr>App Store supports app dependencies  Installing Manage Clients will also pull down Discover app</vt:lpstr>
      <vt:lpstr>Download App Content Discover Connector </vt:lpstr>
      <vt:lpstr>Download App Content Manage Clients: StorNext client software </vt:lpstr>
      <vt:lpstr>Download App Content Manage Clients: StorNext client software </vt:lpstr>
      <vt:lpstr>App Store Offline mode (Black sites) Users can toggle the cloud app store state </vt:lpstr>
      <vt:lpstr>App Store Offline mode (Black sites) Use file-based installer to update apps or app content</vt:lpstr>
      <vt:lpstr>App Store Offline mode (Black sites) Use file-based installer to update apps or app content</vt:lpstr>
      <vt:lpstr>App Store Offline mode (Black sites) Use file-based installer to update apps or app content</vt:lpstr>
      <vt:lpstr>App Store Offline mode (Black sites) Use file-based installer to update apps or app content</vt:lpstr>
      <vt:lpstr>Quantum Internal Admin site</vt:lpstr>
      <vt:lpstr>Quantum Internal Admin site – View and Manage Apps</vt:lpstr>
      <vt:lpstr>SNC App Store TOI</vt:lpstr>
    </vt:vector>
  </TitlesOfParts>
  <Company>Quantum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Agile Template QF00236</dc:subject>
  <dc:creator>Neil Bannister</dc:creator>
  <dc:description>Agile Template QF00236 Rev H (Oct 10 2013)</dc:description>
  <cp:lastModifiedBy>polsen</cp:lastModifiedBy>
  <cp:revision>168</cp:revision>
  <cp:lastPrinted>2014-09-02T20:39:28Z</cp:lastPrinted>
  <dcterms:created xsi:type="dcterms:W3CDTF">2015-04-11T17:02:16Z</dcterms:created>
  <dcterms:modified xsi:type="dcterms:W3CDTF">2015-04-17T16:12:32Z</dcterms:modified>
</cp:coreProperties>
</file>