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7"/>
  </p:notesMasterIdLst>
  <p:handoutMasterIdLst>
    <p:handoutMasterId r:id="rId48"/>
  </p:handoutMasterIdLst>
  <p:sldIdLst>
    <p:sldId id="369" r:id="rId2"/>
    <p:sldId id="288" r:id="rId3"/>
    <p:sldId id="370" r:id="rId4"/>
    <p:sldId id="374" r:id="rId5"/>
    <p:sldId id="324" r:id="rId6"/>
    <p:sldId id="325" r:id="rId7"/>
    <p:sldId id="339" r:id="rId8"/>
    <p:sldId id="341" r:id="rId9"/>
    <p:sldId id="371" r:id="rId10"/>
    <p:sldId id="342" r:id="rId11"/>
    <p:sldId id="328" r:id="rId12"/>
    <p:sldId id="373" r:id="rId13"/>
    <p:sldId id="330" r:id="rId14"/>
    <p:sldId id="343" r:id="rId15"/>
    <p:sldId id="344" r:id="rId16"/>
    <p:sldId id="375" r:id="rId17"/>
    <p:sldId id="332" r:id="rId18"/>
    <p:sldId id="331" r:id="rId19"/>
    <p:sldId id="345" r:id="rId20"/>
    <p:sldId id="346" r:id="rId21"/>
    <p:sldId id="347" r:id="rId22"/>
    <p:sldId id="348" r:id="rId23"/>
    <p:sldId id="349" r:id="rId24"/>
    <p:sldId id="350" r:id="rId25"/>
    <p:sldId id="351" r:id="rId26"/>
    <p:sldId id="353" r:id="rId27"/>
    <p:sldId id="354" r:id="rId28"/>
    <p:sldId id="355" r:id="rId29"/>
    <p:sldId id="356" r:id="rId30"/>
    <p:sldId id="357" r:id="rId31"/>
    <p:sldId id="358" r:id="rId32"/>
    <p:sldId id="377" r:id="rId33"/>
    <p:sldId id="359" r:id="rId34"/>
    <p:sldId id="360" r:id="rId35"/>
    <p:sldId id="361" r:id="rId36"/>
    <p:sldId id="362" r:id="rId37"/>
    <p:sldId id="363" r:id="rId38"/>
    <p:sldId id="364" r:id="rId39"/>
    <p:sldId id="365" r:id="rId40"/>
    <p:sldId id="366" r:id="rId41"/>
    <p:sldId id="367" r:id="rId42"/>
    <p:sldId id="368" r:id="rId43"/>
    <p:sldId id="307" r:id="rId44"/>
    <p:sldId id="380" r:id="rId45"/>
    <p:sldId id="379" r:id="rId46"/>
  </p:sldIdLst>
  <p:sldSz cx="9144000" cy="6858000" type="screen4x3"/>
  <p:notesSz cx="6997700" cy="9271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mn-cs"/>
      </a:defRPr>
    </a:lvl1pPr>
    <a:lvl2pPr marL="457200" algn="l" rtl="0" fontAlgn="base">
      <a:spcBef>
        <a:spcPct val="0"/>
      </a:spcBef>
      <a:spcAft>
        <a:spcPct val="0"/>
      </a:spcAft>
      <a:defRPr sz="2400" kern="1200">
        <a:solidFill>
          <a:schemeClr val="tx1"/>
        </a:solidFill>
        <a:latin typeface="Arial" charset="0"/>
        <a:ea typeface="ＭＳ Ｐゴシック" charset="-128"/>
        <a:cs typeface="+mn-cs"/>
      </a:defRPr>
    </a:lvl2pPr>
    <a:lvl3pPr marL="914400" algn="l" rtl="0" fontAlgn="base">
      <a:spcBef>
        <a:spcPct val="0"/>
      </a:spcBef>
      <a:spcAft>
        <a:spcPct val="0"/>
      </a:spcAft>
      <a:defRPr sz="2400" kern="1200">
        <a:solidFill>
          <a:schemeClr val="tx1"/>
        </a:solidFill>
        <a:latin typeface="Arial" charset="0"/>
        <a:ea typeface="ＭＳ Ｐゴシック" charset="-128"/>
        <a:cs typeface="+mn-cs"/>
      </a:defRPr>
    </a:lvl3pPr>
    <a:lvl4pPr marL="1371600" algn="l" rtl="0" fontAlgn="base">
      <a:spcBef>
        <a:spcPct val="0"/>
      </a:spcBef>
      <a:spcAft>
        <a:spcPct val="0"/>
      </a:spcAft>
      <a:defRPr sz="2400" kern="1200">
        <a:solidFill>
          <a:schemeClr val="tx1"/>
        </a:solidFill>
        <a:latin typeface="Arial" charset="0"/>
        <a:ea typeface="ＭＳ Ｐゴシック" charset="-128"/>
        <a:cs typeface="+mn-cs"/>
      </a:defRPr>
    </a:lvl4pPr>
    <a:lvl5pPr marL="1828800" algn="l" rtl="0" fontAlgn="base">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AD6"/>
    <a:srgbClr val="FFBA00"/>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18" autoAdjust="0"/>
    <p:restoredTop sz="94660"/>
  </p:normalViewPr>
  <p:slideViewPr>
    <p:cSldViewPr>
      <p:cViewPr varScale="1">
        <p:scale>
          <a:sx n="130" d="100"/>
          <a:sy n="130" d="100"/>
        </p:scale>
        <p:origin x="-600"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810" y="-90"/>
      </p:cViewPr>
      <p:guideLst>
        <p:guide orient="horz" pos="2920"/>
        <p:guide pos="22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presProps" Target="presProps.xml"/><Relationship Id="rId51" Type="http://schemas.openxmlformats.org/officeDocument/2006/relationships/viewProps" Target="viewProps.xml"/><Relationship Id="rId52" Type="http://schemas.openxmlformats.org/officeDocument/2006/relationships/theme" Target="theme/theme1.xml"/><Relationship Id="rId53"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notesMaster" Target="notesMasters/notesMaster1.xml"/><Relationship Id="rId48" Type="http://schemas.openxmlformats.org/officeDocument/2006/relationships/handoutMaster" Target="handoutMasters/handoutMaster1.xml"/><Relationship Id="rId4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8.png"/></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1986" name="Picture 6" descr="logo_blue"/>
          <p:cNvPicPr>
            <a:picLocks noChangeAspect="1" noChangeArrowheads="1"/>
          </p:cNvPicPr>
          <p:nvPr/>
        </p:nvPicPr>
        <p:blipFill>
          <a:blip r:embed="rId2" cstate="print"/>
          <a:srcRect/>
          <a:stretch>
            <a:fillRect/>
          </a:stretch>
        </p:blipFill>
        <p:spPr bwMode="auto">
          <a:xfrm>
            <a:off x="466725" y="111125"/>
            <a:ext cx="2098675" cy="352425"/>
          </a:xfrm>
          <a:prstGeom prst="rect">
            <a:avLst/>
          </a:prstGeom>
          <a:noFill/>
          <a:ln w="9525">
            <a:noFill/>
            <a:miter lim="800000"/>
            <a:headEnd/>
            <a:tailEnd/>
          </a:ln>
        </p:spPr>
      </p:pic>
      <p:sp>
        <p:nvSpPr>
          <p:cNvPr id="6151" name="Rectangle 7"/>
          <p:cNvSpPr>
            <a:spLocks noChangeArrowheads="1"/>
          </p:cNvSpPr>
          <p:nvPr/>
        </p:nvSpPr>
        <p:spPr bwMode="auto">
          <a:xfrm>
            <a:off x="77788" y="8731250"/>
            <a:ext cx="5054600" cy="463550"/>
          </a:xfrm>
          <a:prstGeom prst="rect">
            <a:avLst/>
          </a:prstGeom>
          <a:noFill/>
          <a:ln w="9525">
            <a:noFill/>
            <a:miter lim="800000"/>
            <a:headEnd/>
            <a:tailEnd/>
          </a:ln>
          <a:effectLst/>
        </p:spPr>
        <p:txBody>
          <a:bodyPr lIns="92958" tIns="46479" rIns="92958" bIns="46479" anchor="b"/>
          <a:lstStyle/>
          <a:p>
            <a:pPr>
              <a:defRPr/>
            </a:pPr>
            <a:r>
              <a:rPr lang="en-US" sz="600" dirty="0"/>
              <a:t>© 2010 Quantum Corporation. Company Confidential. Forward-looking information is based upon multiple assumptions and uncertainties, does not necessarily represent the company’s outlook and is for planning purposes only.</a:t>
            </a:r>
          </a:p>
        </p:txBody>
      </p:sp>
      <p:sp>
        <p:nvSpPr>
          <p:cNvPr id="6152" name="Rectangle 8"/>
          <p:cNvSpPr>
            <a:spLocks noChangeArrowheads="1"/>
          </p:cNvSpPr>
          <p:nvPr/>
        </p:nvSpPr>
        <p:spPr bwMode="auto">
          <a:xfrm>
            <a:off x="5441950" y="8729663"/>
            <a:ext cx="1554163" cy="463550"/>
          </a:xfrm>
          <a:prstGeom prst="rect">
            <a:avLst/>
          </a:prstGeom>
          <a:noFill/>
          <a:ln w="9525">
            <a:noFill/>
            <a:miter lim="800000"/>
            <a:headEnd/>
            <a:tailEnd/>
          </a:ln>
          <a:effectLst/>
        </p:spPr>
        <p:txBody>
          <a:bodyPr lIns="92958" tIns="46479" rIns="92958" bIns="46479" anchor="b"/>
          <a:lstStyle/>
          <a:p>
            <a:pPr algn="r">
              <a:defRPr/>
            </a:pPr>
            <a:fld id="{153A8E7D-B9BC-42C4-A726-EC7E5126DF27}" type="slidenum">
              <a:rPr lang="en-US" sz="1200"/>
              <a:pPr algn="r">
                <a:defRPr/>
              </a:pPr>
              <a:t>‹#›</a:t>
            </a:fld>
            <a:endParaRPr lang="en-US" sz="1200" dirty="0"/>
          </a:p>
        </p:txBody>
      </p:sp>
    </p:spTree>
    <p:extLst>
      <p:ext uri="{BB962C8B-B14F-4D97-AF65-F5344CB8AC3E}">
        <p14:creationId xmlns:p14="http://schemas.microsoft.com/office/powerpoint/2010/main" val="13897042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8.png"/></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4"/>
          <p:cNvSpPr>
            <a:spLocks noGrp="1" noRot="1" noChangeAspect="1" noChangeArrowheads="1" noTextEdit="1"/>
          </p:cNvSpPr>
          <p:nvPr>
            <p:ph type="sldImg" idx="2"/>
          </p:nvPr>
        </p:nvSpPr>
        <p:spPr bwMode="auto">
          <a:xfrm>
            <a:off x="1181100" y="695325"/>
            <a:ext cx="4635500" cy="3476625"/>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155575" y="4403725"/>
            <a:ext cx="6686550" cy="41719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6" name="Rectangle 6"/>
          <p:cNvSpPr>
            <a:spLocks noGrp="1" noChangeArrowheads="1"/>
          </p:cNvSpPr>
          <p:nvPr>
            <p:ph type="ftr" sz="quarter" idx="4"/>
          </p:nvPr>
        </p:nvSpPr>
        <p:spPr bwMode="auto">
          <a:xfrm>
            <a:off x="77788" y="8729663"/>
            <a:ext cx="5054600"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defRPr sz="600"/>
            </a:lvl1pPr>
          </a:lstStyle>
          <a:p>
            <a:pPr>
              <a:defRPr/>
            </a:pPr>
            <a:r>
              <a:rPr lang="en-US" smtClean="0"/>
              <a:t>© 2012 Quantum Corporation. Company Confidential. Forward-looking information is based upon multiple assumptions and uncertainties, does not necessarily represent the company’s outlook and is for planning purposes only.</a:t>
            </a:r>
            <a:endParaRPr lang="en-US"/>
          </a:p>
        </p:txBody>
      </p:sp>
      <p:sp>
        <p:nvSpPr>
          <p:cNvPr id="10247" name="Rectangle 7"/>
          <p:cNvSpPr>
            <a:spLocks noGrp="1" noChangeArrowheads="1"/>
          </p:cNvSpPr>
          <p:nvPr>
            <p:ph type="sldNum" sz="quarter" idx="5"/>
          </p:nvPr>
        </p:nvSpPr>
        <p:spPr bwMode="auto">
          <a:xfrm>
            <a:off x="5441950" y="8729663"/>
            <a:ext cx="1554163"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a:defRPr sz="1200"/>
            </a:lvl1pPr>
          </a:lstStyle>
          <a:p>
            <a:pPr>
              <a:defRPr/>
            </a:pPr>
            <a:fld id="{9C353E38-336E-49A1-9D2E-D36999069B2B}" type="slidenum">
              <a:rPr lang="en-US"/>
              <a:pPr>
                <a:defRPr/>
              </a:pPr>
              <a:t>‹#›</a:t>
            </a:fld>
            <a:endParaRPr lang="en-US"/>
          </a:p>
        </p:txBody>
      </p:sp>
      <p:pic>
        <p:nvPicPr>
          <p:cNvPr id="39942" name="Picture 8" descr="logo_blue"/>
          <p:cNvPicPr>
            <a:picLocks noChangeAspect="1" noChangeArrowheads="1"/>
          </p:cNvPicPr>
          <p:nvPr/>
        </p:nvPicPr>
        <p:blipFill>
          <a:blip r:embed="rId2"/>
          <a:srcRect/>
          <a:stretch>
            <a:fillRect/>
          </a:stretch>
        </p:blipFill>
        <p:spPr bwMode="auto">
          <a:xfrm>
            <a:off x="466725" y="111125"/>
            <a:ext cx="2098675" cy="352425"/>
          </a:xfrm>
          <a:prstGeom prst="rect">
            <a:avLst/>
          </a:prstGeom>
          <a:noFill/>
          <a:ln w="9525">
            <a:noFill/>
            <a:miter lim="800000"/>
            <a:headEnd/>
            <a:tailEnd/>
          </a:ln>
        </p:spPr>
      </p:pic>
    </p:spTree>
    <p:extLst>
      <p:ext uri="{BB962C8B-B14F-4D97-AF65-F5344CB8AC3E}">
        <p14:creationId xmlns:p14="http://schemas.microsoft.com/office/powerpoint/2010/main" val="1519039038"/>
      </p:ext>
    </p:extLst>
  </p:cSld>
  <p:clrMap bg1="lt1" tx1="dk1" bg2="lt2" tx2="dk2" accent1="accent1" accent2="accent2" accent3="accent3" accent4="accent4" accent5="accent5" accent6="accent6" hlink="hlink" folHlink="folHlink"/>
  <p:hf hdr="0" dt="0"/>
  <p:notesStyle>
    <a:lvl1pPr algn="l" rtl="0" eaLnBrk="0" fontAlgn="base" hangingPunct="0">
      <a:spcBef>
        <a:spcPct val="10000"/>
      </a:spcBef>
      <a:spcAft>
        <a:spcPct val="0"/>
      </a:spcAft>
      <a:defRPr sz="1000" kern="1200">
        <a:solidFill>
          <a:schemeClr val="tx1"/>
        </a:solidFill>
        <a:latin typeface="Arial" charset="0"/>
        <a:ea typeface="ＭＳ Ｐゴシック" charset="-128"/>
        <a:cs typeface="ＭＳ Ｐゴシック" charset="-128"/>
      </a:defRPr>
    </a:lvl1pPr>
    <a:lvl2pPr marL="457200" algn="l" rtl="0" eaLnBrk="0" fontAlgn="base" hangingPunct="0">
      <a:spcBef>
        <a:spcPct val="10000"/>
      </a:spcBef>
      <a:spcAft>
        <a:spcPct val="0"/>
      </a:spcAft>
      <a:defRPr sz="1000" kern="1200">
        <a:solidFill>
          <a:schemeClr val="tx1"/>
        </a:solidFill>
        <a:latin typeface="Arial" charset="0"/>
        <a:ea typeface="ＭＳ Ｐゴシック" charset="-128"/>
        <a:cs typeface="+mn-cs"/>
      </a:defRPr>
    </a:lvl2pPr>
    <a:lvl3pPr marL="914400" algn="l" rtl="0" eaLnBrk="0" fontAlgn="base" hangingPunct="0">
      <a:spcBef>
        <a:spcPct val="10000"/>
      </a:spcBef>
      <a:spcAft>
        <a:spcPct val="0"/>
      </a:spcAft>
      <a:defRPr sz="1000" kern="1200">
        <a:solidFill>
          <a:schemeClr val="tx1"/>
        </a:solidFill>
        <a:latin typeface="Arial" charset="0"/>
        <a:ea typeface="ＭＳ Ｐゴシック" charset="-128"/>
        <a:cs typeface="+mn-cs"/>
      </a:defRPr>
    </a:lvl3pPr>
    <a:lvl4pPr marL="1371600" algn="l" rtl="0" eaLnBrk="0" fontAlgn="base" hangingPunct="0">
      <a:spcBef>
        <a:spcPct val="10000"/>
      </a:spcBef>
      <a:spcAft>
        <a:spcPct val="0"/>
      </a:spcAft>
      <a:defRPr sz="1000" kern="1200">
        <a:solidFill>
          <a:schemeClr val="tx1"/>
        </a:solidFill>
        <a:latin typeface="Arial" charset="0"/>
        <a:ea typeface="ＭＳ Ｐゴシック" charset="-128"/>
        <a:cs typeface="+mn-cs"/>
      </a:defRPr>
    </a:lvl4pPr>
    <a:lvl5pPr marL="1828800" algn="l" rtl="0" eaLnBrk="0" fontAlgn="base" hangingPunct="0">
      <a:spcBef>
        <a:spcPct val="10000"/>
      </a:spcBef>
      <a:spcAft>
        <a:spcPct val="0"/>
      </a:spcAft>
      <a:defRPr sz="10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en-US" smtClean="0"/>
              <a:t>© 2012 Quantum Corporation. Company Confidential. Forward-looking information is based upon multiple assumptions and uncertainties, does not necessarily represent the company’s outlook and is for planning purposes only.</a:t>
            </a:r>
            <a:endParaRPr lang="en-US"/>
          </a:p>
        </p:txBody>
      </p:sp>
      <p:sp>
        <p:nvSpPr>
          <p:cNvPr id="5" name="Slide Number Placeholder 4"/>
          <p:cNvSpPr>
            <a:spLocks noGrp="1"/>
          </p:cNvSpPr>
          <p:nvPr>
            <p:ph type="sldNum" sz="quarter" idx="11"/>
          </p:nvPr>
        </p:nvSpPr>
        <p:spPr/>
        <p:txBody>
          <a:bodyPr/>
          <a:lstStyle/>
          <a:p>
            <a:pPr>
              <a:defRPr/>
            </a:pPr>
            <a:fld id="{9C353E38-336E-49A1-9D2E-D36999069B2B}" type="slidenum">
              <a:rPr lang="en-US" smtClean="0"/>
              <a:pPr>
                <a:defRPr/>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en-US" smtClean="0"/>
              <a:t>© 2012 Quantum Corporation. Company Confidential. Forward-looking information is based upon multiple assumptions and uncertainties, does not necessarily represent the company’s outlook and is for planning purposes only.</a:t>
            </a:r>
            <a:endParaRPr lang="en-US"/>
          </a:p>
        </p:txBody>
      </p:sp>
      <p:sp>
        <p:nvSpPr>
          <p:cNvPr id="5" name="Slide Number Placeholder 4"/>
          <p:cNvSpPr>
            <a:spLocks noGrp="1"/>
          </p:cNvSpPr>
          <p:nvPr>
            <p:ph type="sldNum" sz="quarter" idx="11"/>
          </p:nvPr>
        </p:nvSpPr>
        <p:spPr/>
        <p:txBody>
          <a:bodyPr/>
          <a:lstStyle/>
          <a:p>
            <a:pPr>
              <a:defRPr/>
            </a:pPr>
            <a:fld id="{9C353E38-336E-49A1-9D2E-D36999069B2B}" type="slidenum">
              <a:rPr lang="en-US" smtClean="0"/>
              <a:pPr>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en-US" smtClean="0"/>
              <a:t>© 2012 Quantum Corporation. Company Confidential. Forward-looking information is based upon multiple assumptions and uncertainties, does not necessarily represent the company’s outlook and is for planning purposes only.</a:t>
            </a:r>
            <a:endParaRPr lang="en-US" dirty="0"/>
          </a:p>
        </p:txBody>
      </p:sp>
      <p:sp>
        <p:nvSpPr>
          <p:cNvPr id="5" name="Slide Number Placeholder 4"/>
          <p:cNvSpPr>
            <a:spLocks noGrp="1"/>
          </p:cNvSpPr>
          <p:nvPr>
            <p:ph type="sldNum" sz="quarter" idx="11"/>
          </p:nvPr>
        </p:nvSpPr>
        <p:spPr/>
        <p:txBody>
          <a:bodyPr/>
          <a:lstStyle/>
          <a:p>
            <a:pPr>
              <a:defRPr/>
            </a:pPr>
            <a:fld id="{9C353E38-336E-49A1-9D2E-D36999069B2B}" type="slidenum">
              <a:rPr lang="en-US" smtClean="0"/>
              <a:pPr>
                <a:defRPr/>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gives you insight into why clients don’t notice a failover.</a:t>
            </a:r>
            <a:endParaRPr lang="en-US" dirty="0"/>
          </a:p>
        </p:txBody>
      </p:sp>
      <p:sp>
        <p:nvSpPr>
          <p:cNvPr id="4" name="Footer Placeholder 3"/>
          <p:cNvSpPr>
            <a:spLocks noGrp="1"/>
          </p:cNvSpPr>
          <p:nvPr>
            <p:ph type="ftr" sz="quarter" idx="10"/>
          </p:nvPr>
        </p:nvSpPr>
        <p:spPr/>
        <p:txBody>
          <a:bodyPr/>
          <a:lstStyle/>
          <a:p>
            <a:pPr>
              <a:defRPr/>
            </a:pPr>
            <a:r>
              <a:rPr lang="en-US" smtClean="0"/>
              <a:t>© 2012 Quantum Corporation. Company Confidential. Forward-looking information is based upon multiple assumptions and uncertainties, does not necessarily represent the company’s outlook and is for planning purposes only.</a:t>
            </a:r>
            <a:endParaRPr lang="en-US"/>
          </a:p>
        </p:txBody>
      </p:sp>
      <p:sp>
        <p:nvSpPr>
          <p:cNvPr id="5" name="Slide Number Placeholder 4"/>
          <p:cNvSpPr>
            <a:spLocks noGrp="1"/>
          </p:cNvSpPr>
          <p:nvPr>
            <p:ph type="sldNum" sz="quarter" idx="11"/>
          </p:nvPr>
        </p:nvSpPr>
        <p:spPr/>
        <p:txBody>
          <a:bodyPr/>
          <a:lstStyle/>
          <a:p>
            <a:pPr>
              <a:defRPr/>
            </a:pPr>
            <a:fld id="{9C353E38-336E-49A1-9D2E-D36999069B2B}" type="slidenum">
              <a:rPr lang="en-US" smtClean="0"/>
              <a:pPr>
                <a:defRPr/>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 Id="rId3" Type="http://schemas.openxmlformats.org/officeDocument/2006/relationships/image" Target="../media/image5.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emf"/><Relationship Id="rId3"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2.emf"/><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1">
    <p:spTree>
      <p:nvGrpSpPr>
        <p:cNvPr id="1" name=""/>
        <p:cNvGrpSpPr/>
        <p:nvPr/>
      </p:nvGrpSpPr>
      <p:grpSpPr>
        <a:xfrm>
          <a:off x="0" y="0"/>
          <a:ext cx="0" cy="0"/>
          <a:chOff x="0" y="0"/>
          <a:chExt cx="0" cy="0"/>
        </a:xfrm>
      </p:grpSpPr>
      <p:sp>
        <p:nvSpPr>
          <p:cNvPr id="6" name="Rectangle 5"/>
          <p:cNvSpPr/>
          <p:nvPr/>
        </p:nvSpPr>
        <p:spPr>
          <a:xfrm>
            <a:off x="0" y="0"/>
            <a:ext cx="9144000" cy="6858000"/>
          </a:xfrm>
          <a:prstGeom prst="rect">
            <a:avLst/>
          </a:prstGeom>
          <a:gradFill>
            <a:gsLst>
              <a:gs pos="0">
                <a:srgbClr val="007AC3"/>
              </a:gs>
              <a:gs pos="50000">
                <a:srgbClr val="0095D7"/>
              </a:gs>
              <a:gs pos="50000">
                <a:srgbClr val="00AFE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 name="Picture 5"/>
          <p:cNvPicPr>
            <a:picLocks noChangeAspect="1" noChangeArrowheads="1"/>
          </p:cNvPicPr>
          <p:nvPr/>
        </p:nvPicPr>
        <p:blipFill>
          <a:blip r:embed="rId2" cstate="print"/>
          <a:srcRect/>
          <a:stretch>
            <a:fillRect/>
          </a:stretch>
        </p:blipFill>
        <p:spPr bwMode="auto">
          <a:xfrm>
            <a:off x="1457325" y="1211263"/>
            <a:ext cx="6229350" cy="4435475"/>
          </a:xfrm>
          <a:prstGeom prst="rect">
            <a:avLst/>
          </a:prstGeom>
          <a:noFill/>
          <a:ln w="9525">
            <a:noFill/>
            <a:miter lim="800000"/>
            <a:headEnd/>
            <a:tailEnd/>
          </a:ln>
        </p:spPr>
      </p:pic>
      <p:pic>
        <p:nvPicPr>
          <p:cNvPr id="8" name="Picture 24" descr="QTM_Logo_white"/>
          <p:cNvPicPr>
            <a:picLocks noChangeAspect="1" noChangeArrowheads="1"/>
          </p:cNvPicPr>
          <p:nvPr/>
        </p:nvPicPr>
        <p:blipFill>
          <a:blip r:embed="rId3" cstate="print"/>
          <a:srcRect/>
          <a:stretch>
            <a:fillRect/>
          </a:stretch>
        </p:blipFill>
        <p:spPr bwMode="auto">
          <a:xfrm>
            <a:off x="7370763" y="288925"/>
            <a:ext cx="1416050" cy="212725"/>
          </a:xfrm>
          <a:prstGeom prst="rect">
            <a:avLst/>
          </a:prstGeom>
          <a:noFill/>
          <a:ln w="9525">
            <a:noFill/>
            <a:miter lim="800000"/>
            <a:headEnd/>
            <a:tailEnd/>
          </a:ln>
        </p:spPr>
      </p:pic>
      <p:sp>
        <p:nvSpPr>
          <p:cNvPr id="17" name="Text Placeholder 16"/>
          <p:cNvSpPr>
            <a:spLocks noGrp="1"/>
          </p:cNvSpPr>
          <p:nvPr>
            <p:ph type="body" sz="quarter" idx="13"/>
          </p:nvPr>
        </p:nvSpPr>
        <p:spPr>
          <a:xfrm>
            <a:off x="1981199" y="3140075"/>
            <a:ext cx="3534937" cy="1073150"/>
          </a:xfrm>
          <a:noFill/>
          <a:ln w="9525">
            <a:noFill/>
            <a:miter lim="800000"/>
            <a:headEnd/>
            <a:tailEnd/>
          </a:ln>
        </p:spPr>
        <p:txBody>
          <a:bodyPr>
            <a:normAutofit/>
          </a:bodyPr>
          <a:lstStyle>
            <a:lvl1pPr marL="0" indent="0">
              <a:buNone/>
              <a:defRPr lang="en-US" sz="1600" b="1" i="0" kern="1200" dirty="0" smtClean="0">
                <a:solidFill>
                  <a:srgbClr val="B9CDE5"/>
                </a:solidFill>
                <a:latin typeface="Arial" pitchFamily="34" charset="0"/>
                <a:ea typeface="+mn-ea"/>
                <a:cs typeface="Arial" pitchFamily="34" charset="0"/>
              </a:defRPr>
            </a:lvl1pPr>
          </a:lstStyle>
          <a:p>
            <a:pPr lvl="0"/>
            <a:r>
              <a:rPr lang="en-US" smtClean="0"/>
              <a:t>Click to edit Master text styles</a:t>
            </a:r>
          </a:p>
        </p:txBody>
      </p:sp>
      <p:sp>
        <p:nvSpPr>
          <p:cNvPr id="19" name="Text Placeholder 18"/>
          <p:cNvSpPr>
            <a:spLocks noGrp="1"/>
          </p:cNvSpPr>
          <p:nvPr>
            <p:ph type="body" sz="quarter" idx="14"/>
          </p:nvPr>
        </p:nvSpPr>
        <p:spPr>
          <a:xfrm>
            <a:off x="1981200" y="6248400"/>
            <a:ext cx="3899210" cy="215444"/>
          </a:xfrm>
          <a:noFill/>
          <a:ln w="9525">
            <a:noFill/>
            <a:miter lim="800000"/>
            <a:headEnd/>
            <a:tailEnd/>
          </a:ln>
        </p:spPr>
        <p:txBody>
          <a:bodyPr>
            <a:spAutoFit/>
          </a:bodyPr>
          <a:lstStyle>
            <a:lvl1pPr>
              <a:buNone/>
              <a:defRPr kumimoji="0" lang="en-US" sz="800" b="0" i="0" u="none" strike="noStrike" kern="0" cap="none" spc="0" normalizeH="0" baseline="0" noProof="0" dirty="0" smtClean="0">
                <a:ln>
                  <a:noFill/>
                </a:ln>
                <a:solidFill>
                  <a:srgbClr val="B3DAF9"/>
                </a:solidFill>
                <a:effectLst/>
                <a:uLnTx/>
                <a:uFillTx/>
                <a:latin typeface="Arial" charset="0"/>
                <a:ea typeface="ＭＳ Ｐゴシック" charset="-128"/>
                <a:cs typeface="+mn-cs"/>
              </a:defRPr>
            </a:lvl1pPr>
          </a:lstStyle>
          <a:p>
            <a:pPr lvl="0"/>
            <a:r>
              <a:rPr lang="en-US" smtClean="0"/>
              <a:t>Click to edit Master text styles</a:t>
            </a:r>
          </a:p>
        </p:txBody>
      </p:sp>
      <p:sp>
        <p:nvSpPr>
          <p:cNvPr id="21" name="Text Placeholder 20"/>
          <p:cNvSpPr>
            <a:spLocks noGrp="1"/>
          </p:cNvSpPr>
          <p:nvPr>
            <p:ph type="body" sz="quarter" idx="15"/>
          </p:nvPr>
        </p:nvSpPr>
        <p:spPr>
          <a:xfrm>
            <a:off x="1981200" y="4206875"/>
            <a:ext cx="3549805" cy="338554"/>
          </a:xfrm>
          <a:noFill/>
          <a:ln w="9525">
            <a:noFill/>
            <a:miter lim="800000"/>
            <a:headEnd/>
            <a:tailEnd/>
          </a:ln>
        </p:spPr>
        <p:txBody>
          <a:bodyPr>
            <a:spAutoFit/>
          </a:bodyPr>
          <a:lstStyle>
            <a:lvl1pPr marL="0" indent="0">
              <a:buNone/>
              <a:defRPr kumimoji="0" lang="en-US" sz="1600" b="0" i="0" u="none" strike="noStrike" kern="0" cap="none" spc="0" normalizeH="0" baseline="0" noProof="0" dirty="0" smtClean="0">
                <a:ln>
                  <a:noFill/>
                </a:ln>
                <a:solidFill>
                  <a:srgbClr val="B3DAF9"/>
                </a:solidFill>
                <a:effectLst/>
                <a:uLnTx/>
                <a:uFillTx/>
                <a:latin typeface="Arial" charset="0"/>
                <a:ea typeface="ＭＳ Ｐゴシック" charset="-128"/>
                <a:cs typeface="+mn-cs"/>
              </a:defRPr>
            </a:lvl1pPr>
          </a:lstStyle>
          <a:p>
            <a:pPr lvl="0"/>
            <a:r>
              <a:rPr lang="en-US" smtClean="0"/>
              <a:t>Click to edit Master text styles</a:t>
            </a:r>
          </a:p>
        </p:txBody>
      </p:sp>
      <p:sp>
        <p:nvSpPr>
          <p:cNvPr id="23" name="Text Placeholder 22"/>
          <p:cNvSpPr>
            <a:spLocks noGrp="1"/>
          </p:cNvSpPr>
          <p:nvPr>
            <p:ph type="body" sz="quarter" idx="16"/>
          </p:nvPr>
        </p:nvSpPr>
        <p:spPr>
          <a:xfrm>
            <a:off x="1981200" y="685800"/>
            <a:ext cx="3527502" cy="2530475"/>
          </a:xfrm>
          <a:noFill/>
          <a:ln w="9525">
            <a:noFill/>
            <a:miter lim="800000"/>
            <a:headEnd/>
            <a:tailEnd/>
          </a:ln>
        </p:spPr>
        <p:txBody>
          <a:bodyPr rtlCol="0" anchor="b">
            <a:normAutofit/>
          </a:bodyPr>
          <a:lstStyle>
            <a:lvl1pPr marL="0" indent="0">
              <a:buNone/>
              <a:defRPr kumimoji="0" lang="en-US" sz="3200" b="1" i="0" u="none" strike="noStrike" kern="0" cap="all" spc="0" normalizeH="0" baseline="0" noProof="0" dirty="0" smtClean="0">
                <a:ln>
                  <a:noFill/>
                </a:ln>
                <a:solidFill>
                  <a:srgbClr val="FFFFFF"/>
                </a:solidFill>
                <a:effectLst/>
                <a:uLnTx/>
                <a:uFillTx/>
                <a:latin typeface="Arial" charset="0"/>
                <a:ea typeface="ＭＳ Ｐゴシック" charset="-128"/>
                <a:cs typeface="ＭＳ Ｐゴシック" charset="-128"/>
              </a:defRPr>
            </a:lvl1pPr>
          </a:lstStyle>
          <a:p>
            <a:pPr lvl="0"/>
            <a:r>
              <a:rPr lang="en-US" smtClean="0"/>
              <a:t>Click to 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hapter Brackets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758087"/>
              </a:gs>
              <a:gs pos="50000">
                <a:srgbClr val="454E52"/>
              </a:gs>
              <a:gs pos="59000">
                <a:srgbClr val="3E4448"/>
              </a:gs>
              <a:gs pos="100000">
                <a:srgbClr val="171A1D"/>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flipH="1">
            <a:off x="650240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758087"/>
              </a:gs>
              <a:gs pos="50000">
                <a:srgbClr val="454E52"/>
              </a:gs>
              <a:gs pos="59000">
                <a:srgbClr val="3E4448"/>
              </a:gs>
              <a:gs pos="100000">
                <a:srgbClr val="171A1D"/>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Text Placeholder 15"/>
          <p:cNvSpPr>
            <a:spLocks noGrp="1"/>
          </p:cNvSpPr>
          <p:nvPr>
            <p:ph type="body" sz="quarter" idx="11"/>
          </p:nvPr>
        </p:nvSpPr>
        <p:spPr>
          <a:xfrm>
            <a:off x="904875" y="1970088"/>
            <a:ext cx="3560763" cy="604837"/>
          </a:xfrm>
        </p:spPr>
        <p:txBody>
          <a:bodyPr/>
          <a:lstStyle>
            <a:lvl1pPr marL="342900" indent="-342900">
              <a:buNone/>
              <a:defRPr lang="en-US" sz="1600" b="1" kern="1200" dirty="0" smtClean="0">
                <a:solidFill>
                  <a:srgbClr val="727D84"/>
                </a:solidFill>
                <a:latin typeface="Arial" charset="0"/>
                <a:ea typeface="ＭＳ Ｐゴシック" charset="-128"/>
                <a:cs typeface="ＭＳ Ｐゴシック" charset="-128"/>
              </a:defRPr>
            </a:lvl1pPr>
          </a:lstStyle>
          <a:p>
            <a:pPr lvl="0"/>
            <a:r>
              <a:rPr lang="en-US" smtClean="0"/>
              <a:t>Click to edit Master text styles</a:t>
            </a:r>
          </a:p>
        </p:txBody>
      </p:sp>
      <p:sp>
        <p:nvSpPr>
          <p:cNvPr id="17" name="Title 16"/>
          <p:cNvSpPr>
            <a:spLocks noGrp="1"/>
          </p:cNvSpPr>
          <p:nvPr>
            <p:ph type="title"/>
          </p:nvPr>
        </p:nvSpPr>
        <p:spPr>
          <a:xfrm>
            <a:off x="875322" y="1066800"/>
            <a:ext cx="7772400" cy="639763"/>
          </a:xfrm>
        </p:spPr>
        <p:txBody>
          <a:bodyPr/>
          <a:lstStyle>
            <a:lvl1pPr algn="l" rtl="0" eaLnBrk="0" fontAlgn="base" hangingPunct="0">
              <a:spcBef>
                <a:spcPct val="0"/>
              </a:spcBef>
              <a:spcAft>
                <a:spcPct val="0"/>
              </a:spcAft>
              <a:defRPr lang="en-US" sz="3200" b="1" kern="1200" dirty="0">
                <a:solidFill>
                  <a:schemeClr val="bg1"/>
                </a:solidFill>
                <a:latin typeface="Arial" charset="0"/>
                <a:ea typeface="ＭＳ Ｐゴシック" pitchFamily="34" charset="-128"/>
                <a:cs typeface="Arial" charset="0"/>
              </a:defRPr>
            </a:lvl1pPr>
          </a:lstStyle>
          <a:p>
            <a:r>
              <a:rPr lang="en-US" smtClean="0"/>
              <a:t>Click to edit Master title style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e Certain Closer - BLUE">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gradFill>
            <a:gsLst>
              <a:gs pos="0">
                <a:srgbClr val="007AC3"/>
              </a:gs>
              <a:gs pos="50000">
                <a:srgbClr val="0095D7"/>
              </a:gs>
              <a:gs pos="50000">
                <a:srgbClr val="00AFE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3" name="Group 13"/>
          <p:cNvGrpSpPr>
            <a:grpSpLocks/>
          </p:cNvGrpSpPr>
          <p:nvPr/>
        </p:nvGrpSpPr>
        <p:grpSpPr bwMode="auto">
          <a:xfrm>
            <a:off x="2684463" y="1589088"/>
            <a:ext cx="4791075" cy="3411537"/>
            <a:chOff x="2647950" y="1589088"/>
            <a:chExt cx="4791075" cy="3411537"/>
          </a:xfrm>
        </p:grpSpPr>
        <p:pic>
          <p:nvPicPr>
            <p:cNvPr id="4" name="Picture 5"/>
            <p:cNvPicPr>
              <a:picLocks noChangeAspect="1" noChangeArrowheads="1"/>
            </p:cNvPicPr>
            <p:nvPr/>
          </p:nvPicPr>
          <p:blipFill>
            <a:blip r:embed="rId2" cstate="print"/>
            <a:srcRect/>
            <a:stretch>
              <a:fillRect/>
            </a:stretch>
          </p:blipFill>
          <p:spPr bwMode="auto">
            <a:xfrm>
              <a:off x="2647950" y="1589088"/>
              <a:ext cx="4791075" cy="3411537"/>
            </a:xfrm>
            <a:prstGeom prst="rect">
              <a:avLst/>
            </a:prstGeom>
            <a:noFill/>
            <a:ln w="9525">
              <a:noFill/>
              <a:miter lim="800000"/>
              <a:headEnd/>
              <a:tailEnd/>
            </a:ln>
          </p:spPr>
        </p:pic>
        <p:pic>
          <p:nvPicPr>
            <p:cNvPr id="5" name="Picture 2" descr="F:\My Box Files\Powerpoint\Quantum Certainty Master\Assets\be_certain-white.png"/>
            <p:cNvPicPr>
              <a:picLocks noChangeAspect="1" noChangeArrowheads="1"/>
            </p:cNvPicPr>
            <p:nvPr/>
          </p:nvPicPr>
          <p:blipFill>
            <a:blip r:embed="rId3" cstate="print"/>
            <a:srcRect/>
            <a:stretch>
              <a:fillRect/>
            </a:stretch>
          </p:blipFill>
          <p:spPr bwMode="auto">
            <a:xfrm>
              <a:off x="3460750" y="3095625"/>
              <a:ext cx="2138363" cy="296863"/>
            </a:xfrm>
            <a:prstGeom prst="rect">
              <a:avLst/>
            </a:prstGeom>
            <a:noFill/>
            <a:ln w="9525">
              <a:noFill/>
              <a:miter lim="800000"/>
              <a:headEnd/>
              <a:tailEnd/>
            </a:ln>
          </p:spPr>
        </p:pic>
      </p:grpSp>
      <p:sp>
        <p:nvSpPr>
          <p:cNvPr id="6" name="TextBox 5"/>
          <p:cNvSpPr txBox="1"/>
          <p:nvPr/>
        </p:nvSpPr>
        <p:spPr>
          <a:xfrm>
            <a:off x="885825" y="6300788"/>
            <a:ext cx="7310438" cy="338137"/>
          </a:xfrm>
          <a:prstGeom prst="rect">
            <a:avLst/>
          </a:prstGeom>
          <a:noFill/>
        </p:spPr>
        <p:txBody>
          <a:bodyPr>
            <a:spAutoFit/>
          </a:bodyPr>
          <a:lstStyle/>
          <a:p>
            <a:pPr algn="ctr" fontAlgn="auto">
              <a:spcBef>
                <a:spcPts val="0"/>
              </a:spcBef>
              <a:spcAft>
                <a:spcPts val="0"/>
              </a:spcAft>
              <a:defRPr/>
            </a:pPr>
            <a:r>
              <a:rPr lang="en-US" sz="800" kern="0" dirty="0">
                <a:solidFill>
                  <a:sysClr val="window" lastClr="FFFFFF"/>
                </a:solidFill>
                <a:ea typeface="ＭＳ Ｐゴシック" charset="-128"/>
                <a:cs typeface="+mn-cs"/>
              </a:rPr>
              <a:t>© 2012 Quantum Corporation. Company Confidential. Forward-looking information is based upon multiple assumptions and uncertainties,</a:t>
            </a:r>
            <a:br>
              <a:rPr lang="en-US" sz="800" kern="0" dirty="0">
                <a:solidFill>
                  <a:sysClr val="window" lastClr="FFFFFF"/>
                </a:solidFill>
                <a:ea typeface="ＭＳ Ｐゴシック" charset="-128"/>
                <a:cs typeface="+mn-cs"/>
              </a:rPr>
            </a:br>
            <a:r>
              <a:rPr lang="en-US" sz="800" kern="0" dirty="0">
                <a:solidFill>
                  <a:sysClr val="window" lastClr="FFFFFF"/>
                </a:solidFill>
                <a:ea typeface="ＭＳ Ｐゴシック" charset="-128"/>
                <a:cs typeface="+mn-cs"/>
              </a:rPr>
              <a:t>does not necessarily represent the company’s outlook and is for planning purposes only.</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e Certain Closer - WHITE">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3" name="Group 8"/>
          <p:cNvGrpSpPr>
            <a:grpSpLocks/>
          </p:cNvGrpSpPr>
          <p:nvPr/>
        </p:nvGrpSpPr>
        <p:grpSpPr bwMode="auto">
          <a:xfrm>
            <a:off x="2687638" y="1589088"/>
            <a:ext cx="4792662" cy="3411537"/>
            <a:chOff x="2646363" y="1589088"/>
            <a:chExt cx="4792662" cy="3411537"/>
          </a:xfrm>
        </p:grpSpPr>
        <p:pic>
          <p:nvPicPr>
            <p:cNvPr id="4" name="Picture 4"/>
            <p:cNvPicPr>
              <a:picLocks noChangeAspect="1" noChangeArrowheads="1"/>
            </p:cNvPicPr>
            <p:nvPr/>
          </p:nvPicPr>
          <p:blipFill>
            <a:blip r:embed="rId2" cstate="print"/>
            <a:srcRect/>
            <a:stretch>
              <a:fillRect/>
            </a:stretch>
          </p:blipFill>
          <p:spPr bwMode="auto">
            <a:xfrm>
              <a:off x="2646363" y="1589088"/>
              <a:ext cx="4792662" cy="3411537"/>
            </a:xfrm>
            <a:prstGeom prst="rect">
              <a:avLst/>
            </a:prstGeom>
            <a:noFill/>
            <a:ln w="9525">
              <a:noFill/>
              <a:miter lim="800000"/>
              <a:headEnd/>
              <a:tailEnd/>
            </a:ln>
          </p:spPr>
        </p:pic>
        <p:pic>
          <p:nvPicPr>
            <p:cNvPr id="5" name="Picture 2" descr="F:\My Box Files\Powerpoint\Quantum Certainty Master\Assets\be_certain-ltblue.png"/>
            <p:cNvPicPr>
              <a:picLocks noChangeAspect="1" noChangeArrowheads="1"/>
            </p:cNvPicPr>
            <p:nvPr/>
          </p:nvPicPr>
          <p:blipFill>
            <a:blip r:embed="rId3" cstate="print"/>
            <a:srcRect/>
            <a:stretch>
              <a:fillRect/>
            </a:stretch>
          </p:blipFill>
          <p:spPr bwMode="auto">
            <a:xfrm>
              <a:off x="3467100" y="3100388"/>
              <a:ext cx="2143125" cy="290512"/>
            </a:xfrm>
            <a:prstGeom prst="rect">
              <a:avLst/>
            </a:prstGeom>
            <a:noFill/>
            <a:ln w="9525">
              <a:noFill/>
              <a:miter lim="800000"/>
              <a:headEnd/>
              <a:tailEnd/>
            </a:ln>
          </p:spPr>
        </p:pic>
      </p:grpSp>
      <p:sp>
        <p:nvSpPr>
          <p:cNvPr id="6" name="TextBox 5"/>
          <p:cNvSpPr txBox="1"/>
          <p:nvPr/>
        </p:nvSpPr>
        <p:spPr>
          <a:xfrm>
            <a:off x="885825" y="6300788"/>
            <a:ext cx="7310438" cy="338137"/>
          </a:xfrm>
          <a:prstGeom prst="rect">
            <a:avLst/>
          </a:prstGeom>
          <a:noFill/>
        </p:spPr>
        <p:txBody>
          <a:bodyPr>
            <a:spAutoFit/>
          </a:bodyPr>
          <a:lstStyle/>
          <a:p>
            <a:pPr algn="ctr" fontAlgn="auto">
              <a:spcBef>
                <a:spcPts val="0"/>
              </a:spcBef>
              <a:spcAft>
                <a:spcPts val="0"/>
              </a:spcAft>
              <a:defRPr/>
            </a:pPr>
            <a:r>
              <a:rPr lang="en-US" sz="800" kern="0" dirty="0">
                <a:solidFill>
                  <a:srgbClr val="00B0F0"/>
                </a:solidFill>
                <a:ea typeface="ＭＳ Ｐゴシック" charset="-128"/>
                <a:cs typeface="+mn-cs"/>
              </a:rPr>
              <a:t>© 2012 Quantum Corporation. Company Confidential. Forward-looking information is based upon multiple assumptions and uncertainties,</a:t>
            </a:r>
            <a:br>
              <a:rPr lang="en-US" sz="800" kern="0" dirty="0">
                <a:solidFill>
                  <a:srgbClr val="00B0F0"/>
                </a:solidFill>
                <a:ea typeface="ＭＳ Ｐゴシック" charset="-128"/>
                <a:cs typeface="+mn-cs"/>
              </a:rPr>
            </a:br>
            <a:r>
              <a:rPr lang="en-US" sz="800" kern="0" dirty="0">
                <a:solidFill>
                  <a:srgbClr val="00B0F0"/>
                </a:solidFill>
                <a:ea typeface="ＭＳ Ｐゴシック" charset="-128"/>
                <a:cs typeface="+mn-cs"/>
              </a:rPr>
              <a:t>does not necessarily represent the company’s outlook and is for planning purposes only.</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3970338" y="6424613"/>
            <a:ext cx="3276600" cy="396875"/>
          </a:xfrm>
          <a:prstGeom prst="rect">
            <a:avLst/>
          </a:prstGeom>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91D52764-A160-4ED9-9340-552AB29FE12E}" type="slidenum">
              <a:rPr lang="en-US"/>
              <a:pPr>
                <a:defRPr/>
              </a:pPr>
              <a:t>‹#›</a:t>
            </a:fld>
            <a:endParaRPr lang="en-US" sz="12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2">
    <p:spTree>
      <p:nvGrpSpPr>
        <p:cNvPr id="1" name=""/>
        <p:cNvGrpSpPr/>
        <p:nvPr/>
      </p:nvGrpSpPr>
      <p:grpSpPr>
        <a:xfrm>
          <a:off x="0" y="0"/>
          <a:ext cx="0" cy="0"/>
          <a:chOff x="0" y="0"/>
          <a:chExt cx="0" cy="0"/>
        </a:xfrm>
      </p:grpSpPr>
      <p:sp>
        <p:nvSpPr>
          <p:cNvPr id="6" name="Rectangle 5"/>
          <p:cNvSpPr/>
          <p:nvPr/>
        </p:nvSpPr>
        <p:spPr>
          <a:xfrm>
            <a:off x="0" y="0"/>
            <a:ext cx="9144000" cy="6858000"/>
          </a:xfrm>
          <a:prstGeom prst="rect">
            <a:avLst/>
          </a:prstGeom>
          <a:gradFill>
            <a:gsLst>
              <a:gs pos="0">
                <a:srgbClr val="007AC3"/>
              </a:gs>
              <a:gs pos="50000">
                <a:srgbClr val="0095D7"/>
              </a:gs>
              <a:gs pos="50000">
                <a:srgbClr val="00AFE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 name="Picture 8" descr="Photo-FPO.jpg"/>
          <p:cNvPicPr>
            <a:picLocks noChangeAspect="1"/>
          </p:cNvPicPr>
          <p:nvPr/>
        </p:nvPicPr>
        <p:blipFill>
          <a:blip r:embed="rId2" cstate="print"/>
          <a:srcRect/>
          <a:stretch>
            <a:fillRect/>
          </a:stretch>
        </p:blipFill>
        <p:spPr bwMode="auto">
          <a:xfrm>
            <a:off x="1271588" y="1820863"/>
            <a:ext cx="3295650" cy="2984500"/>
          </a:xfrm>
          <a:prstGeom prst="rect">
            <a:avLst/>
          </a:prstGeom>
          <a:noFill/>
          <a:ln w="9525">
            <a:noFill/>
            <a:miter lim="800000"/>
            <a:headEnd/>
            <a:tailEnd/>
          </a:ln>
        </p:spPr>
      </p:pic>
      <p:pic>
        <p:nvPicPr>
          <p:cNvPr id="9" name="Picture 24" descr="QTM_Logo_white"/>
          <p:cNvPicPr>
            <a:picLocks noChangeAspect="1" noChangeArrowheads="1"/>
          </p:cNvPicPr>
          <p:nvPr/>
        </p:nvPicPr>
        <p:blipFill>
          <a:blip r:embed="rId3" cstate="print"/>
          <a:srcRect/>
          <a:stretch>
            <a:fillRect/>
          </a:stretch>
        </p:blipFill>
        <p:spPr bwMode="auto">
          <a:xfrm>
            <a:off x="7370763" y="288925"/>
            <a:ext cx="1416050" cy="212725"/>
          </a:xfrm>
          <a:prstGeom prst="rect">
            <a:avLst/>
          </a:prstGeom>
          <a:noFill/>
          <a:ln w="9525">
            <a:noFill/>
            <a:miter lim="800000"/>
            <a:headEnd/>
            <a:tailEnd/>
          </a:ln>
        </p:spPr>
      </p:pic>
      <p:pic>
        <p:nvPicPr>
          <p:cNvPr id="10" name="Picture 5"/>
          <p:cNvPicPr>
            <a:picLocks noChangeAspect="1" noChangeArrowheads="1"/>
          </p:cNvPicPr>
          <p:nvPr/>
        </p:nvPicPr>
        <p:blipFill>
          <a:blip r:embed="rId4" cstate="print"/>
          <a:srcRect/>
          <a:stretch>
            <a:fillRect/>
          </a:stretch>
        </p:blipFill>
        <p:spPr bwMode="auto">
          <a:xfrm>
            <a:off x="1035050" y="1582738"/>
            <a:ext cx="4789488" cy="3409950"/>
          </a:xfrm>
          <a:prstGeom prst="rect">
            <a:avLst/>
          </a:prstGeom>
          <a:noFill/>
          <a:ln w="9525">
            <a:noFill/>
            <a:miter lim="800000"/>
            <a:headEnd/>
            <a:tailEnd/>
          </a:ln>
        </p:spPr>
      </p:pic>
      <p:sp>
        <p:nvSpPr>
          <p:cNvPr id="21" name="Text Placeholder 20"/>
          <p:cNvSpPr>
            <a:spLocks noGrp="1"/>
          </p:cNvSpPr>
          <p:nvPr>
            <p:ph type="body" sz="quarter" idx="15"/>
          </p:nvPr>
        </p:nvSpPr>
        <p:spPr>
          <a:xfrm>
            <a:off x="5064125" y="4114800"/>
            <a:ext cx="3138842" cy="338554"/>
          </a:xfrm>
          <a:noFill/>
          <a:ln w="9525">
            <a:noFill/>
            <a:miter lim="800000"/>
            <a:headEnd/>
            <a:tailEnd/>
          </a:ln>
        </p:spPr>
        <p:txBody>
          <a:bodyPr>
            <a:spAutoFit/>
          </a:bodyPr>
          <a:lstStyle>
            <a:lvl1pPr>
              <a:buNone/>
              <a:defRPr kumimoji="0" lang="en-US" sz="1600" b="0" i="0" u="none" strike="noStrike" kern="0" cap="none" spc="0" normalizeH="0" baseline="0" noProof="0" dirty="0" smtClean="0">
                <a:ln>
                  <a:noFill/>
                </a:ln>
                <a:solidFill>
                  <a:srgbClr val="B3DAF9"/>
                </a:solidFill>
                <a:effectLst/>
                <a:uLnTx/>
                <a:uFillTx/>
                <a:latin typeface="Arial" charset="0"/>
                <a:ea typeface="ＭＳ Ｐゴシック" charset="-128"/>
                <a:cs typeface="+mn-cs"/>
              </a:defRPr>
            </a:lvl1pPr>
          </a:lstStyle>
          <a:p>
            <a:pPr lvl="0"/>
            <a:r>
              <a:rPr lang="en-US" smtClean="0"/>
              <a:t>Click to edit Master text styles</a:t>
            </a:r>
          </a:p>
        </p:txBody>
      </p:sp>
      <p:sp>
        <p:nvSpPr>
          <p:cNvPr id="23" name="Text Placeholder 22"/>
          <p:cNvSpPr>
            <a:spLocks noGrp="1"/>
          </p:cNvSpPr>
          <p:nvPr>
            <p:ph type="body" sz="quarter" idx="16"/>
          </p:nvPr>
        </p:nvSpPr>
        <p:spPr>
          <a:xfrm>
            <a:off x="5029199" y="593725"/>
            <a:ext cx="3539067" cy="2530475"/>
          </a:xfrm>
          <a:noFill/>
          <a:ln w="9525">
            <a:noFill/>
            <a:miter lim="800000"/>
            <a:headEnd/>
            <a:tailEnd/>
          </a:ln>
        </p:spPr>
        <p:txBody>
          <a:bodyPr rtlCol="0" anchor="b">
            <a:normAutofit/>
          </a:bodyPr>
          <a:lstStyle>
            <a:lvl1pPr marL="0" indent="0">
              <a:buNone/>
              <a:defRPr kumimoji="0" lang="en-US" sz="3200" b="1" i="0" u="none" strike="noStrike" kern="0" cap="all" spc="0" normalizeH="0" baseline="0" noProof="0" dirty="0" smtClean="0">
                <a:ln>
                  <a:noFill/>
                </a:ln>
                <a:solidFill>
                  <a:srgbClr val="FFFFFF"/>
                </a:solidFill>
                <a:effectLst/>
                <a:uLnTx/>
                <a:uFillTx/>
                <a:latin typeface="Arial" charset="0"/>
                <a:ea typeface="ＭＳ Ｐゴシック" charset="-128"/>
                <a:cs typeface="ＭＳ Ｐゴシック" charset="-128"/>
              </a:defRPr>
            </a:lvl1pPr>
          </a:lstStyle>
          <a:p>
            <a:pPr lvl="0"/>
            <a:r>
              <a:rPr lang="en-US" smtClean="0"/>
              <a:t>Click to edit Master text styles</a:t>
            </a:r>
          </a:p>
        </p:txBody>
      </p:sp>
      <p:sp>
        <p:nvSpPr>
          <p:cNvPr id="14" name="Text Placeholder 13"/>
          <p:cNvSpPr>
            <a:spLocks noGrp="1"/>
          </p:cNvSpPr>
          <p:nvPr>
            <p:ph type="body" sz="quarter" idx="17"/>
          </p:nvPr>
        </p:nvSpPr>
        <p:spPr>
          <a:xfrm>
            <a:off x="5029200" y="3048000"/>
            <a:ext cx="3403600" cy="914400"/>
          </a:xfrm>
        </p:spPr>
        <p:txBody>
          <a:bodyPr>
            <a:noAutofit/>
          </a:bodyPr>
          <a:lstStyle>
            <a:lvl1pPr marL="0" indent="0">
              <a:buNone/>
              <a:defRPr sz="1600" b="1" i="0">
                <a:solidFill>
                  <a:srgbClr val="B9CDE5"/>
                </a:solidFill>
                <a:latin typeface="Arial" pitchFamily="34" charset="0"/>
                <a:cs typeface="Arial" pitchFamily="34" charset="0"/>
              </a:defRPr>
            </a:lvl1pPr>
            <a:lvl2pPr>
              <a:defRPr sz="1600" b="1" i="0">
                <a:solidFill>
                  <a:srgbClr val="B9CDE5"/>
                </a:solidFill>
                <a:latin typeface="Arial" pitchFamily="34" charset="0"/>
                <a:cs typeface="Arial" pitchFamily="34" charset="0"/>
              </a:defRPr>
            </a:lvl2pPr>
            <a:lvl3pPr>
              <a:defRPr sz="1600" b="1" i="0">
                <a:solidFill>
                  <a:srgbClr val="B9CDE5"/>
                </a:solidFill>
                <a:latin typeface="Arial" pitchFamily="34" charset="0"/>
                <a:cs typeface="Arial" pitchFamily="34" charset="0"/>
              </a:defRPr>
            </a:lvl3pPr>
            <a:lvl4pPr>
              <a:defRPr sz="1600" b="1" i="0">
                <a:solidFill>
                  <a:srgbClr val="B9CDE5"/>
                </a:solidFill>
                <a:latin typeface="Arial" pitchFamily="34" charset="0"/>
                <a:cs typeface="Arial" pitchFamily="34" charset="0"/>
              </a:defRPr>
            </a:lvl4pPr>
            <a:lvl5pPr>
              <a:defRPr sz="1600" b="1" i="0">
                <a:solidFill>
                  <a:srgbClr val="B9CDE5"/>
                </a:solidFill>
                <a:latin typeface="Arial" pitchFamily="34" charset="0"/>
                <a:cs typeface="Arial" pitchFamily="34" charset="0"/>
              </a:defRPr>
            </a:lvl5pPr>
          </a:lstStyle>
          <a:p>
            <a:pPr lvl="0"/>
            <a:r>
              <a:rPr lang="en-US" smtClean="0"/>
              <a:t>Click to edit Master text styles</a:t>
            </a:r>
          </a:p>
        </p:txBody>
      </p:sp>
      <p:sp>
        <p:nvSpPr>
          <p:cNvPr id="8" name="Text Placeholder 18"/>
          <p:cNvSpPr>
            <a:spLocks noGrp="1"/>
          </p:cNvSpPr>
          <p:nvPr>
            <p:ph type="body" sz="quarter" idx="14"/>
          </p:nvPr>
        </p:nvSpPr>
        <p:spPr>
          <a:xfrm>
            <a:off x="1419494" y="6248400"/>
            <a:ext cx="1582484" cy="215444"/>
          </a:xfrm>
          <a:noFill/>
          <a:ln w="9525">
            <a:noFill/>
            <a:miter lim="800000"/>
            <a:headEnd/>
            <a:tailEnd/>
          </a:ln>
        </p:spPr>
        <p:txBody>
          <a:bodyPr wrap="none">
            <a:spAutoFit/>
          </a:bodyPr>
          <a:lstStyle>
            <a:lvl1pPr>
              <a:buNone/>
              <a:defRPr kumimoji="0" lang="en-US" sz="800" b="0" i="0" u="none" strike="noStrike" kern="0" cap="none" spc="0" normalizeH="0" baseline="0" noProof="0" dirty="0" smtClean="0">
                <a:ln>
                  <a:noFill/>
                </a:ln>
                <a:solidFill>
                  <a:srgbClr val="B3DAF9"/>
                </a:solidFill>
                <a:effectLst/>
                <a:uLnTx/>
                <a:uFillTx/>
                <a:latin typeface="Arial" charset="0"/>
                <a:ea typeface="ＭＳ Ｐゴシック" charset="-128"/>
                <a:cs typeface="+mn-cs"/>
              </a:defRPr>
            </a:lvl1pPr>
          </a:lstStyle>
          <a:p>
            <a:pPr lvl="0"/>
            <a:r>
              <a:rPr lang="en-US"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98FD746F-B42B-42EC-8C28-B8623294E143}" type="slidenum">
              <a:rPr lang="en-US" smtClean="0"/>
              <a:pPr>
                <a:defRPr/>
              </a:pPr>
              <a:t>‹#›</a:t>
            </a:fld>
            <a:endParaRPr lang="en-US" sz="12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hapter Brackets Cyan">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7FD9F6"/>
              </a:gs>
              <a:gs pos="50000">
                <a:srgbClr val="3CBBE4"/>
              </a:gs>
              <a:gs pos="50000">
                <a:srgbClr val="00A1D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flipH="1">
            <a:off x="650240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7FD9F6"/>
              </a:gs>
              <a:gs pos="50000">
                <a:srgbClr val="3CBBE4"/>
              </a:gs>
              <a:gs pos="50000">
                <a:srgbClr val="00A1D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 Placeholder 15"/>
          <p:cNvSpPr>
            <a:spLocks noGrp="1"/>
          </p:cNvSpPr>
          <p:nvPr>
            <p:ph type="body" sz="quarter" idx="11"/>
          </p:nvPr>
        </p:nvSpPr>
        <p:spPr>
          <a:xfrm>
            <a:off x="904875" y="1970088"/>
            <a:ext cx="3560763" cy="604837"/>
          </a:xfrm>
        </p:spPr>
        <p:txBody>
          <a:bodyPr/>
          <a:lstStyle>
            <a:lvl1pPr marL="342900" indent="-342900" algn="l" defTabSz="457200" rtl="0" eaLnBrk="0" fontAlgn="base" hangingPunct="0">
              <a:spcBef>
                <a:spcPct val="20000"/>
              </a:spcBef>
              <a:spcAft>
                <a:spcPct val="0"/>
              </a:spcAft>
              <a:buSzPct val="75000"/>
              <a:buNone/>
              <a:defRPr lang="en-US" sz="1600" b="1" kern="1200" dirty="0" smtClean="0">
                <a:solidFill>
                  <a:srgbClr val="7DD8F4"/>
                </a:solidFill>
                <a:latin typeface="Arial" charset="0"/>
                <a:ea typeface="ＭＳ Ｐゴシック" charset="-128"/>
                <a:cs typeface="ＭＳ Ｐゴシック" charset="-128"/>
              </a:defRPr>
            </a:lvl1pPr>
          </a:lstStyle>
          <a:p>
            <a:pPr lvl="0"/>
            <a:r>
              <a:rPr lang="en-US" smtClean="0"/>
              <a:t>Click to edit Master text styles</a:t>
            </a:r>
          </a:p>
        </p:txBody>
      </p:sp>
      <p:sp>
        <p:nvSpPr>
          <p:cNvPr id="12" name="Title 16"/>
          <p:cNvSpPr>
            <a:spLocks noGrp="1"/>
          </p:cNvSpPr>
          <p:nvPr>
            <p:ph type="title"/>
          </p:nvPr>
        </p:nvSpPr>
        <p:spPr>
          <a:xfrm>
            <a:off x="875322" y="1066800"/>
            <a:ext cx="7772400" cy="639763"/>
          </a:xfrm>
        </p:spPr>
        <p:txBody>
          <a:bodyPr/>
          <a:lstStyle>
            <a:lvl1pPr algn="l" rtl="0" eaLnBrk="0" fontAlgn="base" hangingPunct="0">
              <a:spcBef>
                <a:spcPct val="0"/>
              </a:spcBef>
              <a:spcAft>
                <a:spcPct val="0"/>
              </a:spcAft>
              <a:defRPr lang="en-US" sz="3200" b="1" kern="1200" dirty="0">
                <a:solidFill>
                  <a:schemeClr val="bg1"/>
                </a:solidFill>
                <a:latin typeface="Arial" charset="0"/>
                <a:ea typeface="ＭＳ Ｐゴシック" pitchFamily="34" charset="-128"/>
                <a:cs typeface="Arial" charset="0"/>
              </a:defRPr>
            </a:lvl1pPr>
          </a:lstStyle>
          <a:p>
            <a:r>
              <a:rPr lang="en-US" smtClean="0"/>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hapter Brackets Green">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BFDB9C"/>
              </a:gs>
              <a:gs pos="50000">
                <a:srgbClr val="9CC26D"/>
              </a:gs>
              <a:gs pos="50000">
                <a:srgbClr val="79A83E"/>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flipH="1">
            <a:off x="650240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BFDB9C"/>
              </a:gs>
              <a:gs pos="50000">
                <a:srgbClr val="9CC26D"/>
              </a:gs>
              <a:gs pos="50000">
                <a:srgbClr val="79A83E"/>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Text Placeholder 15"/>
          <p:cNvSpPr>
            <a:spLocks noGrp="1"/>
          </p:cNvSpPr>
          <p:nvPr>
            <p:ph type="body" sz="quarter" idx="11"/>
          </p:nvPr>
        </p:nvSpPr>
        <p:spPr>
          <a:xfrm>
            <a:off x="904875" y="1970088"/>
            <a:ext cx="3560763" cy="604837"/>
          </a:xfrm>
        </p:spPr>
        <p:txBody>
          <a:bodyPr/>
          <a:lstStyle>
            <a:lvl1pPr marL="342900" indent="-342900">
              <a:buNone/>
              <a:defRPr lang="en-US" sz="1600" b="1" kern="1200" dirty="0" smtClean="0">
                <a:solidFill>
                  <a:srgbClr val="BED99B"/>
                </a:solidFill>
                <a:latin typeface="Arial" charset="0"/>
                <a:ea typeface="ＭＳ Ｐゴシック" charset="-128"/>
                <a:cs typeface="ＭＳ Ｐゴシック" charset="-128"/>
              </a:defRPr>
            </a:lvl1pPr>
          </a:lstStyle>
          <a:p>
            <a:pPr lvl="0"/>
            <a:r>
              <a:rPr lang="en-US" smtClean="0"/>
              <a:t>Click to edit Master text styles</a:t>
            </a:r>
          </a:p>
        </p:txBody>
      </p:sp>
      <p:sp>
        <p:nvSpPr>
          <p:cNvPr id="11" name="Title 16"/>
          <p:cNvSpPr>
            <a:spLocks noGrp="1"/>
          </p:cNvSpPr>
          <p:nvPr>
            <p:ph type="title"/>
          </p:nvPr>
        </p:nvSpPr>
        <p:spPr>
          <a:xfrm>
            <a:off x="875322" y="1066800"/>
            <a:ext cx="7772400" cy="639763"/>
          </a:xfrm>
        </p:spPr>
        <p:txBody>
          <a:bodyPr/>
          <a:lstStyle>
            <a:lvl1pPr algn="l" rtl="0" eaLnBrk="0" fontAlgn="base" hangingPunct="0">
              <a:spcBef>
                <a:spcPct val="0"/>
              </a:spcBef>
              <a:spcAft>
                <a:spcPct val="0"/>
              </a:spcAft>
              <a:defRPr lang="en-US" sz="3200" b="1" kern="1200" dirty="0">
                <a:solidFill>
                  <a:schemeClr val="bg1"/>
                </a:solidFill>
                <a:latin typeface="Arial" charset="0"/>
                <a:ea typeface="ＭＳ Ｐゴシック" pitchFamily="34" charset="-128"/>
                <a:cs typeface="Arial" charset="0"/>
              </a:defRPr>
            </a:lvl1p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hapter Brackets Yellow">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FFDF92"/>
              </a:gs>
              <a:gs pos="50000">
                <a:srgbClr val="FFC948"/>
              </a:gs>
              <a:gs pos="50000">
                <a:srgbClr val="FFB70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flipH="1">
            <a:off x="650240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FFDF92"/>
              </a:gs>
              <a:gs pos="50000">
                <a:srgbClr val="FFC948"/>
              </a:gs>
              <a:gs pos="50000">
                <a:srgbClr val="FFB709"/>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 Placeholder 15"/>
          <p:cNvSpPr>
            <a:spLocks noGrp="1"/>
          </p:cNvSpPr>
          <p:nvPr>
            <p:ph type="body" sz="quarter" idx="11"/>
          </p:nvPr>
        </p:nvSpPr>
        <p:spPr>
          <a:xfrm>
            <a:off x="904875" y="1970088"/>
            <a:ext cx="3560763" cy="604837"/>
          </a:xfrm>
        </p:spPr>
        <p:txBody>
          <a:bodyPr/>
          <a:lstStyle>
            <a:lvl1pPr marL="342900" indent="-342900" algn="l" defTabSz="457200" rtl="0" eaLnBrk="0" fontAlgn="base" hangingPunct="0">
              <a:spcBef>
                <a:spcPct val="20000"/>
              </a:spcBef>
              <a:spcAft>
                <a:spcPct val="0"/>
              </a:spcAft>
              <a:buSzPct val="75000"/>
              <a:buNone/>
              <a:defRPr lang="en-US" sz="1600" b="1" kern="1200" dirty="0" smtClean="0">
                <a:solidFill>
                  <a:srgbClr val="FFDC90"/>
                </a:solidFill>
                <a:latin typeface="Arial" charset="0"/>
                <a:ea typeface="ＭＳ Ｐゴシック" charset="-128"/>
                <a:cs typeface="ＭＳ Ｐゴシック" charset="-128"/>
              </a:defRPr>
            </a:lvl1pPr>
          </a:lstStyle>
          <a:p>
            <a:pPr lvl="0"/>
            <a:r>
              <a:rPr lang="en-US" smtClean="0"/>
              <a:t>Click to edit Master text styles</a:t>
            </a:r>
          </a:p>
        </p:txBody>
      </p:sp>
      <p:sp>
        <p:nvSpPr>
          <p:cNvPr id="12" name="Title 16"/>
          <p:cNvSpPr>
            <a:spLocks noGrp="1"/>
          </p:cNvSpPr>
          <p:nvPr>
            <p:ph type="title"/>
          </p:nvPr>
        </p:nvSpPr>
        <p:spPr>
          <a:xfrm>
            <a:off x="875322" y="1066800"/>
            <a:ext cx="7772400" cy="639763"/>
          </a:xfrm>
        </p:spPr>
        <p:txBody>
          <a:bodyPr/>
          <a:lstStyle>
            <a:lvl1pPr algn="l" rtl="0" eaLnBrk="0" fontAlgn="base" hangingPunct="0">
              <a:spcBef>
                <a:spcPct val="0"/>
              </a:spcBef>
              <a:spcAft>
                <a:spcPct val="0"/>
              </a:spcAft>
              <a:defRPr lang="en-US" sz="3200" b="1" kern="1200" dirty="0">
                <a:solidFill>
                  <a:schemeClr val="bg1"/>
                </a:solidFill>
                <a:latin typeface="Arial" charset="0"/>
                <a:ea typeface="ＭＳ Ｐゴシック" pitchFamily="34" charset="-128"/>
                <a:cs typeface="Arial" charset="0"/>
              </a:defRPr>
            </a:lvl1p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hapter Brackets Go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F1C894"/>
              </a:gs>
              <a:gs pos="50000">
                <a:srgbClr val="E9AE64"/>
              </a:gs>
              <a:gs pos="50000">
                <a:srgbClr val="E2953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flipH="1">
            <a:off x="650240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F1C894"/>
              </a:gs>
              <a:gs pos="50000">
                <a:srgbClr val="E9AE64"/>
              </a:gs>
              <a:gs pos="50000">
                <a:srgbClr val="E2953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Text Placeholder 15"/>
          <p:cNvSpPr>
            <a:spLocks noGrp="1"/>
          </p:cNvSpPr>
          <p:nvPr>
            <p:ph type="body" sz="quarter" idx="11"/>
          </p:nvPr>
        </p:nvSpPr>
        <p:spPr>
          <a:xfrm>
            <a:off x="904875" y="1970088"/>
            <a:ext cx="3560763" cy="604837"/>
          </a:xfrm>
        </p:spPr>
        <p:txBody>
          <a:bodyPr/>
          <a:lstStyle>
            <a:lvl1pPr marL="342900" indent="-342900">
              <a:buNone/>
              <a:defRPr lang="en-US" sz="1600" b="1" kern="1200" dirty="0" smtClean="0">
                <a:solidFill>
                  <a:srgbClr val="F0C593"/>
                </a:solidFill>
                <a:latin typeface="Arial" charset="0"/>
                <a:ea typeface="ＭＳ Ｐゴシック" charset="-128"/>
                <a:cs typeface="ＭＳ Ｐゴシック" charset="-128"/>
              </a:defRPr>
            </a:lvl1pPr>
          </a:lstStyle>
          <a:p>
            <a:pPr lvl="0"/>
            <a:r>
              <a:rPr lang="en-US" smtClean="0"/>
              <a:t>Click to edit Master text styles</a:t>
            </a:r>
          </a:p>
        </p:txBody>
      </p:sp>
      <p:sp>
        <p:nvSpPr>
          <p:cNvPr id="17" name="Title 16"/>
          <p:cNvSpPr>
            <a:spLocks noGrp="1"/>
          </p:cNvSpPr>
          <p:nvPr>
            <p:ph type="title"/>
          </p:nvPr>
        </p:nvSpPr>
        <p:spPr>
          <a:xfrm>
            <a:off x="875322" y="1066800"/>
            <a:ext cx="7772400" cy="639763"/>
          </a:xfrm>
        </p:spPr>
        <p:txBody>
          <a:bodyPr/>
          <a:lstStyle>
            <a:lvl1pPr algn="l" rtl="0" eaLnBrk="0" fontAlgn="base" hangingPunct="0">
              <a:spcBef>
                <a:spcPct val="0"/>
              </a:spcBef>
              <a:spcAft>
                <a:spcPct val="0"/>
              </a:spcAft>
              <a:defRPr lang="en-US" sz="3200" b="1" kern="1200" dirty="0">
                <a:solidFill>
                  <a:schemeClr val="bg1"/>
                </a:solidFill>
                <a:latin typeface="Arial" charset="0"/>
                <a:ea typeface="ＭＳ Ｐゴシック" pitchFamily="34" charset="-128"/>
                <a:cs typeface="Arial" charset="0"/>
              </a:defRPr>
            </a:lvl1pPr>
          </a:lstStyle>
          <a:p>
            <a:r>
              <a:rPr lang="en-US" smtClean="0"/>
              <a:t>Click to edit Master title style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hapter Brackets Pin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F9B4D3"/>
              </a:gs>
              <a:gs pos="50000">
                <a:srgbClr val="F378B3"/>
              </a:gs>
              <a:gs pos="50000">
                <a:srgbClr val="EF3C9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flipH="1">
            <a:off x="650240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F9B4D3"/>
              </a:gs>
              <a:gs pos="50000">
                <a:srgbClr val="F378B3"/>
              </a:gs>
              <a:gs pos="50000">
                <a:srgbClr val="EF3C9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Text Placeholder 15"/>
          <p:cNvSpPr>
            <a:spLocks noGrp="1"/>
          </p:cNvSpPr>
          <p:nvPr>
            <p:ph type="body" sz="quarter" idx="11"/>
          </p:nvPr>
        </p:nvSpPr>
        <p:spPr>
          <a:xfrm>
            <a:off x="904875" y="1970088"/>
            <a:ext cx="3560763" cy="604837"/>
          </a:xfrm>
        </p:spPr>
        <p:txBody>
          <a:bodyPr/>
          <a:lstStyle>
            <a:lvl1pPr marL="342900" indent="-342900">
              <a:buNone/>
              <a:defRPr lang="en-US" sz="1600" b="1" kern="1200" dirty="0" smtClean="0">
                <a:solidFill>
                  <a:srgbClr val="F6B2D1"/>
                </a:solidFill>
                <a:latin typeface="Arial" charset="0"/>
                <a:ea typeface="ＭＳ Ｐゴシック" charset="-128"/>
                <a:cs typeface="ＭＳ Ｐゴシック" charset="-128"/>
              </a:defRPr>
            </a:lvl1pPr>
          </a:lstStyle>
          <a:p>
            <a:pPr lvl="0"/>
            <a:r>
              <a:rPr lang="en-US" smtClean="0"/>
              <a:t>Click to edit Master text styles</a:t>
            </a:r>
          </a:p>
        </p:txBody>
      </p:sp>
      <p:sp>
        <p:nvSpPr>
          <p:cNvPr id="17" name="Title 16"/>
          <p:cNvSpPr>
            <a:spLocks noGrp="1"/>
          </p:cNvSpPr>
          <p:nvPr>
            <p:ph type="title"/>
          </p:nvPr>
        </p:nvSpPr>
        <p:spPr>
          <a:xfrm>
            <a:off x="875322" y="1066800"/>
            <a:ext cx="7772400" cy="639763"/>
          </a:xfrm>
        </p:spPr>
        <p:txBody>
          <a:bodyPr/>
          <a:lstStyle>
            <a:lvl1pPr algn="l" rtl="0" eaLnBrk="0" fontAlgn="base" hangingPunct="0">
              <a:spcBef>
                <a:spcPct val="0"/>
              </a:spcBef>
              <a:spcAft>
                <a:spcPct val="0"/>
              </a:spcAft>
              <a:defRPr lang="en-US" sz="3200" b="1" kern="1200" dirty="0">
                <a:solidFill>
                  <a:schemeClr val="bg1"/>
                </a:solidFill>
                <a:latin typeface="Arial" charset="0"/>
                <a:ea typeface="ＭＳ Ｐゴシック" pitchFamily="34" charset="-128"/>
                <a:cs typeface="Arial" charset="0"/>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hapter Brackets Violet">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B88ABD"/>
              </a:gs>
              <a:gs pos="50000">
                <a:srgbClr val="9163A8"/>
              </a:gs>
              <a:gs pos="50000">
                <a:srgbClr val="6B3C9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flipH="1">
            <a:off x="6502400" y="0"/>
            <a:ext cx="2667000" cy="6858000"/>
          </a:xfrm>
          <a:custGeom>
            <a:avLst/>
            <a:gdLst>
              <a:gd name="connsiteX0" fmla="*/ 0 w 2543175"/>
              <a:gd name="connsiteY0" fmla="*/ 0 h 6848475"/>
              <a:gd name="connsiteX1" fmla="*/ 2533650 w 2543175"/>
              <a:gd name="connsiteY1" fmla="*/ 0 h 6848475"/>
              <a:gd name="connsiteX2" fmla="*/ 2543175 w 2543175"/>
              <a:gd name="connsiteY2" fmla="*/ 114300 h 6848475"/>
              <a:gd name="connsiteX3" fmla="*/ 2419350 w 2543175"/>
              <a:gd name="connsiteY3" fmla="*/ 371475 h 6848475"/>
              <a:gd name="connsiteX4" fmla="*/ 2076450 w 2543175"/>
              <a:gd name="connsiteY4" fmla="*/ 476250 h 6848475"/>
              <a:gd name="connsiteX5" fmla="*/ 1019175 w 2543175"/>
              <a:gd name="connsiteY5" fmla="*/ 476250 h 6848475"/>
              <a:gd name="connsiteX6" fmla="*/ 561975 w 2543175"/>
              <a:gd name="connsiteY6" fmla="*/ 590550 h 6848475"/>
              <a:gd name="connsiteX7" fmla="*/ 438150 w 2543175"/>
              <a:gd name="connsiteY7" fmla="*/ 1047750 h 6848475"/>
              <a:gd name="connsiteX8" fmla="*/ 438150 w 2543175"/>
              <a:gd name="connsiteY8" fmla="*/ 5810250 h 6848475"/>
              <a:gd name="connsiteX9" fmla="*/ 581025 w 2543175"/>
              <a:gd name="connsiteY9" fmla="*/ 6257925 h 6848475"/>
              <a:gd name="connsiteX10" fmla="*/ 1095375 w 2543175"/>
              <a:gd name="connsiteY10" fmla="*/ 6362700 h 6848475"/>
              <a:gd name="connsiteX11" fmla="*/ 2143125 w 2543175"/>
              <a:gd name="connsiteY11" fmla="*/ 6362700 h 6848475"/>
              <a:gd name="connsiteX12" fmla="*/ 2476500 w 2543175"/>
              <a:gd name="connsiteY12" fmla="*/ 6534150 h 6848475"/>
              <a:gd name="connsiteX13" fmla="*/ 2543175 w 2543175"/>
              <a:gd name="connsiteY13" fmla="*/ 6781800 h 6848475"/>
              <a:gd name="connsiteX14" fmla="*/ 2514600 w 2543175"/>
              <a:gd name="connsiteY14" fmla="*/ 6848475 h 6848475"/>
              <a:gd name="connsiteX15" fmla="*/ 0 w 2543175"/>
              <a:gd name="connsiteY15" fmla="*/ 6848475 h 6848475"/>
              <a:gd name="connsiteX16" fmla="*/ 0 w 2543175"/>
              <a:gd name="connsiteY16" fmla="*/ 0 h 6848475"/>
              <a:gd name="connsiteX0" fmla="*/ 0 w 2638425"/>
              <a:gd name="connsiteY0" fmla="*/ 0 h 6848475"/>
              <a:gd name="connsiteX1" fmla="*/ 2628900 w 2638425"/>
              <a:gd name="connsiteY1" fmla="*/ 0 h 6848475"/>
              <a:gd name="connsiteX2" fmla="*/ 2638425 w 2638425"/>
              <a:gd name="connsiteY2" fmla="*/ 114300 h 6848475"/>
              <a:gd name="connsiteX3" fmla="*/ 2514600 w 2638425"/>
              <a:gd name="connsiteY3" fmla="*/ 371475 h 6848475"/>
              <a:gd name="connsiteX4" fmla="*/ 2171700 w 2638425"/>
              <a:gd name="connsiteY4" fmla="*/ 476250 h 6848475"/>
              <a:gd name="connsiteX5" fmla="*/ 1114425 w 2638425"/>
              <a:gd name="connsiteY5" fmla="*/ 476250 h 6848475"/>
              <a:gd name="connsiteX6" fmla="*/ 657225 w 2638425"/>
              <a:gd name="connsiteY6" fmla="*/ 590550 h 6848475"/>
              <a:gd name="connsiteX7" fmla="*/ 533400 w 2638425"/>
              <a:gd name="connsiteY7" fmla="*/ 1047750 h 6848475"/>
              <a:gd name="connsiteX8" fmla="*/ 533400 w 2638425"/>
              <a:gd name="connsiteY8" fmla="*/ 5810250 h 6848475"/>
              <a:gd name="connsiteX9" fmla="*/ 676275 w 2638425"/>
              <a:gd name="connsiteY9" fmla="*/ 6257925 h 6848475"/>
              <a:gd name="connsiteX10" fmla="*/ 1190625 w 2638425"/>
              <a:gd name="connsiteY10" fmla="*/ 6362700 h 6848475"/>
              <a:gd name="connsiteX11" fmla="*/ 2238375 w 2638425"/>
              <a:gd name="connsiteY11" fmla="*/ 6362700 h 6848475"/>
              <a:gd name="connsiteX12" fmla="*/ 2571750 w 2638425"/>
              <a:gd name="connsiteY12" fmla="*/ 6534150 h 6848475"/>
              <a:gd name="connsiteX13" fmla="*/ 2638425 w 2638425"/>
              <a:gd name="connsiteY13" fmla="*/ 6781800 h 6848475"/>
              <a:gd name="connsiteX14" fmla="*/ 2609850 w 2638425"/>
              <a:gd name="connsiteY14" fmla="*/ 6848475 h 6848475"/>
              <a:gd name="connsiteX15" fmla="*/ 95250 w 2638425"/>
              <a:gd name="connsiteY15" fmla="*/ 6848475 h 6848475"/>
              <a:gd name="connsiteX16" fmla="*/ 0 w 2638425"/>
              <a:gd name="connsiteY16" fmla="*/ 0 h 6848475"/>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09850 w 2638425"/>
              <a:gd name="connsiteY14" fmla="*/ 6848475 h 6858000"/>
              <a:gd name="connsiteX15" fmla="*/ 0 w 2638425"/>
              <a:gd name="connsiteY15" fmla="*/ 6858000 h 6858000"/>
              <a:gd name="connsiteX16" fmla="*/ 0 w 2638425"/>
              <a:gd name="connsiteY16" fmla="*/ 0 h 6858000"/>
              <a:gd name="connsiteX0" fmla="*/ 0 w 2638425"/>
              <a:gd name="connsiteY0" fmla="*/ 0 h 6858000"/>
              <a:gd name="connsiteX1" fmla="*/ 2628900 w 2638425"/>
              <a:gd name="connsiteY1" fmla="*/ 0 h 6858000"/>
              <a:gd name="connsiteX2" fmla="*/ 2638425 w 2638425"/>
              <a:gd name="connsiteY2" fmla="*/ 114300 h 6858000"/>
              <a:gd name="connsiteX3" fmla="*/ 2514600 w 2638425"/>
              <a:gd name="connsiteY3" fmla="*/ 371475 h 6858000"/>
              <a:gd name="connsiteX4" fmla="*/ 2171700 w 2638425"/>
              <a:gd name="connsiteY4" fmla="*/ 476250 h 6858000"/>
              <a:gd name="connsiteX5" fmla="*/ 1114425 w 2638425"/>
              <a:gd name="connsiteY5" fmla="*/ 476250 h 6858000"/>
              <a:gd name="connsiteX6" fmla="*/ 657225 w 2638425"/>
              <a:gd name="connsiteY6" fmla="*/ 590550 h 6858000"/>
              <a:gd name="connsiteX7" fmla="*/ 533400 w 2638425"/>
              <a:gd name="connsiteY7" fmla="*/ 1047750 h 6858000"/>
              <a:gd name="connsiteX8" fmla="*/ 533400 w 2638425"/>
              <a:gd name="connsiteY8" fmla="*/ 5810250 h 6858000"/>
              <a:gd name="connsiteX9" fmla="*/ 676275 w 2638425"/>
              <a:gd name="connsiteY9" fmla="*/ 6257925 h 6858000"/>
              <a:gd name="connsiteX10" fmla="*/ 1190625 w 2638425"/>
              <a:gd name="connsiteY10" fmla="*/ 6362700 h 6858000"/>
              <a:gd name="connsiteX11" fmla="*/ 2238375 w 2638425"/>
              <a:gd name="connsiteY11" fmla="*/ 6362700 h 6858000"/>
              <a:gd name="connsiteX12" fmla="*/ 2571750 w 2638425"/>
              <a:gd name="connsiteY12" fmla="*/ 6534150 h 6858000"/>
              <a:gd name="connsiteX13" fmla="*/ 2638425 w 2638425"/>
              <a:gd name="connsiteY13" fmla="*/ 6781800 h 6858000"/>
              <a:gd name="connsiteX14" fmla="*/ 2613025 w 2638425"/>
              <a:gd name="connsiteY14" fmla="*/ 6857999 h 6858000"/>
              <a:gd name="connsiteX15" fmla="*/ 0 w 2638425"/>
              <a:gd name="connsiteY15" fmla="*/ 6858000 h 6858000"/>
              <a:gd name="connsiteX16" fmla="*/ 0 w 2638425"/>
              <a:gd name="connsiteY16" fmla="*/ 0 h 6858000"/>
              <a:gd name="connsiteX0" fmla="*/ 0 w 2644775"/>
              <a:gd name="connsiteY0" fmla="*/ 0 h 6858000"/>
              <a:gd name="connsiteX1" fmla="*/ 2628900 w 2644775"/>
              <a:gd name="connsiteY1" fmla="*/ 0 h 6858000"/>
              <a:gd name="connsiteX2" fmla="*/ 2638425 w 2644775"/>
              <a:gd name="connsiteY2" fmla="*/ 114300 h 6858000"/>
              <a:gd name="connsiteX3" fmla="*/ 2514600 w 2644775"/>
              <a:gd name="connsiteY3" fmla="*/ 371475 h 6858000"/>
              <a:gd name="connsiteX4" fmla="*/ 2171700 w 2644775"/>
              <a:gd name="connsiteY4" fmla="*/ 476250 h 6858000"/>
              <a:gd name="connsiteX5" fmla="*/ 1114425 w 2644775"/>
              <a:gd name="connsiteY5" fmla="*/ 476250 h 6858000"/>
              <a:gd name="connsiteX6" fmla="*/ 657225 w 2644775"/>
              <a:gd name="connsiteY6" fmla="*/ 590550 h 6858000"/>
              <a:gd name="connsiteX7" fmla="*/ 533400 w 2644775"/>
              <a:gd name="connsiteY7" fmla="*/ 1047750 h 6858000"/>
              <a:gd name="connsiteX8" fmla="*/ 533400 w 2644775"/>
              <a:gd name="connsiteY8" fmla="*/ 5810250 h 6858000"/>
              <a:gd name="connsiteX9" fmla="*/ 676275 w 2644775"/>
              <a:gd name="connsiteY9" fmla="*/ 6257925 h 6858000"/>
              <a:gd name="connsiteX10" fmla="*/ 1190625 w 2644775"/>
              <a:gd name="connsiteY10" fmla="*/ 6362700 h 6858000"/>
              <a:gd name="connsiteX11" fmla="*/ 2238375 w 2644775"/>
              <a:gd name="connsiteY11" fmla="*/ 6362700 h 6858000"/>
              <a:gd name="connsiteX12" fmla="*/ 2571750 w 2644775"/>
              <a:gd name="connsiteY12" fmla="*/ 6534150 h 6858000"/>
              <a:gd name="connsiteX13" fmla="*/ 2644775 w 2644775"/>
              <a:gd name="connsiteY13" fmla="*/ 6781800 h 6858000"/>
              <a:gd name="connsiteX14" fmla="*/ 2613025 w 2644775"/>
              <a:gd name="connsiteY14" fmla="*/ 6857999 h 6858000"/>
              <a:gd name="connsiteX15" fmla="*/ 0 w 2644775"/>
              <a:gd name="connsiteY15" fmla="*/ 6858000 h 6858000"/>
              <a:gd name="connsiteX16" fmla="*/ 0 w 2644775"/>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3053821"/>
              <a:gd name="connsiteY0" fmla="*/ 0 h 6858000"/>
              <a:gd name="connsiteX1" fmla="*/ 2628900 w 3053821"/>
              <a:gd name="connsiteY1" fmla="*/ 0 h 6858000"/>
              <a:gd name="connsiteX2" fmla="*/ 2638425 w 3053821"/>
              <a:gd name="connsiteY2" fmla="*/ 114300 h 6858000"/>
              <a:gd name="connsiteX3" fmla="*/ 2514600 w 3053821"/>
              <a:gd name="connsiteY3" fmla="*/ 371475 h 6858000"/>
              <a:gd name="connsiteX4" fmla="*/ 2171700 w 3053821"/>
              <a:gd name="connsiteY4" fmla="*/ 476250 h 6858000"/>
              <a:gd name="connsiteX5" fmla="*/ 1114425 w 3053821"/>
              <a:gd name="connsiteY5" fmla="*/ 476250 h 6858000"/>
              <a:gd name="connsiteX6" fmla="*/ 657225 w 3053821"/>
              <a:gd name="connsiteY6" fmla="*/ 590550 h 6858000"/>
              <a:gd name="connsiteX7" fmla="*/ 533400 w 3053821"/>
              <a:gd name="connsiteY7" fmla="*/ 1047750 h 6858000"/>
              <a:gd name="connsiteX8" fmla="*/ 533400 w 3053821"/>
              <a:gd name="connsiteY8" fmla="*/ 5810250 h 6858000"/>
              <a:gd name="connsiteX9" fmla="*/ 676275 w 3053821"/>
              <a:gd name="connsiteY9" fmla="*/ 6257925 h 6858000"/>
              <a:gd name="connsiteX10" fmla="*/ 1190625 w 3053821"/>
              <a:gd name="connsiteY10" fmla="*/ 6362700 h 6858000"/>
              <a:gd name="connsiteX11" fmla="*/ 2238375 w 3053821"/>
              <a:gd name="connsiteY11" fmla="*/ 6362700 h 6858000"/>
              <a:gd name="connsiteX12" fmla="*/ 2571750 w 3053821"/>
              <a:gd name="connsiteY12" fmla="*/ 6534150 h 6858000"/>
              <a:gd name="connsiteX13" fmla="*/ 2644775 w 3053821"/>
              <a:gd name="connsiteY13" fmla="*/ 6781800 h 6858000"/>
              <a:gd name="connsiteX14" fmla="*/ 2613025 w 3053821"/>
              <a:gd name="connsiteY14" fmla="*/ 6857999 h 6858000"/>
              <a:gd name="connsiteX15" fmla="*/ 0 w 3053821"/>
              <a:gd name="connsiteY15" fmla="*/ 6858000 h 6858000"/>
              <a:gd name="connsiteX16" fmla="*/ 0 w 3053821"/>
              <a:gd name="connsiteY16" fmla="*/ 0 h 6858000"/>
              <a:gd name="connsiteX0" fmla="*/ 0 w 2651654"/>
              <a:gd name="connsiteY0" fmla="*/ 0 h 6858000"/>
              <a:gd name="connsiteX1" fmla="*/ 2628900 w 2651654"/>
              <a:gd name="connsiteY1" fmla="*/ 0 h 6858000"/>
              <a:gd name="connsiteX2" fmla="*/ 2638425 w 2651654"/>
              <a:gd name="connsiteY2" fmla="*/ 114300 h 6858000"/>
              <a:gd name="connsiteX3" fmla="*/ 2514600 w 2651654"/>
              <a:gd name="connsiteY3" fmla="*/ 371475 h 6858000"/>
              <a:gd name="connsiteX4" fmla="*/ 2171700 w 2651654"/>
              <a:gd name="connsiteY4" fmla="*/ 476250 h 6858000"/>
              <a:gd name="connsiteX5" fmla="*/ 1114425 w 2651654"/>
              <a:gd name="connsiteY5" fmla="*/ 476250 h 6858000"/>
              <a:gd name="connsiteX6" fmla="*/ 657225 w 2651654"/>
              <a:gd name="connsiteY6" fmla="*/ 590550 h 6858000"/>
              <a:gd name="connsiteX7" fmla="*/ 533400 w 2651654"/>
              <a:gd name="connsiteY7" fmla="*/ 1047750 h 6858000"/>
              <a:gd name="connsiteX8" fmla="*/ 533400 w 2651654"/>
              <a:gd name="connsiteY8" fmla="*/ 5810250 h 6858000"/>
              <a:gd name="connsiteX9" fmla="*/ 676275 w 2651654"/>
              <a:gd name="connsiteY9" fmla="*/ 6257925 h 6858000"/>
              <a:gd name="connsiteX10" fmla="*/ 1190625 w 2651654"/>
              <a:gd name="connsiteY10" fmla="*/ 6362700 h 6858000"/>
              <a:gd name="connsiteX11" fmla="*/ 2238375 w 2651654"/>
              <a:gd name="connsiteY11" fmla="*/ 6362700 h 6858000"/>
              <a:gd name="connsiteX12" fmla="*/ 2571750 w 2651654"/>
              <a:gd name="connsiteY12" fmla="*/ 6534150 h 6858000"/>
              <a:gd name="connsiteX13" fmla="*/ 2644775 w 2651654"/>
              <a:gd name="connsiteY13" fmla="*/ 6781800 h 6858000"/>
              <a:gd name="connsiteX14" fmla="*/ 2613025 w 2651654"/>
              <a:gd name="connsiteY14" fmla="*/ 6857999 h 6858000"/>
              <a:gd name="connsiteX15" fmla="*/ 0 w 2651654"/>
              <a:gd name="connsiteY15" fmla="*/ 6858000 h 6858000"/>
              <a:gd name="connsiteX16" fmla="*/ 0 w 265165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5304"/>
              <a:gd name="connsiteY0" fmla="*/ 0 h 6858000"/>
              <a:gd name="connsiteX1" fmla="*/ 2628900 w 2645304"/>
              <a:gd name="connsiteY1" fmla="*/ 0 h 6858000"/>
              <a:gd name="connsiteX2" fmla="*/ 2638425 w 2645304"/>
              <a:gd name="connsiteY2" fmla="*/ 114300 h 6858000"/>
              <a:gd name="connsiteX3" fmla="*/ 2514600 w 2645304"/>
              <a:gd name="connsiteY3" fmla="*/ 371475 h 6858000"/>
              <a:gd name="connsiteX4" fmla="*/ 2171700 w 2645304"/>
              <a:gd name="connsiteY4" fmla="*/ 476250 h 6858000"/>
              <a:gd name="connsiteX5" fmla="*/ 1114425 w 2645304"/>
              <a:gd name="connsiteY5" fmla="*/ 476250 h 6858000"/>
              <a:gd name="connsiteX6" fmla="*/ 657225 w 2645304"/>
              <a:gd name="connsiteY6" fmla="*/ 590550 h 6858000"/>
              <a:gd name="connsiteX7" fmla="*/ 533400 w 2645304"/>
              <a:gd name="connsiteY7" fmla="*/ 1047750 h 6858000"/>
              <a:gd name="connsiteX8" fmla="*/ 533400 w 2645304"/>
              <a:gd name="connsiteY8" fmla="*/ 5810250 h 6858000"/>
              <a:gd name="connsiteX9" fmla="*/ 676275 w 2645304"/>
              <a:gd name="connsiteY9" fmla="*/ 6257925 h 6858000"/>
              <a:gd name="connsiteX10" fmla="*/ 1190625 w 2645304"/>
              <a:gd name="connsiteY10" fmla="*/ 6362700 h 6858000"/>
              <a:gd name="connsiteX11" fmla="*/ 2238375 w 2645304"/>
              <a:gd name="connsiteY11" fmla="*/ 6362700 h 6858000"/>
              <a:gd name="connsiteX12" fmla="*/ 2571750 w 2645304"/>
              <a:gd name="connsiteY12" fmla="*/ 6534150 h 6858000"/>
              <a:gd name="connsiteX13" fmla="*/ 2644775 w 2645304"/>
              <a:gd name="connsiteY13" fmla="*/ 6781800 h 6858000"/>
              <a:gd name="connsiteX14" fmla="*/ 2613025 w 2645304"/>
              <a:gd name="connsiteY14" fmla="*/ 6857999 h 6858000"/>
              <a:gd name="connsiteX15" fmla="*/ 0 w 2645304"/>
              <a:gd name="connsiteY15" fmla="*/ 6858000 h 6858000"/>
              <a:gd name="connsiteX16" fmla="*/ 0 w 2645304"/>
              <a:gd name="connsiteY16" fmla="*/ 0 h 6858000"/>
              <a:gd name="connsiteX0" fmla="*/ 0 w 2648479"/>
              <a:gd name="connsiteY0" fmla="*/ 0 h 6858000"/>
              <a:gd name="connsiteX1" fmla="*/ 2628900 w 2648479"/>
              <a:gd name="connsiteY1" fmla="*/ 0 h 6858000"/>
              <a:gd name="connsiteX2" fmla="*/ 2638425 w 2648479"/>
              <a:gd name="connsiteY2" fmla="*/ 114300 h 6858000"/>
              <a:gd name="connsiteX3" fmla="*/ 2514600 w 2648479"/>
              <a:gd name="connsiteY3" fmla="*/ 371475 h 6858000"/>
              <a:gd name="connsiteX4" fmla="*/ 2171700 w 2648479"/>
              <a:gd name="connsiteY4" fmla="*/ 476250 h 6858000"/>
              <a:gd name="connsiteX5" fmla="*/ 1114425 w 2648479"/>
              <a:gd name="connsiteY5" fmla="*/ 476250 h 6858000"/>
              <a:gd name="connsiteX6" fmla="*/ 657225 w 2648479"/>
              <a:gd name="connsiteY6" fmla="*/ 590550 h 6858000"/>
              <a:gd name="connsiteX7" fmla="*/ 533400 w 2648479"/>
              <a:gd name="connsiteY7" fmla="*/ 1047750 h 6858000"/>
              <a:gd name="connsiteX8" fmla="*/ 533400 w 2648479"/>
              <a:gd name="connsiteY8" fmla="*/ 5810250 h 6858000"/>
              <a:gd name="connsiteX9" fmla="*/ 676275 w 2648479"/>
              <a:gd name="connsiteY9" fmla="*/ 6257925 h 6858000"/>
              <a:gd name="connsiteX10" fmla="*/ 1190625 w 2648479"/>
              <a:gd name="connsiteY10" fmla="*/ 6362700 h 6858000"/>
              <a:gd name="connsiteX11" fmla="*/ 2238375 w 2648479"/>
              <a:gd name="connsiteY11" fmla="*/ 6362700 h 6858000"/>
              <a:gd name="connsiteX12" fmla="*/ 2571750 w 2648479"/>
              <a:gd name="connsiteY12" fmla="*/ 6534150 h 6858000"/>
              <a:gd name="connsiteX13" fmla="*/ 2647950 w 2648479"/>
              <a:gd name="connsiteY13" fmla="*/ 6737350 h 6858000"/>
              <a:gd name="connsiteX14" fmla="*/ 2613025 w 2648479"/>
              <a:gd name="connsiteY14" fmla="*/ 6857999 h 6858000"/>
              <a:gd name="connsiteX15" fmla="*/ 0 w 2648479"/>
              <a:gd name="connsiteY15" fmla="*/ 6858000 h 6858000"/>
              <a:gd name="connsiteX16" fmla="*/ 0 w 2648479"/>
              <a:gd name="connsiteY16" fmla="*/ 0 h 6858000"/>
              <a:gd name="connsiteX0" fmla="*/ 0 w 2657475"/>
              <a:gd name="connsiteY0" fmla="*/ 0 h 6858000"/>
              <a:gd name="connsiteX1" fmla="*/ 2628900 w 2657475"/>
              <a:gd name="connsiteY1" fmla="*/ 0 h 6858000"/>
              <a:gd name="connsiteX2" fmla="*/ 2638425 w 2657475"/>
              <a:gd name="connsiteY2" fmla="*/ 114300 h 6858000"/>
              <a:gd name="connsiteX3" fmla="*/ 2514600 w 2657475"/>
              <a:gd name="connsiteY3" fmla="*/ 371475 h 6858000"/>
              <a:gd name="connsiteX4" fmla="*/ 2171700 w 2657475"/>
              <a:gd name="connsiteY4" fmla="*/ 476250 h 6858000"/>
              <a:gd name="connsiteX5" fmla="*/ 1114425 w 2657475"/>
              <a:gd name="connsiteY5" fmla="*/ 476250 h 6858000"/>
              <a:gd name="connsiteX6" fmla="*/ 657225 w 2657475"/>
              <a:gd name="connsiteY6" fmla="*/ 590550 h 6858000"/>
              <a:gd name="connsiteX7" fmla="*/ 533400 w 2657475"/>
              <a:gd name="connsiteY7" fmla="*/ 1047750 h 6858000"/>
              <a:gd name="connsiteX8" fmla="*/ 533400 w 2657475"/>
              <a:gd name="connsiteY8" fmla="*/ 5810250 h 6858000"/>
              <a:gd name="connsiteX9" fmla="*/ 676275 w 2657475"/>
              <a:gd name="connsiteY9" fmla="*/ 6257925 h 6858000"/>
              <a:gd name="connsiteX10" fmla="*/ 1190625 w 2657475"/>
              <a:gd name="connsiteY10" fmla="*/ 6362700 h 6858000"/>
              <a:gd name="connsiteX11" fmla="*/ 2238375 w 2657475"/>
              <a:gd name="connsiteY11" fmla="*/ 6362700 h 6858000"/>
              <a:gd name="connsiteX12" fmla="*/ 2571750 w 2657475"/>
              <a:gd name="connsiteY12" fmla="*/ 6534150 h 6858000"/>
              <a:gd name="connsiteX13" fmla="*/ 2647950 w 2657475"/>
              <a:gd name="connsiteY13" fmla="*/ 6737350 h 6858000"/>
              <a:gd name="connsiteX14" fmla="*/ 2628900 w 2657475"/>
              <a:gd name="connsiteY14" fmla="*/ 6857999 h 6858000"/>
              <a:gd name="connsiteX15" fmla="*/ 0 w 2657475"/>
              <a:gd name="connsiteY15" fmla="*/ 6858000 h 6858000"/>
              <a:gd name="connsiteX16" fmla="*/ 0 w 2657475"/>
              <a:gd name="connsiteY16" fmla="*/ 0 h 6858000"/>
              <a:gd name="connsiteX0" fmla="*/ 0 w 2654829"/>
              <a:gd name="connsiteY0" fmla="*/ 0 h 6858000"/>
              <a:gd name="connsiteX1" fmla="*/ 2628900 w 2654829"/>
              <a:gd name="connsiteY1" fmla="*/ 0 h 6858000"/>
              <a:gd name="connsiteX2" fmla="*/ 2638425 w 2654829"/>
              <a:gd name="connsiteY2" fmla="*/ 114300 h 6858000"/>
              <a:gd name="connsiteX3" fmla="*/ 2514600 w 2654829"/>
              <a:gd name="connsiteY3" fmla="*/ 371475 h 6858000"/>
              <a:gd name="connsiteX4" fmla="*/ 2171700 w 2654829"/>
              <a:gd name="connsiteY4" fmla="*/ 476250 h 6858000"/>
              <a:gd name="connsiteX5" fmla="*/ 1114425 w 2654829"/>
              <a:gd name="connsiteY5" fmla="*/ 476250 h 6858000"/>
              <a:gd name="connsiteX6" fmla="*/ 657225 w 2654829"/>
              <a:gd name="connsiteY6" fmla="*/ 590550 h 6858000"/>
              <a:gd name="connsiteX7" fmla="*/ 533400 w 2654829"/>
              <a:gd name="connsiteY7" fmla="*/ 1047750 h 6858000"/>
              <a:gd name="connsiteX8" fmla="*/ 533400 w 2654829"/>
              <a:gd name="connsiteY8" fmla="*/ 5810250 h 6858000"/>
              <a:gd name="connsiteX9" fmla="*/ 676275 w 2654829"/>
              <a:gd name="connsiteY9" fmla="*/ 6257925 h 6858000"/>
              <a:gd name="connsiteX10" fmla="*/ 1190625 w 2654829"/>
              <a:gd name="connsiteY10" fmla="*/ 6362700 h 6858000"/>
              <a:gd name="connsiteX11" fmla="*/ 2238375 w 2654829"/>
              <a:gd name="connsiteY11" fmla="*/ 6362700 h 6858000"/>
              <a:gd name="connsiteX12" fmla="*/ 2571750 w 2654829"/>
              <a:gd name="connsiteY12" fmla="*/ 6534150 h 6858000"/>
              <a:gd name="connsiteX13" fmla="*/ 2647950 w 2654829"/>
              <a:gd name="connsiteY13" fmla="*/ 6737350 h 6858000"/>
              <a:gd name="connsiteX14" fmla="*/ 2613025 w 2654829"/>
              <a:gd name="connsiteY14" fmla="*/ 6857999 h 6858000"/>
              <a:gd name="connsiteX15" fmla="*/ 0 w 2654829"/>
              <a:gd name="connsiteY15" fmla="*/ 6858000 h 6858000"/>
              <a:gd name="connsiteX16" fmla="*/ 0 w 2654829"/>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6946"/>
              <a:gd name="connsiteY0" fmla="*/ 0 h 6858000"/>
              <a:gd name="connsiteX1" fmla="*/ 2628900 w 2656946"/>
              <a:gd name="connsiteY1" fmla="*/ 0 h 6858000"/>
              <a:gd name="connsiteX2" fmla="*/ 2638425 w 2656946"/>
              <a:gd name="connsiteY2" fmla="*/ 114300 h 6858000"/>
              <a:gd name="connsiteX3" fmla="*/ 2514600 w 2656946"/>
              <a:gd name="connsiteY3" fmla="*/ 371475 h 6858000"/>
              <a:gd name="connsiteX4" fmla="*/ 2171700 w 2656946"/>
              <a:gd name="connsiteY4" fmla="*/ 476250 h 6858000"/>
              <a:gd name="connsiteX5" fmla="*/ 1114425 w 2656946"/>
              <a:gd name="connsiteY5" fmla="*/ 476250 h 6858000"/>
              <a:gd name="connsiteX6" fmla="*/ 657225 w 2656946"/>
              <a:gd name="connsiteY6" fmla="*/ 590550 h 6858000"/>
              <a:gd name="connsiteX7" fmla="*/ 533400 w 2656946"/>
              <a:gd name="connsiteY7" fmla="*/ 1047750 h 6858000"/>
              <a:gd name="connsiteX8" fmla="*/ 533400 w 2656946"/>
              <a:gd name="connsiteY8" fmla="*/ 5810250 h 6858000"/>
              <a:gd name="connsiteX9" fmla="*/ 676275 w 2656946"/>
              <a:gd name="connsiteY9" fmla="*/ 6257925 h 6858000"/>
              <a:gd name="connsiteX10" fmla="*/ 1190625 w 2656946"/>
              <a:gd name="connsiteY10" fmla="*/ 6362700 h 6858000"/>
              <a:gd name="connsiteX11" fmla="*/ 2238375 w 2656946"/>
              <a:gd name="connsiteY11" fmla="*/ 6362700 h 6858000"/>
              <a:gd name="connsiteX12" fmla="*/ 2571750 w 2656946"/>
              <a:gd name="connsiteY12" fmla="*/ 6534150 h 6858000"/>
              <a:gd name="connsiteX13" fmla="*/ 2647950 w 2656946"/>
              <a:gd name="connsiteY13" fmla="*/ 6737350 h 6858000"/>
              <a:gd name="connsiteX14" fmla="*/ 2625725 w 2656946"/>
              <a:gd name="connsiteY14" fmla="*/ 6857999 h 6858000"/>
              <a:gd name="connsiteX15" fmla="*/ 0 w 2656946"/>
              <a:gd name="connsiteY15" fmla="*/ 6858000 h 6858000"/>
              <a:gd name="connsiteX16" fmla="*/ 0 w 265694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2650596"/>
              <a:gd name="connsiteY0" fmla="*/ 0 h 6858000"/>
              <a:gd name="connsiteX1" fmla="*/ 2628900 w 2650596"/>
              <a:gd name="connsiteY1" fmla="*/ 0 h 6858000"/>
              <a:gd name="connsiteX2" fmla="*/ 2638425 w 2650596"/>
              <a:gd name="connsiteY2" fmla="*/ 114300 h 6858000"/>
              <a:gd name="connsiteX3" fmla="*/ 2514600 w 2650596"/>
              <a:gd name="connsiteY3" fmla="*/ 371475 h 6858000"/>
              <a:gd name="connsiteX4" fmla="*/ 2171700 w 2650596"/>
              <a:gd name="connsiteY4" fmla="*/ 476250 h 6858000"/>
              <a:gd name="connsiteX5" fmla="*/ 1114425 w 2650596"/>
              <a:gd name="connsiteY5" fmla="*/ 476250 h 6858000"/>
              <a:gd name="connsiteX6" fmla="*/ 657225 w 2650596"/>
              <a:gd name="connsiteY6" fmla="*/ 590550 h 6858000"/>
              <a:gd name="connsiteX7" fmla="*/ 533400 w 2650596"/>
              <a:gd name="connsiteY7" fmla="*/ 1047750 h 6858000"/>
              <a:gd name="connsiteX8" fmla="*/ 533400 w 2650596"/>
              <a:gd name="connsiteY8" fmla="*/ 5810250 h 6858000"/>
              <a:gd name="connsiteX9" fmla="*/ 676275 w 2650596"/>
              <a:gd name="connsiteY9" fmla="*/ 6257925 h 6858000"/>
              <a:gd name="connsiteX10" fmla="*/ 1190625 w 2650596"/>
              <a:gd name="connsiteY10" fmla="*/ 6362700 h 6858000"/>
              <a:gd name="connsiteX11" fmla="*/ 2238375 w 2650596"/>
              <a:gd name="connsiteY11" fmla="*/ 6362700 h 6858000"/>
              <a:gd name="connsiteX12" fmla="*/ 2571750 w 2650596"/>
              <a:gd name="connsiteY12" fmla="*/ 6534150 h 6858000"/>
              <a:gd name="connsiteX13" fmla="*/ 2647950 w 2650596"/>
              <a:gd name="connsiteY13" fmla="*/ 6737350 h 6858000"/>
              <a:gd name="connsiteX14" fmla="*/ 2625725 w 2650596"/>
              <a:gd name="connsiteY14" fmla="*/ 6857999 h 6858000"/>
              <a:gd name="connsiteX15" fmla="*/ 0 w 2650596"/>
              <a:gd name="connsiteY15" fmla="*/ 6858000 h 6858000"/>
              <a:gd name="connsiteX16" fmla="*/ 0 w 2650596"/>
              <a:gd name="connsiteY16" fmla="*/ 0 h 6858000"/>
              <a:gd name="connsiteX0" fmla="*/ 0 w 3054350"/>
              <a:gd name="connsiteY0" fmla="*/ 0 h 6858000"/>
              <a:gd name="connsiteX1" fmla="*/ 2628900 w 3054350"/>
              <a:gd name="connsiteY1" fmla="*/ 0 h 6858000"/>
              <a:gd name="connsiteX2" fmla="*/ 2638425 w 3054350"/>
              <a:gd name="connsiteY2" fmla="*/ 114300 h 6858000"/>
              <a:gd name="connsiteX3" fmla="*/ 2514600 w 3054350"/>
              <a:gd name="connsiteY3" fmla="*/ 371475 h 6858000"/>
              <a:gd name="connsiteX4" fmla="*/ 2171700 w 3054350"/>
              <a:gd name="connsiteY4" fmla="*/ 476250 h 6858000"/>
              <a:gd name="connsiteX5" fmla="*/ 1114425 w 3054350"/>
              <a:gd name="connsiteY5" fmla="*/ 476250 h 6858000"/>
              <a:gd name="connsiteX6" fmla="*/ 657225 w 3054350"/>
              <a:gd name="connsiteY6" fmla="*/ 590550 h 6858000"/>
              <a:gd name="connsiteX7" fmla="*/ 533400 w 3054350"/>
              <a:gd name="connsiteY7" fmla="*/ 1047750 h 6858000"/>
              <a:gd name="connsiteX8" fmla="*/ 533400 w 3054350"/>
              <a:gd name="connsiteY8" fmla="*/ 5810250 h 6858000"/>
              <a:gd name="connsiteX9" fmla="*/ 676275 w 3054350"/>
              <a:gd name="connsiteY9" fmla="*/ 6257925 h 6858000"/>
              <a:gd name="connsiteX10" fmla="*/ 1190625 w 3054350"/>
              <a:gd name="connsiteY10" fmla="*/ 6362700 h 6858000"/>
              <a:gd name="connsiteX11" fmla="*/ 2238375 w 3054350"/>
              <a:gd name="connsiteY11" fmla="*/ 6362700 h 6858000"/>
              <a:gd name="connsiteX12" fmla="*/ 2571750 w 3054350"/>
              <a:gd name="connsiteY12" fmla="*/ 6534150 h 6858000"/>
              <a:gd name="connsiteX13" fmla="*/ 2625725 w 3054350"/>
              <a:gd name="connsiteY13" fmla="*/ 6857999 h 6858000"/>
              <a:gd name="connsiteX14" fmla="*/ 0 w 3054350"/>
              <a:gd name="connsiteY14" fmla="*/ 6858000 h 6858000"/>
              <a:gd name="connsiteX15" fmla="*/ 0 w 3054350"/>
              <a:gd name="connsiteY15" fmla="*/ 0 h 6858000"/>
              <a:gd name="connsiteX0" fmla="*/ 0 w 2651125"/>
              <a:gd name="connsiteY0" fmla="*/ 0 h 6858000"/>
              <a:gd name="connsiteX1" fmla="*/ 2628900 w 2651125"/>
              <a:gd name="connsiteY1" fmla="*/ 0 h 6858000"/>
              <a:gd name="connsiteX2" fmla="*/ 2638425 w 2651125"/>
              <a:gd name="connsiteY2" fmla="*/ 114300 h 6858000"/>
              <a:gd name="connsiteX3" fmla="*/ 2514600 w 2651125"/>
              <a:gd name="connsiteY3" fmla="*/ 371475 h 6858000"/>
              <a:gd name="connsiteX4" fmla="*/ 2171700 w 2651125"/>
              <a:gd name="connsiteY4" fmla="*/ 476250 h 6858000"/>
              <a:gd name="connsiteX5" fmla="*/ 1114425 w 2651125"/>
              <a:gd name="connsiteY5" fmla="*/ 476250 h 6858000"/>
              <a:gd name="connsiteX6" fmla="*/ 657225 w 2651125"/>
              <a:gd name="connsiteY6" fmla="*/ 590550 h 6858000"/>
              <a:gd name="connsiteX7" fmla="*/ 533400 w 2651125"/>
              <a:gd name="connsiteY7" fmla="*/ 1047750 h 6858000"/>
              <a:gd name="connsiteX8" fmla="*/ 533400 w 2651125"/>
              <a:gd name="connsiteY8" fmla="*/ 5810250 h 6858000"/>
              <a:gd name="connsiteX9" fmla="*/ 676275 w 2651125"/>
              <a:gd name="connsiteY9" fmla="*/ 6257925 h 6858000"/>
              <a:gd name="connsiteX10" fmla="*/ 1190625 w 2651125"/>
              <a:gd name="connsiteY10" fmla="*/ 6362700 h 6858000"/>
              <a:gd name="connsiteX11" fmla="*/ 2238375 w 2651125"/>
              <a:gd name="connsiteY11" fmla="*/ 6362700 h 6858000"/>
              <a:gd name="connsiteX12" fmla="*/ 2571750 w 2651125"/>
              <a:gd name="connsiteY12" fmla="*/ 6534150 h 6858000"/>
              <a:gd name="connsiteX13" fmla="*/ 2625725 w 2651125"/>
              <a:gd name="connsiteY13" fmla="*/ 6857999 h 6858000"/>
              <a:gd name="connsiteX14" fmla="*/ 0 w 2651125"/>
              <a:gd name="connsiteY14" fmla="*/ 6858000 h 6858000"/>
              <a:gd name="connsiteX15" fmla="*/ 0 w 26511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76275 w 2663825"/>
              <a:gd name="connsiteY9" fmla="*/ 6257925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33400 w 2663825"/>
              <a:gd name="connsiteY8" fmla="*/ 58102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33400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57225 w 2663825"/>
              <a:gd name="connsiteY6" fmla="*/ 590550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638425 w 2663825"/>
              <a:gd name="connsiteY2" fmla="*/ 114300 h 6858000"/>
              <a:gd name="connsiteX3" fmla="*/ 2514600 w 2663825"/>
              <a:gd name="connsiteY3" fmla="*/ 371475 h 6858000"/>
              <a:gd name="connsiteX4" fmla="*/ 2171700 w 2663825"/>
              <a:gd name="connsiteY4" fmla="*/ 476250 h 6858000"/>
              <a:gd name="connsiteX5" fmla="*/ 1114425 w 2663825"/>
              <a:gd name="connsiteY5" fmla="*/ 476250 h 6858000"/>
              <a:gd name="connsiteX6" fmla="*/ 663575 w 2663825"/>
              <a:gd name="connsiteY6" fmla="*/ 606425 h 6858000"/>
              <a:gd name="connsiteX7" fmla="*/ 542925 w 2663825"/>
              <a:gd name="connsiteY7" fmla="*/ 1047750 h 6858000"/>
              <a:gd name="connsiteX8" fmla="*/ 542925 w 2663825"/>
              <a:gd name="connsiteY8" fmla="*/ 5797550 h 6858000"/>
              <a:gd name="connsiteX9" fmla="*/ 685800 w 2663825"/>
              <a:gd name="connsiteY9" fmla="*/ 6254750 h 6858000"/>
              <a:gd name="connsiteX10" fmla="*/ 1190625 w 2663825"/>
              <a:gd name="connsiteY10" fmla="*/ 6362700 h 6858000"/>
              <a:gd name="connsiteX11" fmla="*/ 2238375 w 2663825"/>
              <a:gd name="connsiteY11" fmla="*/ 6362700 h 6858000"/>
              <a:gd name="connsiteX12" fmla="*/ 2571750 w 2663825"/>
              <a:gd name="connsiteY12" fmla="*/ 6534150 h 6858000"/>
              <a:gd name="connsiteX13" fmla="*/ 2625725 w 2663825"/>
              <a:gd name="connsiteY13" fmla="*/ 6857999 h 6858000"/>
              <a:gd name="connsiteX14" fmla="*/ 0 w 2663825"/>
              <a:gd name="connsiteY14" fmla="*/ 6858000 h 6858000"/>
              <a:gd name="connsiteX15" fmla="*/ 0 w 2663825"/>
              <a:gd name="connsiteY15" fmla="*/ 0 h 6858000"/>
              <a:gd name="connsiteX0" fmla="*/ 0 w 2663825"/>
              <a:gd name="connsiteY0" fmla="*/ 0 h 6858000"/>
              <a:gd name="connsiteX1" fmla="*/ 2628900 w 2663825"/>
              <a:gd name="connsiteY1" fmla="*/ 0 h 6858000"/>
              <a:gd name="connsiteX2" fmla="*/ 2514600 w 2663825"/>
              <a:gd name="connsiteY2" fmla="*/ 371475 h 6858000"/>
              <a:gd name="connsiteX3" fmla="*/ 2171700 w 2663825"/>
              <a:gd name="connsiteY3" fmla="*/ 476250 h 6858000"/>
              <a:gd name="connsiteX4" fmla="*/ 1114425 w 2663825"/>
              <a:gd name="connsiteY4" fmla="*/ 476250 h 6858000"/>
              <a:gd name="connsiteX5" fmla="*/ 663575 w 2663825"/>
              <a:gd name="connsiteY5" fmla="*/ 606425 h 6858000"/>
              <a:gd name="connsiteX6" fmla="*/ 542925 w 2663825"/>
              <a:gd name="connsiteY6" fmla="*/ 1047750 h 6858000"/>
              <a:gd name="connsiteX7" fmla="*/ 542925 w 2663825"/>
              <a:gd name="connsiteY7" fmla="*/ 5797550 h 6858000"/>
              <a:gd name="connsiteX8" fmla="*/ 685800 w 2663825"/>
              <a:gd name="connsiteY8" fmla="*/ 6254750 h 6858000"/>
              <a:gd name="connsiteX9" fmla="*/ 1190625 w 2663825"/>
              <a:gd name="connsiteY9" fmla="*/ 6362700 h 6858000"/>
              <a:gd name="connsiteX10" fmla="*/ 2238375 w 2663825"/>
              <a:gd name="connsiteY10" fmla="*/ 6362700 h 6858000"/>
              <a:gd name="connsiteX11" fmla="*/ 2571750 w 2663825"/>
              <a:gd name="connsiteY11" fmla="*/ 6534150 h 6858000"/>
              <a:gd name="connsiteX12" fmla="*/ 2625725 w 2663825"/>
              <a:gd name="connsiteY12" fmla="*/ 6857999 h 6858000"/>
              <a:gd name="connsiteX13" fmla="*/ 0 w 2663825"/>
              <a:gd name="connsiteY13" fmla="*/ 6858000 h 6858000"/>
              <a:gd name="connsiteX14" fmla="*/ 0 w 2663825"/>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 name="connsiteX0" fmla="*/ 0 w 2667000"/>
              <a:gd name="connsiteY0" fmla="*/ 0 h 6858000"/>
              <a:gd name="connsiteX1" fmla="*/ 2628900 w 2667000"/>
              <a:gd name="connsiteY1" fmla="*/ 0 h 6858000"/>
              <a:gd name="connsiteX2" fmla="*/ 2514600 w 2667000"/>
              <a:gd name="connsiteY2" fmla="*/ 371475 h 6858000"/>
              <a:gd name="connsiteX3" fmla="*/ 2171700 w 2667000"/>
              <a:gd name="connsiteY3" fmla="*/ 476250 h 6858000"/>
              <a:gd name="connsiteX4" fmla="*/ 1114425 w 2667000"/>
              <a:gd name="connsiteY4" fmla="*/ 476250 h 6858000"/>
              <a:gd name="connsiteX5" fmla="*/ 663575 w 2667000"/>
              <a:gd name="connsiteY5" fmla="*/ 606425 h 6858000"/>
              <a:gd name="connsiteX6" fmla="*/ 542925 w 2667000"/>
              <a:gd name="connsiteY6" fmla="*/ 1047750 h 6858000"/>
              <a:gd name="connsiteX7" fmla="*/ 542925 w 2667000"/>
              <a:gd name="connsiteY7" fmla="*/ 5797550 h 6858000"/>
              <a:gd name="connsiteX8" fmla="*/ 685800 w 2667000"/>
              <a:gd name="connsiteY8" fmla="*/ 6254750 h 6858000"/>
              <a:gd name="connsiteX9" fmla="*/ 1190625 w 2667000"/>
              <a:gd name="connsiteY9" fmla="*/ 6362700 h 6858000"/>
              <a:gd name="connsiteX10" fmla="*/ 2238375 w 2667000"/>
              <a:gd name="connsiteY10" fmla="*/ 6362700 h 6858000"/>
              <a:gd name="connsiteX11" fmla="*/ 2571750 w 2667000"/>
              <a:gd name="connsiteY11" fmla="*/ 6534150 h 6858000"/>
              <a:gd name="connsiteX12" fmla="*/ 2625725 w 2667000"/>
              <a:gd name="connsiteY12" fmla="*/ 6857999 h 6858000"/>
              <a:gd name="connsiteX13" fmla="*/ 0 w 2667000"/>
              <a:gd name="connsiteY13" fmla="*/ 6858000 h 6858000"/>
              <a:gd name="connsiteX14" fmla="*/ 0 w 2667000"/>
              <a:gd name="connsiteY1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7000" h="6858000">
                <a:moveTo>
                  <a:pt x="0" y="0"/>
                </a:moveTo>
                <a:lnTo>
                  <a:pt x="2628900" y="0"/>
                </a:lnTo>
                <a:cubicBezTo>
                  <a:pt x="2667000" y="127000"/>
                  <a:pt x="2616200" y="263525"/>
                  <a:pt x="2514600" y="371475"/>
                </a:cubicBezTo>
                <a:cubicBezTo>
                  <a:pt x="2422525" y="457200"/>
                  <a:pt x="2308225" y="479425"/>
                  <a:pt x="2171700" y="476250"/>
                </a:cubicBezTo>
                <a:lnTo>
                  <a:pt x="1114425" y="476250"/>
                </a:lnTo>
                <a:cubicBezTo>
                  <a:pt x="884238" y="479425"/>
                  <a:pt x="758825" y="492125"/>
                  <a:pt x="663575" y="606425"/>
                </a:cubicBezTo>
                <a:cubicBezTo>
                  <a:pt x="565150" y="736600"/>
                  <a:pt x="549275" y="873125"/>
                  <a:pt x="542925" y="1047750"/>
                </a:cubicBezTo>
                <a:lnTo>
                  <a:pt x="542925" y="5797550"/>
                </a:lnTo>
                <a:cubicBezTo>
                  <a:pt x="544513" y="5970588"/>
                  <a:pt x="577850" y="6160558"/>
                  <a:pt x="685800" y="6254750"/>
                </a:cubicBezTo>
                <a:cubicBezTo>
                  <a:pt x="793750" y="6348942"/>
                  <a:pt x="993775" y="6359525"/>
                  <a:pt x="1190625" y="6362700"/>
                </a:cubicBezTo>
                <a:lnTo>
                  <a:pt x="2238375" y="6362700"/>
                </a:lnTo>
                <a:cubicBezTo>
                  <a:pt x="2401887" y="6359525"/>
                  <a:pt x="2519892" y="6454775"/>
                  <a:pt x="2571750" y="6534150"/>
                </a:cubicBezTo>
                <a:cubicBezTo>
                  <a:pt x="2636308" y="6616700"/>
                  <a:pt x="2663825" y="6781799"/>
                  <a:pt x="2625725" y="6857999"/>
                </a:cubicBezTo>
                <a:lnTo>
                  <a:pt x="0" y="6858000"/>
                </a:lnTo>
                <a:lnTo>
                  <a:pt x="0" y="0"/>
                </a:lnTo>
                <a:close/>
              </a:path>
            </a:pathLst>
          </a:custGeom>
          <a:gradFill>
            <a:gsLst>
              <a:gs pos="0">
                <a:srgbClr val="B88ABD"/>
              </a:gs>
              <a:gs pos="50000">
                <a:srgbClr val="9163A8"/>
              </a:gs>
              <a:gs pos="50000">
                <a:srgbClr val="6B3C9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Text Placeholder 15"/>
          <p:cNvSpPr>
            <a:spLocks noGrp="1"/>
          </p:cNvSpPr>
          <p:nvPr>
            <p:ph type="body" sz="quarter" idx="11"/>
          </p:nvPr>
        </p:nvSpPr>
        <p:spPr>
          <a:xfrm>
            <a:off x="904875" y="1970088"/>
            <a:ext cx="3560763" cy="604837"/>
          </a:xfrm>
        </p:spPr>
        <p:txBody>
          <a:bodyPr/>
          <a:lstStyle>
            <a:lvl1pPr marL="342900" indent="-342900">
              <a:buNone/>
              <a:defRPr lang="en-US" sz="1600" b="1" kern="1200" dirty="0" smtClean="0">
                <a:solidFill>
                  <a:srgbClr val="B589BB"/>
                </a:solidFill>
                <a:latin typeface="Arial" charset="0"/>
                <a:ea typeface="ＭＳ Ｐゴシック" charset="-128"/>
                <a:cs typeface="ＭＳ Ｐゴシック" charset="-128"/>
              </a:defRPr>
            </a:lvl1pPr>
          </a:lstStyle>
          <a:p>
            <a:pPr lvl="0"/>
            <a:r>
              <a:rPr lang="en-US" smtClean="0"/>
              <a:t>Click to edit Master text styles</a:t>
            </a:r>
          </a:p>
        </p:txBody>
      </p:sp>
      <p:sp>
        <p:nvSpPr>
          <p:cNvPr id="17" name="Title 16"/>
          <p:cNvSpPr>
            <a:spLocks noGrp="1"/>
          </p:cNvSpPr>
          <p:nvPr>
            <p:ph type="title"/>
          </p:nvPr>
        </p:nvSpPr>
        <p:spPr>
          <a:xfrm>
            <a:off x="875322" y="1066800"/>
            <a:ext cx="7772400" cy="639763"/>
          </a:xfrm>
        </p:spPr>
        <p:txBody>
          <a:bodyPr/>
          <a:lstStyle>
            <a:lvl1pPr algn="l" rtl="0" eaLnBrk="0" fontAlgn="base" hangingPunct="0">
              <a:spcBef>
                <a:spcPct val="0"/>
              </a:spcBef>
              <a:spcAft>
                <a:spcPct val="0"/>
              </a:spcAft>
              <a:defRPr lang="en-US" sz="3200" b="1" kern="1200" dirty="0">
                <a:solidFill>
                  <a:schemeClr val="bg1"/>
                </a:solidFill>
                <a:latin typeface="Arial" charset="0"/>
                <a:ea typeface="ＭＳ Ｐゴシック" pitchFamily="34" charset="-128"/>
                <a:cs typeface="Arial" charset="0"/>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tangle 14"/>
          <p:cNvSpPr/>
          <p:nvPr/>
        </p:nvSpPr>
        <p:spPr>
          <a:xfrm>
            <a:off x="0" y="0"/>
            <a:ext cx="9144000" cy="6858000"/>
          </a:xfrm>
          <a:prstGeom prst="rect">
            <a:avLst/>
          </a:prstGeom>
          <a:gradFill>
            <a:gsLst>
              <a:gs pos="0">
                <a:srgbClr val="E8EEF1"/>
              </a:gs>
              <a:gs pos="25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Rectangle 15"/>
          <p:cNvSpPr/>
          <p:nvPr/>
        </p:nvSpPr>
        <p:spPr>
          <a:xfrm>
            <a:off x="0" y="6629400"/>
            <a:ext cx="9144000" cy="228600"/>
          </a:xfrm>
          <a:prstGeom prst="rect">
            <a:avLst/>
          </a:prstGeom>
          <a:gradFill>
            <a:gsLst>
              <a:gs pos="0">
                <a:srgbClr val="E3E9EF"/>
              </a:gs>
              <a:gs pos="50000">
                <a:srgbClr val="F0F3F7"/>
              </a:gs>
              <a:gs pos="100000">
                <a:srgbClr val="FDFEF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28" name="Title Placeholder 1"/>
          <p:cNvSpPr>
            <a:spLocks noGrp="1"/>
          </p:cNvSpPr>
          <p:nvPr>
            <p:ph type="title"/>
          </p:nvPr>
        </p:nvSpPr>
        <p:spPr bwMode="auto">
          <a:xfrm>
            <a:off x="228600" y="228600"/>
            <a:ext cx="7772400" cy="6397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301625" y="1143000"/>
            <a:ext cx="75438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228600" y="6618288"/>
            <a:ext cx="463550" cy="246062"/>
          </a:xfrm>
          <a:prstGeom prst="rect">
            <a:avLst/>
          </a:prstGeom>
          <a:noFill/>
          <a:ln w="9525">
            <a:noFill/>
            <a:miter lim="800000"/>
            <a:headEnd/>
            <a:tailEnd/>
          </a:ln>
        </p:spPr>
        <p:txBody>
          <a:bodyPr/>
          <a:lstStyle>
            <a:lvl1pPr algn="l" rtl="0" fontAlgn="base">
              <a:spcBef>
                <a:spcPct val="0"/>
              </a:spcBef>
              <a:spcAft>
                <a:spcPct val="0"/>
              </a:spcAft>
              <a:defRPr lang="en-US" sz="1000" kern="1200">
                <a:solidFill>
                  <a:srgbClr val="0DB6EC"/>
                </a:solidFill>
                <a:latin typeface="Arial" charset="0"/>
                <a:ea typeface="ＭＳ Ｐゴシック" charset="-128"/>
                <a:cs typeface="+mn-cs"/>
              </a:defRPr>
            </a:lvl1pPr>
          </a:lstStyle>
          <a:p>
            <a:pPr>
              <a:defRPr/>
            </a:pPr>
            <a:fld id="{F9192F18-6D0C-408E-BDC4-84FC9237E6CC}" type="slidenum">
              <a:rPr lang="en-US" smtClean="0"/>
              <a:pPr>
                <a:defRPr/>
              </a:pPr>
              <a:t>‹#›</a:t>
            </a:fld>
            <a:endParaRPr lang="en-US" sz="1200"/>
          </a:p>
        </p:txBody>
      </p:sp>
      <p:sp>
        <p:nvSpPr>
          <p:cNvPr id="10" name="Slide Number Placeholder 4"/>
          <p:cNvSpPr txBox="1">
            <a:spLocks/>
          </p:cNvSpPr>
          <p:nvPr/>
        </p:nvSpPr>
        <p:spPr bwMode="auto">
          <a:xfrm>
            <a:off x="576263" y="6616700"/>
            <a:ext cx="4572000" cy="427038"/>
          </a:xfrm>
          <a:prstGeom prst="rect">
            <a:avLst/>
          </a:prstGeom>
          <a:noFill/>
          <a:ln w="9525">
            <a:noFill/>
            <a:miter lim="800000"/>
            <a:headEnd/>
            <a:tailEnd/>
          </a:ln>
        </p:spPr>
        <p:txBody>
          <a:bodyPr/>
          <a:lstStyle/>
          <a:p>
            <a:pPr>
              <a:defRPr/>
            </a:pPr>
            <a:r>
              <a:rPr lang="en-US" sz="1000" dirty="0">
                <a:solidFill>
                  <a:srgbClr val="A3A3A3"/>
                </a:solidFill>
                <a:ea typeface="ＭＳ Ｐゴシック" charset="-128"/>
                <a:cs typeface="+mn-cs"/>
              </a:rPr>
              <a:t>Quantum Confidential</a:t>
            </a:r>
          </a:p>
        </p:txBody>
      </p:sp>
      <p:sp>
        <p:nvSpPr>
          <p:cNvPr id="11" name="Rectangle 7"/>
          <p:cNvSpPr>
            <a:spLocks noGrp="1" noChangeArrowheads="1"/>
          </p:cNvSpPr>
          <p:nvPr/>
        </p:nvSpPr>
        <p:spPr bwMode="auto">
          <a:xfrm>
            <a:off x="455613" y="6605588"/>
            <a:ext cx="171450" cy="247650"/>
          </a:xfrm>
          <a:prstGeom prst="rect">
            <a:avLst/>
          </a:prstGeom>
          <a:noFill/>
          <a:ln w="9525">
            <a:noFill/>
            <a:miter lim="800000"/>
            <a:headEnd/>
            <a:tailEnd/>
          </a:ln>
        </p:spPr>
        <p:txBody>
          <a:bodyPr/>
          <a:lstStyle/>
          <a:p>
            <a:pPr>
              <a:defRPr/>
            </a:pPr>
            <a:r>
              <a:rPr lang="en-US" sz="1100" dirty="0">
                <a:solidFill>
                  <a:srgbClr val="A3A3A3"/>
                </a:solidFill>
                <a:ea typeface="ＭＳ Ｐゴシック" charset="-128"/>
                <a:cs typeface="+mn-cs"/>
              </a:rPr>
              <a:t>|</a:t>
            </a:r>
          </a:p>
        </p:txBody>
      </p:sp>
      <p:cxnSp>
        <p:nvCxnSpPr>
          <p:cNvPr id="12" name="Straight Connector 11"/>
          <p:cNvCxnSpPr/>
          <p:nvPr/>
        </p:nvCxnSpPr>
        <p:spPr>
          <a:xfrm>
            <a:off x="381000" y="914400"/>
            <a:ext cx="8382000" cy="1588"/>
          </a:xfrm>
          <a:prstGeom prst="line">
            <a:avLst/>
          </a:prstGeom>
          <a:ln>
            <a:solidFill>
              <a:schemeClr val="bg1">
                <a:lumMod val="75000"/>
              </a:schemeClr>
            </a:solidFill>
          </a:ln>
        </p:spPr>
        <p:style>
          <a:lnRef idx="1">
            <a:schemeClr val="accent4"/>
          </a:lnRef>
          <a:fillRef idx="0">
            <a:schemeClr val="accent4"/>
          </a:fillRef>
          <a:effectRef idx="0">
            <a:schemeClr val="accent4"/>
          </a:effectRef>
          <a:fontRef idx="minor">
            <a:schemeClr val="tx1"/>
          </a:fontRef>
        </p:style>
      </p:cxnSp>
      <p:pic>
        <p:nvPicPr>
          <p:cNvPr id="1034" name="Picture 12" descr="Logo_lockup_042012.png"/>
          <p:cNvPicPr>
            <a:picLocks noChangeAspect="1"/>
          </p:cNvPicPr>
          <p:nvPr/>
        </p:nvPicPr>
        <p:blipFill>
          <a:blip r:embed="rId15" cstate="print"/>
          <a:srcRect/>
          <a:stretch>
            <a:fillRect/>
          </a:stretch>
        </p:blipFill>
        <p:spPr bwMode="auto">
          <a:xfrm>
            <a:off x="7561263" y="6173788"/>
            <a:ext cx="1354137" cy="6842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rtl="0" eaLnBrk="1" fontAlgn="base" hangingPunct="1">
        <a:spcBef>
          <a:spcPct val="0"/>
        </a:spcBef>
        <a:spcAft>
          <a:spcPct val="0"/>
        </a:spcAft>
        <a:defRPr lang="en-US" sz="3200" kern="1200" dirty="0">
          <a:solidFill>
            <a:srgbClr val="0076BB"/>
          </a:solidFill>
          <a:latin typeface="Arial" pitchFamily="34" charset="0"/>
          <a:ea typeface="ＭＳ Ｐゴシック" charset="-128"/>
          <a:cs typeface="Arial" pitchFamily="34" charset="0"/>
        </a:defRPr>
      </a:lvl1pPr>
      <a:lvl2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2pPr>
      <a:lvl3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3pPr>
      <a:lvl4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4pPr>
      <a:lvl5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5pPr>
      <a:lvl6pPr marL="457200" algn="l" rtl="0" eaLnBrk="1" fontAlgn="base" hangingPunct="1">
        <a:spcBef>
          <a:spcPct val="0"/>
        </a:spcBef>
        <a:spcAft>
          <a:spcPct val="0"/>
        </a:spcAft>
        <a:defRPr sz="3200">
          <a:solidFill>
            <a:srgbClr val="0076BB"/>
          </a:solidFill>
          <a:latin typeface="Arial" charset="0"/>
          <a:ea typeface="ＭＳ Ｐゴシック" charset="-128"/>
          <a:cs typeface="Arial" charset="0"/>
        </a:defRPr>
      </a:lvl6pPr>
      <a:lvl7pPr marL="914400" algn="l" rtl="0" eaLnBrk="1" fontAlgn="base" hangingPunct="1">
        <a:spcBef>
          <a:spcPct val="0"/>
        </a:spcBef>
        <a:spcAft>
          <a:spcPct val="0"/>
        </a:spcAft>
        <a:defRPr sz="3200">
          <a:solidFill>
            <a:srgbClr val="0076BB"/>
          </a:solidFill>
          <a:latin typeface="Arial" charset="0"/>
          <a:ea typeface="ＭＳ Ｐゴシック" charset="-128"/>
          <a:cs typeface="Arial" charset="0"/>
        </a:defRPr>
      </a:lvl7pPr>
      <a:lvl8pPr marL="1371600" algn="l" rtl="0" eaLnBrk="1" fontAlgn="base" hangingPunct="1">
        <a:spcBef>
          <a:spcPct val="0"/>
        </a:spcBef>
        <a:spcAft>
          <a:spcPct val="0"/>
        </a:spcAft>
        <a:defRPr sz="3200">
          <a:solidFill>
            <a:srgbClr val="0076BB"/>
          </a:solidFill>
          <a:latin typeface="Arial" charset="0"/>
          <a:ea typeface="ＭＳ Ｐゴシック" charset="-128"/>
          <a:cs typeface="Arial" charset="0"/>
        </a:defRPr>
      </a:lvl8pPr>
      <a:lvl9pPr marL="1828800" algn="l" rtl="0" eaLnBrk="1" fontAlgn="base" hangingPunct="1">
        <a:spcBef>
          <a:spcPct val="0"/>
        </a:spcBef>
        <a:spcAft>
          <a:spcPct val="0"/>
        </a:spcAft>
        <a:defRPr sz="3200">
          <a:solidFill>
            <a:srgbClr val="0076BB"/>
          </a:solidFill>
          <a:latin typeface="Arial" charset="0"/>
          <a:ea typeface="ＭＳ Ｐゴシック" charset="-128"/>
          <a:cs typeface="Arial" charset="0"/>
        </a:defRPr>
      </a:lvl9pPr>
    </p:titleStyle>
    <p:bodyStyle>
      <a:lvl1pPr marL="342900" indent="-342900" algn="l" defTabSz="457200" rtl="0" eaLnBrk="1" fontAlgn="base" hangingPunct="1">
        <a:spcBef>
          <a:spcPct val="20000"/>
        </a:spcBef>
        <a:spcAft>
          <a:spcPct val="0"/>
        </a:spcAft>
        <a:buClr>
          <a:srgbClr val="0DB6EC"/>
        </a:buClr>
        <a:buSzPct val="75000"/>
        <a:buFont typeface="Wingdings" pitchFamily="2" charset="2"/>
        <a:buChar char="§"/>
        <a:defRPr lang="en-US" sz="2400" dirty="0">
          <a:solidFill>
            <a:srgbClr val="666666"/>
          </a:solidFill>
          <a:latin typeface="Arial" pitchFamily="34" charset="0"/>
          <a:ea typeface="ＭＳ Ｐゴシック" charset="0"/>
          <a:cs typeface="Arial" pitchFamily="34" charset="0"/>
        </a:defRPr>
      </a:lvl1pPr>
      <a:lvl2pPr marL="742950" indent="-285750" algn="l" defTabSz="457200" rtl="0" eaLnBrk="1" fontAlgn="base" hangingPunct="1">
        <a:spcBef>
          <a:spcPct val="20000"/>
        </a:spcBef>
        <a:spcAft>
          <a:spcPct val="0"/>
        </a:spcAft>
        <a:buClr>
          <a:srgbClr val="0DB6EC"/>
        </a:buClr>
        <a:buFont typeface="Arial" charset="0"/>
        <a:buChar char="–"/>
        <a:defRPr lang="en-US" dirty="0">
          <a:solidFill>
            <a:srgbClr val="666666"/>
          </a:solidFill>
          <a:latin typeface="Arial" pitchFamily="34" charset="0"/>
          <a:ea typeface="ＭＳ Ｐゴシック" charset="0"/>
          <a:cs typeface="Arial" pitchFamily="34" charset="0"/>
        </a:defRPr>
      </a:lvl2pPr>
      <a:lvl3pPr marL="11430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3pPr>
      <a:lvl4pPr marL="1600200" indent="-228600" algn="l" defTabSz="457200" rtl="0" eaLnBrk="1" fontAlgn="base" hangingPunct="1">
        <a:spcBef>
          <a:spcPct val="20000"/>
        </a:spcBef>
        <a:spcAft>
          <a:spcPct val="0"/>
        </a:spcAft>
        <a:buClr>
          <a:srgbClr val="0DB6EC"/>
        </a:buClr>
        <a:buFont typeface="Arial" charset="0"/>
        <a:buChar char="–"/>
        <a:defRPr lang="en-US" sz="1600" dirty="0">
          <a:solidFill>
            <a:srgbClr val="666666"/>
          </a:solidFill>
          <a:latin typeface="Arial" pitchFamily="34" charset="0"/>
          <a:ea typeface="ＭＳ Ｐゴシック" charset="0"/>
          <a:cs typeface="Arial" pitchFamily="34" charset="0"/>
        </a:defRPr>
      </a:lvl4pPr>
      <a:lvl5pPr marL="20574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0.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0.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2.png"/><Relationship Id="rId3" Type="http://schemas.openxmlformats.org/officeDocument/2006/relationships/image" Target="../media/image9.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6"/>
          </p:nvPr>
        </p:nvSpPr>
        <p:spPr/>
        <p:txBody>
          <a:bodyPr/>
          <a:lstStyle/>
          <a:p>
            <a:r>
              <a:rPr lang="en-US" dirty="0" err="1" smtClean="0"/>
              <a:t>StorNext</a:t>
            </a:r>
            <a:r>
              <a:rPr lang="en-US" dirty="0" smtClean="0"/>
              <a:t> Advanced Architecture</a:t>
            </a:r>
            <a:endParaRPr lang="en-US" dirty="0"/>
          </a:p>
        </p:txBody>
      </p:sp>
      <p:sp>
        <p:nvSpPr>
          <p:cNvPr id="7" name="Text Placeholder 6"/>
          <p:cNvSpPr>
            <a:spLocks noGrp="1"/>
          </p:cNvSpPr>
          <p:nvPr>
            <p:ph type="body" sz="quarter" idx="13"/>
          </p:nvPr>
        </p:nvSpPr>
        <p:spPr>
          <a:xfrm>
            <a:off x="1981199" y="3444875"/>
            <a:ext cx="3534937" cy="746125"/>
          </a:xfrm>
        </p:spPr>
        <p:txBody>
          <a:bodyPr/>
          <a:lstStyle/>
          <a:p>
            <a:r>
              <a:rPr lang="en-US" dirty="0" smtClean="0"/>
              <a:t>Presented by Steve Cole</a:t>
            </a:r>
            <a:endParaRPr lang="en-US" dirty="0"/>
          </a:p>
        </p:txBody>
      </p:sp>
      <p:sp>
        <p:nvSpPr>
          <p:cNvPr id="8" name="Text Placeholder 7"/>
          <p:cNvSpPr>
            <a:spLocks noGrp="1"/>
          </p:cNvSpPr>
          <p:nvPr>
            <p:ph type="body" sz="quarter" idx="15"/>
          </p:nvPr>
        </p:nvSpPr>
        <p:spPr>
          <a:xfrm>
            <a:off x="1981200" y="4385846"/>
            <a:ext cx="3549805" cy="338554"/>
          </a:xfrm>
        </p:spPr>
        <p:txBody>
          <a:bodyPr/>
          <a:lstStyle/>
          <a:p>
            <a:r>
              <a:rPr lang="en-US" dirty="0" smtClean="0"/>
              <a:t>August 2012</a:t>
            </a:r>
            <a:endParaRPr lang="en-US" dirty="0"/>
          </a:p>
        </p:txBody>
      </p:sp>
      <p:pic>
        <p:nvPicPr>
          <p:cNvPr id="5" name="Picture 2" descr="Z:\Educational Services\Courseware\Disk Backup\Hot Topics\Hot_Topic_Logo_1000x976.gif"/>
          <p:cNvPicPr>
            <a:picLocks noChangeAspect="1" noChangeArrowheads="1"/>
          </p:cNvPicPr>
          <p:nvPr/>
        </p:nvPicPr>
        <p:blipFill>
          <a:blip r:embed="rId2" cstate="print"/>
          <a:srcRect/>
          <a:stretch>
            <a:fillRect/>
          </a:stretch>
        </p:blipFill>
        <p:spPr bwMode="auto">
          <a:xfrm rot="20454071">
            <a:off x="6711174" y="2732253"/>
            <a:ext cx="2148928" cy="2096843"/>
          </a:xfrm>
          <a:prstGeom prst="rect">
            <a:avLst/>
          </a:prstGeom>
          <a:noFill/>
          <a:ln w="9525">
            <a:noFill/>
            <a:miter lim="800000"/>
            <a:headEnd/>
            <a:tailEnd/>
          </a:ln>
        </p:spPr>
      </p:pic>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Installing CVFS kernel module	</a:t>
            </a:r>
          </a:p>
        </p:txBody>
      </p:sp>
      <p:sp>
        <p:nvSpPr>
          <p:cNvPr id="8195" name="Content Placeholder 2"/>
          <p:cNvSpPr>
            <a:spLocks noGrp="1"/>
          </p:cNvSpPr>
          <p:nvPr>
            <p:ph idx="1"/>
          </p:nvPr>
        </p:nvSpPr>
        <p:spPr/>
        <p:txBody>
          <a:bodyPr/>
          <a:lstStyle/>
          <a:p>
            <a:pPr>
              <a:buFontTx/>
              <a:buNone/>
            </a:pPr>
            <a:r>
              <a:rPr lang="en-US" sz="1800" dirty="0" smtClean="0">
                <a:solidFill>
                  <a:srgbClr val="006AD6"/>
                </a:solidFill>
              </a:rPr>
              <a:t>[</a:t>
            </a:r>
            <a:r>
              <a:rPr lang="en-US" sz="1800" dirty="0" err="1" smtClean="0">
                <a:solidFill>
                  <a:srgbClr val="006AD6"/>
                </a:solidFill>
              </a:rPr>
              <a:t>root@dopey</a:t>
            </a:r>
            <a:r>
              <a:rPr lang="en-US" sz="1800" dirty="0" smtClean="0">
                <a:solidFill>
                  <a:srgbClr val="006AD6"/>
                </a:solidFill>
              </a:rPr>
              <a:t> install]# make clobber</a:t>
            </a:r>
          </a:p>
          <a:p>
            <a:pPr>
              <a:buFontTx/>
              <a:buNone/>
            </a:pPr>
            <a:endParaRPr lang="en-US" sz="1800" dirty="0" smtClean="0">
              <a:solidFill>
                <a:srgbClr val="006AD6"/>
              </a:solidFill>
            </a:endParaRPr>
          </a:p>
          <a:p>
            <a:pPr>
              <a:buFontTx/>
              <a:buNone/>
            </a:pPr>
            <a:r>
              <a:rPr lang="en-US" sz="1800" dirty="0" smtClean="0">
                <a:solidFill>
                  <a:schemeClr val="accent6"/>
                </a:solidFill>
              </a:rPr>
              <a:t>  CLEAN   /</a:t>
            </a:r>
            <a:r>
              <a:rPr lang="en-US" sz="1800" dirty="0" err="1" smtClean="0">
                <a:solidFill>
                  <a:schemeClr val="accent6"/>
                </a:solidFill>
              </a:rPr>
              <a:t>usr</a:t>
            </a:r>
            <a:r>
              <a:rPr lang="en-US" sz="1800" dirty="0" smtClean="0">
                <a:solidFill>
                  <a:schemeClr val="accent6"/>
                </a:solidFill>
              </a:rPr>
              <a:t>/</a:t>
            </a:r>
            <a:r>
              <a:rPr lang="en-US" sz="1800" dirty="0" err="1" smtClean="0">
                <a:solidFill>
                  <a:schemeClr val="accent6"/>
                </a:solidFill>
              </a:rPr>
              <a:t>cvfs</a:t>
            </a:r>
            <a:r>
              <a:rPr lang="en-US" sz="1800" dirty="0" smtClean="0">
                <a:solidFill>
                  <a:schemeClr val="accent6"/>
                </a:solidFill>
              </a:rPr>
              <a:t>/install/.</a:t>
            </a:r>
            <a:r>
              <a:rPr lang="en-US" sz="1800" dirty="0" err="1" smtClean="0">
                <a:solidFill>
                  <a:schemeClr val="accent6"/>
                </a:solidFill>
              </a:rPr>
              <a:t>tmp_versions</a:t>
            </a:r>
            <a:endParaRPr lang="en-US" sz="1800" dirty="0" smtClean="0">
              <a:solidFill>
                <a:schemeClr val="accent6"/>
              </a:solidFill>
            </a:endParaRPr>
          </a:p>
          <a:p>
            <a:pPr>
              <a:buFontTx/>
              <a:buNone/>
            </a:pPr>
            <a:r>
              <a:rPr lang="en-US" sz="1800" dirty="0" smtClean="0">
                <a:solidFill>
                  <a:schemeClr val="accent6"/>
                </a:solidFill>
              </a:rPr>
              <a:t>[</a:t>
            </a:r>
            <a:r>
              <a:rPr lang="en-US" sz="1800" dirty="0" err="1" smtClean="0">
                <a:solidFill>
                  <a:schemeClr val="accent6"/>
                </a:solidFill>
              </a:rPr>
              <a:t>root@dopey</a:t>
            </a:r>
            <a:r>
              <a:rPr lang="en-US" sz="1800" dirty="0" smtClean="0">
                <a:solidFill>
                  <a:schemeClr val="accent6"/>
                </a:solidFill>
              </a:rPr>
              <a:t> install]# make install</a:t>
            </a:r>
          </a:p>
          <a:p>
            <a:pPr>
              <a:buFontTx/>
              <a:buNone/>
            </a:pPr>
            <a:r>
              <a:rPr lang="en-US" sz="1800" dirty="0" smtClean="0">
                <a:solidFill>
                  <a:schemeClr val="accent6"/>
                </a:solidFill>
              </a:rPr>
              <a:t>  CC [M]  /</a:t>
            </a:r>
            <a:r>
              <a:rPr lang="en-US" sz="1800" dirty="0" err="1" smtClean="0">
                <a:solidFill>
                  <a:schemeClr val="accent6"/>
                </a:solidFill>
              </a:rPr>
              <a:t>usr</a:t>
            </a:r>
            <a:r>
              <a:rPr lang="en-US" sz="1800" dirty="0" smtClean="0">
                <a:solidFill>
                  <a:schemeClr val="accent6"/>
                </a:solidFill>
              </a:rPr>
              <a:t>/</a:t>
            </a:r>
            <a:r>
              <a:rPr lang="en-US" sz="1800" dirty="0" err="1" smtClean="0">
                <a:solidFill>
                  <a:schemeClr val="accent6"/>
                </a:solidFill>
              </a:rPr>
              <a:t>cvfs</a:t>
            </a:r>
            <a:r>
              <a:rPr lang="en-US" sz="1800" dirty="0" smtClean="0">
                <a:solidFill>
                  <a:schemeClr val="accent6"/>
                </a:solidFill>
              </a:rPr>
              <a:t>/install/</a:t>
            </a:r>
            <a:r>
              <a:rPr lang="en-US" sz="1800" dirty="0" err="1" smtClean="0">
                <a:solidFill>
                  <a:schemeClr val="accent6"/>
                </a:solidFill>
              </a:rPr>
              <a:t>linuxif_fs.o</a:t>
            </a:r>
            <a:endParaRPr lang="en-US" sz="1800" dirty="0" smtClean="0">
              <a:solidFill>
                <a:schemeClr val="accent6"/>
              </a:solidFill>
            </a:endParaRPr>
          </a:p>
          <a:p>
            <a:pPr>
              <a:buFontTx/>
              <a:buNone/>
            </a:pPr>
            <a:r>
              <a:rPr lang="en-US" sz="1800" dirty="0" smtClean="0">
                <a:solidFill>
                  <a:schemeClr val="accent6"/>
                </a:solidFill>
              </a:rPr>
              <a:t>  CC [M]  /</a:t>
            </a:r>
            <a:r>
              <a:rPr lang="en-US" sz="1800" dirty="0" err="1" smtClean="0">
                <a:solidFill>
                  <a:schemeClr val="accent6"/>
                </a:solidFill>
              </a:rPr>
              <a:t>usr</a:t>
            </a:r>
            <a:r>
              <a:rPr lang="en-US" sz="1800" dirty="0" smtClean="0">
                <a:solidFill>
                  <a:schemeClr val="accent6"/>
                </a:solidFill>
              </a:rPr>
              <a:t>/</a:t>
            </a:r>
            <a:r>
              <a:rPr lang="en-US" sz="1800" dirty="0" err="1" smtClean="0">
                <a:solidFill>
                  <a:schemeClr val="accent6"/>
                </a:solidFill>
              </a:rPr>
              <a:t>cvfs</a:t>
            </a:r>
            <a:r>
              <a:rPr lang="en-US" sz="1800" dirty="0" smtClean="0">
                <a:solidFill>
                  <a:schemeClr val="accent6"/>
                </a:solidFill>
              </a:rPr>
              <a:t>/install/</a:t>
            </a:r>
            <a:r>
              <a:rPr lang="en-US" sz="1800" dirty="0" err="1" smtClean="0">
                <a:solidFill>
                  <a:schemeClr val="accent6"/>
                </a:solidFill>
              </a:rPr>
              <a:t>linuxif_fs_common.o</a:t>
            </a:r>
            <a:endParaRPr lang="en-US" sz="1800" dirty="0" smtClean="0">
              <a:solidFill>
                <a:schemeClr val="accent6"/>
              </a:solidFill>
            </a:endParaRPr>
          </a:p>
          <a:p>
            <a:pPr>
              <a:buFontTx/>
              <a:buNone/>
            </a:pPr>
            <a:r>
              <a:rPr lang="en-US" sz="1800" dirty="0" smtClean="0">
                <a:solidFill>
                  <a:schemeClr val="accent6"/>
                </a:solidFill>
              </a:rPr>
              <a:t>  CC [M]  /</a:t>
            </a:r>
            <a:r>
              <a:rPr lang="en-US" sz="1800" dirty="0" err="1" smtClean="0">
                <a:solidFill>
                  <a:schemeClr val="accent6"/>
                </a:solidFill>
              </a:rPr>
              <a:t>usr</a:t>
            </a:r>
            <a:r>
              <a:rPr lang="en-US" sz="1800" dirty="0" smtClean="0">
                <a:solidFill>
                  <a:schemeClr val="accent6"/>
                </a:solidFill>
              </a:rPr>
              <a:t>/</a:t>
            </a:r>
            <a:r>
              <a:rPr lang="en-US" sz="1800" dirty="0" err="1" smtClean="0">
                <a:solidFill>
                  <a:schemeClr val="accent6"/>
                </a:solidFill>
              </a:rPr>
              <a:t>cvfs</a:t>
            </a:r>
            <a:r>
              <a:rPr lang="en-US" sz="1800" dirty="0" smtClean="0">
                <a:solidFill>
                  <a:schemeClr val="accent6"/>
                </a:solidFill>
              </a:rPr>
              <a:t>/install/</a:t>
            </a:r>
            <a:r>
              <a:rPr lang="en-US" sz="1800" dirty="0" err="1" smtClean="0">
                <a:solidFill>
                  <a:schemeClr val="accent6"/>
                </a:solidFill>
              </a:rPr>
              <a:t>linuxif_fsctl.o</a:t>
            </a:r>
            <a:endParaRPr lang="en-US" sz="1800" dirty="0" smtClean="0">
              <a:solidFill>
                <a:schemeClr val="accent6"/>
              </a:solidFill>
            </a:endParaRPr>
          </a:p>
          <a:p>
            <a:pPr>
              <a:buFontTx/>
              <a:buNone/>
            </a:pPr>
            <a:r>
              <a:rPr lang="en-US" sz="1800" dirty="0" smtClean="0">
                <a:solidFill>
                  <a:schemeClr val="accent6"/>
                </a:solidFill>
              </a:rPr>
              <a:t>  LD [M]  /</a:t>
            </a:r>
            <a:r>
              <a:rPr lang="en-US" sz="1800" dirty="0" err="1" smtClean="0">
                <a:solidFill>
                  <a:schemeClr val="accent6"/>
                </a:solidFill>
              </a:rPr>
              <a:t>usr</a:t>
            </a:r>
            <a:r>
              <a:rPr lang="en-US" sz="1800" dirty="0" smtClean="0">
                <a:solidFill>
                  <a:schemeClr val="accent6"/>
                </a:solidFill>
              </a:rPr>
              <a:t>/</a:t>
            </a:r>
            <a:r>
              <a:rPr lang="en-US" sz="1800" dirty="0" err="1" smtClean="0">
                <a:solidFill>
                  <a:schemeClr val="accent6"/>
                </a:solidFill>
              </a:rPr>
              <a:t>cvfs</a:t>
            </a:r>
            <a:r>
              <a:rPr lang="en-US" sz="1800" dirty="0" smtClean="0">
                <a:solidFill>
                  <a:schemeClr val="accent6"/>
                </a:solidFill>
              </a:rPr>
              <a:t>/install/</a:t>
            </a:r>
            <a:r>
              <a:rPr lang="en-US" sz="1800" dirty="0" err="1" smtClean="0">
                <a:solidFill>
                  <a:schemeClr val="accent6"/>
                </a:solidFill>
              </a:rPr>
              <a:t>cvfs.o</a:t>
            </a:r>
            <a:endParaRPr lang="en-US" sz="1800" dirty="0" smtClean="0">
              <a:solidFill>
                <a:schemeClr val="accent6"/>
              </a:solidFill>
            </a:endParaRPr>
          </a:p>
          <a:p>
            <a:pPr>
              <a:buFontTx/>
              <a:buNone/>
            </a:pPr>
            <a:r>
              <a:rPr lang="en-US" sz="1800" dirty="0" smtClean="0">
                <a:solidFill>
                  <a:schemeClr val="accent6"/>
                </a:solidFill>
              </a:rPr>
              <a:t>  Building modules, stage 2.</a:t>
            </a:r>
          </a:p>
          <a:p>
            <a:pPr>
              <a:buFontTx/>
              <a:buNone/>
            </a:pPr>
            <a:r>
              <a:rPr lang="en-US" sz="1800" dirty="0" smtClean="0">
                <a:solidFill>
                  <a:schemeClr val="accent6"/>
                </a:solidFill>
              </a:rPr>
              <a:t>  MODPOST</a:t>
            </a:r>
          </a:p>
          <a:p>
            <a:pPr>
              <a:buFontTx/>
              <a:buNone/>
            </a:pPr>
            <a:r>
              <a:rPr lang="en-US" sz="1800" dirty="0" smtClean="0">
                <a:solidFill>
                  <a:schemeClr val="accent6"/>
                </a:solidFill>
              </a:rPr>
              <a:t>  CC      /</a:t>
            </a:r>
            <a:r>
              <a:rPr lang="en-US" sz="1800" dirty="0" err="1" smtClean="0">
                <a:solidFill>
                  <a:schemeClr val="accent6"/>
                </a:solidFill>
              </a:rPr>
              <a:t>usr</a:t>
            </a:r>
            <a:r>
              <a:rPr lang="en-US" sz="1800" dirty="0" smtClean="0">
                <a:solidFill>
                  <a:schemeClr val="accent6"/>
                </a:solidFill>
              </a:rPr>
              <a:t>/</a:t>
            </a:r>
            <a:r>
              <a:rPr lang="en-US" sz="1800" dirty="0" err="1" smtClean="0">
                <a:solidFill>
                  <a:schemeClr val="accent6"/>
                </a:solidFill>
              </a:rPr>
              <a:t>cvfs</a:t>
            </a:r>
            <a:r>
              <a:rPr lang="en-US" sz="1800" dirty="0" smtClean="0">
                <a:solidFill>
                  <a:schemeClr val="accent6"/>
                </a:solidFill>
              </a:rPr>
              <a:t>/install/</a:t>
            </a:r>
            <a:r>
              <a:rPr lang="en-US" sz="1800" dirty="0" err="1" smtClean="0">
                <a:solidFill>
                  <a:schemeClr val="accent6"/>
                </a:solidFill>
              </a:rPr>
              <a:t>cvfs.mod.o</a:t>
            </a:r>
            <a:endParaRPr lang="en-US" sz="1800" dirty="0" smtClean="0">
              <a:solidFill>
                <a:schemeClr val="accent6"/>
              </a:solidFill>
            </a:endParaRPr>
          </a:p>
          <a:p>
            <a:pPr>
              <a:buFontTx/>
              <a:buNone/>
            </a:pPr>
            <a:r>
              <a:rPr lang="en-US" sz="1800" dirty="0" smtClean="0">
                <a:solidFill>
                  <a:schemeClr val="accent6"/>
                </a:solidFill>
              </a:rPr>
              <a:t>  LD [M]  /</a:t>
            </a:r>
            <a:r>
              <a:rPr lang="en-US" sz="1800" dirty="0" err="1" smtClean="0">
                <a:solidFill>
                  <a:schemeClr val="accent6"/>
                </a:solidFill>
              </a:rPr>
              <a:t>usr</a:t>
            </a:r>
            <a:r>
              <a:rPr lang="en-US" sz="1800" dirty="0" smtClean="0">
                <a:solidFill>
                  <a:schemeClr val="accent6"/>
                </a:solidFill>
              </a:rPr>
              <a:t>/</a:t>
            </a:r>
            <a:r>
              <a:rPr lang="en-US" sz="1800" dirty="0" err="1" smtClean="0">
                <a:solidFill>
                  <a:schemeClr val="accent6"/>
                </a:solidFill>
              </a:rPr>
              <a:t>cvfs</a:t>
            </a:r>
            <a:r>
              <a:rPr lang="en-US" sz="1800" dirty="0" smtClean="0">
                <a:solidFill>
                  <a:schemeClr val="accent6"/>
                </a:solidFill>
              </a:rPr>
              <a:t>/install/</a:t>
            </a:r>
            <a:r>
              <a:rPr lang="en-US" sz="1800" dirty="0" err="1" smtClean="0">
                <a:solidFill>
                  <a:schemeClr val="accent6"/>
                </a:solidFill>
              </a:rPr>
              <a:t>cvfs.ko</a:t>
            </a:r>
            <a:endParaRPr lang="en-US" sz="1800" dirty="0" smtClean="0">
              <a:solidFill>
                <a:schemeClr val="accent6"/>
              </a:solidFill>
            </a:endParaRPr>
          </a:p>
          <a:p>
            <a:pPr>
              <a:buFontTx/>
              <a:buNone/>
            </a:pPr>
            <a:r>
              <a:rPr lang="en-US" sz="1800" dirty="0" smtClean="0">
                <a:solidFill>
                  <a:schemeClr val="accent6"/>
                </a:solidFill>
              </a:rPr>
              <a:t>  INSTALL /</a:t>
            </a:r>
            <a:r>
              <a:rPr lang="en-US" sz="1800" dirty="0" err="1" smtClean="0">
                <a:solidFill>
                  <a:schemeClr val="accent6"/>
                </a:solidFill>
              </a:rPr>
              <a:t>usr</a:t>
            </a:r>
            <a:r>
              <a:rPr lang="en-US" sz="1800" dirty="0" smtClean="0">
                <a:solidFill>
                  <a:schemeClr val="accent6"/>
                </a:solidFill>
              </a:rPr>
              <a:t>/</a:t>
            </a:r>
            <a:r>
              <a:rPr lang="en-US" sz="1800" dirty="0" err="1" smtClean="0">
                <a:solidFill>
                  <a:schemeClr val="accent6"/>
                </a:solidFill>
              </a:rPr>
              <a:t>cvfs</a:t>
            </a:r>
            <a:r>
              <a:rPr lang="en-US" sz="1800" dirty="0" smtClean="0">
                <a:solidFill>
                  <a:schemeClr val="accent6"/>
                </a:solidFill>
              </a:rPr>
              <a:t>/install/</a:t>
            </a:r>
            <a:r>
              <a:rPr lang="en-US" sz="1800" dirty="0" err="1" smtClean="0">
                <a:solidFill>
                  <a:schemeClr val="accent6"/>
                </a:solidFill>
              </a:rPr>
              <a:t>cvfs.ko</a:t>
            </a:r>
            <a:endParaRPr lang="en-US" sz="1800" dirty="0" smtClean="0">
              <a:solidFill>
                <a:schemeClr val="accent6"/>
              </a:solidFill>
            </a:endParaRPr>
          </a:p>
          <a:p>
            <a:pPr>
              <a:buFontTx/>
              <a:buNone/>
            </a:pPr>
            <a:r>
              <a:rPr lang="en-US" sz="1800" dirty="0" smtClean="0">
                <a:solidFill>
                  <a:schemeClr val="accent6"/>
                </a:solidFill>
              </a:rPr>
              <a:t>  DEPMOD  2.6.18-194.el5</a:t>
            </a:r>
          </a:p>
          <a:p>
            <a:pPr>
              <a:buFontTx/>
              <a:buNone/>
            </a:pPr>
            <a:endParaRPr lang="en-US" sz="1800" dirty="0" smtClean="0">
              <a:solidFill>
                <a:schemeClr val="tx1"/>
              </a:solidFill>
            </a:endParaRPr>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10</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CVFS module in action	</a:t>
            </a:r>
          </a:p>
        </p:txBody>
      </p:sp>
      <p:sp>
        <p:nvSpPr>
          <p:cNvPr id="9219" name="Content Placeholder 2"/>
          <p:cNvSpPr>
            <a:spLocks noGrp="1"/>
          </p:cNvSpPr>
          <p:nvPr>
            <p:ph idx="1"/>
          </p:nvPr>
        </p:nvSpPr>
        <p:spPr/>
        <p:txBody>
          <a:bodyPr/>
          <a:lstStyle/>
          <a:p>
            <a:pPr>
              <a:buFontTx/>
              <a:buNone/>
            </a:pPr>
            <a:r>
              <a:rPr lang="en-US" sz="1800" dirty="0" smtClean="0">
                <a:solidFill>
                  <a:srgbClr val="006AD6"/>
                </a:solidFill>
              </a:rPr>
              <a:t>[</a:t>
            </a:r>
            <a:r>
              <a:rPr lang="en-US" sz="1800" dirty="0" err="1" smtClean="0">
                <a:solidFill>
                  <a:srgbClr val="006AD6"/>
                </a:solidFill>
              </a:rPr>
              <a:t>root@doc</a:t>
            </a:r>
            <a:r>
              <a:rPr lang="en-US" sz="1800" dirty="0" smtClean="0">
                <a:solidFill>
                  <a:srgbClr val="006AD6"/>
                </a:solidFill>
              </a:rPr>
              <a:t> kernel]# </a:t>
            </a:r>
            <a:r>
              <a:rPr lang="en-US" sz="1800" dirty="0" err="1" smtClean="0">
                <a:solidFill>
                  <a:srgbClr val="006AD6"/>
                </a:solidFill>
              </a:rPr>
              <a:t>lsmod</a:t>
            </a:r>
            <a:endParaRPr lang="en-US" sz="1600" dirty="0" smtClean="0">
              <a:solidFill>
                <a:srgbClr val="006AD6"/>
              </a:solidFill>
            </a:endParaRPr>
          </a:p>
          <a:p>
            <a:pPr>
              <a:buFontTx/>
              <a:buNone/>
            </a:pPr>
            <a:r>
              <a:rPr lang="en-US" sz="1800" dirty="0" smtClean="0">
                <a:solidFill>
                  <a:schemeClr val="accent6"/>
                </a:solidFill>
              </a:rPr>
              <a:t>Module                  Size  Used by</a:t>
            </a:r>
          </a:p>
          <a:p>
            <a:pPr>
              <a:buFontTx/>
              <a:buNone/>
            </a:pPr>
            <a:r>
              <a:rPr lang="en-US" sz="1800" dirty="0" err="1" smtClean="0">
                <a:solidFill>
                  <a:schemeClr val="accent6"/>
                </a:solidFill>
              </a:rPr>
              <a:t>cvfs</a:t>
            </a:r>
            <a:r>
              <a:rPr lang="en-US" sz="1800" dirty="0" smtClean="0">
                <a:solidFill>
                  <a:schemeClr val="accent6"/>
                </a:solidFill>
              </a:rPr>
              <a:t>                 1151664  1</a:t>
            </a:r>
          </a:p>
          <a:p>
            <a:pPr>
              <a:buFontTx/>
              <a:buNone/>
            </a:pPr>
            <a:r>
              <a:rPr lang="en-US" sz="1800" dirty="0" err="1" smtClean="0">
                <a:solidFill>
                  <a:schemeClr val="accent6"/>
                </a:solidFill>
              </a:rPr>
              <a:t>exportfs</a:t>
            </a:r>
            <a:r>
              <a:rPr lang="en-US" sz="1800" dirty="0" smtClean="0">
                <a:solidFill>
                  <a:schemeClr val="accent6"/>
                </a:solidFill>
              </a:rPr>
              <a:t>               38849  1 </a:t>
            </a:r>
            <a:r>
              <a:rPr lang="en-US" sz="1800" dirty="0" err="1" smtClean="0">
                <a:solidFill>
                  <a:schemeClr val="accent6"/>
                </a:solidFill>
              </a:rPr>
              <a:t>cvfs</a:t>
            </a:r>
            <a:endParaRPr lang="en-US" sz="1800" dirty="0" smtClean="0">
              <a:solidFill>
                <a:schemeClr val="accent6"/>
              </a:solidFill>
            </a:endParaRPr>
          </a:p>
          <a:p>
            <a:pPr>
              <a:buFontTx/>
              <a:buNone/>
            </a:pPr>
            <a:r>
              <a:rPr lang="en-US" sz="1800" dirty="0" smtClean="0">
                <a:solidFill>
                  <a:schemeClr val="accent6"/>
                </a:solidFill>
              </a:rPr>
              <a:t>autofs4                63049  3</a:t>
            </a:r>
          </a:p>
          <a:p>
            <a:pPr>
              <a:buFontTx/>
              <a:buNone/>
            </a:pPr>
            <a:endParaRPr lang="en-US" sz="1800" dirty="0" smtClean="0">
              <a:solidFill>
                <a:schemeClr val="accent6"/>
              </a:solidFill>
            </a:endParaRPr>
          </a:p>
          <a:p>
            <a:pPr>
              <a:buFontTx/>
              <a:buNone/>
            </a:pPr>
            <a:r>
              <a:rPr lang="en-US" sz="1800" dirty="0" smtClean="0">
                <a:solidFill>
                  <a:srgbClr val="006AD6"/>
                </a:solidFill>
              </a:rPr>
              <a:t>[</a:t>
            </a:r>
            <a:r>
              <a:rPr lang="en-US" sz="1800" dirty="0" err="1" smtClean="0">
                <a:solidFill>
                  <a:srgbClr val="006AD6"/>
                </a:solidFill>
              </a:rPr>
              <a:t>root@doc</a:t>
            </a:r>
            <a:r>
              <a:rPr lang="en-US" sz="1800" dirty="0" smtClean="0">
                <a:solidFill>
                  <a:srgbClr val="006AD6"/>
                </a:solidFill>
              </a:rPr>
              <a:t> extra]# </a:t>
            </a:r>
            <a:r>
              <a:rPr lang="en-US" sz="1800" dirty="0" err="1" smtClean="0">
                <a:solidFill>
                  <a:srgbClr val="006AD6"/>
                </a:solidFill>
              </a:rPr>
              <a:t>uname</a:t>
            </a:r>
            <a:r>
              <a:rPr lang="en-US" sz="1800" dirty="0" smtClean="0">
                <a:solidFill>
                  <a:srgbClr val="006AD6"/>
                </a:solidFill>
              </a:rPr>
              <a:t> -a</a:t>
            </a:r>
          </a:p>
          <a:p>
            <a:pPr>
              <a:buFontTx/>
              <a:buNone/>
            </a:pPr>
            <a:r>
              <a:rPr lang="en-US" sz="1800" dirty="0" smtClean="0">
                <a:solidFill>
                  <a:schemeClr val="accent6"/>
                </a:solidFill>
              </a:rPr>
              <a:t>Linux doc 2.6.18-194.el5 #1 SMP Tue Mar 16 21:52:39 EDT 2010 x86_64 </a:t>
            </a:r>
            <a:r>
              <a:rPr lang="en-US" sz="1800" dirty="0" err="1" smtClean="0">
                <a:solidFill>
                  <a:schemeClr val="accent6"/>
                </a:solidFill>
              </a:rPr>
              <a:t>x86_64</a:t>
            </a:r>
            <a:r>
              <a:rPr lang="en-US" sz="1800" dirty="0" smtClean="0">
                <a:solidFill>
                  <a:schemeClr val="accent6"/>
                </a:solidFill>
              </a:rPr>
              <a:t> </a:t>
            </a:r>
            <a:r>
              <a:rPr lang="en-US" sz="1800" dirty="0" err="1" smtClean="0">
                <a:solidFill>
                  <a:schemeClr val="accent6"/>
                </a:solidFill>
              </a:rPr>
              <a:t>x86_64</a:t>
            </a:r>
            <a:r>
              <a:rPr lang="en-US" sz="1800" dirty="0" smtClean="0">
                <a:solidFill>
                  <a:schemeClr val="accent6"/>
                </a:solidFill>
              </a:rPr>
              <a:t> GNU/Linux</a:t>
            </a:r>
          </a:p>
          <a:p>
            <a:pPr>
              <a:buFontTx/>
              <a:buNone/>
            </a:pPr>
            <a:r>
              <a:rPr lang="en-US" sz="1800" dirty="0" smtClean="0">
                <a:solidFill>
                  <a:schemeClr val="accent6"/>
                </a:solidFill>
              </a:rPr>
              <a:t>[</a:t>
            </a:r>
            <a:r>
              <a:rPr lang="en-US" sz="1800" dirty="0" err="1" smtClean="0">
                <a:solidFill>
                  <a:schemeClr val="accent6"/>
                </a:solidFill>
              </a:rPr>
              <a:t>root@doc</a:t>
            </a:r>
            <a:r>
              <a:rPr lang="en-US" sz="1800" dirty="0" smtClean="0">
                <a:solidFill>
                  <a:schemeClr val="accent6"/>
                </a:solidFill>
              </a:rPr>
              <a:t> extra]# </a:t>
            </a:r>
            <a:r>
              <a:rPr lang="en-US" sz="1800" dirty="0" err="1" smtClean="0">
                <a:solidFill>
                  <a:schemeClr val="accent6"/>
                </a:solidFill>
              </a:rPr>
              <a:t>pwd</a:t>
            </a:r>
            <a:endParaRPr lang="en-US" sz="1800" dirty="0" smtClean="0">
              <a:solidFill>
                <a:schemeClr val="accent6"/>
              </a:solidFill>
            </a:endParaRPr>
          </a:p>
          <a:p>
            <a:pPr>
              <a:buFontTx/>
              <a:buNone/>
            </a:pPr>
            <a:r>
              <a:rPr lang="en-US" sz="1800" dirty="0" smtClean="0">
                <a:solidFill>
                  <a:schemeClr val="accent6"/>
                </a:solidFill>
              </a:rPr>
              <a:t>/lib/modules/2.6.18-194.el5/extra</a:t>
            </a:r>
          </a:p>
          <a:p>
            <a:pPr>
              <a:buFontTx/>
              <a:buNone/>
            </a:pPr>
            <a:endParaRPr lang="en-US" sz="1800" dirty="0" smtClean="0">
              <a:solidFill>
                <a:schemeClr val="accent6"/>
              </a:solidFill>
            </a:endParaRPr>
          </a:p>
          <a:p>
            <a:pPr>
              <a:buFontTx/>
              <a:buNone/>
            </a:pPr>
            <a:r>
              <a:rPr lang="en-US" sz="1800" dirty="0" smtClean="0">
                <a:solidFill>
                  <a:srgbClr val="006AD6"/>
                </a:solidFill>
              </a:rPr>
              <a:t>[</a:t>
            </a:r>
            <a:r>
              <a:rPr lang="en-US" sz="1800" dirty="0" err="1" smtClean="0">
                <a:solidFill>
                  <a:srgbClr val="006AD6"/>
                </a:solidFill>
              </a:rPr>
              <a:t>root@doc</a:t>
            </a:r>
            <a:r>
              <a:rPr lang="en-US" sz="1800" dirty="0" smtClean="0">
                <a:solidFill>
                  <a:srgbClr val="006AD6"/>
                </a:solidFill>
              </a:rPr>
              <a:t> extra]# </a:t>
            </a:r>
            <a:r>
              <a:rPr lang="en-US" sz="1800" dirty="0" err="1" smtClean="0">
                <a:solidFill>
                  <a:srgbClr val="006AD6"/>
                </a:solidFill>
              </a:rPr>
              <a:t>ls</a:t>
            </a:r>
            <a:r>
              <a:rPr lang="en-US" sz="1800" dirty="0" smtClean="0">
                <a:solidFill>
                  <a:srgbClr val="006AD6"/>
                </a:solidFill>
              </a:rPr>
              <a:t> -l</a:t>
            </a:r>
          </a:p>
          <a:p>
            <a:pPr>
              <a:buFontTx/>
              <a:buNone/>
            </a:pPr>
            <a:r>
              <a:rPr lang="en-US" sz="1800" dirty="0" smtClean="0">
                <a:solidFill>
                  <a:schemeClr val="accent6"/>
                </a:solidFill>
              </a:rPr>
              <a:t>total 19648</a:t>
            </a:r>
          </a:p>
          <a:p>
            <a:pPr>
              <a:buFontTx/>
              <a:buNone/>
            </a:pPr>
            <a:r>
              <a:rPr lang="en-US" sz="1800" dirty="0" smtClean="0">
                <a:solidFill>
                  <a:schemeClr val="accent6"/>
                </a:solidFill>
              </a:rPr>
              <a:t>-</a:t>
            </a:r>
            <a:r>
              <a:rPr lang="en-US" sz="1800" dirty="0" err="1" smtClean="0">
                <a:solidFill>
                  <a:schemeClr val="accent6"/>
                </a:solidFill>
              </a:rPr>
              <a:t>rw</a:t>
            </a:r>
            <a:r>
              <a:rPr lang="en-US" sz="1800" dirty="0" smtClean="0">
                <a:solidFill>
                  <a:schemeClr val="accent6"/>
                </a:solidFill>
              </a:rPr>
              <a:t>-r--r-- 1 root </a:t>
            </a:r>
            <a:r>
              <a:rPr lang="en-US" sz="1800" dirty="0" err="1" smtClean="0">
                <a:solidFill>
                  <a:schemeClr val="accent6"/>
                </a:solidFill>
              </a:rPr>
              <a:t>root</a:t>
            </a:r>
            <a:r>
              <a:rPr lang="en-US" sz="1800" dirty="0" smtClean="0">
                <a:solidFill>
                  <a:schemeClr val="accent6"/>
                </a:solidFill>
              </a:rPr>
              <a:t> 20092331 Mar  1 14:43 </a:t>
            </a:r>
            <a:r>
              <a:rPr lang="en-US" sz="1800" dirty="0" err="1" smtClean="0">
                <a:solidFill>
                  <a:schemeClr val="accent6"/>
                </a:solidFill>
              </a:rPr>
              <a:t>cvfs.ko</a:t>
            </a:r>
            <a:endParaRPr lang="en-US" sz="1800" dirty="0" smtClean="0">
              <a:solidFill>
                <a:schemeClr val="accent6"/>
              </a:solidFill>
            </a:endParaRPr>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11</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p:txBody>
          <a:bodyPr/>
          <a:lstStyle/>
          <a:p>
            <a:pPr>
              <a:buFont typeface="Wingdings" charset="2"/>
              <a:buNone/>
              <a:defRPr/>
            </a:pPr>
            <a:r>
              <a:rPr dirty="0" smtClean="0"/>
              <a:t>Real World Example</a:t>
            </a:r>
            <a:endParaRPr dirty="0"/>
          </a:p>
        </p:txBody>
      </p:sp>
      <p:sp>
        <p:nvSpPr>
          <p:cNvPr id="29699" name="Title 5"/>
          <p:cNvSpPr>
            <a:spLocks noGrp="1"/>
          </p:cNvSpPr>
          <p:nvPr>
            <p:ph type="title"/>
          </p:nvPr>
        </p:nvSpPr>
        <p:spPr>
          <a:xfrm>
            <a:off x="874713" y="1066800"/>
            <a:ext cx="7772400" cy="639763"/>
          </a:xfrm>
        </p:spPr>
        <p:txBody>
          <a:bodyPr/>
          <a:lstStyle/>
          <a:p>
            <a:r>
              <a:rPr dirty="0" smtClean="0"/>
              <a:t>SR 1389552 </a:t>
            </a:r>
            <a:br>
              <a:rPr dirty="0" smtClean="0"/>
            </a:br>
            <a:r>
              <a:rPr dirty="0" err="1" smtClean="0"/>
              <a:t>ExpressCopy</a:t>
            </a:r>
            <a:r>
              <a:rPr dirty="0" smtClean="0"/>
              <a:t> Down System</a:t>
            </a:r>
          </a:p>
        </p:txBody>
      </p:sp>
      <p:pic>
        <p:nvPicPr>
          <p:cNvPr id="29700" name="Picture 34" descr="Z:\images\Software\StorNext\StorNext_monitor.png"/>
          <p:cNvPicPr>
            <a:picLocks noChangeAspect="1" noChangeArrowheads="1"/>
          </p:cNvPicPr>
          <p:nvPr/>
        </p:nvPicPr>
        <p:blipFill>
          <a:blip r:embed="rId2" cstate="print"/>
          <a:srcRect/>
          <a:stretch>
            <a:fillRect/>
          </a:stretch>
        </p:blipFill>
        <p:spPr bwMode="auto">
          <a:xfrm>
            <a:off x="2533650" y="2455863"/>
            <a:ext cx="3851275" cy="3043237"/>
          </a:xfrm>
          <a:prstGeom prst="rect">
            <a:avLst/>
          </a:prstGeom>
          <a:noFill/>
          <a:ln w="9525">
            <a:noFill/>
            <a:miter lim="800000"/>
            <a:headEnd/>
            <a:tailEnd/>
          </a:ln>
        </p:spPr>
      </p:pic>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28600" y="228600"/>
            <a:ext cx="8686800" cy="639763"/>
          </a:xfrm>
        </p:spPr>
        <p:txBody>
          <a:bodyPr/>
          <a:lstStyle/>
          <a:p>
            <a:r>
              <a:rPr lang="en-US" dirty="0" smtClean="0"/>
              <a:t>Description of Situation</a:t>
            </a:r>
          </a:p>
        </p:txBody>
      </p:sp>
      <p:sp>
        <p:nvSpPr>
          <p:cNvPr id="10243" name="Content Placeholder 2"/>
          <p:cNvSpPr>
            <a:spLocks noGrp="1"/>
          </p:cNvSpPr>
          <p:nvPr>
            <p:ph idx="1"/>
          </p:nvPr>
        </p:nvSpPr>
        <p:spPr>
          <a:xfrm>
            <a:off x="301624" y="1143000"/>
            <a:ext cx="8689976" cy="5029200"/>
          </a:xfrm>
        </p:spPr>
        <p:txBody>
          <a:bodyPr/>
          <a:lstStyle/>
          <a:p>
            <a:pPr>
              <a:buFontTx/>
              <a:buNone/>
            </a:pPr>
            <a:r>
              <a:rPr lang="en-US" sz="2000" b="1" dirty="0" smtClean="0"/>
              <a:t>Situation</a:t>
            </a:r>
            <a:r>
              <a:rPr lang="en-US" sz="2000" dirty="0" smtClean="0"/>
              <a:t>:  Customer had been down for a number of hours.  StorNext wouldn’t come up.  Problem was escalated to Sustaining.  A </a:t>
            </a:r>
            <a:r>
              <a:rPr lang="en-US" sz="2000" dirty="0" err="1" smtClean="0"/>
              <a:t>webex</a:t>
            </a:r>
            <a:r>
              <a:rPr lang="en-US" sz="2000" dirty="0" smtClean="0"/>
              <a:t> was able to resolve the issue but I went back over the logs and found clues that showed the same problem that was found during the </a:t>
            </a:r>
            <a:r>
              <a:rPr lang="en-US" sz="2000" dirty="0" err="1" smtClean="0"/>
              <a:t>webex</a:t>
            </a:r>
            <a:r>
              <a:rPr lang="en-US" sz="2000" dirty="0" smtClean="0"/>
              <a:t>.</a:t>
            </a:r>
          </a:p>
          <a:p>
            <a:pPr>
              <a:buFontTx/>
              <a:buNone/>
            </a:pPr>
            <a:endParaRPr lang="en-US" sz="2000" dirty="0" smtClean="0"/>
          </a:p>
          <a:p>
            <a:pPr>
              <a:buFontTx/>
              <a:buNone/>
            </a:pPr>
            <a:r>
              <a:rPr lang="en-US" sz="2000" b="1" dirty="0" smtClean="0"/>
              <a:t>Some clues revealed in the logs</a:t>
            </a:r>
            <a:r>
              <a:rPr lang="en-US" sz="2000" dirty="0" smtClean="0"/>
              <a:t>:</a:t>
            </a:r>
          </a:p>
          <a:p>
            <a:pPr>
              <a:buFontTx/>
              <a:buNone/>
            </a:pPr>
            <a:r>
              <a:rPr lang="en-US" sz="2000" dirty="0" smtClean="0"/>
              <a:t>Linux swebfs.expresscopy.com 2.6.9-67.ELsmp </a:t>
            </a:r>
          </a:p>
          <a:p>
            <a:pPr>
              <a:buFontTx/>
              <a:buNone/>
            </a:pPr>
            <a:r>
              <a:rPr lang="en-US" sz="2000" dirty="0" smtClean="0"/>
              <a:t>Linux webfs.expresscopy.com 2.6.9-67.EL</a:t>
            </a:r>
          </a:p>
          <a:p>
            <a:pPr>
              <a:buFontTx/>
              <a:buNone/>
            </a:pPr>
            <a:endParaRPr lang="en-US" sz="2000" dirty="0" smtClean="0"/>
          </a:p>
          <a:p>
            <a:pPr>
              <a:buFontTx/>
              <a:buNone/>
            </a:pPr>
            <a:r>
              <a:rPr lang="en-US" sz="2000" dirty="0" smtClean="0"/>
              <a:t>Linux_swebfs.expresscopy.com_web2.messages:Feb 23 06:18:40 </a:t>
            </a:r>
            <a:r>
              <a:rPr lang="en-US" sz="2000" dirty="0" err="1" smtClean="0"/>
              <a:t>swebfs</a:t>
            </a:r>
            <a:r>
              <a:rPr lang="en-US" sz="2000" dirty="0" smtClean="0"/>
              <a:t> </a:t>
            </a:r>
            <a:r>
              <a:rPr lang="en-US" sz="2000" dirty="0" err="1" smtClean="0"/>
              <a:t>cvfsbuild</a:t>
            </a:r>
            <a:r>
              <a:rPr lang="en-US" sz="2000" dirty="0" smtClean="0"/>
              <a:t>: No kernel build tree at  /lib/modules/2.6.9-67.ELsmp/build</a:t>
            </a:r>
          </a:p>
          <a:p>
            <a:pPr>
              <a:buFontTx/>
              <a:buNone/>
            </a:pPr>
            <a:endParaRPr lang="en-US" sz="2000" dirty="0" smtClean="0"/>
          </a:p>
          <a:p>
            <a:pPr>
              <a:buFontTx/>
              <a:buNone/>
            </a:pPr>
            <a:r>
              <a:rPr lang="en-US" sz="2000" dirty="0" smtClean="0"/>
              <a:t>In /</a:t>
            </a:r>
            <a:r>
              <a:rPr lang="en-US" sz="2000" dirty="0" err="1" smtClean="0"/>
              <a:t>usr</a:t>
            </a:r>
            <a:r>
              <a:rPr lang="en-US" sz="2000" dirty="0" smtClean="0"/>
              <a:t>/</a:t>
            </a:r>
            <a:r>
              <a:rPr lang="en-US" sz="2000" dirty="0" err="1" smtClean="0"/>
              <a:t>cvfs</a:t>
            </a:r>
            <a:r>
              <a:rPr lang="en-US" sz="2000" dirty="0" smtClean="0"/>
              <a:t>/install/</a:t>
            </a:r>
            <a:r>
              <a:rPr lang="en-US" sz="2000" dirty="0" err="1" smtClean="0"/>
              <a:t>Makefile</a:t>
            </a:r>
            <a:endParaRPr lang="en-US" sz="2000" dirty="0" smtClean="0"/>
          </a:p>
          <a:p>
            <a:pPr>
              <a:buFontTx/>
              <a:buNone/>
            </a:pPr>
            <a:r>
              <a:rPr lang="en-US" sz="2000" dirty="0" smtClean="0"/>
              <a:t>KERNELRELEASE ?= $(shell </a:t>
            </a:r>
            <a:r>
              <a:rPr lang="en-US" sz="2000" dirty="0" err="1" smtClean="0"/>
              <a:t>uname</a:t>
            </a:r>
            <a:r>
              <a:rPr lang="en-US" sz="2000" dirty="0" smtClean="0"/>
              <a:t> -r)</a:t>
            </a:r>
          </a:p>
          <a:p>
            <a:pPr>
              <a:buFontTx/>
              <a:buNone/>
            </a:pPr>
            <a:r>
              <a:rPr lang="en-US" sz="2000" dirty="0" smtClean="0"/>
              <a:t>LINUX_LOCATION ?= /lib/modules/$(KERNELRELEASE)/build</a:t>
            </a:r>
          </a:p>
          <a:p>
            <a:pPr>
              <a:buFontTx/>
              <a:buNone/>
            </a:pPr>
            <a:endParaRPr lang="en-US" sz="2000" dirty="0" smtClean="0"/>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13</a:t>
            </a:fld>
            <a:endParaRPr lang="en-US" sz="1200"/>
          </a:p>
        </p:txBody>
      </p:sp>
      <p:sp>
        <p:nvSpPr>
          <p:cNvPr id="7" name="TextBox 6"/>
          <p:cNvSpPr txBox="1"/>
          <p:nvPr/>
        </p:nvSpPr>
        <p:spPr>
          <a:xfrm>
            <a:off x="6096000" y="3131403"/>
            <a:ext cx="2667000" cy="830997"/>
          </a:xfrm>
          <a:prstGeom prst="rect">
            <a:avLst/>
          </a:prstGeom>
          <a:noFill/>
        </p:spPr>
        <p:txBody>
          <a:bodyPr wrap="square" rtlCol="0">
            <a:spAutoFit/>
          </a:bodyPr>
          <a:lstStyle/>
          <a:p>
            <a:r>
              <a:rPr lang="en-US" sz="1600" dirty="0" smtClean="0">
                <a:solidFill>
                  <a:srgbClr val="FF0000"/>
                </a:solidFill>
              </a:rPr>
              <a:t>Tells you where to go in the system to find the kernel that is running</a:t>
            </a:r>
            <a:r>
              <a:rPr lang="en-US" sz="1600" dirty="0" smtClean="0"/>
              <a:t>.</a:t>
            </a:r>
            <a:endParaRPr lang="en-US" sz="1600" dirty="0"/>
          </a:p>
        </p:txBody>
      </p:sp>
      <p:sp>
        <p:nvSpPr>
          <p:cNvPr id="10" name="Right Brace 9"/>
          <p:cNvSpPr/>
          <p:nvPr/>
        </p:nvSpPr>
        <p:spPr>
          <a:xfrm>
            <a:off x="5791200" y="3200400"/>
            <a:ext cx="304800" cy="68580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2" name="Straight Arrow Connector 21"/>
          <p:cNvCxnSpPr/>
          <p:nvPr/>
        </p:nvCxnSpPr>
        <p:spPr>
          <a:xfrm flipV="1">
            <a:off x="7239000" y="5715000"/>
            <a:ext cx="0" cy="3048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6172200" y="5376446"/>
            <a:ext cx="2286000" cy="338554"/>
          </a:xfrm>
          <a:prstGeom prst="rect">
            <a:avLst/>
          </a:prstGeom>
          <a:noFill/>
        </p:spPr>
        <p:txBody>
          <a:bodyPr wrap="square" rtlCol="0">
            <a:spAutoFit/>
          </a:bodyPr>
          <a:lstStyle/>
          <a:p>
            <a:r>
              <a:rPr lang="en-US" sz="1600" dirty="0" smtClean="0">
                <a:solidFill>
                  <a:srgbClr val="FF0000"/>
                </a:solidFill>
              </a:rPr>
              <a:t>Gives you the release</a:t>
            </a: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smtClean="0"/>
              <a:t>Also in </a:t>
            </a:r>
            <a:r>
              <a:rPr lang="en-US" dirty="0" err="1" smtClean="0"/>
              <a:t>Makefile</a:t>
            </a:r>
            <a:endParaRPr lang="en-US" dirty="0" smtClean="0"/>
          </a:p>
        </p:txBody>
      </p:sp>
      <p:sp>
        <p:nvSpPr>
          <p:cNvPr id="11267" name="Content Placeholder 2"/>
          <p:cNvSpPr>
            <a:spLocks noGrp="1"/>
          </p:cNvSpPr>
          <p:nvPr>
            <p:ph idx="1"/>
          </p:nvPr>
        </p:nvSpPr>
        <p:spPr/>
        <p:txBody>
          <a:bodyPr/>
          <a:lstStyle/>
          <a:p>
            <a:pPr>
              <a:buFontTx/>
              <a:buNone/>
            </a:pPr>
            <a:r>
              <a:rPr lang="en-US" sz="2000" dirty="0" smtClean="0"/>
              <a:t>MODULES = /lib/modules/$(KERNELRELEASE)/extra</a:t>
            </a:r>
          </a:p>
          <a:p>
            <a:pPr>
              <a:buFontTx/>
              <a:buNone/>
            </a:pPr>
            <a:endParaRPr lang="en-US" sz="2000" dirty="0" smtClean="0"/>
          </a:p>
          <a:p>
            <a:pPr>
              <a:buFontTx/>
              <a:buNone/>
            </a:pPr>
            <a:r>
              <a:rPr lang="en-US" sz="2000" dirty="0" smtClean="0"/>
              <a:t>On a properly configured system we have the following:</a:t>
            </a:r>
          </a:p>
          <a:p>
            <a:pPr>
              <a:buFontTx/>
              <a:buNone/>
            </a:pPr>
            <a:endParaRPr lang="en-US" sz="2000" dirty="0" smtClean="0"/>
          </a:p>
          <a:p>
            <a:pPr>
              <a:buFontTx/>
              <a:buNone/>
            </a:pPr>
            <a:r>
              <a:rPr lang="en-US" sz="2000" dirty="0" smtClean="0">
                <a:solidFill>
                  <a:srgbClr val="006AD6"/>
                </a:solidFill>
              </a:rPr>
              <a:t>[</a:t>
            </a:r>
            <a:r>
              <a:rPr lang="en-US" sz="2000" dirty="0" err="1" smtClean="0">
                <a:solidFill>
                  <a:srgbClr val="006AD6"/>
                </a:solidFill>
              </a:rPr>
              <a:t>root@happy</a:t>
            </a:r>
            <a:r>
              <a:rPr lang="en-US" sz="2000" dirty="0" smtClean="0">
                <a:solidFill>
                  <a:srgbClr val="006AD6"/>
                </a:solidFill>
              </a:rPr>
              <a:t> install]# </a:t>
            </a:r>
            <a:r>
              <a:rPr lang="en-US" sz="2000" dirty="0" err="1" smtClean="0">
                <a:solidFill>
                  <a:srgbClr val="006AD6"/>
                </a:solidFill>
              </a:rPr>
              <a:t>uname</a:t>
            </a:r>
            <a:r>
              <a:rPr lang="en-US" sz="2000" dirty="0" smtClean="0">
                <a:solidFill>
                  <a:srgbClr val="006AD6"/>
                </a:solidFill>
              </a:rPr>
              <a:t> –r </a:t>
            </a:r>
          </a:p>
          <a:p>
            <a:pPr>
              <a:buFontTx/>
              <a:buNone/>
            </a:pPr>
            <a:endParaRPr lang="en-US" sz="2000" dirty="0" smtClean="0">
              <a:solidFill>
                <a:srgbClr val="006AD6"/>
              </a:solidFill>
            </a:endParaRPr>
          </a:p>
          <a:p>
            <a:pPr>
              <a:buFontTx/>
              <a:buNone/>
            </a:pPr>
            <a:r>
              <a:rPr lang="en-US" sz="2000" dirty="0" smtClean="0">
                <a:solidFill>
                  <a:srgbClr val="006AD6"/>
                </a:solidFill>
              </a:rPr>
              <a:t> </a:t>
            </a:r>
            <a:r>
              <a:rPr lang="en-US" sz="2000" dirty="0" smtClean="0">
                <a:solidFill>
                  <a:srgbClr val="FF0000"/>
                </a:solidFill>
              </a:rPr>
              <a:t># This gives you the release of the kernel that is running</a:t>
            </a:r>
          </a:p>
          <a:p>
            <a:pPr>
              <a:buFontTx/>
              <a:buNone/>
            </a:pPr>
            <a:endParaRPr lang="en-US" sz="2000" dirty="0" smtClean="0">
              <a:solidFill>
                <a:srgbClr val="006AD6"/>
              </a:solidFill>
            </a:endParaRPr>
          </a:p>
          <a:p>
            <a:pPr>
              <a:buFontTx/>
              <a:buNone/>
            </a:pPr>
            <a:r>
              <a:rPr lang="en-US" sz="2000" dirty="0" smtClean="0"/>
              <a:t>2.6.18-194.el5</a:t>
            </a:r>
          </a:p>
          <a:p>
            <a:pPr>
              <a:buFontTx/>
              <a:buNone/>
            </a:pPr>
            <a:endParaRPr lang="en-US" sz="2000" dirty="0" smtClean="0"/>
          </a:p>
          <a:p>
            <a:pPr>
              <a:buFontTx/>
              <a:buNone/>
            </a:pPr>
            <a:r>
              <a:rPr lang="en-US" sz="2000" dirty="0" smtClean="0"/>
              <a:t>[</a:t>
            </a:r>
            <a:r>
              <a:rPr lang="en-US" sz="2000" dirty="0" err="1" smtClean="0"/>
              <a:t>root@happy</a:t>
            </a:r>
            <a:r>
              <a:rPr lang="en-US" sz="2000" dirty="0" smtClean="0"/>
              <a:t> install]# </a:t>
            </a:r>
            <a:r>
              <a:rPr lang="en-US" sz="2000" dirty="0" err="1" smtClean="0"/>
              <a:t>cd</a:t>
            </a:r>
            <a:r>
              <a:rPr lang="en-US" sz="2000" dirty="0" smtClean="0"/>
              <a:t> /lib/modules/2.6.18-194.el5/extra</a:t>
            </a:r>
          </a:p>
          <a:p>
            <a:pPr>
              <a:buFontTx/>
              <a:buNone/>
            </a:pPr>
            <a:r>
              <a:rPr lang="en-US" sz="2000" dirty="0" smtClean="0"/>
              <a:t>[</a:t>
            </a:r>
            <a:r>
              <a:rPr lang="en-US" sz="2000" dirty="0" err="1" smtClean="0"/>
              <a:t>root@happy</a:t>
            </a:r>
            <a:r>
              <a:rPr lang="en-US" sz="2000" dirty="0" smtClean="0"/>
              <a:t> extra]# </a:t>
            </a:r>
            <a:r>
              <a:rPr lang="en-US" sz="2000" dirty="0" err="1" smtClean="0"/>
              <a:t>ls</a:t>
            </a:r>
            <a:r>
              <a:rPr lang="en-US" sz="2000" dirty="0" smtClean="0"/>
              <a:t> -l</a:t>
            </a:r>
          </a:p>
          <a:p>
            <a:pPr>
              <a:buFontTx/>
              <a:buNone/>
            </a:pPr>
            <a:r>
              <a:rPr lang="en-US" sz="2000" dirty="0" smtClean="0"/>
              <a:t>total 19656</a:t>
            </a:r>
          </a:p>
          <a:p>
            <a:pPr>
              <a:buFontTx/>
              <a:buNone/>
            </a:pPr>
            <a:r>
              <a:rPr lang="en-US" sz="2000" dirty="0" smtClean="0"/>
              <a:t>-</a:t>
            </a:r>
            <a:r>
              <a:rPr lang="en-US" sz="2000" dirty="0" err="1" smtClean="0"/>
              <a:t>rw</a:t>
            </a:r>
            <a:r>
              <a:rPr lang="en-US" sz="2000" dirty="0" smtClean="0"/>
              <a:t>-r--r-- 1 root </a:t>
            </a:r>
            <a:r>
              <a:rPr lang="en-US" sz="2000" dirty="0" err="1" smtClean="0"/>
              <a:t>root</a:t>
            </a:r>
            <a:r>
              <a:rPr lang="en-US" sz="2000" dirty="0" smtClean="0"/>
              <a:t> 20102005 May 16 12:37 </a:t>
            </a:r>
            <a:r>
              <a:rPr lang="en-US" sz="2000" dirty="0" err="1" smtClean="0"/>
              <a:t>cvfs.ko</a:t>
            </a:r>
            <a:endParaRPr lang="en-US" sz="2000" dirty="0" smtClean="0"/>
          </a:p>
          <a:p>
            <a:pPr>
              <a:buFontTx/>
              <a:buNone/>
            </a:pPr>
            <a:endParaRPr lang="en-US" sz="2000" dirty="0" smtClean="0"/>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14</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smtClean="0"/>
              <a:t>Solution</a:t>
            </a:r>
          </a:p>
        </p:txBody>
      </p:sp>
      <p:sp>
        <p:nvSpPr>
          <p:cNvPr id="12291" name="Content Placeholder 2"/>
          <p:cNvSpPr>
            <a:spLocks noGrp="1"/>
          </p:cNvSpPr>
          <p:nvPr>
            <p:ph idx="1"/>
          </p:nvPr>
        </p:nvSpPr>
        <p:spPr/>
        <p:txBody>
          <a:bodyPr/>
          <a:lstStyle/>
          <a:p>
            <a:pPr>
              <a:buFontTx/>
              <a:buNone/>
            </a:pPr>
            <a:r>
              <a:rPr lang="en-US" sz="2000" dirty="0" smtClean="0"/>
              <a:t>The directories didn’t exist on the customer’s system.  The fact that there were 2 different kernel versions it seemed we might have a dual boot system.  We found in the boot configuration file there were a couple of versions of the kernel.  We suggested a reboot and bring up the other kernel.  This had CVFS loaded on it and everything came up.</a:t>
            </a:r>
          </a:p>
          <a:p>
            <a:pPr>
              <a:buFontTx/>
              <a:buNone/>
            </a:pPr>
            <a:endParaRPr lang="en-US" sz="2000" dirty="0" smtClean="0"/>
          </a:p>
        </p:txBody>
      </p:sp>
      <p:sp>
        <p:nvSpPr>
          <p:cNvPr id="6" name="Slide Number Placeholder 5"/>
          <p:cNvSpPr>
            <a:spLocks noGrp="1"/>
          </p:cNvSpPr>
          <p:nvPr>
            <p:ph type="sldNum" sz="quarter" idx="10"/>
          </p:nvPr>
        </p:nvSpPr>
        <p:spPr/>
        <p:txBody>
          <a:bodyPr/>
          <a:lstStyle/>
          <a:p>
            <a:pPr>
              <a:defRPr/>
            </a:pPr>
            <a:fld id="{91D52764-A160-4ED9-9340-552AB29FE12E}" type="slidenum">
              <a:rPr lang="en-US" smtClean="0"/>
              <a:pPr>
                <a:defRPr/>
              </a:pPr>
              <a:t>15</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p:txBody>
          <a:bodyPr/>
          <a:lstStyle/>
          <a:p>
            <a:pPr>
              <a:buFont typeface="Wingdings" charset="2"/>
              <a:buNone/>
              <a:defRPr/>
            </a:pPr>
            <a:r>
              <a:rPr dirty="0" smtClean="0"/>
              <a:t>Where is the problem?</a:t>
            </a:r>
            <a:endParaRPr dirty="0"/>
          </a:p>
        </p:txBody>
      </p:sp>
      <p:pic>
        <p:nvPicPr>
          <p:cNvPr id="29700" name="Picture 34" descr="Z:\images\Software\StorNext\StorNext_monitor.png"/>
          <p:cNvPicPr>
            <a:picLocks noChangeAspect="1" noChangeArrowheads="1"/>
          </p:cNvPicPr>
          <p:nvPr/>
        </p:nvPicPr>
        <p:blipFill>
          <a:blip r:embed="rId2" cstate="print"/>
          <a:srcRect/>
          <a:stretch>
            <a:fillRect/>
          </a:stretch>
        </p:blipFill>
        <p:spPr bwMode="auto">
          <a:xfrm>
            <a:off x="2533650" y="2455863"/>
            <a:ext cx="3851275" cy="3043237"/>
          </a:xfrm>
          <a:prstGeom prst="rect">
            <a:avLst/>
          </a:prstGeom>
          <a:noFill/>
          <a:ln w="9525">
            <a:noFill/>
            <a:miter lim="800000"/>
            <a:headEnd/>
            <a:tailEnd/>
          </a:ln>
        </p:spPr>
      </p:pic>
      <p:sp>
        <p:nvSpPr>
          <p:cNvPr id="5" name="Title 4"/>
          <p:cNvSpPr>
            <a:spLocks noGrp="1"/>
          </p:cNvSpPr>
          <p:nvPr>
            <p:ph type="title"/>
          </p:nvPr>
        </p:nvSpPr>
        <p:spPr/>
        <p:txBody>
          <a:bodyPr/>
          <a:lstStyle/>
          <a:p>
            <a:r>
              <a:rPr lang="en-US" dirty="0" smtClean="0"/>
              <a:t>Interface Between kernel</a:t>
            </a:r>
            <a:br>
              <a:rPr lang="en-US" dirty="0" smtClean="0"/>
            </a:br>
            <a:r>
              <a:rPr lang="en-US" dirty="0" smtClean="0"/>
              <a:t>and FSM</a:t>
            </a:r>
            <a:endParaRPr lang="en-US" dirty="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8600" y="228600"/>
            <a:ext cx="8153400" cy="639763"/>
          </a:xfrm>
        </p:spPr>
        <p:txBody>
          <a:bodyPr/>
          <a:lstStyle/>
          <a:p>
            <a:r>
              <a:rPr lang="en-US" dirty="0" smtClean="0"/>
              <a:t>Is the Problem in the Kernel or in the FSM?</a:t>
            </a:r>
          </a:p>
        </p:txBody>
      </p:sp>
      <p:sp>
        <p:nvSpPr>
          <p:cNvPr id="13315" name="Content Placeholder 2"/>
          <p:cNvSpPr>
            <a:spLocks noGrp="1"/>
          </p:cNvSpPr>
          <p:nvPr>
            <p:ph idx="1"/>
          </p:nvPr>
        </p:nvSpPr>
        <p:spPr/>
        <p:txBody>
          <a:bodyPr/>
          <a:lstStyle/>
          <a:p>
            <a:pPr>
              <a:buFontTx/>
              <a:buNone/>
            </a:pPr>
            <a:r>
              <a:rPr lang="en-US" sz="2800" dirty="0" smtClean="0">
                <a:solidFill>
                  <a:srgbClr val="FF0000"/>
                </a:solidFill>
              </a:rPr>
              <a:t>The most important thing to remember is that the communication between the CVFS kernel and the FSM is through messages.</a:t>
            </a:r>
          </a:p>
          <a:p>
            <a:pPr>
              <a:buFontTx/>
              <a:buNone/>
            </a:pPr>
            <a:endParaRPr lang="en-US" sz="2800" dirty="0" smtClean="0">
              <a:solidFill>
                <a:srgbClr val="FF0000"/>
              </a:solidFill>
            </a:endParaRPr>
          </a:p>
          <a:p>
            <a:pPr>
              <a:buFontTx/>
              <a:buNone/>
            </a:pPr>
            <a:r>
              <a:rPr lang="en-US" sz="2800" dirty="0" smtClean="0">
                <a:solidFill>
                  <a:srgbClr val="FF0000"/>
                </a:solidFill>
              </a:rPr>
              <a:t>When the kernel needs to have something done it sends a message to the FSM.  It waits for a response from the FSM before completing the kernel operation.</a:t>
            </a:r>
          </a:p>
          <a:p>
            <a:pPr>
              <a:buFontTx/>
              <a:buNone/>
            </a:pPr>
            <a:endParaRPr lang="en-US" sz="1400" dirty="0" smtClean="0">
              <a:solidFill>
                <a:srgbClr val="FF0000"/>
              </a:solidFill>
            </a:endParaRPr>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17</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err="1" smtClean="0"/>
              <a:t>CvOpen</a:t>
            </a:r>
            <a:endParaRPr lang="en-US" dirty="0" smtClean="0"/>
          </a:p>
        </p:txBody>
      </p:sp>
      <p:sp>
        <p:nvSpPr>
          <p:cNvPr id="14339" name="Content Placeholder 2"/>
          <p:cNvSpPr>
            <a:spLocks noGrp="1"/>
          </p:cNvSpPr>
          <p:nvPr>
            <p:ph idx="1"/>
          </p:nvPr>
        </p:nvSpPr>
        <p:spPr>
          <a:xfrm>
            <a:off x="301624" y="1143000"/>
            <a:ext cx="8613775" cy="5029200"/>
          </a:xfrm>
        </p:spPr>
        <p:txBody>
          <a:bodyPr/>
          <a:lstStyle/>
          <a:p>
            <a:pPr>
              <a:buFontTx/>
              <a:buNone/>
            </a:pPr>
            <a:r>
              <a:rPr lang="en-US" dirty="0" smtClean="0"/>
              <a:t>If you were to walk the open code which used to open a file in CVFS you would go through the following routines:</a:t>
            </a:r>
          </a:p>
          <a:p>
            <a:pPr>
              <a:buFontTx/>
              <a:buNone/>
            </a:pPr>
            <a:endParaRPr lang="en-US" dirty="0" smtClean="0"/>
          </a:p>
          <a:p>
            <a:pPr>
              <a:buFontTx/>
              <a:buNone/>
            </a:pPr>
            <a:r>
              <a:rPr lang="en-US" dirty="0" err="1" smtClean="0">
                <a:solidFill>
                  <a:srgbClr val="006AD6"/>
                </a:solidFill>
              </a:rPr>
              <a:t>cvfs_open</a:t>
            </a:r>
            <a:r>
              <a:rPr lang="en-US" dirty="0" smtClean="0">
                <a:solidFill>
                  <a:srgbClr val="006AD6"/>
                </a:solidFill>
              </a:rPr>
              <a:t> -&gt; </a:t>
            </a:r>
            <a:r>
              <a:rPr lang="en-US" dirty="0" err="1" smtClean="0">
                <a:solidFill>
                  <a:srgbClr val="006AD6"/>
                </a:solidFill>
              </a:rPr>
              <a:t>open_cvp</a:t>
            </a:r>
            <a:r>
              <a:rPr lang="en-US" dirty="0" smtClean="0">
                <a:solidFill>
                  <a:srgbClr val="006AD6"/>
                </a:solidFill>
              </a:rPr>
              <a:t> -&gt; </a:t>
            </a:r>
            <a:r>
              <a:rPr lang="en-US" dirty="0" err="1" smtClean="0">
                <a:solidFill>
                  <a:srgbClr val="006AD6"/>
                </a:solidFill>
              </a:rPr>
              <a:t>CvOpen</a:t>
            </a:r>
            <a:endParaRPr lang="en-US" dirty="0" smtClean="0">
              <a:solidFill>
                <a:srgbClr val="006AD6"/>
              </a:solidFill>
            </a:endParaRPr>
          </a:p>
          <a:p>
            <a:pPr>
              <a:buFontTx/>
              <a:buNone/>
            </a:pPr>
            <a:endParaRPr lang="en-US" dirty="0" smtClean="0"/>
          </a:p>
          <a:p>
            <a:pPr>
              <a:buFontTx/>
              <a:buNone/>
            </a:pPr>
            <a:r>
              <a:rPr lang="en-US" dirty="0" smtClean="0"/>
              <a:t>In </a:t>
            </a:r>
            <a:r>
              <a:rPr lang="en-US" dirty="0" err="1" smtClean="0"/>
              <a:t>CvOpen</a:t>
            </a:r>
            <a:r>
              <a:rPr lang="en-US" dirty="0" smtClean="0"/>
              <a:t> you have the following comments:</a:t>
            </a:r>
          </a:p>
          <a:p>
            <a:pPr>
              <a:buFontTx/>
              <a:buNone/>
            </a:pPr>
            <a:r>
              <a:rPr lang="en-US" dirty="0" smtClean="0"/>
              <a:t> * PURPOSE</a:t>
            </a:r>
          </a:p>
          <a:p>
            <a:pPr>
              <a:buFontTx/>
              <a:buNone/>
            </a:pPr>
            <a:r>
              <a:rPr lang="en-US" dirty="0" smtClean="0"/>
              <a:t> *  Common open code.</a:t>
            </a:r>
          </a:p>
          <a:p>
            <a:pPr>
              <a:buFontTx/>
              <a:buNone/>
            </a:pPr>
            <a:r>
              <a:rPr lang="en-US" dirty="0" smtClean="0"/>
              <a:t> *</a:t>
            </a:r>
          </a:p>
          <a:p>
            <a:pPr>
              <a:buFontTx/>
              <a:buNone/>
            </a:pPr>
            <a:r>
              <a:rPr lang="en-US" dirty="0" smtClean="0"/>
              <a:t> * NOTES</a:t>
            </a:r>
          </a:p>
          <a:p>
            <a:pPr>
              <a:buFontTx/>
              <a:buNone/>
            </a:pPr>
            <a:r>
              <a:rPr lang="en-US" dirty="0" smtClean="0"/>
              <a:t> *    We only go to the FSM on the very first open.</a:t>
            </a:r>
          </a:p>
          <a:p>
            <a:pPr>
              <a:buFontTx/>
              <a:buNone/>
            </a:pPr>
            <a:r>
              <a:rPr lang="en-US" dirty="0" smtClean="0"/>
              <a:t> *</a:t>
            </a:r>
          </a:p>
          <a:p>
            <a:pPr>
              <a:buFontTx/>
              <a:buNone/>
            </a:pPr>
            <a:endParaRPr lang="en-US" sz="2800" dirty="0" smtClean="0"/>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18</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8600" y="228600"/>
            <a:ext cx="8534400" cy="639763"/>
          </a:xfrm>
        </p:spPr>
        <p:txBody>
          <a:bodyPr/>
          <a:lstStyle/>
          <a:p>
            <a:r>
              <a:rPr lang="en-US" dirty="0" err="1" smtClean="0"/>
              <a:t>FsmOpen</a:t>
            </a:r>
            <a:endParaRPr lang="en-US" dirty="0" smtClean="0"/>
          </a:p>
        </p:txBody>
      </p:sp>
      <p:sp>
        <p:nvSpPr>
          <p:cNvPr id="15363" name="Content Placeholder 2"/>
          <p:cNvSpPr>
            <a:spLocks noGrp="1"/>
          </p:cNvSpPr>
          <p:nvPr>
            <p:ph idx="1"/>
          </p:nvPr>
        </p:nvSpPr>
        <p:spPr>
          <a:xfrm>
            <a:off x="301624" y="1143000"/>
            <a:ext cx="8461375" cy="5029200"/>
          </a:xfrm>
        </p:spPr>
        <p:txBody>
          <a:bodyPr/>
          <a:lstStyle/>
          <a:p>
            <a:pPr>
              <a:buFontTx/>
              <a:buNone/>
            </a:pPr>
            <a:r>
              <a:rPr lang="en-US" dirty="0" smtClean="0"/>
              <a:t>If we go further in </a:t>
            </a:r>
            <a:r>
              <a:rPr lang="en-US" dirty="0" err="1" smtClean="0"/>
              <a:t>CvOpen</a:t>
            </a:r>
            <a:r>
              <a:rPr lang="en-US" dirty="0" smtClean="0"/>
              <a:t> we would see the a call to </a:t>
            </a:r>
            <a:r>
              <a:rPr lang="en-US" dirty="0" err="1" smtClean="0"/>
              <a:t>FsmOpen</a:t>
            </a:r>
            <a:r>
              <a:rPr lang="en-US" dirty="0" smtClean="0"/>
              <a:t>:</a:t>
            </a:r>
          </a:p>
          <a:p>
            <a:pPr>
              <a:buFontTx/>
              <a:buNone/>
            </a:pPr>
            <a:endParaRPr lang="en-US" dirty="0" smtClean="0"/>
          </a:p>
          <a:p>
            <a:pPr>
              <a:buFontTx/>
              <a:buNone/>
            </a:pPr>
            <a:r>
              <a:rPr lang="en-US" dirty="0" smtClean="0"/>
              <a:t> </a:t>
            </a:r>
            <a:r>
              <a:rPr lang="en-US" dirty="0" err="1" smtClean="0"/>
              <a:t>FsmConnection_t</a:t>
            </a:r>
            <a:r>
              <a:rPr lang="en-US" dirty="0" smtClean="0"/>
              <a:t> *</a:t>
            </a:r>
            <a:r>
              <a:rPr lang="en-US" dirty="0" err="1" smtClean="0"/>
              <a:t>fsmcon</a:t>
            </a:r>
            <a:r>
              <a:rPr lang="en-US" dirty="0" smtClean="0"/>
              <a:t> = CVTOCOMM(</a:t>
            </a:r>
            <a:r>
              <a:rPr lang="en-US" dirty="0" err="1" smtClean="0"/>
              <a:t>f_cvp</a:t>
            </a:r>
            <a:r>
              <a:rPr lang="en-US" dirty="0" smtClean="0"/>
              <a:t>);</a:t>
            </a:r>
          </a:p>
          <a:p>
            <a:pPr>
              <a:buFontTx/>
              <a:buNone/>
            </a:pPr>
            <a:endParaRPr lang="en-US" dirty="0" smtClean="0"/>
          </a:p>
          <a:p>
            <a:pPr>
              <a:buFontTx/>
              <a:buNone/>
            </a:pPr>
            <a:r>
              <a:rPr lang="en-US" dirty="0" smtClean="0"/>
              <a:t>        error = </a:t>
            </a:r>
            <a:r>
              <a:rPr lang="en-US" dirty="0" err="1" smtClean="0"/>
              <a:t>FsmOpen</a:t>
            </a:r>
            <a:r>
              <a:rPr lang="en-US" dirty="0" smtClean="0"/>
              <a:t>(</a:t>
            </a:r>
            <a:r>
              <a:rPr lang="en-US" dirty="0" err="1" smtClean="0"/>
              <a:t>fsmcon</a:t>
            </a:r>
            <a:r>
              <a:rPr lang="en-US" dirty="0" smtClean="0"/>
              <a:t>, </a:t>
            </a:r>
            <a:r>
              <a:rPr lang="en-US" dirty="0" err="1" smtClean="0"/>
              <a:t>f_cvp</a:t>
            </a:r>
            <a:r>
              <a:rPr lang="en-US" dirty="0" smtClean="0"/>
              <a:t>, </a:t>
            </a:r>
            <a:r>
              <a:rPr lang="en-US" dirty="0" err="1" smtClean="0"/>
              <a:t>f_mode</a:t>
            </a:r>
            <a:r>
              <a:rPr lang="en-US" dirty="0" smtClean="0"/>
              <a:t>, FSM_PENDOK, 0);</a:t>
            </a:r>
          </a:p>
          <a:p>
            <a:pPr>
              <a:buFontTx/>
              <a:buNone/>
            </a:pPr>
            <a:endParaRPr lang="en-US" dirty="0" smtClean="0"/>
          </a:p>
          <a:p>
            <a:pPr>
              <a:buFontTx/>
              <a:buNone/>
            </a:pPr>
            <a:r>
              <a:rPr lang="en-US" dirty="0" err="1" smtClean="0"/>
              <a:t>FsmOpen</a:t>
            </a:r>
            <a:r>
              <a:rPr lang="en-US" dirty="0" smtClean="0"/>
              <a:t> is going to make a call to </a:t>
            </a:r>
            <a:r>
              <a:rPr lang="en-US" dirty="0" err="1" smtClean="0"/>
              <a:t>FsmOpenMsg</a:t>
            </a:r>
            <a:r>
              <a:rPr lang="en-US" dirty="0" smtClean="0"/>
              <a:t>:</a:t>
            </a:r>
          </a:p>
          <a:p>
            <a:pPr>
              <a:buFontTx/>
              <a:buNone/>
            </a:pPr>
            <a:endParaRPr lang="en-US" dirty="0" smtClean="0"/>
          </a:p>
          <a:p>
            <a:pPr>
              <a:buFontTx/>
              <a:buNone/>
            </a:pPr>
            <a:r>
              <a:rPr lang="en-US" dirty="0" smtClean="0"/>
              <a:t> error = </a:t>
            </a:r>
            <a:r>
              <a:rPr lang="en-US" dirty="0" err="1" smtClean="0"/>
              <a:t>FsmOpenMsg</a:t>
            </a:r>
            <a:r>
              <a:rPr lang="en-US" dirty="0" smtClean="0"/>
              <a:t>(</a:t>
            </a:r>
            <a:r>
              <a:rPr lang="en-US" dirty="0" err="1" smtClean="0"/>
              <a:t>f_fsmcom</a:t>
            </a:r>
            <a:r>
              <a:rPr lang="en-US" dirty="0" smtClean="0"/>
              <a:t>, </a:t>
            </a:r>
            <a:r>
              <a:rPr lang="en-US" dirty="0" err="1" smtClean="0"/>
              <a:t>f_cvp</a:t>
            </a:r>
            <a:r>
              <a:rPr lang="en-US" dirty="0" smtClean="0"/>
              <a:t>, </a:t>
            </a:r>
            <a:r>
              <a:rPr lang="en-US" dirty="0" err="1" smtClean="0"/>
              <a:t>rwflags</a:t>
            </a:r>
            <a:r>
              <a:rPr lang="en-US" dirty="0" smtClean="0"/>
              <a:t>, </a:t>
            </a:r>
            <a:r>
              <a:rPr lang="en-US" dirty="0" err="1" smtClean="0"/>
              <a:t>msgflags</a:t>
            </a:r>
            <a:r>
              <a:rPr lang="en-US" dirty="0" smtClean="0"/>
              <a:t>);</a:t>
            </a:r>
          </a:p>
          <a:p>
            <a:pPr>
              <a:buFontTx/>
              <a:buNone/>
            </a:pPr>
            <a:endParaRPr lang="en-US" sz="2800" dirty="0" smtClean="0"/>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19</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Why Should you Attend this Hot Topic?</a:t>
            </a:r>
          </a:p>
        </p:txBody>
      </p:sp>
      <p:sp>
        <p:nvSpPr>
          <p:cNvPr id="3075" name="Content Placeholder 2"/>
          <p:cNvSpPr>
            <a:spLocks noGrp="1"/>
          </p:cNvSpPr>
          <p:nvPr>
            <p:ph idx="1"/>
          </p:nvPr>
        </p:nvSpPr>
        <p:spPr/>
        <p:txBody>
          <a:bodyPr/>
          <a:lstStyle/>
          <a:p>
            <a:r>
              <a:rPr lang="en-US" dirty="0">
                <a:solidFill>
                  <a:schemeClr val="tx1"/>
                </a:solidFill>
              </a:rPr>
              <a:t>Why should you attend?</a:t>
            </a:r>
          </a:p>
          <a:p>
            <a:r>
              <a:rPr lang="en-US" dirty="0">
                <a:solidFill>
                  <a:schemeClr val="tx1"/>
                </a:solidFill>
              </a:rPr>
              <a:t>Job involves being a problem solver</a:t>
            </a:r>
          </a:p>
          <a:p>
            <a:r>
              <a:rPr lang="en-US" dirty="0">
                <a:solidFill>
                  <a:schemeClr val="tx1"/>
                </a:solidFill>
              </a:rPr>
              <a:t>Build a knowledge base that helps to hone that craft</a:t>
            </a:r>
          </a:p>
          <a:p>
            <a:r>
              <a:rPr lang="en-US" dirty="0">
                <a:solidFill>
                  <a:schemeClr val="tx1"/>
                </a:solidFill>
              </a:rPr>
              <a:t>Developing a deeper understanding of how things work leads to faster problem solving</a:t>
            </a:r>
          </a:p>
          <a:p>
            <a:r>
              <a:rPr lang="en-US" dirty="0">
                <a:solidFill>
                  <a:schemeClr val="tx1"/>
                </a:solidFill>
              </a:rPr>
              <a:t>This will be accomplished by looking at component interfaces within </a:t>
            </a:r>
            <a:r>
              <a:rPr lang="en-US" dirty="0" err="1">
                <a:solidFill>
                  <a:schemeClr val="tx1"/>
                </a:solidFill>
              </a:rPr>
              <a:t>StorNext</a:t>
            </a:r>
            <a:r>
              <a:rPr lang="en-US" dirty="0">
                <a:solidFill>
                  <a:schemeClr val="tx1"/>
                </a:solidFill>
              </a:rPr>
              <a:t>, looking at code, and examining customer SRs</a:t>
            </a:r>
            <a:r>
              <a:rPr lang="en-US" dirty="0" smtClean="0">
                <a:solidFill>
                  <a:schemeClr val="tx1"/>
                </a:solidFill>
              </a:rPr>
              <a:t>.</a:t>
            </a:r>
            <a:endParaRPr lang="en-US" dirty="0" smtClean="0">
              <a:solidFill>
                <a:srgbClr val="FF0000"/>
              </a:solidFill>
            </a:endParaRPr>
          </a:p>
          <a:p>
            <a:endParaRPr lang="en-US" dirty="0" smtClean="0"/>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2</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8600" y="228600"/>
            <a:ext cx="8610600" cy="639763"/>
          </a:xfrm>
        </p:spPr>
        <p:txBody>
          <a:bodyPr/>
          <a:lstStyle/>
          <a:p>
            <a:r>
              <a:rPr lang="en-US" dirty="0" err="1" smtClean="0"/>
              <a:t>FsmOpenMsg</a:t>
            </a:r>
            <a:endParaRPr lang="en-US" dirty="0" smtClean="0"/>
          </a:p>
        </p:txBody>
      </p:sp>
      <p:sp>
        <p:nvSpPr>
          <p:cNvPr id="16387" name="Content Placeholder 2"/>
          <p:cNvSpPr>
            <a:spLocks noGrp="1"/>
          </p:cNvSpPr>
          <p:nvPr>
            <p:ph idx="1"/>
          </p:nvPr>
        </p:nvSpPr>
        <p:spPr>
          <a:xfrm>
            <a:off x="301624" y="914400"/>
            <a:ext cx="8537575" cy="5029200"/>
          </a:xfrm>
        </p:spPr>
        <p:txBody>
          <a:bodyPr/>
          <a:lstStyle/>
          <a:p>
            <a:pPr>
              <a:buFontTx/>
              <a:buNone/>
            </a:pPr>
            <a:r>
              <a:rPr lang="en-US" sz="1800" dirty="0" smtClean="0"/>
              <a:t>Within </a:t>
            </a:r>
            <a:r>
              <a:rPr lang="en-US" sz="1800" dirty="0" err="1" smtClean="0"/>
              <a:t>FsmOpenMsg</a:t>
            </a:r>
            <a:r>
              <a:rPr lang="en-US" sz="1800" dirty="0" smtClean="0"/>
              <a:t> routine, a message will be built and sent to the FSM.</a:t>
            </a:r>
          </a:p>
          <a:p>
            <a:pPr>
              <a:buFontTx/>
              <a:buNone/>
            </a:pPr>
            <a:endParaRPr lang="en-US" sz="1600" dirty="0" smtClean="0"/>
          </a:p>
          <a:p>
            <a:pPr>
              <a:buFontTx/>
              <a:buNone/>
            </a:pPr>
            <a:r>
              <a:rPr lang="en-US" sz="1400" dirty="0" smtClean="0"/>
              <a:t> </a:t>
            </a:r>
            <a:r>
              <a:rPr lang="en-US" sz="1600" dirty="0" smtClean="0"/>
              <a:t>error = </a:t>
            </a:r>
            <a:r>
              <a:rPr lang="en-US" sz="1600" dirty="0" err="1" smtClean="0"/>
              <a:t>InitFsmRequest</a:t>
            </a:r>
            <a:r>
              <a:rPr lang="en-US" sz="1600" dirty="0" smtClean="0"/>
              <a:t>(&amp;</a:t>
            </a:r>
            <a:r>
              <a:rPr lang="en-US" sz="1600" dirty="0" err="1" smtClean="0"/>
              <a:t>reqbuf</a:t>
            </a:r>
            <a:r>
              <a:rPr lang="en-US" sz="1600" dirty="0" smtClean="0"/>
              <a:t>,</a:t>
            </a:r>
          </a:p>
          <a:p>
            <a:pPr>
              <a:buFontTx/>
              <a:buNone/>
            </a:pPr>
            <a:r>
              <a:rPr lang="en-US" sz="1600" dirty="0" smtClean="0"/>
              <a:t>                          </a:t>
            </a:r>
            <a:r>
              <a:rPr lang="en-US" sz="1600" dirty="0" err="1" smtClean="0"/>
              <a:t>reqhdrlen</a:t>
            </a:r>
            <a:r>
              <a:rPr lang="en-US" sz="1600" dirty="0" smtClean="0"/>
              <a:t>, </a:t>
            </a:r>
            <a:r>
              <a:rPr lang="en-US" sz="1600" dirty="0" err="1" smtClean="0"/>
              <a:t>reqdatalen</a:t>
            </a:r>
            <a:r>
              <a:rPr lang="en-US" sz="1600" dirty="0" smtClean="0"/>
              <a:t>,</a:t>
            </a:r>
          </a:p>
          <a:p>
            <a:pPr>
              <a:buFontTx/>
              <a:buNone/>
            </a:pPr>
            <a:r>
              <a:rPr lang="en-US" sz="1600" dirty="0" smtClean="0"/>
              <a:t>                          </a:t>
            </a:r>
            <a:r>
              <a:rPr lang="en-US" sz="1600" dirty="0" err="1" smtClean="0"/>
              <a:t>ReqNoDataZone</a:t>
            </a:r>
            <a:r>
              <a:rPr lang="en-US" sz="1600" dirty="0" smtClean="0"/>
              <a:t>, </a:t>
            </a:r>
            <a:r>
              <a:rPr lang="en-US" sz="1600" dirty="0" err="1" smtClean="0">
                <a:solidFill>
                  <a:srgbClr val="FF0000"/>
                </a:solidFill>
              </a:rPr>
              <a:t>MsgTypeFileOp</a:t>
            </a:r>
            <a:r>
              <a:rPr lang="en-US" sz="1600" dirty="0" smtClean="0">
                <a:solidFill>
                  <a:srgbClr val="FF0000"/>
                </a:solidFill>
              </a:rPr>
              <a:t>, </a:t>
            </a:r>
            <a:r>
              <a:rPr lang="en-US" sz="1600" dirty="0" err="1" smtClean="0">
                <a:solidFill>
                  <a:srgbClr val="FF0000"/>
                </a:solidFill>
              </a:rPr>
              <a:t>VopSubTypeOpen</a:t>
            </a:r>
            <a:r>
              <a:rPr lang="en-US" sz="1600" dirty="0" smtClean="0">
                <a:solidFill>
                  <a:srgbClr val="FF0000"/>
                </a:solidFill>
              </a:rPr>
              <a:t> </a:t>
            </a:r>
            <a:r>
              <a:rPr lang="en-US" sz="1600" dirty="0" smtClean="0"/>
              <a:t>);</a:t>
            </a:r>
          </a:p>
          <a:p>
            <a:pPr>
              <a:buFontTx/>
              <a:buNone/>
            </a:pPr>
            <a:r>
              <a:rPr lang="en-US" sz="1600" dirty="0" smtClean="0">
                <a:solidFill>
                  <a:schemeClr val="accent6"/>
                </a:solidFill>
              </a:rPr>
              <a:t>    if (error)</a:t>
            </a:r>
          </a:p>
          <a:p>
            <a:pPr>
              <a:buFontTx/>
              <a:buNone/>
            </a:pPr>
            <a:r>
              <a:rPr lang="en-US" sz="1600" dirty="0" smtClean="0">
                <a:solidFill>
                  <a:schemeClr val="accent6"/>
                </a:solidFill>
              </a:rPr>
              <a:t>        </a:t>
            </a:r>
            <a:r>
              <a:rPr lang="en-US" sz="1600" dirty="0" err="1" smtClean="0">
                <a:solidFill>
                  <a:schemeClr val="accent6"/>
                </a:solidFill>
              </a:rPr>
              <a:t>goto</a:t>
            </a:r>
            <a:r>
              <a:rPr lang="en-US" sz="1600" dirty="0" smtClean="0">
                <a:solidFill>
                  <a:schemeClr val="accent6"/>
                </a:solidFill>
              </a:rPr>
              <a:t> out;</a:t>
            </a:r>
          </a:p>
          <a:p>
            <a:pPr>
              <a:buFontTx/>
              <a:buNone/>
            </a:pPr>
            <a:endParaRPr lang="en-US" sz="800" dirty="0" smtClean="0">
              <a:solidFill>
                <a:schemeClr val="accent6"/>
              </a:solidFill>
            </a:endParaRPr>
          </a:p>
          <a:p>
            <a:pPr>
              <a:buFontTx/>
              <a:buNone/>
            </a:pPr>
            <a:r>
              <a:rPr lang="en-US" sz="1600" dirty="0" smtClean="0">
                <a:solidFill>
                  <a:schemeClr val="accent6"/>
                </a:solidFill>
              </a:rPr>
              <a:t>    </a:t>
            </a:r>
            <a:r>
              <a:rPr lang="en-US" sz="1600" dirty="0" err="1" smtClean="0">
                <a:solidFill>
                  <a:schemeClr val="accent6"/>
                </a:solidFill>
              </a:rPr>
              <a:t>reqmsg</a:t>
            </a:r>
            <a:r>
              <a:rPr lang="en-US" sz="1600" dirty="0" smtClean="0">
                <a:solidFill>
                  <a:schemeClr val="accent6"/>
                </a:solidFill>
              </a:rPr>
              <a:t> = FSM_MSG(</a:t>
            </a:r>
            <a:r>
              <a:rPr lang="en-US" sz="1600" dirty="0" err="1" smtClean="0">
                <a:solidFill>
                  <a:schemeClr val="accent6"/>
                </a:solidFill>
              </a:rPr>
              <a:t>reqbuf</a:t>
            </a:r>
            <a:r>
              <a:rPr lang="en-US" sz="1600" dirty="0" smtClean="0">
                <a:solidFill>
                  <a:schemeClr val="accent6"/>
                </a:solidFill>
              </a:rPr>
              <a:t>);</a:t>
            </a:r>
          </a:p>
          <a:p>
            <a:pPr>
              <a:buFontTx/>
              <a:buNone/>
            </a:pPr>
            <a:r>
              <a:rPr lang="en-US" sz="1600" dirty="0" smtClean="0">
                <a:solidFill>
                  <a:schemeClr val="accent6"/>
                </a:solidFill>
              </a:rPr>
              <a:t>    </a:t>
            </a:r>
            <a:r>
              <a:rPr lang="en-US" sz="1600" dirty="0" err="1" smtClean="0">
                <a:solidFill>
                  <a:schemeClr val="accent6"/>
                </a:solidFill>
              </a:rPr>
              <a:t>reqmsg</a:t>
            </a:r>
            <a:r>
              <a:rPr lang="en-US" sz="1600" dirty="0" smtClean="0">
                <a:solidFill>
                  <a:schemeClr val="accent6"/>
                </a:solidFill>
              </a:rPr>
              <a:t>-&gt;</a:t>
            </a:r>
            <a:r>
              <a:rPr lang="en-US" sz="1600" dirty="0" err="1" smtClean="0">
                <a:solidFill>
                  <a:schemeClr val="accent6"/>
                </a:solidFill>
              </a:rPr>
              <a:t>file_cookie</a:t>
            </a:r>
            <a:r>
              <a:rPr lang="en-US" sz="1600" dirty="0" smtClean="0">
                <a:solidFill>
                  <a:schemeClr val="accent6"/>
                </a:solidFill>
              </a:rPr>
              <a:t> = </a:t>
            </a:r>
            <a:r>
              <a:rPr lang="en-US" sz="1600" dirty="0" err="1" smtClean="0">
                <a:solidFill>
                  <a:schemeClr val="accent6"/>
                </a:solidFill>
              </a:rPr>
              <a:t>htonq</a:t>
            </a:r>
            <a:r>
              <a:rPr lang="en-US" sz="1600" dirty="0" smtClean="0">
                <a:solidFill>
                  <a:schemeClr val="accent6"/>
                </a:solidFill>
              </a:rPr>
              <a:t>( </a:t>
            </a:r>
            <a:r>
              <a:rPr lang="en-US" sz="1600" dirty="0" err="1" smtClean="0">
                <a:solidFill>
                  <a:schemeClr val="accent6"/>
                </a:solidFill>
              </a:rPr>
              <a:t>filecookie</a:t>
            </a:r>
            <a:r>
              <a:rPr lang="en-US" sz="1600" dirty="0" smtClean="0">
                <a:solidFill>
                  <a:schemeClr val="accent6"/>
                </a:solidFill>
              </a:rPr>
              <a:t> );</a:t>
            </a:r>
          </a:p>
          <a:p>
            <a:pPr>
              <a:buFontTx/>
              <a:buNone/>
            </a:pPr>
            <a:r>
              <a:rPr lang="en-US" sz="1600" dirty="0" smtClean="0">
                <a:solidFill>
                  <a:schemeClr val="accent6"/>
                </a:solidFill>
              </a:rPr>
              <a:t>    </a:t>
            </a:r>
            <a:r>
              <a:rPr lang="en-US" sz="1600" dirty="0" err="1" smtClean="0">
                <a:solidFill>
                  <a:schemeClr val="accent6"/>
                </a:solidFill>
              </a:rPr>
              <a:t>reqmsg</a:t>
            </a:r>
            <a:r>
              <a:rPr lang="en-US" sz="1600" dirty="0" smtClean="0">
                <a:solidFill>
                  <a:schemeClr val="accent6"/>
                </a:solidFill>
              </a:rPr>
              <a:t>-&gt;flags       = </a:t>
            </a:r>
            <a:r>
              <a:rPr lang="en-US" sz="1600" dirty="0" err="1" smtClean="0">
                <a:solidFill>
                  <a:schemeClr val="accent6"/>
                </a:solidFill>
              </a:rPr>
              <a:t>htons</a:t>
            </a:r>
            <a:r>
              <a:rPr lang="en-US" sz="1600" dirty="0" smtClean="0">
                <a:solidFill>
                  <a:schemeClr val="accent6"/>
                </a:solidFill>
              </a:rPr>
              <a:t>( </a:t>
            </a:r>
            <a:r>
              <a:rPr lang="en-US" sz="1600" dirty="0" err="1" smtClean="0">
                <a:solidFill>
                  <a:schemeClr val="accent6"/>
                </a:solidFill>
              </a:rPr>
              <a:t>f_rwflags</a:t>
            </a:r>
            <a:r>
              <a:rPr lang="en-US" sz="1600" dirty="0" smtClean="0">
                <a:solidFill>
                  <a:schemeClr val="accent6"/>
                </a:solidFill>
              </a:rPr>
              <a:t> );</a:t>
            </a:r>
          </a:p>
          <a:p>
            <a:pPr>
              <a:buFontTx/>
              <a:buNone/>
            </a:pPr>
            <a:endParaRPr lang="en-US" sz="800" dirty="0" smtClean="0">
              <a:solidFill>
                <a:schemeClr val="accent6"/>
              </a:solidFill>
            </a:endParaRPr>
          </a:p>
          <a:p>
            <a:pPr>
              <a:buFontTx/>
              <a:buNone/>
            </a:pPr>
            <a:r>
              <a:rPr lang="en-US" sz="1600" dirty="0" smtClean="0">
                <a:solidFill>
                  <a:schemeClr val="accent6"/>
                </a:solidFill>
              </a:rPr>
              <a:t>    error = </a:t>
            </a:r>
            <a:r>
              <a:rPr lang="en-US" sz="1600" dirty="0" err="1" smtClean="0">
                <a:solidFill>
                  <a:schemeClr val="accent6"/>
                </a:solidFill>
              </a:rPr>
              <a:t>InitFsmReply</a:t>
            </a:r>
            <a:r>
              <a:rPr lang="en-US" sz="1600" dirty="0" smtClean="0">
                <a:solidFill>
                  <a:schemeClr val="accent6"/>
                </a:solidFill>
              </a:rPr>
              <a:t>(&amp;</a:t>
            </a:r>
            <a:r>
              <a:rPr lang="en-US" sz="1600" dirty="0" err="1" smtClean="0">
                <a:solidFill>
                  <a:schemeClr val="accent6"/>
                </a:solidFill>
              </a:rPr>
              <a:t>replybuf</a:t>
            </a:r>
            <a:r>
              <a:rPr lang="en-US" sz="1600" dirty="0" smtClean="0">
                <a:solidFill>
                  <a:schemeClr val="accent6"/>
                </a:solidFill>
              </a:rPr>
              <a:t>, </a:t>
            </a:r>
            <a:r>
              <a:rPr lang="en-US" sz="1600" dirty="0" err="1" smtClean="0">
                <a:solidFill>
                  <a:schemeClr val="accent6"/>
                </a:solidFill>
              </a:rPr>
              <a:t>replydatalen</a:t>
            </a:r>
            <a:r>
              <a:rPr lang="en-US" sz="1600" dirty="0" smtClean="0">
                <a:solidFill>
                  <a:schemeClr val="accent6"/>
                </a:solidFill>
              </a:rPr>
              <a:t>, </a:t>
            </a:r>
            <a:r>
              <a:rPr lang="en-US" sz="1600" dirty="0" err="1" smtClean="0">
                <a:solidFill>
                  <a:schemeClr val="accent6"/>
                </a:solidFill>
              </a:rPr>
              <a:t>ReplyNoDataZone</a:t>
            </a:r>
            <a:r>
              <a:rPr lang="en-US" sz="1600" dirty="0" smtClean="0">
                <a:solidFill>
                  <a:schemeClr val="accent6"/>
                </a:solidFill>
              </a:rPr>
              <a:t> );</a:t>
            </a:r>
          </a:p>
          <a:p>
            <a:pPr>
              <a:buFontTx/>
              <a:buNone/>
            </a:pPr>
            <a:r>
              <a:rPr lang="en-US" sz="1600" dirty="0" smtClean="0">
                <a:solidFill>
                  <a:schemeClr val="accent6"/>
                </a:solidFill>
              </a:rPr>
              <a:t>    if (error)</a:t>
            </a:r>
          </a:p>
          <a:p>
            <a:pPr>
              <a:buFontTx/>
              <a:buNone/>
            </a:pPr>
            <a:r>
              <a:rPr lang="en-US" sz="1600" dirty="0" smtClean="0">
                <a:solidFill>
                  <a:schemeClr val="accent6"/>
                </a:solidFill>
              </a:rPr>
              <a:t>       </a:t>
            </a:r>
            <a:r>
              <a:rPr lang="en-US" sz="1600" dirty="0" err="1" smtClean="0">
                <a:solidFill>
                  <a:schemeClr val="accent6"/>
                </a:solidFill>
              </a:rPr>
              <a:t>goto</a:t>
            </a:r>
            <a:r>
              <a:rPr lang="en-US" sz="1600" dirty="0" smtClean="0">
                <a:solidFill>
                  <a:schemeClr val="accent6"/>
                </a:solidFill>
              </a:rPr>
              <a:t> out;</a:t>
            </a:r>
          </a:p>
          <a:p>
            <a:pPr>
              <a:buFontTx/>
              <a:buNone/>
            </a:pPr>
            <a:endParaRPr lang="en-US" sz="800" dirty="0" smtClean="0">
              <a:solidFill>
                <a:schemeClr val="accent6"/>
              </a:solidFill>
            </a:endParaRPr>
          </a:p>
          <a:p>
            <a:pPr>
              <a:buFontTx/>
              <a:buNone/>
            </a:pPr>
            <a:r>
              <a:rPr lang="en-US" sz="1600" dirty="0" smtClean="0">
                <a:solidFill>
                  <a:schemeClr val="accent6"/>
                </a:solidFill>
              </a:rPr>
              <a:t>    </a:t>
            </a:r>
            <a:r>
              <a:rPr lang="en-US" sz="1600" dirty="0" err="1" smtClean="0">
                <a:solidFill>
                  <a:schemeClr val="accent6"/>
                </a:solidFill>
              </a:rPr>
              <a:t>replymsg</a:t>
            </a:r>
            <a:r>
              <a:rPr lang="en-US" sz="1600" dirty="0" smtClean="0">
                <a:solidFill>
                  <a:schemeClr val="accent6"/>
                </a:solidFill>
              </a:rPr>
              <a:t> = FSM_MSG(</a:t>
            </a:r>
            <a:r>
              <a:rPr lang="en-US" sz="1600" dirty="0" err="1" smtClean="0">
                <a:solidFill>
                  <a:schemeClr val="accent6"/>
                </a:solidFill>
              </a:rPr>
              <a:t>replybuf</a:t>
            </a:r>
            <a:r>
              <a:rPr lang="en-US" sz="1600" dirty="0" smtClean="0">
                <a:solidFill>
                  <a:schemeClr val="accent6"/>
                </a:solidFill>
              </a:rPr>
              <a:t>);</a:t>
            </a:r>
          </a:p>
          <a:p>
            <a:pPr>
              <a:buFontTx/>
              <a:buNone/>
            </a:pPr>
            <a:r>
              <a:rPr lang="en-US" sz="1600" dirty="0" smtClean="0">
                <a:solidFill>
                  <a:schemeClr val="accent6"/>
                </a:solidFill>
              </a:rPr>
              <a:t>    </a:t>
            </a:r>
            <a:r>
              <a:rPr lang="en-US" sz="1600" dirty="0" err="1" smtClean="0">
                <a:solidFill>
                  <a:schemeClr val="accent6"/>
                </a:solidFill>
              </a:rPr>
              <a:t>replydata</a:t>
            </a:r>
            <a:r>
              <a:rPr lang="en-US" sz="1600" dirty="0" smtClean="0">
                <a:solidFill>
                  <a:schemeClr val="accent6"/>
                </a:solidFill>
              </a:rPr>
              <a:t> = (</a:t>
            </a:r>
            <a:r>
              <a:rPr lang="en-US" sz="1600" dirty="0" err="1" smtClean="0">
                <a:solidFill>
                  <a:schemeClr val="accent6"/>
                </a:solidFill>
              </a:rPr>
              <a:t>VopOpenRD_t</a:t>
            </a:r>
            <a:r>
              <a:rPr lang="en-US" sz="1600" dirty="0" smtClean="0">
                <a:solidFill>
                  <a:schemeClr val="accent6"/>
                </a:solidFill>
              </a:rPr>
              <a:t> *)FSM_DATA(</a:t>
            </a:r>
            <a:r>
              <a:rPr lang="en-US" sz="1600" dirty="0" err="1" smtClean="0">
                <a:solidFill>
                  <a:schemeClr val="accent6"/>
                </a:solidFill>
              </a:rPr>
              <a:t>replybuf</a:t>
            </a:r>
            <a:r>
              <a:rPr lang="en-US" sz="1600" dirty="0" smtClean="0">
                <a:solidFill>
                  <a:schemeClr val="accent6"/>
                </a:solidFill>
              </a:rPr>
              <a:t>, </a:t>
            </a:r>
            <a:r>
              <a:rPr lang="en-US" sz="1600" dirty="0" err="1" smtClean="0">
                <a:solidFill>
                  <a:schemeClr val="accent6"/>
                </a:solidFill>
              </a:rPr>
              <a:t>sizeof</a:t>
            </a:r>
            <a:r>
              <a:rPr lang="en-US" sz="1600" dirty="0" smtClean="0">
                <a:solidFill>
                  <a:schemeClr val="accent6"/>
                </a:solidFill>
              </a:rPr>
              <a:t>(</a:t>
            </a:r>
            <a:r>
              <a:rPr lang="en-US" sz="1600" dirty="0" err="1" smtClean="0">
                <a:solidFill>
                  <a:schemeClr val="accent6"/>
                </a:solidFill>
              </a:rPr>
              <a:t>cvfsmsg_t</a:t>
            </a:r>
            <a:r>
              <a:rPr lang="en-US" sz="1600" dirty="0" smtClean="0">
                <a:solidFill>
                  <a:schemeClr val="accent6"/>
                </a:solidFill>
              </a:rPr>
              <a:t>));</a:t>
            </a:r>
          </a:p>
          <a:p>
            <a:pPr>
              <a:buFontTx/>
              <a:buNone/>
            </a:pPr>
            <a:endParaRPr lang="en-US" sz="800" dirty="0" smtClean="0">
              <a:solidFill>
                <a:schemeClr val="accent6"/>
              </a:solidFill>
            </a:endParaRPr>
          </a:p>
          <a:p>
            <a:pPr>
              <a:buFontTx/>
              <a:buNone/>
            </a:pPr>
            <a:r>
              <a:rPr lang="en-US" sz="1600" dirty="0" smtClean="0">
                <a:solidFill>
                  <a:schemeClr val="accent6"/>
                </a:solidFill>
              </a:rPr>
              <a:t>    error = </a:t>
            </a:r>
            <a:r>
              <a:rPr lang="en-US" sz="1600" dirty="0" err="1" smtClean="0">
                <a:solidFill>
                  <a:schemeClr val="accent6"/>
                </a:solidFill>
              </a:rPr>
              <a:t>SendFsmMsg</a:t>
            </a:r>
            <a:r>
              <a:rPr lang="en-US" sz="1600" dirty="0" smtClean="0">
                <a:solidFill>
                  <a:schemeClr val="accent6"/>
                </a:solidFill>
              </a:rPr>
              <a:t>( </a:t>
            </a:r>
            <a:r>
              <a:rPr lang="en-US" sz="1600" dirty="0" err="1" smtClean="0">
                <a:solidFill>
                  <a:schemeClr val="accent6"/>
                </a:solidFill>
              </a:rPr>
              <a:t>f_fsmcom</a:t>
            </a:r>
            <a:r>
              <a:rPr lang="en-US" sz="1600" dirty="0" smtClean="0">
                <a:solidFill>
                  <a:schemeClr val="accent6"/>
                </a:solidFill>
              </a:rPr>
              <a:t>, </a:t>
            </a:r>
            <a:r>
              <a:rPr lang="en-US" sz="1600" dirty="0" err="1" smtClean="0">
                <a:solidFill>
                  <a:schemeClr val="accent6"/>
                </a:solidFill>
              </a:rPr>
              <a:t>reqbuf</a:t>
            </a:r>
            <a:r>
              <a:rPr lang="en-US" sz="1600" dirty="0" smtClean="0">
                <a:solidFill>
                  <a:schemeClr val="accent6"/>
                </a:solidFill>
              </a:rPr>
              <a:t>, </a:t>
            </a:r>
            <a:r>
              <a:rPr lang="en-US" sz="1600" dirty="0" err="1" smtClean="0">
                <a:solidFill>
                  <a:schemeClr val="accent6"/>
                </a:solidFill>
              </a:rPr>
              <a:t>replybuf</a:t>
            </a:r>
            <a:r>
              <a:rPr lang="en-US" sz="1600" dirty="0" smtClean="0">
                <a:solidFill>
                  <a:schemeClr val="accent6"/>
                </a:solidFill>
              </a:rPr>
              <a:t>, &amp;</a:t>
            </a:r>
            <a:r>
              <a:rPr lang="en-US" sz="1600" dirty="0" err="1" smtClean="0">
                <a:solidFill>
                  <a:schemeClr val="accent6"/>
                </a:solidFill>
              </a:rPr>
              <a:t>f_msgflags</a:t>
            </a:r>
            <a:r>
              <a:rPr lang="en-US" sz="1600" dirty="0" smtClean="0">
                <a:solidFill>
                  <a:schemeClr val="accent6"/>
                </a:solidFill>
              </a:rPr>
              <a:t> );</a:t>
            </a:r>
          </a:p>
          <a:p>
            <a:pPr>
              <a:buFontTx/>
              <a:buNone/>
            </a:pPr>
            <a:endParaRPr lang="en-US" sz="2800" dirty="0" smtClean="0"/>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20</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28600" y="228600"/>
            <a:ext cx="8610600" cy="639763"/>
          </a:xfrm>
        </p:spPr>
        <p:txBody>
          <a:bodyPr/>
          <a:lstStyle/>
          <a:p>
            <a:r>
              <a:rPr lang="en-US" dirty="0" err="1" smtClean="0"/>
              <a:t>Fsm</a:t>
            </a:r>
            <a:r>
              <a:rPr lang="en-US" dirty="0" smtClean="0"/>
              <a:t> binary</a:t>
            </a:r>
          </a:p>
        </p:txBody>
      </p:sp>
      <p:sp>
        <p:nvSpPr>
          <p:cNvPr id="17411" name="Content Placeholder 2"/>
          <p:cNvSpPr>
            <a:spLocks noGrp="1"/>
          </p:cNvSpPr>
          <p:nvPr>
            <p:ph idx="1"/>
          </p:nvPr>
        </p:nvSpPr>
        <p:spPr>
          <a:xfrm>
            <a:off x="301624" y="1143000"/>
            <a:ext cx="8537575" cy="5029200"/>
          </a:xfrm>
        </p:spPr>
        <p:txBody>
          <a:bodyPr/>
          <a:lstStyle/>
          <a:p>
            <a:pPr>
              <a:buFontTx/>
              <a:buNone/>
            </a:pPr>
            <a:r>
              <a:rPr lang="en-US" sz="1800" dirty="0" smtClean="0"/>
              <a:t>In the code that makes up the </a:t>
            </a:r>
            <a:r>
              <a:rPr lang="en-US" sz="1800" dirty="0" err="1" smtClean="0"/>
              <a:t>fsm</a:t>
            </a:r>
            <a:r>
              <a:rPr lang="en-US" sz="1800" dirty="0" smtClean="0"/>
              <a:t> binary, there’s a check on the message type:</a:t>
            </a:r>
          </a:p>
          <a:p>
            <a:pPr>
              <a:buFontTx/>
              <a:buNone/>
            </a:pPr>
            <a:endParaRPr lang="en-US" sz="1600" dirty="0" smtClean="0"/>
          </a:p>
          <a:p>
            <a:pPr>
              <a:buFontTx/>
              <a:buNone/>
            </a:pPr>
            <a:r>
              <a:rPr lang="en-US" sz="1600" dirty="0" smtClean="0"/>
              <a:t> case </a:t>
            </a:r>
            <a:r>
              <a:rPr lang="en-US" sz="1600" dirty="0" err="1" smtClean="0"/>
              <a:t>MsgTypeFileOp</a:t>
            </a:r>
            <a:r>
              <a:rPr lang="en-US" sz="1600" dirty="0" smtClean="0"/>
              <a:t>:                 /* </a:t>
            </a:r>
            <a:r>
              <a:rPr lang="en-US" sz="1600" dirty="0" err="1" smtClean="0"/>
              <a:t>Vnode</a:t>
            </a:r>
            <a:r>
              <a:rPr lang="en-US" sz="1600" dirty="0" smtClean="0"/>
              <a:t> Ops Request */</a:t>
            </a:r>
          </a:p>
          <a:p>
            <a:pPr>
              <a:buFontTx/>
              <a:buNone/>
            </a:pPr>
            <a:r>
              <a:rPr lang="en-US" sz="1600" dirty="0" smtClean="0"/>
              <a:t>        </a:t>
            </a:r>
            <a:r>
              <a:rPr lang="en-US" sz="1600" dirty="0" err="1" smtClean="0"/>
              <a:t>VopsRequest</a:t>
            </a:r>
            <a:r>
              <a:rPr lang="en-US" sz="1600" dirty="0" smtClean="0"/>
              <a:t>(</a:t>
            </a:r>
            <a:r>
              <a:rPr lang="en-US" sz="1600" dirty="0" err="1" smtClean="0"/>
              <a:t>pmsgq</a:t>
            </a:r>
            <a:r>
              <a:rPr lang="en-US" sz="1600" dirty="0" smtClean="0"/>
              <a:t>);</a:t>
            </a:r>
          </a:p>
          <a:p>
            <a:pPr>
              <a:buFontTx/>
              <a:buNone/>
            </a:pPr>
            <a:endParaRPr lang="en-US" sz="1600" dirty="0" smtClean="0"/>
          </a:p>
          <a:p>
            <a:pPr>
              <a:buFontTx/>
              <a:buNone/>
            </a:pPr>
            <a:r>
              <a:rPr lang="en-US" sz="1600" dirty="0" smtClean="0"/>
              <a:t>        break;</a:t>
            </a:r>
          </a:p>
          <a:p>
            <a:pPr>
              <a:buFontTx/>
              <a:buNone/>
            </a:pPr>
            <a:endParaRPr lang="en-US" sz="1600" dirty="0" smtClean="0"/>
          </a:p>
          <a:p>
            <a:pPr>
              <a:buFontTx/>
              <a:buNone/>
            </a:pPr>
            <a:r>
              <a:rPr lang="en-US" sz="1600" dirty="0" smtClean="0"/>
              <a:t>Source file: </a:t>
            </a:r>
            <a:r>
              <a:rPr lang="en-US" sz="1600" dirty="0" err="1" smtClean="0"/>
              <a:t>fsm</a:t>
            </a:r>
            <a:r>
              <a:rPr lang="en-US" sz="1600" dirty="0" smtClean="0"/>
              <a:t>/</a:t>
            </a:r>
            <a:r>
              <a:rPr lang="en-US" sz="1600" dirty="0" err="1" smtClean="0"/>
              <a:t>msgdecode.c</a:t>
            </a:r>
            <a:endParaRPr lang="en-US" sz="1600" dirty="0" smtClean="0"/>
          </a:p>
          <a:p>
            <a:pPr>
              <a:buFontTx/>
              <a:buNone/>
            </a:pPr>
            <a:endParaRPr lang="en-US" sz="1600" dirty="0" smtClean="0"/>
          </a:p>
          <a:p>
            <a:pPr>
              <a:buFontTx/>
              <a:buNone/>
            </a:pPr>
            <a:r>
              <a:rPr lang="en-US" sz="1600" dirty="0" smtClean="0"/>
              <a:t>Within the </a:t>
            </a:r>
            <a:r>
              <a:rPr lang="en-US" sz="1600" dirty="0" err="1" smtClean="0"/>
              <a:t>VopsRequest</a:t>
            </a:r>
            <a:r>
              <a:rPr lang="en-US" sz="1600" dirty="0" smtClean="0"/>
              <a:t>  routine is a call to do an open:</a:t>
            </a:r>
          </a:p>
          <a:p>
            <a:pPr>
              <a:buFontTx/>
              <a:buNone/>
            </a:pPr>
            <a:endParaRPr lang="en-US" sz="1600" dirty="0" smtClean="0"/>
          </a:p>
          <a:p>
            <a:pPr>
              <a:buFontTx/>
              <a:buNone/>
            </a:pPr>
            <a:r>
              <a:rPr lang="en-US" sz="1600" dirty="0" smtClean="0"/>
              <a:t> case </a:t>
            </a:r>
            <a:r>
              <a:rPr lang="en-US" sz="1600" dirty="0" err="1" smtClean="0"/>
              <a:t>VopSubTypeOpen</a:t>
            </a:r>
            <a:r>
              <a:rPr lang="en-US" sz="1600" dirty="0" smtClean="0"/>
              <a:t>:</a:t>
            </a:r>
          </a:p>
          <a:p>
            <a:pPr>
              <a:buFontTx/>
              <a:buNone/>
            </a:pPr>
            <a:r>
              <a:rPr lang="en-US" sz="1600" dirty="0" smtClean="0"/>
              <a:t>        </a:t>
            </a:r>
            <a:r>
              <a:rPr lang="en-US" sz="1600" dirty="0" err="1" smtClean="0"/>
              <a:t>qustat_evt_id</a:t>
            </a:r>
            <a:r>
              <a:rPr lang="en-US" sz="1600" dirty="0" smtClean="0"/>
              <a:t> = QUSTAT_FSMVOP_OPEN;</a:t>
            </a:r>
          </a:p>
          <a:p>
            <a:pPr>
              <a:buFontTx/>
              <a:buNone/>
            </a:pPr>
            <a:r>
              <a:rPr lang="en-US" sz="1600" dirty="0" smtClean="0"/>
              <a:t>        </a:t>
            </a:r>
            <a:r>
              <a:rPr lang="en-US" sz="1600" dirty="0" err="1" smtClean="0"/>
              <a:t>VopOpen</a:t>
            </a:r>
            <a:r>
              <a:rPr lang="en-US" sz="1600" dirty="0" smtClean="0"/>
              <a:t>(</a:t>
            </a:r>
            <a:r>
              <a:rPr lang="en-US" sz="1600" dirty="0" err="1" smtClean="0"/>
              <a:t>pmsgq</a:t>
            </a:r>
            <a:r>
              <a:rPr lang="en-US" sz="1600" dirty="0" smtClean="0"/>
              <a:t>);</a:t>
            </a:r>
          </a:p>
          <a:p>
            <a:pPr>
              <a:buFontTx/>
              <a:buNone/>
            </a:pPr>
            <a:endParaRPr lang="en-US" sz="1600" dirty="0" smtClean="0"/>
          </a:p>
          <a:p>
            <a:pPr>
              <a:buFontTx/>
              <a:buNone/>
            </a:pPr>
            <a:r>
              <a:rPr lang="en-US" sz="1600" dirty="0" smtClean="0"/>
              <a:t>        break;</a:t>
            </a:r>
          </a:p>
          <a:p>
            <a:pPr>
              <a:buFontTx/>
              <a:buNone/>
            </a:pPr>
            <a:endParaRPr lang="en-US" sz="1600" dirty="0" smtClean="0"/>
          </a:p>
          <a:p>
            <a:pPr>
              <a:buFontTx/>
              <a:buNone/>
            </a:pPr>
            <a:r>
              <a:rPr lang="en-US" sz="1600" dirty="0" smtClean="0"/>
              <a:t>Source file: </a:t>
            </a:r>
            <a:r>
              <a:rPr lang="en-US" sz="1600" dirty="0" err="1" smtClean="0"/>
              <a:t>fsm</a:t>
            </a:r>
            <a:r>
              <a:rPr lang="en-US" sz="1600" dirty="0" smtClean="0"/>
              <a:t>/</a:t>
            </a:r>
            <a:r>
              <a:rPr lang="en-US" sz="1600" dirty="0" err="1" smtClean="0"/>
              <a:t>vops.c</a:t>
            </a:r>
            <a:endParaRPr lang="en-US" sz="1600" dirty="0" smtClean="0"/>
          </a:p>
          <a:p>
            <a:pPr>
              <a:buFontTx/>
              <a:buNone/>
            </a:pPr>
            <a:endParaRPr lang="en-US" sz="2800" dirty="0" smtClean="0"/>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21</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228600" y="228600"/>
            <a:ext cx="8610600" cy="639763"/>
          </a:xfrm>
        </p:spPr>
        <p:txBody>
          <a:bodyPr/>
          <a:lstStyle/>
          <a:p>
            <a:r>
              <a:rPr lang="en-US" dirty="0" smtClean="0"/>
              <a:t>Observe Flow from Kernel to </a:t>
            </a:r>
            <a:r>
              <a:rPr lang="en-US" dirty="0" err="1" smtClean="0"/>
              <a:t>fsm</a:t>
            </a:r>
            <a:endParaRPr lang="en-US" dirty="0" smtClean="0"/>
          </a:p>
        </p:txBody>
      </p:sp>
      <p:sp>
        <p:nvSpPr>
          <p:cNvPr id="18435" name="Content Placeholder 2"/>
          <p:cNvSpPr>
            <a:spLocks noGrp="1"/>
          </p:cNvSpPr>
          <p:nvPr>
            <p:ph idx="1"/>
          </p:nvPr>
        </p:nvSpPr>
        <p:spPr/>
        <p:txBody>
          <a:bodyPr/>
          <a:lstStyle/>
          <a:p>
            <a:pPr>
              <a:buFontTx/>
              <a:buNone/>
            </a:pPr>
            <a:r>
              <a:rPr lang="en-US" sz="1800" dirty="0" smtClean="0"/>
              <a:t>There’s a way to observe this flow with tools that exist in CVFS.  The kernel flow can be observed with the tool </a:t>
            </a:r>
            <a:r>
              <a:rPr lang="en-US" sz="1800" dirty="0" err="1" smtClean="0"/>
              <a:t>cvdb</a:t>
            </a:r>
            <a:r>
              <a:rPr lang="en-US" sz="1800" dirty="0" smtClean="0"/>
              <a:t>.  I can enable tracing in the kernel and capture what’s happening within the kernel.</a:t>
            </a:r>
          </a:p>
          <a:p>
            <a:pPr>
              <a:buFontTx/>
              <a:buNone/>
            </a:pPr>
            <a:endParaRPr lang="en-US" sz="1600" dirty="0" smtClean="0"/>
          </a:p>
          <a:p>
            <a:pPr>
              <a:buFontTx/>
              <a:buNone/>
            </a:pPr>
            <a:r>
              <a:rPr lang="en-US" sz="1800" dirty="0" smtClean="0">
                <a:solidFill>
                  <a:srgbClr val="006AD6"/>
                </a:solidFill>
              </a:rPr>
              <a:t> [</a:t>
            </a:r>
            <a:r>
              <a:rPr lang="en-US" sz="1800" dirty="0" err="1" smtClean="0">
                <a:solidFill>
                  <a:srgbClr val="006AD6"/>
                </a:solidFill>
              </a:rPr>
              <a:t>root@happy</a:t>
            </a:r>
            <a:r>
              <a:rPr lang="en-US" sz="1800" dirty="0" smtClean="0">
                <a:solidFill>
                  <a:srgbClr val="006AD6"/>
                </a:solidFill>
              </a:rPr>
              <a:t> dir1]# </a:t>
            </a:r>
            <a:r>
              <a:rPr lang="en-US" sz="1800" dirty="0" err="1" smtClean="0">
                <a:solidFill>
                  <a:srgbClr val="006AD6"/>
                </a:solidFill>
              </a:rPr>
              <a:t>ls</a:t>
            </a:r>
            <a:r>
              <a:rPr lang="en-US" sz="1800" dirty="0" smtClean="0">
                <a:solidFill>
                  <a:srgbClr val="006AD6"/>
                </a:solidFill>
              </a:rPr>
              <a:t> -l</a:t>
            </a:r>
          </a:p>
          <a:p>
            <a:pPr>
              <a:buFontTx/>
              <a:buNone/>
            </a:pPr>
            <a:r>
              <a:rPr lang="en-US" sz="1800" dirty="0" smtClean="0"/>
              <a:t>total 32</a:t>
            </a:r>
          </a:p>
          <a:p>
            <a:pPr>
              <a:buFontTx/>
              <a:buNone/>
            </a:pPr>
            <a:r>
              <a:rPr lang="en-US" sz="1800" dirty="0" smtClean="0"/>
              <a:t>-</a:t>
            </a:r>
            <a:r>
              <a:rPr lang="en-US" sz="1800" dirty="0" err="1" smtClean="0"/>
              <a:t>rw</a:t>
            </a:r>
            <a:r>
              <a:rPr lang="en-US" sz="1800" dirty="0" smtClean="0"/>
              <a:t>-</a:t>
            </a:r>
            <a:r>
              <a:rPr lang="en-US" sz="1800" dirty="0" err="1" smtClean="0"/>
              <a:t>rw</a:t>
            </a:r>
            <a:r>
              <a:rPr lang="en-US" sz="1800" dirty="0" smtClean="0"/>
              <a:t>-r-- 1 root </a:t>
            </a:r>
            <a:r>
              <a:rPr lang="en-US" sz="1800" dirty="0" err="1" smtClean="0"/>
              <a:t>root</a:t>
            </a:r>
            <a:r>
              <a:rPr lang="en-US" sz="1800" dirty="0" smtClean="0"/>
              <a:t> 65 May 18 09:27 steve_file.1</a:t>
            </a:r>
          </a:p>
          <a:p>
            <a:pPr>
              <a:buFontTx/>
              <a:buNone/>
            </a:pPr>
            <a:endParaRPr lang="en-US" sz="1800" dirty="0" smtClean="0"/>
          </a:p>
          <a:p>
            <a:pPr>
              <a:buFontTx/>
              <a:buNone/>
            </a:pPr>
            <a:r>
              <a:rPr lang="pt-BR" sz="1800" dirty="0" smtClean="0">
                <a:solidFill>
                  <a:schemeClr val="tx2"/>
                </a:solidFill>
              </a:rPr>
              <a:t>[root@happy dir1]# cvdb -e</a:t>
            </a:r>
          </a:p>
          <a:p>
            <a:pPr>
              <a:buFontTx/>
              <a:buNone/>
            </a:pPr>
            <a:r>
              <a:rPr lang="pt-BR" sz="1800" dirty="0" smtClean="0">
                <a:solidFill>
                  <a:schemeClr val="tx2"/>
                </a:solidFill>
              </a:rPr>
              <a:t>[root@happy dir1]# cat steve_file.1</a:t>
            </a:r>
          </a:p>
          <a:p>
            <a:pPr>
              <a:buFontTx/>
              <a:buNone/>
            </a:pPr>
            <a:r>
              <a:rPr lang="pt-BR" sz="1800" dirty="0" smtClean="0"/>
              <a:t>---- I don’t get any reponse; things seem to be hung?  Is it a kernel problem?  What to do?</a:t>
            </a:r>
          </a:p>
          <a:p>
            <a:pPr>
              <a:buFontTx/>
              <a:buNone/>
            </a:pPr>
            <a:endParaRPr lang="pt-BR" sz="1600" dirty="0" smtClean="0"/>
          </a:p>
          <a:p>
            <a:pPr>
              <a:buFontTx/>
              <a:buNone/>
            </a:pPr>
            <a:endParaRPr lang="pt-BR" sz="1600" dirty="0" smtClean="0"/>
          </a:p>
          <a:p>
            <a:pPr>
              <a:buFontTx/>
              <a:buNone/>
            </a:pPr>
            <a:endParaRPr lang="en-US" sz="2800" dirty="0" smtClean="0"/>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22</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28600" y="228600"/>
            <a:ext cx="8534400" cy="639763"/>
          </a:xfrm>
        </p:spPr>
        <p:txBody>
          <a:bodyPr/>
          <a:lstStyle/>
          <a:p>
            <a:r>
              <a:rPr lang="en-US" dirty="0" smtClean="0"/>
              <a:t>Collect a </a:t>
            </a:r>
            <a:r>
              <a:rPr lang="en-US" dirty="0" err="1" smtClean="0"/>
              <a:t>cvdb</a:t>
            </a:r>
            <a:r>
              <a:rPr lang="en-US" dirty="0" smtClean="0"/>
              <a:t> Trace and Redirect Output</a:t>
            </a:r>
          </a:p>
        </p:txBody>
      </p:sp>
      <p:sp>
        <p:nvSpPr>
          <p:cNvPr id="19459" name="Content Placeholder 2"/>
          <p:cNvSpPr>
            <a:spLocks noGrp="1"/>
          </p:cNvSpPr>
          <p:nvPr>
            <p:ph idx="1"/>
          </p:nvPr>
        </p:nvSpPr>
        <p:spPr>
          <a:xfrm>
            <a:off x="301624" y="1143000"/>
            <a:ext cx="8461375" cy="5029200"/>
          </a:xfrm>
        </p:spPr>
        <p:txBody>
          <a:bodyPr/>
          <a:lstStyle/>
          <a:p>
            <a:pPr>
              <a:buFontTx/>
              <a:buNone/>
            </a:pPr>
            <a:r>
              <a:rPr lang="en-US" sz="1800" dirty="0" smtClean="0"/>
              <a:t>I collect a </a:t>
            </a:r>
            <a:r>
              <a:rPr lang="en-US" sz="1800" dirty="0" err="1" smtClean="0"/>
              <a:t>cvdb</a:t>
            </a:r>
            <a:r>
              <a:rPr lang="en-US" sz="1800" dirty="0" smtClean="0"/>
              <a:t> trace and redirect the output to a file so I can see what’s going on:</a:t>
            </a:r>
          </a:p>
          <a:p>
            <a:pPr>
              <a:buFontTx/>
              <a:buNone/>
            </a:pPr>
            <a:endParaRPr lang="en-US" sz="1600" dirty="0" smtClean="0"/>
          </a:p>
          <a:p>
            <a:pPr>
              <a:buFontTx/>
              <a:buNone/>
            </a:pPr>
            <a:r>
              <a:rPr lang="pt-BR" sz="1600" dirty="0" smtClean="0"/>
              <a:t>&lt;1:29653:395.695418&gt; CvOpen cvp 0xffff81012edc7ad0 opencnt 0 flags 0x801 flags2 0x4000 mode 0x2 wantwrite 0x0</a:t>
            </a:r>
          </a:p>
          <a:p>
            <a:pPr>
              <a:buFontTx/>
              <a:buNone/>
            </a:pPr>
            <a:r>
              <a:rPr lang="pt-BR" sz="1600" dirty="0" smtClean="0"/>
              <a:t>&lt;1:29653:395.695421&gt; FsmOpenMsg 0x8c rwflags 0x2 msgflags 0x1</a:t>
            </a:r>
          </a:p>
          <a:p>
            <a:pPr>
              <a:buFontTx/>
              <a:buNone/>
            </a:pPr>
            <a:endParaRPr lang="pt-BR" sz="1200" dirty="0" smtClean="0"/>
          </a:p>
          <a:p>
            <a:pPr>
              <a:buFontTx/>
              <a:buNone/>
            </a:pPr>
            <a:r>
              <a:rPr lang="pt-BR" sz="1800" dirty="0" smtClean="0"/>
              <a:t>Further down there is a call to SendFsmMsg:</a:t>
            </a:r>
          </a:p>
          <a:p>
            <a:pPr>
              <a:buFontTx/>
              <a:buNone/>
            </a:pPr>
            <a:endParaRPr lang="pt-BR" sz="1400" dirty="0" smtClean="0"/>
          </a:p>
          <a:p>
            <a:pPr>
              <a:buFontTx/>
              <a:buNone/>
            </a:pPr>
            <a:r>
              <a:rPr lang="pt-BR" sz="1600" dirty="0" smtClean="0"/>
              <a:t>&lt;1:29653:395.695457&gt; SendFsmMsg FsmCon 0xffff810132044000 req 0xffff81003965feb0 flags 0x1 requestbuf 0xffff8100370dbe78 replybuf 0xffff810057cc2070 msg ID 0x89c24</a:t>
            </a:r>
          </a:p>
          <a:p>
            <a:pPr>
              <a:buFontTx/>
              <a:buNone/>
            </a:pPr>
            <a:endParaRPr lang="pt-BR" sz="1200" dirty="0" smtClean="0"/>
          </a:p>
          <a:p>
            <a:pPr>
              <a:buFontTx/>
              <a:buNone/>
            </a:pPr>
            <a:r>
              <a:rPr lang="pt-BR" sz="1800" dirty="0" smtClean="0"/>
              <a:t>With some code inspection there are a couple of traces that would happen with a </a:t>
            </a:r>
          </a:p>
          <a:p>
            <a:pPr>
              <a:buFontTx/>
              <a:buNone/>
            </a:pPr>
            <a:r>
              <a:rPr lang="pt-BR" sz="1800" dirty="0" smtClean="0"/>
              <a:t>successful open.</a:t>
            </a:r>
          </a:p>
          <a:p>
            <a:pPr>
              <a:buFontTx/>
              <a:buNone/>
            </a:pPr>
            <a:endParaRPr lang="pt-BR" sz="1200" dirty="0" smtClean="0"/>
          </a:p>
          <a:p>
            <a:pPr>
              <a:buFontTx/>
              <a:buNone/>
            </a:pPr>
            <a:r>
              <a:rPr lang="pt-BR" sz="1600" dirty="0" smtClean="0"/>
              <a:t> Log1(LOGINFO, cvENTRY, "cvfs_open cvp/" ARGP "", cvp);</a:t>
            </a:r>
          </a:p>
          <a:p>
            <a:pPr>
              <a:buFontTx/>
              <a:buNone/>
            </a:pPr>
            <a:r>
              <a:rPr lang="en-US" sz="1600" dirty="0" smtClean="0"/>
              <a:t> Log2(LOGINFO, </a:t>
            </a:r>
            <a:r>
              <a:rPr lang="en-US" sz="1600" dirty="0" err="1" smtClean="0"/>
              <a:t>cvEXIT</a:t>
            </a:r>
            <a:r>
              <a:rPr lang="en-US" sz="1600" dirty="0" smtClean="0"/>
              <a:t>, "</a:t>
            </a:r>
            <a:r>
              <a:rPr lang="en-US" sz="1600" dirty="0" err="1" smtClean="0"/>
              <a:t>cvfs_open</a:t>
            </a:r>
            <a:r>
              <a:rPr lang="en-US" sz="1600" dirty="0" smtClean="0"/>
              <a:t> </a:t>
            </a:r>
            <a:r>
              <a:rPr lang="en-US" sz="1600" dirty="0" err="1" smtClean="0"/>
              <a:t>cvp</a:t>
            </a:r>
            <a:r>
              <a:rPr lang="en-US" sz="1600" dirty="0" smtClean="0"/>
              <a:t>/" ARGP " return error %d",</a:t>
            </a:r>
          </a:p>
          <a:p>
            <a:pPr>
              <a:buFontTx/>
              <a:buNone/>
            </a:pPr>
            <a:r>
              <a:rPr lang="en-US" sz="1600" dirty="0" smtClean="0"/>
              <a:t>            </a:t>
            </a:r>
            <a:r>
              <a:rPr lang="en-US" sz="1600" dirty="0" err="1" smtClean="0"/>
              <a:t>cvp</a:t>
            </a:r>
            <a:r>
              <a:rPr lang="en-US" sz="1600" dirty="0" smtClean="0"/>
              <a:t>, </a:t>
            </a:r>
            <a:r>
              <a:rPr lang="en-US" sz="1600" dirty="0" err="1" smtClean="0"/>
              <a:t>syserr</a:t>
            </a:r>
            <a:r>
              <a:rPr lang="en-US" sz="1600" dirty="0" smtClean="0"/>
              <a:t>);</a:t>
            </a:r>
            <a:endParaRPr lang="pt-BR" sz="1600" dirty="0" smtClean="0"/>
          </a:p>
          <a:p>
            <a:pPr>
              <a:buFontTx/>
              <a:buNone/>
            </a:pPr>
            <a:endParaRPr lang="pt-BR" sz="1600" dirty="0" smtClean="0"/>
          </a:p>
          <a:p>
            <a:pPr>
              <a:buFontTx/>
              <a:buNone/>
            </a:pPr>
            <a:endParaRPr lang="pt-BR" sz="1600" dirty="0" smtClean="0"/>
          </a:p>
          <a:p>
            <a:pPr>
              <a:buFontTx/>
              <a:buNone/>
            </a:pPr>
            <a:endParaRPr lang="en-US" sz="2800" dirty="0" smtClean="0"/>
          </a:p>
        </p:txBody>
      </p:sp>
      <p:sp>
        <p:nvSpPr>
          <p:cNvPr id="6" name="Slide Number Placeholder 5"/>
          <p:cNvSpPr>
            <a:spLocks noGrp="1"/>
          </p:cNvSpPr>
          <p:nvPr>
            <p:ph type="sldNum" sz="quarter" idx="10"/>
          </p:nvPr>
        </p:nvSpPr>
        <p:spPr/>
        <p:txBody>
          <a:bodyPr/>
          <a:lstStyle/>
          <a:p>
            <a:pPr>
              <a:defRPr/>
            </a:pPr>
            <a:fld id="{91D52764-A160-4ED9-9340-552AB29FE12E}" type="slidenum">
              <a:rPr lang="en-US" smtClean="0"/>
              <a:pPr>
                <a:defRPr/>
              </a:pPr>
              <a:t>23</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28600" y="228600"/>
            <a:ext cx="8610600" cy="639763"/>
          </a:xfrm>
        </p:spPr>
        <p:txBody>
          <a:bodyPr/>
          <a:lstStyle/>
          <a:p>
            <a:r>
              <a:rPr lang="en-US" dirty="0" err="1" smtClean="0"/>
              <a:t>cvfs_open</a:t>
            </a:r>
            <a:r>
              <a:rPr lang="en-US" dirty="0" smtClean="0"/>
              <a:t> Messages in the Trace</a:t>
            </a:r>
          </a:p>
        </p:txBody>
      </p:sp>
      <p:sp>
        <p:nvSpPr>
          <p:cNvPr id="20483" name="Content Placeholder 2"/>
          <p:cNvSpPr>
            <a:spLocks noGrp="1"/>
          </p:cNvSpPr>
          <p:nvPr>
            <p:ph idx="1"/>
          </p:nvPr>
        </p:nvSpPr>
        <p:spPr>
          <a:xfrm>
            <a:off x="301624" y="1143000"/>
            <a:ext cx="8537575" cy="5029200"/>
          </a:xfrm>
        </p:spPr>
        <p:txBody>
          <a:bodyPr/>
          <a:lstStyle/>
          <a:p>
            <a:pPr>
              <a:buFontTx/>
              <a:buNone/>
            </a:pPr>
            <a:r>
              <a:rPr lang="en-US" sz="1800" dirty="0" smtClean="0"/>
              <a:t>The only </a:t>
            </a:r>
            <a:r>
              <a:rPr lang="en-US" sz="1800" dirty="0" err="1" smtClean="0"/>
              <a:t>cvfs_open</a:t>
            </a:r>
            <a:r>
              <a:rPr lang="en-US" sz="1800" dirty="0" smtClean="0"/>
              <a:t> messages in the trace don’t show a return:</a:t>
            </a:r>
          </a:p>
          <a:p>
            <a:pPr>
              <a:buFontTx/>
              <a:buNone/>
            </a:pPr>
            <a:endParaRPr lang="en-US" sz="1200" dirty="0" smtClean="0"/>
          </a:p>
          <a:p>
            <a:pPr>
              <a:buFontTx/>
              <a:buNone/>
            </a:pPr>
            <a:r>
              <a:rPr lang="pt-BR" sz="1600" dirty="0" smtClean="0"/>
              <a:t>&lt;1:29653:395.695408&gt; cvfs_open cvp/0xffff81012edc7ad0</a:t>
            </a:r>
          </a:p>
          <a:p>
            <a:pPr>
              <a:buFontTx/>
              <a:buNone/>
            </a:pPr>
            <a:r>
              <a:rPr lang="pt-BR" sz="1600" dirty="0" smtClean="0"/>
              <a:t>&lt;1:29653:395.695409&gt; cvfs_open cvp-0xffff81012edc7ad0 cv count-0 f_mode-0xd</a:t>
            </a:r>
          </a:p>
          <a:p>
            <a:pPr>
              <a:buFontTx/>
              <a:buNone/>
            </a:pPr>
            <a:endParaRPr lang="pt-BR" sz="1200" dirty="0" smtClean="0"/>
          </a:p>
          <a:p>
            <a:pPr>
              <a:buFontTx/>
              <a:buNone/>
            </a:pPr>
            <a:r>
              <a:rPr lang="pt-BR" sz="1800" dirty="0" smtClean="0"/>
              <a:t>For this illustration I made it be a problem with communicating with the FSM.  I did </a:t>
            </a:r>
          </a:p>
          <a:p>
            <a:pPr>
              <a:buFontTx/>
              <a:buNone/>
            </a:pPr>
            <a:r>
              <a:rPr lang="pt-BR" sz="1800" dirty="0" smtClean="0"/>
              <a:t>a kill -STOP on the FSM pid.  This kept the message from reaching the FSM. </a:t>
            </a:r>
          </a:p>
          <a:p>
            <a:pPr>
              <a:buFontTx/>
              <a:buNone/>
            </a:pPr>
            <a:endParaRPr lang="pt-BR" sz="1200" dirty="0" smtClean="0"/>
          </a:p>
          <a:p>
            <a:pPr>
              <a:buFontTx/>
              <a:buNone/>
            </a:pPr>
            <a:r>
              <a:rPr lang="pt-BR" sz="1800" dirty="0" smtClean="0"/>
              <a:t>Once I did a kill –CONT on the FSM pid.  Processing resumed.  Another capture </a:t>
            </a:r>
          </a:p>
          <a:p>
            <a:pPr>
              <a:buFontTx/>
              <a:buNone/>
            </a:pPr>
            <a:r>
              <a:rPr lang="pt-BR" sz="1800" dirty="0" smtClean="0"/>
              <a:t>with cvdb shows the cvfs_open completion.</a:t>
            </a:r>
          </a:p>
          <a:p>
            <a:pPr>
              <a:buFontTx/>
              <a:buNone/>
            </a:pPr>
            <a:endParaRPr lang="pt-BR" sz="1200" dirty="0" smtClean="0"/>
          </a:p>
          <a:p>
            <a:pPr>
              <a:buFontTx/>
              <a:buNone/>
            </a:pPr>
            <a:r>
              <a:rPr lang="pt-BR" sz="1600" dirty="0" smtClean="0"/>
              <a:t>&lt;1:29653:1005.191315&gt; open_cvp cvp 0xffff81012edc7ad0 return 0 cv_flags 0x801</a:t>
            </a:r>
          </a:p>
          <a:p>
            <a:pPr>
              <a:buFontTx/>
              <a:buNone/>
            </a:pPr>
            <a:r>
              <a:rPr lang="pt-BR" sz="1600" dirty="0" smtClean="0"/>
              <a:t>&lt;1:29653:1005.191317&gt; cvfs_open cvp/0xffff81012edc7ad0 return error 0</a:t>
            </a:r>
          </a:p>
          <a:p>
            <a:pPr>
              <a:buFontTx/>
              <a:buNone/>
            </a:pPr>
            <a:endParaRPr lang="pt-BR" sz="1200" dirty="0" smtClean="0"/>
          </a:p>
          <a:p>
            <a:pPr>
              <a:buFontTx/>
              <a:buNone/>
            </a:pPr>
            <a:r>
              <a:rPr lang="en-US" sz="1800" dirty="0" smtClean="0">
                <a:solidFill>
                  <a:srgbClr val="006AD6"/>
                </a:solidFill>
              </a:rPr>
              <a:t>[</a:t>
            </a:r>
            <a:r>
              <a:rPr lang="en-US" sz="1800" dirty="0" err="1" smtClean="0">
                <a:solidFill>
                  <a:srgbClr val="006AD6"/>
                </a:solidFill>
              </a:rPr>
              <a:t>root@happy</a:t>
            </a:r>
            <a:r>
              <a:rPr lang="en-US" sz="1800" dirty="0" smtClean="0">
                <a:solidFill>
                  <a:srgbClr val="006AD6"/>
                </a:solidFill>
              </a:rPr>
              <a:t> dir1]# cat steve_file.1</a:t>
            </a:r>
          </a:p>
          <a:p>
            <a:pPr>
              <a:buFontTx/>
              <a:buNone/>
            </a:pPr>
            <a:r>
              <a:rPr lang="en-US" sz="1800" dirty="0" smtClean="0"/>
              <a:t>I meant to update this file.</a:t>
            </a:r>
          </a:p>
          <a:p>
            <a:pPr>
              <a:buFontTx/>
              <a:buNone/>
            </a:pPr>
            <a:endParaRPr lang="en-US" sz="1800" dirty="0" smtClean="0"/>
          </a:p>
          <a:p>
            <a:pPr>
              <a:buFontTx/>
              <a:buNone/>
            </a:pPr>
            <a:r>
              <a:rPr lang="en-US" sz="1800" dirty="0" smtClean="0"/>
              <a:t>It's a beautiful day in Minnesota.</a:t>
            </a:r>
            <a:endParaRPr lang="pt-BR" sz="1800" dirty="0" smtClean="0"/>
          </a:p>
          <a:p>
            <a:pPr>
              <a:buFontTx/>
              <a:buNone/>
            </a:pPr>
            <a:endParaRPr lang="pt-BR" sz="1600" dirty="0" smtClean="0"/>
          </a:p>
          <a:p>
            <a:pPr>
              <a:buFontTx/>
              <a:buNone/>
            </a:pPr>
            <a:endParaRPr lang="en-US" sz="2800" dirty="0" smtClean="0"/>
          </a:p>
        </p:txBody>
      </p:sp>
      <p:sp>
        <p:nvSpPr>
          <p:cNvPr id="6" name="Slide Number Placeholder 5"/>
          <p:cNvSpPr>
            <a:spLocks noGrp="1"/>
          </p:cNvSpPr>
          <p:nvPr>
            <p:ph type="sldNum" sz="quarter" idx="10"/>
          </p:nvPr>
        </p:nvSpPr>
        <p:spPr/>
        <p:txBody>
          <a:bodyPr/>
          <a:lstStyle/>
          <a:p>
            <a:pPr>
              <a:defRPr/>
            </a:pPr>
            <a:fld id="{91D52764-A160-4ED9-9340-552AB29FE12E}" type="slidenum">
              <a:rPr lang="en-US" smtClean="0"/>
              <a:pPr>
                <a:defRPr/>
              </a:pPr>
              <a:t>24</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8600" y="228600"/>
            <a:ext cx="8534400" cy="639763"/>
          </a:xfrm>
        </p:spPr>
        <p:txBody>
          <a:bodyPr/>
          <a:lstStyle/>
          <a:p>
            <a:r>
              <a:rPr lang="en-US" dirty="0" err="1" smtClean="0"/>
              <a:t>fsm</a:t>
            </a:r>
            <a:r>
              <a:rPr lang="en-US" dirty="0" smtClean="0"/>
              <a:t> debugging Turned On</a:t>
            </a:r>
          </a:p>
        </p:txBody>
      </p:sp>
      <p:sp>
        <p:nvSpPr>
          <p:cNvPr id="21507" name="Content Placeholder 2"/>
          <p:cNvSpPr>
            <a:spLocks noGrp="1"/>
          </p:cNvSpPr>
          <p:nvPr>
            <p:ph idx="1"/>
          </p:nvPr>
        </p:nvSpPr>
        <p:spPr>
          <a:xfrm>
            <a:off x="301624" y="1143000"/>
            <a:ext cx="8537575" cy="5029200"/>
          </a:xfrm>
        </p:spPr>
        <p:txBody>
          <a:bodyPr/>
          <a:lstStyle/>
          <a:p>
            <a:pPr>
              <a:buFontTx/>
              <a:buNone/>
            </a:pPr>
            <a:r>
              <a:rPr lang="en-US" sz="1800" dirty="0" smtClean="0"/>
              <a:t>If we happened to have </a:t>
            </a:r>
            <a:r>
              <a:rPr lang="en-US" sz="1800" dirty="0" err="1" smtClean="0"/>
              <a:t>fsm</a:t>
            </a:r>
            <a:r>
              <a:rPr lang="en-US" sz="1800" dirty="0" smtClean="0"/>
              <a:t> debugging turned on, we would get trace messages </a:t>
            </a:r>
          </a:p>
          <a:p>
            <a:pPr>
              <a:buFontTx/>
              <a:buNone/>
            </a:pPr>
            <a:r>
              <a:rPr lang="en-US" sz="1800" dirty="0" smtClean="0"/>
              <a:t>telling us what the </a:t>
            </a:r>
            <a:r>
              <a:rPr lang="en-US" sz="1800" dirty="0" err="1" smtClean="0"/>
              <a:t>fsm</a:t>
            </a:r>
            <a:r>
              <a:rPr lang="en-US" sz="1800" dirty="0" smtClean="0"/>
              <a:t> is doing:</a:t>
            </a:r>
          </a:p>
          <a:p>
            <a:pPr>
              <a:buFontTx/>
              <a:buNone/>
            </a:pPr>
            <a:endParaRPr lang="en-US" sz="1600" dirty="0" smtClean="0"/>
          </a:p>
          <a:p>
            <a:pPr>
              <a:buFontTx/>
              <a:buNone/>
            </a:pPr>
            <a:r>
              <a:rPr lang="pt-BR" sz="1600" dirty="0" smtClean="0"/>
              <a:t>[0519 16:38:29.039689] 0x4248b940 (Debug) [Node 8] Pmsgq:0x2aaaac17de70</a:t>
            </a:r>
          </a:p>
          <a:p>
            <a:pPr>
              <a:buFontTx/>
              <a:buNone/>
            </a:pPr>
            <a:r>
              <a:rPr lang="pt-BR" sz="1600" dirty="0" smtClean="0"/>
              <a:t>  Vop Open of node [0x0] shflgs=0x0 seqno=0x0 succeeded</a:t>
            </a:r>
          </a:p>
          <a:p>
            <a:pPr>
              <a:buFontTx/>
              <a:buNone/>
            </a:pPr>
            <a:r>
              <a:rPr lang="pt-BR" sz="1600" dirty="0" smtClean="0"/>
              <a:t>[0519 16:38:29.040109] 0x4250d940 (Debug) VopsRequest[Index 13] START: pmsgq/0x2aaaac17fa30</a:t>
            </a:r>
          </a:p>
          <a:p>
            <a:pPr>
              <a:buFontTx/>
              <a:buNone/>
            </a:pPr>
            <a:r>
              <a:rPr lang="pt-BR" sz="1600" dirty="0" smtClean="0"/>
              <a:t>[0519 16:38:29.040117] 0x4250d940 (Debug) [Node 8] Pmsgq:0x2aaaac17fa30</a:t>
            </a:r>
          </a:p>
          <a:p>
            <a:pPr>
              <a:buFontTx/>
              <a:buNone/>
            </a:pPr>
            <a:r>
              <a:rPr lang="pt-BR" sz="1600" dirty="0" smtClean="0"/>
              <a:t>  Open Request Inode[0x8c]  Flags: 0</a:t>
            </a:r>
          </a:p>
          <a:p>
            <a:pPr>
              <a:buFontTx/>
              <a:buNone/>
            </a:pPr>
            <a:r>
              <a:rPr lang="pt-BR" sz="1600" dirty="0" smtClean="0"/>
              <a:t>[0519 16:38:29.040128] 0x4250d940 (Debug) InodeOpen:   </a:t>
            </a:r>
            <a:r>
              <a:rPr lang="pt-BR" sz="1600" dirty="0" smtClean="0">
                <a:solidFill>
                  <a:srgbClr val="FF0000"/>
                </a:solidFill>
              </a:rPr>
              <a:t>inode/0x8c</a:t>
            </a:r>
            <a:r>
              <a:rPr lang="pt-BR" sz="1600" dirty="0" smtClean="0"/>
              <a:t> flags/0x0</a:t>
            </a:r>
          </a:p>
          <a:p>
            <a:pPr>
              <a:buFontTx/>
              <a:buNone/>
            </a:pPr>
            <a:r>
              <a:rPr lang="pt-BR" sz="1600" dirty="0" smtClean="0"/>
              <a:t>[0519 16:38:29.040166] 0x4250d940 (Debug) InodeOpen: initialized optr/0x3e87ba0</a:t>
            </a:r>
          </a:p>
          <a:p>
            <a:pPr>
              <a:buFontTx/>
              <a:buNone/>
            </a:pPr>
            <a:r>
              <a:rPr lang="pt-BR" sz="1600" dirty="0" smtClean="0"/>
              <a:t>[0519 16:38:29.040170] 0x4250d940 (Debug) InodeOpen: optr/0x3e87ba0 busy flags 0x1</a:t>
            </a:r>
          </a:p>
          <a:p>
            <a:pPr>
              <a:buFontTx/>
              <a:buNone/>
            </a:pPr>
            <a:r>
              <a:rPr lang="pt-BR" sz="1600" dirty="0" smtClean="0"/>
              <a:t>[0519 16:38:29.040174] 0x4250d940 (Debug) InodeOpen:   optr/0x3e87ba0 flags/0x1 count/1 writers/0 ret/0 refs/1</a:t>
            </a:r>
          </a:p>
          <a:p>
            <a:pPr>
              <a:buFontTx/>
              <a:buNone/>
            </a:pPr>
            <a:endParaRPr lang="pt-BR" sz="1600" dirty="0" smtClean="0"/>
          </a:p>
          <a:p>
            <a:pPr>
              <a:buFontTx/>
              <a:buNone/>
            </a:pPr>
            <a:r>
              <a:rPr lang="en-US" sz="1800" dirty="0" smtClean="0">
                <a:solidFill>
                  <a:srgbClr val="006AD6"/>
                </a:solidFill>
              </a:rPr>
              <a:t>[</a:t>
            </a:r>
            <a:r>
              <a:rPr lang="en-US" sz="1800" dirty="0" err="1" smtClean="0">
                <a:solidFill>
                  <a:srgbClr val="006AD6"/>
                </a:solidFill>
              </a:rPr>
              <a:t>root@happy</a:t>
            </a:r>
            <a:r>
              <a:rPr lang="en-US" sz="1800" dirty="0" smtClean="0">
                <a:solidFill>
                  <a:srgbClr val="006AD6"/>
                </a:solidFill>
              </a:rPr>
              <a:t> dir1]# </a:t>
            </a:r>
            <a:r>
              <a:rPr lang="en-US" sz="1800" dirty="0" err="1" smtClean="0">
                <a:solidFill>
                  <a:srgbClr val="006AD6"/>
                </a:solidFill>
              </a:rPr>
              <a:t>ls</a:t>
            </a:r>
            <a:r>
              <a:rPr lang="en-US" sz="1800" dirty="0" smtClean="0">
                <a:solidFill>
                  <a:srgbClr val="006AD6"/>
                </a:solidFill>
              </a:rPr>
              <a:t> -</a:t>
            </a:r>
            <a:r>
              <a:rPr lang="en-US" sz="1800" dirty="0" err="1" smtClean="0">
                <a:solidFill>
                  <a:srgbClr val="006AD6"/>
                </a:solidFill>
              </a:rPr>
              <a:t>li</a:t>
            </a:r>
            <a:r>
              <a:rPr lang="en-US" sz="1800" dirty="0" smtClean="0">
                <a:solidFill>
                  <a:srgbClr val="006AD6"/>
                </a:solidFill>
              </a:rPr>
              <a:t> steve_file.1</a:t>
            </a:r>
          </a:p>
          <a:p>
            <a:pPr>
              <a:buFontTx/>
              <a:buNone/>
            </a:pPr>
            <a:r>
              <a:rPr lang="en-US" sz="1800" dirty="0" smtClean="0">
                <a:solidFill>
                  <a:srgbClr val="FF0000"/>
                </a:solidFill>
              </a:rPr>
              <a:t>140</a:t>
            </a:r>
            <a:r>
              <a:rPr lang="en-US" sz="1800" dirty="0" smtClean="0"/>
              <a:t> -</a:t>
            </a:r>
            <a:r>
              <a:rPr lang="en-US" sz="1800" dirty="0" err="1" smtClean="0"/>
              <a:t>rw</a:t>
            </a:r>
            <a:r>
              <a:rPr lang="en-US" sz="1800" dirty="0" smtClean="0"/>
              <a:t>-</a:t>
            </a:r>
            <a:r>
              <a:rPr lang="en-US" sz="1800" dirty="0" err="1" smtClean="0"/>
              <a:t>rw</a:t>
            </a:r>
            <a:r>
              <a:rPr lang="en-US" sz="1800" dirty="0" smtClean="0"/>
              <a:t>-r-- 1 root </a:t>
            </a:r>
            <a:r>
              <a:rPr lang="en-US" sz="1800" dirty="0" err="1" smtClean="0"/>
              <a:t>root</a:t>
            </a:r>
            <a:r>
              <a:rPr lang="en-US" sz="1800" dirty="0" smtClean="0"/>
              <a:t> 65 May 18 09:27 steve_file.1</a:t>
            </a:r>
          </a:p>
          <a:p>
            <a:pPr>
              <a:buFontTx/>
              <a:buNone/>
            </a:pPr>
            <a:endParaRPr lang="pt-BR" sz="1600" dirty="0" smtClean="0"/>
          </a:p>
          <a:p>
            <a:pPr>
              <a:buFontTx/>
              <a:buNone/>
            </a:pPr>
            <a:endParaRPr lang="pt-BR" sz="1600" dirty="0" smtClean="0"/>
          </a:p>
          <a:p>
            <a:pPr>
              <a:buFontTx/>
              <a:buNone/>
            </a:pPr>
            <a:endParaRPr lang="en-US" sz="2800" dirty="0" smtClean="0"/>
          </a:p>
        </p:txBody>
      </p:sp>
      <p:sp>
        <p:nvSpPr>
          <p:cNvPr id="6" name="Slide Number Placeholder 5"/>
          <p:cNvSpPr>
            <a:spLocks noGrp="1"/>
          </p:cNvSpPr>
          <p:nvPr>
            <p:ph type="sldNum" sz="quarter" idx="10"/>
          </p:nvPr>
        </p:nvSpPr>
        <p:spPr/>
        <p:txBody>
          <a:bodyPr/>
          <a:lstStyle/>
          <a:p>
            <a:pPr>
              <a:defRPr/>
            </a:pPr>
            <a:fld id="{91D52764-A160-4ED9-9340-552AB29FE12E}" type="slidenum">
              <a:rPr lang="en-US" smtClean="0"/>
              <a:pPr>
                <a:defRPr/>
              </a:pPr>
              <a:t>25</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Addition of SNMS component to StorNext</a:t>
            </a:r>
          </a:p>
        </p:txBody>
      </p:sp>
      <p:sp>
        <p:nvSpPr>
          <p:cNvPr id="22531" name="Content Placeholder 2"/>
          <p:cNvSpPr>
            <a:spLocks noGrp="1"/>
          </p:cNvSpPr>
          <p:nvPr>
            <p:ph idx="1"/>
          </p:nvPr>
        </p:nvSpPr>
        <p:spPr>
          <a:xfrm>
            <a:off x="301624" y="1143000"/>
            <a:ext cx="8537575" cy="5029200"/>
          </a:xfrm>
        </p:spPr>
        <p:txBody>
          <a:bodyPr/>
          <a:lstStyle/>
          <a:p>
            <a:r>
              <a:rPr lang="en-US" dirty="0" smtClean="0">
                <a:solidFill>
                  <a:schemeClr val="tx1"/>
                </a:solidFill>
              </a:rPr>
              <a:t>Originally CVFS was file system only (</a:t>
            </a:r>
            <a:r>
              <a:rPr lang="en-US" dirty="0" err="1" smtClean="0">
                <a:solidFill>
                  <a:schemeClr val="tx1"/>
                </a:solidFill>
              </a:rPr>
              <a:t>MountainGate</a:t>
            </a:r>
            <a:r>
              <a:rPr lang="en-US" dirty="0" smtClean="0">
                <a:solidFill>
                  <a:schemeClr val="tx1"/>
                </a:solidFill>
              </a:rPr>
              <a:t>)</a:t>
            </a:r>
          </a:p>
          <a:p>
            <a:r>
              <a:rPr lang="en-US" dirty="0" smtClean="0">
                <a:solidFill>
                  <a:schemeClr val="tx1"/>
                </a:solidFill>
              </a:rPr>
              <a:t>When purchased by</a:t>
            </a:r>
            <a:r>
              <a:rPr lang="en-US" dirty="0" smtClean="0"/>
              <a:t> ADIC the goal was integrate with another ADIC product (</a:t>
            </a:r>
            <a:r>
              <a:rPr lang="en-US" dirty="0" err="1" smtClean="0"/>
              <a:t>FileServ</a:t>
            </a:r>
            <a:r>
              <a:rPr lang="en-US" dirty="0" smtClean="0"/>
              <a:t>) which was an HSM.</a:t>
            </a:r>
          </a:p>
          <a:p>
            <a:r>
              <a:rPr lang="en-US" dirty="0" err="1" smtClean="0">
                <a:solidFill>
                  <a:schemeClr val="tx1"/>
                </a:solidFill>
              </a:rPr>
              <a:t>FileServ</a:t>
            </a:r>
            <a:r>
              <a:rPr lang="en-US" dirty="0" smtClean="0">
                <a:solidFill>
                  <a:schemeClr val="tx1"/>
                </a:solidFill>
              </a:rPr>
              <a:t> was based on DMAPI</a:t>
            </a:r>
          </a:p>
          <a:p>
            <a:r>
              <a:rPr lang="en-US" dirty="0" smtClean="0">
                <a:solidFill>
                  <a:schemeClr val="tx1"/>
                </a:solidFill>
              </a:rPr>
              <a:t>Data Management Applications Programming Interface (DMAPI)</a:t>
            </a:r>
          </a:p>
          <a:p>
            <a:r>
              <a:rPr lang="en-US" dirty="0" smtClean="0">
                <a:solidFill>
                  <a:schemeClr val="tx1"/>
                </a:solidFill>
              </a:rPr>
              <a:t>Developed by Data Management Interfaces Group consortium (DMIG) 1993-1996</a:t>
            </a:r>
          </a:p>
          <a:p>
            <a:r>
              <a:rPr lang="en-US" dirty="0" smtClean="0">
                <a:solidFill>
                  <a:schemeClr val="tx1"/>
                </a:solidFill>
              </a:rPr>
              <a:t>Provides standardized access to </a:t>
            </a:r>
            <a:r>
              <a:rPr lang="en-US" dirty="0" err="1" smtClean="0">
                <a:solidFill>
                  <a:schemeClr val="tx1"/>
                </a:solidFill>
              </a:rPr>
              <a:t>filesystems</a:t>
            </a:r>
            <a:r>
              <a:rPr lang="en-US" dirty="0" smtClean="0">
                <a:solidFill>
                  <a:schemeClr val="tx1"/>
                </a:solidFill>
              </a:rPr>
              <a:t> for HSMs</a:t>
            </a:r>
          </a:p>
          <a:p>
            <a:r>
              <a:rPr lang="en-US" dirty="0" smtClean="0">
                <a:solidFill>
                  <a:schemeClr val="tx1"/>
                </a:solidFill>
              </a:rPr>
              <a:t>DMAPI capability needed to be added to CVFS it could work with </a:t>
            </a:r>
            <a:r>
              <a:rPr lang="en-US" dirty="0" err="1" smtClean="0">
                <a:solidFill>
                  <a:schemeClr val="tx1"/>
                </a:solidFill>
              </a:rPr>
              <a:t>FileServ</a:t>
            </a:r>
            <a:r>
              <a:rPr lang="en-US" dirty="0" smtClean="0">
                <a:solidFill>
                  <a:schemeClr val="tx1"/>
                </a:solidFill>
              </a:rPr>
              <a:t>.</a:t>
            </a:r>
          </a:p>
        </p:txBody>
      </p:sp>
      <p:sp>
        <p:nvSpPr>
          <p:cNvPr id="6" name="Slide Number Placeholder 5"/>
          <p:cNvSpPr>
            <a:spLocks noGrp="1"/>
          </p:cNvSpPr>
          <p:nvPr>
            <p:ph type="sldNum" sz="quarter" idx="10"/>
          </p:nvPr>
        </p:nvSpPr>
        <p:spPr/>
        <p:txBody>
          <a:bodyPr/>
          <a:lstStyle/>
          <a:p>
            <a:pPr>
              <a:defRPr/>
            </a:pPr>
            <a:fld id="{91D52764-A160-4ED9-9340-552AB29FE12E}" type="slidenum">
              <a:rPr lang="en-US" smtClean="0"/>
              <a:pPr>
                <a:defRPr/>
              </a:pPr>
              <a:t>26</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mtClean="0"/>
              <a:t>DMAPI Standard</a:t>
            </a:r>
          </a:p>
        </p:txBody>
      </p:sp>
      <p:sp>
        <p:nvSpPr>
          <p:cNvPr id="23555" name="Content Placeholder 2"/>
          <p:cNvSpPr>
            <a:spLocks noGrp="1"/>
          </p:cNvSpPr>
          <p:nvPr>
            <p:ph idx="1"/>
          </p:nvPr>
        </p:nvSpPr>
        <p:spPr>
          <a:xfrm>
            <a:off x="301624" y="1143000"/>
            <a:ext cx="8537575" cy="5029200"/>
          </a:xfrm>
        </p:spPr>
        <p:txBody>
          <a:bodyPr/>
          <a:lstStyle/>
          <a:p>
            <a:r>
              <a:rPr lang="en-US" dirty="0" smtClean="0">
                <a:solidFill>
                  <a:schemeClr val="tx1"/>
                </a:solidFill>
              </a:rPr>
              <a:t>Not a rigorous standard</a:t>
            </a:r>
          </a:p>
          <a:p>
            <a:r>
              <a:rPr lang="en-US" dirty="0" smtClean="0">
                <a:solidFill>
                  <a:schemeClr val="tx1"/>
                </a:solidFill>
              </a:rPr>
              <a:t>~70 function calls</a:t>
            </a:r>
          </a:p>
          <a:p>
            <a:r>
              <a:rPr lang="en-US" dirty="0" smtClean="0">
                <a:solidFill>
                  <a:schemeClr val="tx1"/>
                </a:solidFill>
              </a:rPr>
              <a:t>~40 structures</a:t>
            </a:r>
          </a:p>
          <a:p>
            <a:r>
              <a:rPr lang="en-US" dirty="0" smtClean="0">
                <a:solidFill>
                  <a:schemeClr val="tx1"/>
                </a:solidFill>
              </a:rPr>
              <a:t>24 events</a:t>
            </a:r>
          </a:p>
          <a:p>
            <a:r>
              <a:rPr lang="en-US" dirty="0" smtClean="0">
                <a:solidFill>
                  <a:schemeClr val="tx1"/>
                </a:solidFill>
              </a:rPr>
              <a:t>Events are messages from the kernel to a DMAPI application</a:t>
            </a:r>
          </a:p>
          <a:p>
            <a:r>
              <a:rPr lang="en-US" dirty="0" smtClean="0">
                <a:solidFill>
                  <a:schemeClr val="tx1"/>
                </a:solidFill>
              </a:rPr>
              <a:t>Provide notification of accesses/changes to a file or </a:t>
            </a:r>
            <a:r>
              <a:rPr lang="en-US" dirty="0" err="1" smtClean="0">
                <a:solidFill>
                  <a:schemeClr val="tx1"/>
                </a:solidFill>
              </a:rPr>
              <a:t>filesystem</a:t>
            </a:r>
            <a:endParaRPr lang="en-US" dirty="0" smtClean="0">
              <a:solidFill>
                <a:schemeClr val="tx1"/>
              </a:solidFill>
            </a:endParaRPr>
          </a:p>
          <a:p>
            <a:r>
              <a:rPr lang="en-US" dirty="0" smtClean="0">
                <a:solidFill>
                  <a:schemeClr val="tx1"/>
                </a:solidFill>
              </a:rPr>
              <a:t>Sample events </a:t>
            </a:r>
            <a:r>
              <a:rPr lang="en-US" dirty="0" err="1" smtClean="0">
                <a:solidFill>
                  <a:schemeClr val="tx1"/>
                </a:solidFill>
              </a:rPr>
              <a:t>nospace</a:t>
            </a:r>
            <a:r>
              <a:rPr lang="en-US" dirty="0" smtClean="0">
                <a:solidFill>
                  <a:schemeClr val="tx1"/>
                </a:solidFill>
              </a:rPr>
              <a:t>, create, remove, rename, read, write, truncate</a:t>
            </a:r>
          </a:p>
          <a:p>
            <a:r>
              <a:rPr lang="en-US" dirty="0" smtClean="0">
                <a:solidFill>
                  <a:schemeClr val="tx1"/>
                </a:solidFill>
              </a:rPr>
              <a:t>Uses sessions as the primary communication channels between DM application and kernel component</a:t>
            </a:r>
          </a:p>
          <a:p>
            <a:pPr lvl="1"/>
            <a:endParaRPr lang="en-US" dirty="0" smtClean="0">
              <a:solidFill>
                <a:schemeClr val="tx1"/>
              </a:solidFill>
            </a:endParaRPr>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27</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dirty="0" smtClean="0"/>
              <a:t>DMAPI Session</a:t>
            </a:r>
          </a:p>
        </p:txBody>
      </p:sp>
      <p:sp>
        <p:nvSpPr>
          <p:cNvPr id="24579" name="Content Placeholder 2"/>
          <p:cNvSpPr>
            <a:spLocks noGrp="1"/>
          </p:cNvSpPr>
          <p:nvPr>
            <p:ph idx="1"/>
          </p:nvPr>
        </p:nvSpPr>
        <p:spPr/>
        <p:txBody>
          <a:bodyPr/>
          <a:lstStyle/>
          <a:p>
            <a:pPr>
              <a:buFontTx/>
              <a:buNone/>
            </a:pPr>
            <a:r>
              <a:rPr lang="en-US" sz="1400" dirty="0" smtClean="0">
                <a:solidFill>
                  <a:srgbClr val="006AD6"/>
                </a:solidFill>
              </a:rPr>
              <a:t># </a:t>
            </a:r>
            <a:r>
              <a:rPr lang="en-US" sz="1400" dirty="0" err="1" smtClean="0">
                <a:solidFill>
                  <a:srgbClr val="006AD6"/>
                </a:solidFill>
              </a:rPr>
              <a:t>dm_session</a:t>
            </a:r>
            <a:r>
              <a:rPr lang="en-US" sz="1400" dirty="0" smtClean="0">
                <a:solidFill>
                  <a:srgbClr val="006AD6"/>
                </a:solidFill>
              </a:rPr>
              <a:t> (3.5 system)</a:t>
            </a:r>
          </a:p>
          <a:p>
            <a:pPr>
              <a:buFontTx/>
              <a:buNone/>
            </a:pPr>
            <a:endParaRPr lang="en-US" sz="1000" dirty="0" smtClean="0">
              <a:solidFill>
                <a:schemeClr val="tx1"/>
              </a:solidFill>
            </a:endParaRPr>
          </a:p>
          <a:p>
            <a:pPr>
              <a:buFontTx/>
              <a:buNone/>
            </a:pPr>
            <a:r>
              <a:rPr lang="en-US" sz="1000" dirty="0" err="1" smtClean="0">
                <a:solidFill>
                  <a:schemeClr val="tx1"/>
                </a:solidFill>
              </a:rPr>
              <a:t>Num_sessions</a:t>
            </a:r>
            <a:r>
              <a:rPr lang="en-US" sz="1000" dirty="0" smtClean="0">
                <a:solidFill>
                  <a:schemeClr val="tx1"/>
                </a:solidFill>
              </a:rPr>
              <a:t> = 1</a:t>
            </a:r>
          </a:p>
          <a:p>
            <a:pPr>
              <a:buFontTx/>
              <a:buNone/>
            </a:pPr>
            <a:r>
              <a:rPr lang="en-US" sz="1000" dirty="0" smtClean="0">
                <a:solidFill>
                  <a:schemeClr val="tx1"/>
                </a:solidFill>
              </a:rPr>
              <a:t>SID 4  "/</a:t>
            </a:r>
            <a:r>
              <a:rPr lang="en-US" sz="1000" dirty="0" err="1" smtClean="0">
                <a:solidFill>
                  <a:schemeClr val="tx1"/>
                </a:solidFill>
              </a:rPr>
              <a:t>usr</a:t>
            </a:r>
            <a:r>
              <a:rPr lang="en-US" sz="1000" dirty="0" smtClean="0">
                <a:solidFill>
                  <a:schemeClr val="tx1"/>
                </a:solidFill>
              </a:rPr>
              <a:t>/</a:t>
            </a:r>
            <a:r>
              <a:rPr lang="en-US" sz="1000" dirty="0" err="1" smtClean="0">
                <a:solidFill>
                  <a:schemeClr val="tx1"/>
                </a:solidFill>
              </a:rPr>
              <a:t>adic</a:t>
            </a:r>
            <a:r>
              <a:rPr lang="en-US" sz="1000" dirty="0" smtClean="0">
                <a:solidFill>
                  <a:schemeClr val="tx1"/>
                </a:solidFill>
              </a:rPr>
              <a:t>/TSM </a:t>
            </a:r>
            <a:r>
              <a:rPr lang="en-US" sz="1000" dirty="0" err="1" smtClean="0">
                <a:solidFill>
                  <a:schemeClr val="tx1"/>
                </a:solidFill>
              </a:rPr>
              <a:t>fs_dmapi</a:t>
            </a:r>
            <a:r>
              <a:rPr lang="en-US" sz="1000" dirty="0" smtClean="0">
                <a:solidFill>
                  <a:schemeClr val="tx1"/>
                </a:solidFill>
              </a:rPr>
              <a:t>(8856)"</a:t>
            </a:r>
          </a:p>
          <a:p>
            <a:pPr>
              <a:buFontTx/>
              <a:buNone/>
            </a:pPr>
            <a:r>
              <a:rPr lang="en-US" sz="1000" dirty="0" smtClean="0">
                <a:solidFill>
                  <a:schemeClr val="tx1"/>
                </a:solidFill>
              </a:rPr>
              <a:t>        dispositions (</a:t>
            </a:r>
            <a:r>
              <a:rPr lang="en-US" sz="1000" dirty="0" err="1" smtClean="0">
                <a:solidFill>
                  <a:schemeClr val="tx1"/>
                </a:solidFill>
              </a:rPr>
              <a:t>fshandles</a:t>
            </a:r>
            <a:r>
              <a:rPr lang="en-US" sz="1000" dirty="0" smtClean="0">
                <a:solidFill>
                  <a:schemeClr val="tx1"/>
                </a:solidFill>
              </a:rPr>
              <a:t> in hex):</a:t>
            </a:r>
          </a:p>
          <a:p>
            <a:pPr>
              <a:buFontTx/>
              <a:buNone/>
            </a:pPr>
            <a:r>
              <a:rPr lang="en-US" sz="1000" dirty="0" smtClean="0">
                <a:solidFill>
                  <a:schemeClr val="tx1"/>
                </a:solidFill>
              </a:rPr>
              <a:t>                0004b92b921fb0c6        &lt;0x270400&gt;</a:t>
            </a:r>
          </a:p>
          <a:p>
            <a:pPr>
              <a:buFontTx/>
              <a:buNone/>
            </a:pPr>
            <a:endParaRPr lang="en-US" sz="1000" dirty="0" smtClean="0">
              <a:solidFill>
                <a:schemeClr val="tx1"/>
              </a:solidFill>
            </a:endParaRPr>
          </a:p>
          <a:p>
            <a:pPr>
              <a:buFontTx/>
              <a:buNone/>
            </a:pPr>
            <a:endParaRPr lang="en-US" sz="1000" dirty="0" smtClean="0">
              <a:solidFill>
                <a:schemeClr val="tx1"/>
              </a:solidFill>
            </a:endParaRPr>
          </a:p>
          <a:p>
            <a:pPr>
              <a:buFontTx/>
              <a:buNone/>
            </a:pPr>
            <a:r>
              <a:rPr lang="en-US" sz="1000" dirty="0" smtClean="0">
                <a:solidFill>
                  <a:schemeClr val="tx1"/>
                </a:solidFill>
              </a:rPr>
              <a:t>        #tokens = 0:</a:t>
            </a:r>
          </a:p>
          <a:p>
            <a:pPr>
              <a:buFontTx/>
              <a:buNone/>
            </a:pPr>
            <a:endParaRPr lang="en-US" sz="1000" dirty="0" smtClean="0">
              <a:solidFill>
                <a:schemeClr val="tx1"/>
              </a:solidFill>
            </a:endParaRPr>
          </a:p>
          <a:p>
            <a:pPr>
              <a:buFontTx/>
              <a:buNone/>
            </a:pPr>
            <a:r>
              <a:rPr lang="en-US" sz="1400" dirty="0" smtClean="0">
                <a:solidFill>
                  <a:srgbClr val="006AD6"/>
                </a:solidFill>
              </a:rPr>
              <a:t>[</a:t>
            </a:r>
            <a:r>
              <a:rPr lang="en-US" sz="1400" dirty="0" err="1" smtClean="0">
                <a:solidFill>
                  <a:srgbClr val="006AD6"/>
                </a:solidFill>
              </a:rPr>
              <a:t>root@dopey</a:t>
            </a:r>
            <a:r>
              <a:rPr lang="en-US" sz="1400" dirty="0" smtClean="0">
                <a:solidFill>
                  <a:srgbClr val="006AD6"/>
                </a:solidFill>
              </a:rPr>
              <a:t> ~]# </a:t>
            </a:r>
            <a:r>
              <a:rPr lang="en-US" sz="1400" dirty="0" err="1" smtClean="0">
                <a:solidFill>
                  <a:srgbClr val="006AD6"/>
                </a:solidFill>
              </a:rPr>
              <a:t>dm_session</a:t>
            </a:r>
            <a:r>
              <a:rPr lang="en-US" sz="1400" dirty="0" smtClean="0">
                <a:solidFill>
                  <a:srgbClr val="006AD6"/>
                </a:solidFill>
              </a:rPr>
              <a:t> (4.2 system)</a:t>
            </a:r>
          </a:p>
          <a:p>
            <a:pPr>
              <a:buFontTx/>
              <a:buNone/>
            </a:pPr>
            <a:endParaRPr lang="en-US" sz="1000" dirty="0" smtClean="0">
              <a:solidFill>
                <a:schemeClr val="tx1"/>
              </a:solidFill>
            </a:endParaRPr>
          </a:p>
          <a:p>
            <a:pPr>
              <a:buFontTx/>
              <a:buNone/>
            </a:pPr>
            <a:r>
              <a:rPr lang="en-US" sz="1000" dirty="0" err="1" smtClean="0">
                <a:solidFill>
                  <a:schemeClr val="tx1"/>
                </a:solidFill>
              </a:rPr>
              <a:t>Num_sessions</a:t>
            </a:r>
            <a:r>
              <a:rPr lang="en-US" sz="1000" dirty="0" smtClean="0">
                <a:solidFill>
                  <a:schemeClr val="tx1"/>
                </a:solidFill>
              </a:rPr>
              <a:t> = 3</a:t>
            </a:r>
          </a:p>
          <a:p>
            <a:pPr>
              <a:buFontTx/>
              <a:buNone/>
            </a:pPr>
            <a:r>
              <a:rPr lang="en-US" sz="1000" dirty="0" smtClean="0">
                <a:solidFill>
                  <a:schemeClr val="tx1"/>
                </a:solidFill>
              </a:rPr>
              <a:t>SID 1  "DM_SNPOLICYD"</a:t>
            </a:r>
          </a:p>
          <a:p>
            <a:pPr>
              <a:buFontTx/>
              <a:buNone/>
            </a:pPr>
            <a:r>
              <a:rPr lang="en-US" sz="1000" dirty="0" smtClean="0">
                <a:solidFill>
                  <a:schemeClr val="tx1"/>
                </a:solidFill>
              </a:rPr>
              <a:t>        dispositions (</a:t>
            </a:r>
            <a:r>
              <a:rPr lang="en-US" sz="1000" dirty="0" err="1" smtClean="0">
                <a:solidFill>
                  <a:schemeClr val="tx1"/>
                </a:solidFill>
              </a:rPr>
              <a:t>fshandles</a:t>
            </a:r>
            <a:r>
              <a:rPr lang="en-US" sz="1000" dirty="0" smtClean="0">
                <a:solidFill>
                  <a:schemeClr val="tx1"/>
                </a:solidFill>
              </a:rPr>
              <a:t> in hex):</a:t>
            </a:r>
          </a:p>
          <a:p>
            <a:pPr>
              <a:buFontTx/>
              <a:buNone/>
            </a:pPr>
            <a:r>
              <a:rPr lang="en-US" sz="1000" dirty="0" smtClean="0">
                <a:solidFill>
                  <a:schemeClr val="tx1"/>
                </a:solidFill>
              </a:rPr>
              <a:t>        #tokens = 0:</a:t>
            </a:r>
          </a:p>
          <a:p>
            <a:pPr>
              <a:buFontTx/>
              <a:buNone/>
            </a:pPr>
            <a:endParaRPr lang="en-US" sz="1000" dirty="0" smtClean="0">
              <a:solidFill>
                <a:schemeClr val="tx1"/>
              </a:solidFill>
            </a:endParaRPr>
          </a:p>
          <a:p>
            <a:pPr>
              <a:buFontTx/>
              <a:buNone/>
            </a:pPr>
            <a:r>
              <a:rPr lang="en-US" sz="1000" dirty="0" smtClean="0">
                <a:solidFill>
                  <a:schemeClr val="tx1"/>
                </a:solidFill>
              </a:rPr>
              <a:t>SID 8  "/</a:t>
            </a:r>
            <a:r>
              <a:rPr lang="en-US" sz="1000" dirty="0" err="1" smtClean="0">
                <a:solidFill>
                  <a:schemeClr val="tx1"/>
                </a:solidFill>
              </a:rPr>
              <a:t>usr</a:t>
            </a:r>
            <a:r>
              <a:rPr lang="en-US" sz="1000" dirty="0" smtClean="0">
                <a:solidFill>
                  <a:schemeClr val="tx1"/>
                </a:solidFill>
              </a:rPr>
              <a:t>/</a:t>
            </a:r>
            <a:r>
              <a:rPr lang="en-US" sz="1000" dirty="0" err="1" smtClean="0">
                <a:solidFill>
                  <a:schemeClr val="tx1"/>
                </a:solidFill>
              </a:rPr>
              <a:t>adic</a:t>
            </a:r>
            <a:r>
              <a:rPr lang="en-US" sz="1000" dirty="0" smtClean="0">
                <a:solidFill>
                  <a:schemeClr val="tx1"/>
                </a:solidFill>
              </a:rPr>
              <a:t>/TSM </a:t>
            </a:r>
            <a:r>
              <a:rPr lang="en-US" sz="1000" dirty="0" err="1" smtClean="0">
                <a:solidFill>
                  <a:schemeClr val="tx1"/>
                </a:solidFill>
              </a:rPr>
              <a:t>fs_dmapi</a:t>
            </a:r>
            <a:r>
              <a:rPr lang="en-US" sz="1000" dirty="0" smtClean="0">
                <a:solidFill>
                  <a:schemeClr val="tx1"/>
                </a:solidFill>
              </a:rPr>
              <a:t>(27249)"</a:t>
            </a:r>
          </a:p>
          <a:p>
            <a:pPr>
              <a:buFontTx/>
              <a:buNone/>
            </a:pPr>
            <a:r>
              <a:rPr lang="en-US" sz="1000" dirty="0" smtClean="0">
                <a:solidFill>
                  <a:schemeClr val="tx1"/>
                </a:solidFill>
              </a:rPr>
              <a:t>        dispositions (</a:t>
            </a:r>
            <a:r>
              <a:rPr lang="en-US" sz="1000" dirty="0" err="1" smtClean="0">
                <a:solidFill>
                  <a:schemeClr val="tx1"/>
                </a:solidFill>
              </a:rPr>
              <a:t>fshandles</a:t>
            </a:r>
            <a:r>
              <a:rPr lang="en-US" sz="1000" dirty="0" smtClean="0">
                <a:solidFill>
                  <a:schemeClr val="tx1"/>
                </a:solidFill>
              </a:rPr>
              <a:t> in hex):</a:t>
            </a:r>
          </a:p>
          <a:p>
            <a:pPr>
              <a:buFontTx/>
              <a:buNone/>
            </a:pPr>
            <a:r>
              <a:rPr lang="en-US" sz="1000" dirty="0" smtClean="0">
                <a:solidFill>
                  <a:schemeClr val="tx1"/>
                </a:solidFill>
              </a:rPr>
              <a:t>                0004bd5842b5c26e        &lt;0x270400&gt;</a:t>
            </a:r>
          </a:p>
          <a:p>
            <a:pPr>
              <a:buFontTx/>
              <a:buNone/>
            </a:pPr>
            <a:r>
              <a:rPr lang="en-US" sz="1000" dirty="0" smtClean="0">
                <a:solidFill>
                  <a:schemeClr val="tx1"/>
                </a:solidFill>
              </a:rPr>
              <a:t>    RENAME  READ  WRITE  TRUNCATE  NOSPACE</a:t>
            </a:r>
          </a:p>
          <a:p>
            <a:pPr>
              <a:buFontTx/>
              <a:buNone/>
            </a:pPr>
            <a:endParaRPr lang="en-US" sz="1000" dirty="0" smtClean="0">
              <a:solidFill>
                <a:schemeClr val="tx1"/>
              </a:solidFill>
            </a:endParaRPr>
          </a:p>
          <a:p>
            <a:pPr>
              <a:buFontTx/>
              <a:buNone/>
            </a:pPr>
            <a:endParaRPr lang="en-US" sz="1000" dirty="0" smtClean="0">
              <a:solidFill>
                <a:schemeClr val="tx1"/>
              </a:solidFill>
            </a:endParaRPr>
          </a:p>
          <a:p>
            <a:pPr>
              <a:buFontTx/>
              <a:buNone/>
            </a:pPr>
            <a:r>
              <a:rPr lang="en-US" sz="1000" dirty="0" smtClean="0">
                <a:solidFill>
                  <a:schemeClr val="tx1"/>
                </a:solidFill>
              </a:rPr>
              <a:t>        #tokens = 0:</a:t>
            </a:r>
          </a:p>
          <a:p>
            <a:pPr>
              <a:buFontTx/>
              <a:buNone/>
            </a:pPr>
            <a:endParaRPr lang="en-US" sz="1000" dirty="0" smtClean="0">
              <a:solidFill>
                <a:schemeClr val="tx1"/>
              </a:solidFill>
            </a:endParaRPr>
          </a:p>
          <a:p>
            <a:pPr>
              <a:buFontTx/>
              <a:buNone/>
            </a:pPr>
            <a:r>
              <a:rPr lang="en-US" sz="1000" dirty="0" smtClean="0">
                <a:solidFill>
                  <a:schemeClr val="tx1"/>
                </a:solidFill>
              </a:rPr>
              <a:t>SID 9  "TSM </a:t>
            </a:r>
            <a:r>
              <a:rPr lang="en-US" sz="1000" dirty="0" err="1" smtClean="0">
                <a:solidFill>
                  <a:schemeClr val="tx1"/>
                </a:solidFill>
              </a:rPr>
              <a:t>fs_fcopyman</a:t>
            </a:r>
            <a:r>
              <a:rPr lang="en-US" sz="1000" dirty="0" smtClean="0">
                <a:solidFill>
                  <a:schemeClr val="tx1"/>
                </a:solidFill>
              </a:rPr>
              <a:t>(27265)"</a:t>
            </a:r>
          </a:p>
          <a:p>
            <a:pPr>
              <a:buFontTx/>
              <a:buNone/>
            </a:pPr>
            <a:r>
              <a:rPr lang="en-US" sz="1000" dirty="0" smtClean="0">
                <a:solidFill>
                  <a:schemeClr val="tx1"/>
                </a:solidFill>
              </a:rPr>
              <a:t>        dispositions (</a:t>
            </a:r>
            <a:r>
              <a:rPr lang="en-US" sz="1000" dirty="0" err="1" smtClean="0">
                <a:solidFill>
                  <a:schemeClr val="tx1"/>
                </a:solidFill>
              </a:rPr>
              <a:t>fshandles</a:t>
            </a:r>
            <a:r>
              <a:rPr lang="en-US" sz="1000" dirty="0" smtClean="0">
                <a:solidFill>
                  <a:schemeClr val="tx1"/>
                </a:solidFill>
              </a:rPr>
              <a:t> in hex):</a:t>
            </a:r>
          </a:p>
          <a:p>
            <a:pPr>
              <a:buFontTx/>
              <a:buNone/>
            </a:pPr>
            <a:r>
              <a:rPr lang="en-US" sz="1000" dirty="0" smtClean="0">
                <a:solidFill>
                  <a:schemeClr val="tx1"/>
                </a:solidFill>
              </a:rPr>
              <a:t>        #tokens = 0:</a:t>
            </a:r>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28</a:t>
            </a:fld>
            <a:endParaRPr lang="en-US" sz="1200"/>
          </a:p>
        </p:txBody>
      </p:sp>
      <p:sp>
        <p:nvSpPr>
          <p:cNvPr id="5" name="TextBox 4"/>
          <p:cNvSpPr txBox="1"/>
          <p:nvPr/>
        </p:nvSpPr>
        <p:spPr>
          <a:xfrm>
            <a:off x="5638800" y="1295400"/>
            <a:ext cx="2362200" cy="646331"/>
          </a:xfrm>
          <a:prstGeom prst="rect">
            <a:avLst/>
          </a:prstGeom>
          <a:noFill/>
        </p:spPr>
        <p:txBody>
          <a:bodyPr wrap="square" rtlCol="0">
            <a:spAutoFit/>
          </a:bodyPr>
          <a:lstStyle/>
          <a:p>
            <a:r>
              <a:rPr lang="en-US" sz="1800" dirty="0" smtClean="0"/>
              <a:t>Note: A handle is a file system ID.</a:t>
            </a:r>
            <a:endParaRPr lang="en-US" sz="1800"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smtClean="0"/>
              <a:t>TSM Code: </a:t>
            </a:r>
            <a:r>
              <a:rPr lang="en-US" dirty="0" err="1" smtClean="0"/>
              <a:t>dm_create_session</a:t>
            </a:r>
            <a:endParaRPr lang="en-US" dirty="0" smtClean="0"/>
          </a:p>
        </p:txBody>
      </p:sp>
      <p:sp>
        <p:nvSpPr>
          <p:cNvPr id="25603" name="Content Placeholder 2"/>
          <p:cNvSpPr>
            <a:spLocks noGrp="1"/>
          </p:cNvSpPr>
          <p:nvPr>
            <p:ph idx="1"/>
          </p:nvPr>
        </p:nvSpPr>
        <p:spPr/>
        <p:txBody>
          <a:bodyPr/>
          <a:lstStyle/>
          <a:p>
            <a:pPr>
              <a:buFontTx/>
              <a:buNone/>
            </a:pPr>
            <a:r>
              <a:rPr lang="en-US" sz="1400" dirty="0" smtClean="0">
                <a:solidFill>
                  <a:schemeClr val="accent6"/>
                </a:solidFill>
              </a:rPr>
              <a:t>In TSM code we have an example of </a:t>
            </a:r>
            <a:r>
              <a:rPr lang="en-US" sz="1400" dirty="0" err="1" smtClean="0">
                <a:solidFill>
                  <a:schemeClr val="accent6"/>
                </a:solidFill>
              </a:rPr>
              <a:t>dm_create_session</a:t>
            </a:r>
            <a:r>
              <a:rPr lang="en-US" sz="1400" dirty="0" smtClean="0">
                <a:solidFill>
                  <a:schemeClr val="accent6"/>
                </a:solidFill>
              </a:rPr>
              <a:t>:</a:t>
            </a:r>
          </a:p>
          <a:p>
            <a:pPr>
              <a:buFontTx/>
              <a:buNone/>
            </a:pPr>
            <a:endParaRPr lang="en-US" sz="1000" dirty="0" smtClean="0">
              <a:solidFill>
                <a:schemeClr val="tx1"/>
              </a:solidFill>
            </a:endParaRPr>
          </a:p>
          <a:p>
            <a:pPr>
              <a:buFontTx/>
              <a:buNone/>
            </a:pPr>
            <a:r>
              <a:rPr lang="en-US" sz="1000" dirty="0" smtClean="0">
                <a:solidFill>
                  <a:schemeClr val="tx1"/>
                </a:solidFill>
              </a:rPr>
              <a:t>// Create a session using the specified session information.</a:t>
            </a:r>
          </a:p>
          <a:p>
            <a:pPr>
              <a:buFontTx/>
              <a:buNone/>
            </a:pPr>
            <a:r>
              <a:rPr lang="en-US" sz="1000" dirty="0" err="1" smtClean="0">
                <a:solidFill>
                  <a:schemeClr val="tx1"/>
                </a:solidFill>
              </a:rPr>
              <a:t>dm_sessid_t</a:t>
            </a:r>
            <a:endParaRPr lang="en-US" sz="1000" dirty="0" smtClean="0">
              <a:solidFill>
                <a:schemeClr val="tx1"/>
              </a:solidFill>
            </a:endParaRPr>
          </a:p>
          <a:p>
            <a:pPr>
              <a:buFontTx/>
              <a:buNone/>
            </a:pPr>
            <a:r>
              <a:rPr lang="en-US" sz="1000" dirty="0" err="1" smtClean="0">
                <a:solidFill>
                  <a:schemeClr val="tx1"/>
                </a:solidFill>
              </a:rPr>
              <a:t>DmapiSession</a:t>
            </a:r>
            <a:r>
              <a:rPr lang="en-US" sz="1000" dirty="0" smtClean="0">
                <a:solidFill>
                  <a:schemeClr val="tx1"/>
                </a:solidFill>
              </a:rPr>
              <a:t>::create(</a:t>
            </a:r>
          </a:p>
          <a:p>
            <a:pPr>
              <a:buFontTx/>
              <a:buNone/>
            </a:pPr>
            <a:r>
              <a:rPr lang="en-US" sz="1000" dirty="0" smtClean="0">
                <a:solidFill>
                  <a:schemeClr val="tx1"/>
                </a:solidFill>
              </a:rPr>
              <a:t>   const string&amp; info)</a:t>
            </a:r>
          </a:p>
          <a:p>
            <a:pPr>
              <a:buFontTx/>
              <a:buNone/>
            </a:pPr>
            <a:r>
              <a:rPr lang="en-US" sz="1000" dirty="0" smtClean="0">
                <a:solidFill>
                  <a:schemeClr val="tx1"/>
                </a:solidFill>
              </a:rPr>
              <a:t>{</a:t>
            </a:r>
          </a:p>
          <a:p>
            <a:pPr>
              <a:buFontTx/>
              <a:buNone/>
            </a:pPr>
            <a:r>
              <a:rPr lang="en-US" sz="1000" dirty="0" smtClean="0">
                <a:solidFill>
                  <a:schemeClr val="tx1"/>
                </a:solidFill>
              </a:rPr>
              <a:t>   string      </a:t>
            </a:r>
            <a:r>
              <a:rPr lang="en-US" sz="1000" dirty="0" err="1" smtClean="0">
                <a:solidFill>
                  <a:schemeClr val="tx1"/>
                </a:solidFill>
              </a:rPr>
              <a:t>rtn</a:t>
            </a:r>
            <a:r>
              <a:rPr lang="en-US" sz="1000" dirty="0" smtClean="0">
                <a:solidFill>
                  <a:schemeClr val="tx1"/>
                </a:solidFill>
              </a:rPr>
              <a:t>    = "</a:t>
            </a:r>
            <a:r>
              <a:rPr lang="en-US" sz="1000" dirty="0" err="1" smtClean="0">
                <a:solidFill>
                  <a:schemeClr val="tx1"/>
                </a:solidFill>
              </a:rPr>
              <a:t>DmapiSession</a:t>
            </a:r>
            <a:r>
              <a:rPr lang="en-US" sz="1000" dirty="0" smtClean="0">
                <a:solidFill>
                  <a:schemeClr val="tx1"/>
                </a:solidFill>
              </a:rPr>
              <a:t>::create";</a:t>
            </a:r>
          </a:p>
          <a:p>
            <a:pPr>
              <a:buFontTx/>
              <a:buNone/>
            </a:pPr>
            <a:r>
              <a:rPr lang="en-US" sz="1000" dirty="0" smtClean="0">
                <a:solidFill>
                  <a:schemeClr val="tx1"/>
                </a:solidFill>
              </a:rPr>
              <a:t>   </a:t>
            </a:r>
            <a:r>
              <a:rPr lang="en-US" sz="1000" dirty="0" err="1" smtClean="0">
                <a:solidFill>
                  <a:schemeClr val="tx1"/>
                </a:solidFill>
              </a:rPr>
              <a:t>dm_sessid_t</a:t>
            </a:r>
            <a:r>
              <a:rPr lang="en-US" sz="1000" dirty="0" smtClean="0">
                <a:solidFill>
                  <a:schemeClr val="tx1"/>
                </a:solidFill>
              </a:rPr>
              <a:t> </a:t>
            </a:r>
            <a:r>
              <a:rPr lang="en-US" sz="1000" dirty="0" err="1" smtClean="0">
                <a:solidFill>
                  <a:schemeClr val="tx1"/>
                </a:solidFill>
              </a:rPr>
              <a:t>sid</a:t>
            </a:r>
            <a:r>
              <a:rPr lang="en-US" sz="1000" dirty="0" smtClean="0">
                <a:solidFill>
                  <a:schemeClr val="tx1"/>
                </a:solidFill>
              </a:rPr>
              <a:t>;</a:t>
            </a:r>
          </a:p>
          <a:p>
            <a:pPr>
              <a:buFontTx/>
              <a:buNone/>
            </a:pPr>
            <a:r>
              <a:rPr lang="en-US" sz="1000" dirty="0" smtClean="0">
                <a:solidFill>
                  <a:schemeClr val="tx1"/>
                </a:solidFill>
              </a:rPr>
              <a:t>   int32_t </a:t>
            </a:r>
            <a:r>
              <a:rPr lang="en-US" sz="1000" dirty="0" err="1" smtClean="0">
                <a:solidFill>
                  <a:schemeClr val="tx1"/>
                </a:solidFill>
              </a:rPr>
              <a:t>rc</a:t>
            </a:r>
            <a:r>
              <a:rPr lang="en-US" sz="1000" dirty="0" smtClean="0">
                <a:solidFill>
                  <a:schemeClr val="tx1"/>
                </a:solidFill>
              </a:rPr>
              <a:t> = </a:t>
            </a:r>
            <a:r>
              <a:rPr lang="en-US" sz="1000" dirty="0" err="1" smtClean="0">
                <a:solidFill>
                  <a:schemeClr val="tx1"/>
                </a:solidFill>
              </a:rPr>
              <a:t>dm_create_session</a:t>
            </a:r>
            <a:r>
              <a:rPr lang="en-US" sz="1000" dirty="0" smtClean="0">
                <a:solidFill>
                  <a:schemeClr val="tx1"/>
                </a:solidFill>
              </a:rPr>
              <a:t>( DM_NO_SESSION,</a:t>
            </a:r>
          </a:p>
          <a:p>
            <a:pPr>
              <a:buFontTx/>
              <a:buNone/>
            </a:pPr>
            <a:r>
              <a:rPr lang="en-US" sz="1000" dirty="0" smtClean="0">
                <a:solidFill>
                  <a:schemeClr val="tx1"/>
                </a:solidFill>
              </a:rPr>
              <a:t>                                   </a:t>
            </a:r>
            <a:r>
              <a:rPr lang="en-US" sz="1000" dirty="0" err="1" smtClean="0">
                <a:solidFill>
                  <a:schemeClr val="tx1"/>
                </a:solidFill>
              </a:rPr>
              <a:t>const_cast</a:t>
            </a:r>
            <a:r>
              <a:rPr lang="en-US" sz="1000" dirty="0" smtClean="0">
                <a:solidFill>
                  <a:schemeClr val="tx1"/>
                </a:solidFill>
              </a:rPr>
              <a:t>&lt;char*&gt;(</a:t>
            </a:r>
            <a:r>
              <a:rPr lang="en-US" sz="1000" dirty="0" err="1" smtClean="0">
                <a:solidFill>
                  <a:schemeClr val="tx1"/>
                </a:solidFill>
              </a:rPr>
              <a:t>info.c_str</a:t>
            </a:r>
            <a:r>
              <a:rPr lang="en-US" sz="1000" dirty="0" smtClean="0">
                <a:solidFill>
                  <a:schemeClr val="tx1"/>
                </a:solidFill>
              </a:rPr>
              <a:t>()),</a:t>
            </a:r>
          </a:p>
          <a:p>
            <a:pPr>
              <a:buFontTx/>
              <a:buNone/>
            </a:pPr>
            <a:r>
              <a:rPr lang="en-US" sz="1000" dirty="0" smtClean="0">
                <a:solidFill>
                  <a:schemeClr val="tx1"/>
                </a:solidFill>
              </a:rPr>
              <a:t>                                   &amp;</a:t>
            </a:r>
            <a:r>
              <a:rPr lang="en-US" sz="1000" dirty="0" err="1" smtClean="0">
                <a:solidFill>
                  <a:schemeClr val="tx1"/>
                </a:solidFill>
              </a:rPr>
              <a:t>sid</a:t>
            </a:r>
            <a:r>
              <a:rPr lang="en-US" sz="1000" dirty="0" smtClean="0">
                <a:solidFill>
                  <a:schemeClr val="tx1"/>
                </a:solidFill>
              </a:rPr>
              <a:t> );</a:t>
            </a:r>
          </a:p>
          <a:p>
            <a:pPr>
              <a:buFontTx/>
              <a:buNone/>
            </a:pPr>
            <a:r>
              <a:rPr lang="en-US" sz="1000" dirty="0" smtClean="0">
                <a:solidFill>
                  <a:schemeClr val="tx1"/>
                </a:solidFill>
              </a:rPr>
              <a:t>   if (</a:t>
            </a:r>
            <a:r>
              <a:rPr lang="en-US" sz="1000" dirty="0" err="1" smtClean="0">
                <a:solidFill>
                  <a:schemeClr val="tx1"/>
                </a:solidFill>
              </a:rPr>
              <a:t>rc</a:t>
            </a:r>
            <a:r>
              <a:rPr lang="en-US" sz="1000" dirty="0" smtClean="0">
                <a:solidFill>
                  <a:schemeClr val="tx1"/>
                </a:solidFill>
              </a:rPr>
              <a:t> != 0)</a:t>
            </a:r>
          </a:p>
          <a:p>
            <a:pPr>
              <a:buFontTx/>
              <a:buNone/>
            </a:pPr>
            <a:r>
              <a:rPr lang="en-US" sz="1000" dirty="0" smtClean="0">
                <a:solidFill>
                  <a:schemeClr val="tx1"/>
                </a:solidFill>
              </a:rPr>
              <a:t>   {</a:t>
            </a:r>
          </a:p>
          <a:p>
            <a:pPr>
              <a:buFontTx/>
              <a:buNone/>
            </a:pPr>
            <a:r>
              <a:rPr lang="en-US" sz="1000" dirty="0" smtClean="0">
                <a:solidFill>
                  <a:schemeClr val="tx1"/>
                </a:solidFill>
              </a:rPr>
              <a:t>      </a:t>
            </a:r>
            <a:r>
              <a:rPr lang="en-US" sz="1000" dirty="0" err="1" smtClean="0">
                <a:solidFill>
                  <a:schemeClr val="tx1"/>
                </a:solidFill>
              </a:rPr>
              <a:t>Logging_log</a:t>
            </a:r>
            <a:r>
              <a:rPr lang="en-US" sz="1000" dirty="0" smtClean="0">
                <a:solidFill>
                  <a:schemeClr val="tx1"/>
                </a:solidFill>
              </a:rPr>
              <a:t>(ETAC_ERR,</a:t>
            </a:r>
          </a:p>
          <a:p>
            <a:pPr>
              <a:buFontTx/>
              <a:buNone/>
            </a:pPr>
            <a:r>
              <a:rPr lang="en-US" sz="1000" dirty="0" smtClean="0">
                <a:solidFill>
                  <a:schemeClr val="tx1"/>
                </a:solidFill>
              </a:rPr>
              <a:t>                  "%s: </a:t>
            </a:r>
            <a:r>
              <a:rPr lang="en-US" sz="1000" dirty="0" err="1" smtClean="0">
                <a:solidFill>
                  <a:schemeClr val="tx1"/>
                </a:solidFill>
              </a:rPr>
              <a:t>dm_create_session</a:t>
            </a:r>
            <a:r>
              <a:rPr lang="en-US" sz="1000" dirty="0" smtClean="0">
                <a:solidFill>
                  <a:schemeClr val="tx1"/>
                </a:solidFill>
              </a:rPr>
              <a:t>() failed: </a:t>
            </a:r>
            <a:r>
              <a:rPr lang="en-US" sz="1000" dirty="0" err="1" smtClean="0">
                <a:solidFill>
                  <a:schemeClr val="tx1"/>
                </a:solidFill>
              </a:rPr>
              <a:t>errno</a:t>
            </a:r>
            <a:r>
              <a:rPr lang="en-US" sz="1000" dirty="0" smtClean="0">
                <a:solidFill>
                  <a:schemeClr val="tx1"/>
                </a:solidFill>
              </a:rPr>
              <a:t> %d",</a:t>
            </a:r>
          </a:p>
          <a:p>
            <a:pPr>
              <a:buFontTx/>
              <a:buNone/>
            </a:pPr>
            <a:r>
              <a:rPr lang="en-US" sz="1000" dirty="0" smtClean="0">
                <a:solidFill>
                  <a:schemeClr val="tx1"/>
                </a:solidFill>
              </a:rPr>
              <a:t>                   </a:t>
            </a:r>
            <a:r>
              <a:rPr lang="en-US" sz="1000" dirty="0" err="1" smtClean="0">
                <a:solidFill>
                  <a:schemeClr val="tx1"/>
                </a:solidFill>
              </a:rPr>
              <a:t>rtn.c_str</a:t>
            </a:r>
            <a:r>
              <a:rPr lang="en-US" sz="1000" dirty="0" smtClean="0">
                <a:solidFill>
                  <a:schemeClr val="tx1"/>
                </a:solidFill>
              </a:rPr>
              <a:t>(), </a:t>
            </a:r>
            <a:r>
              <a:rPr lang="en-US" sz="1000" dirty="0" err="1" smtClean="0">
                <a:solidFill>
                  <a:schemeClr val="tx1"/>
                </a:solidFill>
              </a:rPr>
              <a:t>errno</a:t>
            </a:r>
            <a:r>
              <a:rPr lang="en-US" sz="1000" dirty="0" smtClean="0">
                <a:solidFill>
                  <a:schemeClr val="tx1"/>
                </a:solidFill>
              </a:rPr>
              <a:t>);</a:t>
            </a:r>
          </a:p>
          <a:p>
            <a:pPr>
              <a:buFontTx/>
              <a:buNone/>
            </a:pPr>
            <a:r>
              <a:rPr lang="en-US" sz="1000" dirty="0" smtClean="0">
                <a:solidFill>
                  <a:schemeClr val="tx1"/>
                </a:solidFill>
              </a:rPr>
              <a:t>      </a:t>
            </a:r>
            <a:r>
              <a:rPr lang="en-US" sz="1000" dirty="0" err="1" smtClean="0">
                <a:solidFill>
                  <a:schemeClr val="tx1"/>
                </a:solidFill>
              </a:rPr>
              <a:t>sid</a:t>
            </a:r>
            <a:r>
              <a:rPr lang="en-US" sz="1000" dirty="0" smtClean="0">
                <a:solidFill>
                  <a:schemeClr val="tx1"/>
                </a:solidFill>
              </a:rPr>
              <a:t> = DM_NO_SESSION;</a:t>
            </a:r>
          </a:p>
          <a:p>
            <a:pPr>
              <a:buFontTx/>
              <a:buNone/>
            </a:pPr>
            <a:r>
              <a:rPr lang="en-US" sz="1000" dirty="0" smtClean="0">
                <a:solidFill>
                  <a:schemeClr val="tx1"/>
                </a:solidFill>
              </a:rPr>
              <a:t>   }</a:t>
            </a:r>
          </a:p>
          <a:p>
            <a:pPr>
              <a:buFontTx/>
              <a:buNone/>
            </a:pPr>
            <a:r>
              <a:rPr lang="en-US" sz="1000" dirty="0" smtClean="0">
                <a:solidFill>
                  <a:schemeClr val="tx1"/>
                </a:solidFill>
              </a:rPr>
              <a:t>   else</a:t>
            </a:r>
          </a:p>
          <a:p>
            <a:pPr>
              <a:buFontTx/>
              <a:buNone/>
            </a:pPr>
            <a:r>
              <a:rPr lang="en-US" sz="1000" dirty="0" smtClean="0">
                <a:solidFill>
                  <a:schemeClr val="tx1"/>
                </a:solidFill>
              </a:rPr>
              <a:t>   {</a:t>
            </a:r>
          </a:p>
          <a:p>
            <a:pPr>
              <a:buFontTx/>
              <a:buNone/>
            </a:pPr>
            <a:r>
              <a:rPr lang="en-US" sz="1000" dirty="0" smtClean="0">
                <a:solidFill>
                  <a:schemeClr val="tx1"/>
                </a:solidFill>
              </a:rPr>
              <a:t>      </a:t>
            </a:r>
            <a:r>
              <a:rPr lang="en-US" sz="1000" dirty="0" err="1" smtClean="0">
                <a:solidFill>
                  <a:schemeClr val="tx1"/>
                </a:solidFill>
              </a:rPr>
              <a:t>Logging_log</a:t>
            </a:r>
            <a:r>
              <a:rPr lang="en-US" sz="1000" dirty="0" smtClean="0">
                <a:solidFill>
                  <a:schemeClr val="tx1"/>
                </a:solidFill>
              </a:rPr>
              <a:t>( ETAC_INFO1,</a:t>
            </a:r>
          </a:p>
          <a:p>
            <a:pPr>
              <a:buFontTx/>
              <a:buNone/>
            </a:pPr>
            <a:r>
              <a:rPr lang="en-US" sz="1000" dirty="0" smtClean="0">
                <a:solidFill>
                  <a:schemeClr val="tx1"/>
                </a:solidFill>
              </a:rPr>
              <a:t>                   "%s: created session info='%s' </a:t>
            </a:r>
            <a:r>
              <a:rPr lang="en-US" sz="1000" dirty="0" err="1" smtClean="0">
                <a:solidFill>
                  <a:schemeClr val="tx1"/>
                </a:solidFill>
              </a:rPr>
              <a:t>sid</a:t>
            </a:r>
            <a:r>
              <a:rPr lang="en-US" sz="1000" dirty="0" smtClean="0">
                <a:solidFill>
                  <a:schemeClr val="tx1"/>
                </a:solidFill>
              </a:rPr>
              <a:t>=%d",</a:t>
            </a:r>
          </a:p>
          <a:p>
            <a:pPr>
              <a:buFontTx/>
              <a:buNone/>
            </a:pPr>
            <a:r>
              <a:rPr lang="en-US" sz="1000" dirty="0" smtClean="0">
                <a:solidFill>
                  <a:schemeClr val="tx1"/>
                </a:solidFill>
              </a:rPr>
              <a:t>                   </a:t>
            </a:r>
            <a:r>
              <a:rPr lang="en-US" sz="1000" dirty="0" err="1" smtClean="0">
                <a:solidFill>
                  <a:schemeClr val="tx1"/>
                </a:solidFill>
              </a:rPr>
              <a:t>rtn.c_str</a:t>
            </a:r>
            <a:r>
              <a:rPr lang="en-US" sz="1000" dirty="0" smtClean="0">
                <a:solidFill>
                  <a:schemeClr val="tx1"/>
                </a:solidFill>
              </a:rPr>
              <a:t>(),</a:t>
            </a:r>
          </a:p>
          <a:p>
            <a:pPr>
              <a:buFontTx/>
              <a:buNone/>
            </a:pPr>
            <a:r>
              <a:rPr lang="en-US" sz="1000" dirty="0" smtClean="0">
                <a:solidFill>
                  <a:schemeClr val="tx1"/>
                </a:solidFill>
              </a:rPr>
              <a:t>   }</a:t>
            </a:r>
          </a:p>
          <a:p>
            <a:pPr>
              <a:buFontTx/>
              <a:buNone/>
            </a:pPr>
            <a:r>
              <a:rPr lang="en-US" sz="1000" dirty="0" smtClean="0">
                <a:solidFill>
                  <a:schemeClr val="tx1"/>
                </a:solidFill>
              </a:rPr>
              <a:t>   return </a:t>
            </a:r>
            <a:r>
              <a:rPr lang="en-US" sz="1000" dirty="0" err="1" smtClean="0">
                <a:solidFill>
                  <a:schemeClr val="tx1"/>
                </a:solidFill>
              </a:rPr>
              <a:t>sid</a:t>
            </a:r>
            <a:r>
              <a:rPr lang="en-US" sz="1000" dirty="0" smtClean="0">
                <a:solidFill>
                  <a:schemeClr val="tx1"/>
                </a:solidFill>
              </a:rPr>
              <a:t>;</a:t>
            </a:r>
          </a:p>
          <a:p>
            <a:pPr>
              <a:buFontTx/>
              <a:buNone/>
            </a:pPr>
            <a:r>
              <a:rPr lang="en-US" sz="1000" dirty="0" smtClean="0">
                <a:solidFill>
                  <a:schemeClr val="tx1"/>
                </a:solidFill>
              </a:rPr>
              <a:t>}</a:t>
            </a:r>
          </a:p>
          <a:p>
            <a:pPr>
              <a:buFontTx/>
              <a:buNone/>
            </a:pPr>
            <a:endParaRPr lang="en-US" sz="1000" dirty="0" smtClean="0">
              <a:solidFill>
                <a:schemeClr val="tx1"/>
              </a:solidFill>
            </a:endParaRPr>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29</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Overview	</a:t>
            </a:r>
          </a:p>
        </p:txBody>
      </p:sp>
      <p:sp>
        <p:nvSpPr>
          <p:cNvPr id="3075" name="Content Placeholder 2"/>
          <p:cNvSpPr>
            <a:spLocks noGrp="1"/>
          </p:cNvSpPr>
          <p:nvPr>
            <p:ph idx="1"/>
          </p:nvPr>
        </p:nvSpPr>
        <p:spPr/>
        <p:txBody>
          <a:bodyPr/>
          <a:lstStyle/>
          <a:p>
            <a:r>
              <a:rPr lang="en-US" dirty="0" smtClean="0">
                <a:solidFill>
                  <a:schemeClr val="tx1"/>
                </a:solidFill>
              </a:rPr>
              <a:t>Look at kernel components of StorNext and how it fits in Linux</a:t>
            </a:r>
          </a:p>
          <a:p>
            <a:r>
              <a:rPr lang="en-US" dirty="0" smtClean="0">
                <a:solidFill>
                  <a:schemeClr val="tx1"/>
                </a:solidFill>
              </a:rPr>
              <a:t>Examine kernel components and user level software; how it communicates</a:t>
            </a:r>
          </a:p>
          <a:p>
            <a:r>
              <a:rPr lang="en-US" dirty="0" smtClean="0">
                <a:solidFill>
                  <a:schemeClr val="tx1"/>
                </a:solidFill>
              </a:rPr>
              <a:t>Interface between CVFS and TSM</a:t>
            </a:r>
          </a:p>
          <a:p>
            <a:r>
              <a:rPr lang="en-US" dirty="0" smtClean="0">
                <a:solidFill>
                  <a:schemeClr val="tx1"/>
                </a:solidFill>
              </a:rPr>
              <a:t>Follow flow of operation from File system to Media</a:t>
            </a:r>
          </a:p>
          <a:p>
            <a:r>
              <a:rPr lang="en-US" dirty="0" smtClean="0">
                <a:solidFill>
                  <a:schemeClr val="tx1"/>
                </a:solidFill>
              </a:rPr>
              <a:t>Tools that can be used to follow flow from </a:t>
            </a:r>
            <a:r>
              <a:rPr lang="en-US" dirty="0" err="1" smtClean="0">
                <a:solidFill>
                  <a:schemeClr val="tx1"/>
                </a:solidFill>
              </a:rPr>
              <a:t>kernal</a:t>
            </a:r>
            <a:r>
              <a:rPr lang="en-US" dirty="0" smtClean="0">
                <a:solidFill>
                  <a:schemeClr val="tx1"/>
                </a:solidFill>
              </a:rPr>
              <a:t> to TSM</a:t>
            </a:r>
          </a:p>
          <a:p>
            <a:r>
              <a:rPr lang="en-US" dirty="0" smtClean="0">
                <a:solidFill>
                  <a:schemeClr val="tx1"/>
                </a:solidFill>
              </a:rPr>
              <a:t>Use the source Luke!</a:t>
            </a:r>
          </a:p>
          <a:p>
            <a:r>
              <a:rPr lang="en-US" dirty="0" err="1" smtClean="0">
                <a:solidFill>
                  <a:schemeClr val="tx1"/>
                </a:solidFill>
              </a:rPr>
              <a:t>Cscope</a:t>
            </a:r>
            <a:endParaRPr lang="en-US" dirty="0" smtClean="0">
              <a:solidFill>
                <a:schemeClr val="tx1"/>
              </a:solidFill>
            </a:endParaRPr>
          </a:p>
          <a:p>
            <a:r>
              <a:rPr lang="en-US" dirty="0" smtClean="0">
                <a:solidFill>
                  <a:schemeClr val="tx1"/>
                </a:solidFill>
              </a:rPr>
              <a:t>Examples of system problems pulling all this together</a:t>
            </a:r>
          </a:p>
          <a:p>
            <a:pPr>
              <a:buFontTx/>
              <a:buNone/>
            </a:pPr>
            <a:endParaRPr lang="en-US" dirty="0" smtClean="0"/>
          </a:p>
          <a:p>
            <a:endParaRPr lang="en-US" dirty="0" smtClean="0"/>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3</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228600" y="228600"/>
            <a:ext cx="8915400" cy="639763"/>
          </a:xfrm>
        </p:spPr>
        <p:txBody>
          <a:bodyPr/>
          <a:lstStyle/>
          <a:p>
            <a:r>
              <a:rPr lang="en-US" dirty="0" smtClean="0"/>
              <a:t>CVFS Kernel: Code for DMAPI Session (1 of 2)</a:t>
            </a:r>
          </a:p>
        </p:txBody>
      </p:sp>
      <p:sp>
        <p:nvSpPr>
          <p:cNvPr id="26627" name="Content Placeholder 2"/>
          <p:cNvSpPr>
            <a:spLocks noGrp="1"/>
          </p:cNvSpPr>
          <p:nvPr>
            <p:ph idx="1"/>
          </p:nvPr>
        </p:nvSpPr>
        <p:spPr/>
        <p:txBody>
          <a:bodyPr/>
          <a:lstStyle/>
          <a:p>
            <a:pPr>
              <a:buFontTx/>
              <a:buNone/>
            </a:pPr>
            <a:r>
              <a:rPr lang="en-US" sz="1400" dirty="0" smtClean="0">
                <a:solidFill>
                  <a:schemeClr val="tx1"/>
                </a:solidFill>
              </a:rPr>
              <a:t>In the CVFS kernel is the code to set up a DMAPI session.</a:t>
            </a:r>
          </a:p>
          <a:p>
            <a:pPr>
              <a:buFontTx/>
              <a:buNone/>
            </a:pPr>
            <a:endParaRPr lang="en-US" sz="1400" dirty="0" smtClean="0">
              <a:solidFill>
                <a:schemeClr val="tx1"/>
              </a:solidFill>
            </a:endParaRPr>
          </a:p>
          <a:p>
            <a:pPr>
              <a:buFontTx/>
              <a:buNone/>
            </a:pPr>
            <a:r>
              <a:rPr lang="en-US" sz="1400" dirty="0" smtClean="0">
                <a:solidFill>
                  <a:srgbClr val="006AD6"/>
                </a:solidFill>
              </a:rPr>
              <a:t>Source file: </a:t>
            </a:r>
            <a:r>
              <a:rPr lang="en-US" sz="1400" dirty="0" err="1" smtClean="0">
                <a:solidFill>
                  <a:srgbClr val="006AD6"/>
                </a:solidFill>
              </a:rPr>
              <a:t>cvdmapi</a:t>
            </a:r>
            <a:r>
              <a:rPr lang="en-US" sz="1400" dirty="0" smtClean="0">
                <a:solidFill>
                  <a:srgbClr val="006AD6"/>
                </a:solidFill>
              </a:rPr>
              <a:t>/</a:t>
            </a:r>
            <a:r>
              <a:rPr lang="en-US" sz="1400" dirty="0" err="1" smtClean="0">
                <a:solidFill>
                  <a:srgbClr val="006AD6"/>
                </a:solidFill>
              </a:rPr>
              <a:t>cvdmapi_session.c</a:t>
            </a:r>
            <a:endParaRPr lang="en-US" sz="1400" dirty="0" smtClean="0">
              <a:solidFill>
                <a:srgbClr val="006AD6"/>
              </a:solidFill>
            </a:endParaRPr>
          </a:p>
          <a:p>
            <a:pPr>
              <a:buFontTx/>
              <a:buNone/>
            </a:pPr>
            <a:r>
              <a:rPr lang="en-US" sz="1000" dirty="0" smtClean="0">
                <a:solidFill>
                  <a:schemeClr val="tx1"/>
                </a:solidFill>
              </a:rPr>
              <a:t>/*</a:t>
            </a:r>
          </a:p>
          <a:p>
            <a:pPr>
              <a:buFontTx/>
              <a:buNone/>
            </a:pPr>
            <a:r>
              <a:rPr lang="en-US" sz="1000" dirty="0" smtClean="0">
                <a:solidFill>
                  <a:schemeClr val="tx1"/>
                </a:solidFill>
              </a:rPr>
              <a:t> ************************************************************************</a:t>
            </a:r>
          </a:p>
          <a:p>
            <a:pPr>
              <a:buFontTx/>
              <a:buNone/>
            </a:pPr>
            <a:r>
              <a:rPr lang="en-US" sz="1000" dirty="0" smtClean="0">
                <a:solidFill>
                  <a:schemeClr val="tx1"/>
                </a:solidFill>
              </a:rPr>
              <a:t> *</a:t>
            </a:r>
          </a:p>
          <a:p>
            <a:pPr>
              <a:buFontTx/>
              <a:buNone/>
            </a:pPr>
            <a:r>
              <a:rPr lang="en-US" sz="1000" dirty="0" smtClean="0">
                <a:solidFill>
                  <a:schemeClr val="tx1"/>
                </a:solidFill>
              </a:rPr>
              <a:t> * </a:t>
            </a:r>
            <a:r>
              <a:rPr lang="en-US" sz="1000" dirty="0" err="1" smtClean="0">
                <a:solidFill>
                  <a:schemeClr val="tx1"/>
                </a:solidFill>
              </a:rPr>
              <a:t>dm_create_session</a:t>
            </a:r>
            <a:endParaRPr lang="en-US" sz="1000" dirty="0" smtClean="0">
              <a:solidFill>
                <a:schemeClr val="tx1"/>
              </a:solidFill>
            </a:endParaRPr>
          </a:p>
          <a:p>
            <a:pPr>
              <a:buFontTx/>
              <a:buNone/>
            </a:pPr>
            <a:r>
              <a:rPr lang="en-US" sz="1000" dirty="0" smtClean="0">
                <a:solidFill>
                  <a:schemeClr val="tx1"/>
                </a:solidFill>
              </a:rPr>
              <a:t> *</a:t>
            </a:r>
          </a:p>
          <a:p>
            <a:pPr>
              <a:buFontTx/>
              <a:buNone/>
            </a:pPr>
            <a:r>
              <a:rPr lang="en-US" sz="1000" dirty="0" smtClean="0">
                <a:solidFill>
                  <a:schemeClr val="tx1"/>
                </a:solidFill>
              </a:rPr>
              <a:t> * Create or replace a session.</a:t>
            </a:r>
          </a:p>
          <a:p>
            <a:pPr>
              <a:buFontTx/>
              <a:buNone/>
            </a:pPr>
            <a:r>
              <a:rPr lang="en-US" sz="1000" dirty="0" smtClean="0">
                <a:solidFill>
                  <a:schemeClr val="tx1"/>
                </a:solidFill>
              </a:rPr>
              <a:t> *</a:t>
            </a:r>
          </a:p>
          <a:p>
            <a:pPr>
              <a:buFontTx/>
              <a:buNone/>
            </a:pPr>
            <a:r>
              <a:rPr lang="en-US" sz="1000" dirty="0" smtClean="0">
                <a:solidFill>
                  <a:schemeClr val="tx1"/>
                </a:solidFill>
              </a:rPr>
              <a:t> ************************************************************************</a:t>
            </a:r>
          </a:p>
          <a:p>
            <a:pPr>
              <a:buFontTx/>
              <a:buNone/>
            </a:pPr>
            <a:r>
              <a:rPr lang="en-US" sz="1000" dirty="0" smtClean="0">
                <a:solidFill>
                  <a:schemeClr val="tx1"/>
                </a:solidFill>
              </a:rPr>
              <a:t> */</a:t>
            </a:r>
          </a:p>
          <a:p>
            <a:pPr>
              <a:buFontTx/>
              <a:buNone/>
            </a:pPr>
            <a:r>
              <a:rPr lang="en-US" sz="1000" dirty="0" err="1" smtClean="0">
                <a:solidFill>
                  <a:schemeClr val="tx1"/>
                </a:solidFill>
              </a:rPr>
              <a:t>int</a:t>
            </a:r>
            <a:endParaRPr lang="en-US" sz="1000" dirty="0" smtClean="0">
              <a:solidFill>
                <a:schemeClr val="tx1"/>
              </a:solidFill>
            </a:endParaRPr>
          </a:p>
          <a:p>
            <a:pPr>
              <a:buFontTx/>
              <a:buNone/>
            </a:pPr>
            <a:r>
              <a:rPr lang="en-US" sz="1000" dirty="0" err="1" smtClean="0">
                <a:solidFill>
                  <a:schemeClr val="tx1"/>
                </a:solidFill>
              </a:rPr>
              <a:t>dm_create_session</a:t>
            </a:r>
            <a:r>
              <a:rPr lang="en-US" sz="1000" dirty="0" smtClean="0">
                <a:solidFill>
                  <a:schemeClr val="tx1"/>
                </a:solidFill>
              </a:rPr>
              <a:t>(</a:t>
            </a:r>
            <a:r>
              <a:rPr lang="en-US" sz="1000" dirty="0" err="1" smtClean="0">
                <a:solidFill>
                  <a:schemeClr val="tx1"/>
                </a:solidFill>
              </a:rPr>
              <a:t>dm_sessid_t</a:t>
            </a:r>
            <a:r>
              <a:rPr lang="en-US" sz="1000" dirty="0" smtClean="0">
                <a:solidFill>
                  <a:schemeClr val="tx1"/>
                </a:solidFill>
              </a:rPr>
              <a:t> old, char *info, </a:t>
            </a:r>
            <a:r>
              <a:rPr lang="en-US" sz="1000" dirty="0" err="1" smtClean="0">
                <a:solidFill>
                  <a:schemeClr val="tx1"/>
                </a:solidFill>
              </a:rPr>
              <a:t>dm_sessid_t</a:t>
            </a:r>
            <a:r>
              <a:rPr lang="en-US" sz="1000" dirty="0" smtClean="0">
                <a:solidFill>
                  <a:schemeClr val="tx1"/>
                </a:solidFill>
              </a:rPr>
              <a:t> *new)</a:t>
            </a:r>
          </a:p>
          <a:p>
            <a:pPr>
              <a:buFontTx/>
              <a:buNone/>
            </a:pPr>
            <a:r>
              <a:rPr lang="en-US" sz="1000" dirty="0" smtClean="0">
                <a:solidFill>
                  <a:schemeClr val="tx1"/>
                </a:solidFill>
              </a:rPr>
              <a:t>{</a:t>
            </a:r>
          </a:p>
          <a:p>
            <a:pPr>
              <a:buFontTx/>
              <a:buNone/>
            </a:pPr>
            <a:r>
              <a:rPr lang="en-US" sz="1000" dirty="0" smtClean="0">
                <a:solidFill>
                  <a:schemeClr val="tx1"/>
                </a:solidFill>
              </a:rPr>
              <a:t>	.</a:t>
            </a:r>
          </a:p>
          <a:p>
            <a:pPr>
              <a:buFontTx/>
              <a:buNone/>
            </a:pPr>
            <a:r>
              <a:rPr lang="en-US" sz="1000" dirty="0" smtClean="0">
                <a:solidFill>
                  <a:schemeClr val="tx1"/>
                </a:solidFill>
              </a:rPr>
              <a:t>	.</a:t>
            </a:r>
          </a:p>
          <a:p>
            <a:pPr>
              <a:buFontTx/>
              <a:buNone/>
            </a:pPr>
            <a:r>
              <a:rPr lang="en-US" sz="1000" dirty="0" smtClean="0">
                <a:solidFill>
                  <a:schemeClr val="tx1"/>
                </a:solidFill>
              </a:rPr>
              <a:t>	.</a:t>
            </a:r>
          </a:p>
          <a:p>
            <a:pPr>
              <a:buFontTx/>
              <a:buNone/>
            </a:pPr>
            <a:r>
              <a:rPr lang="en-US" sz="1000" dirty="0" smtClean="0">
                <a:solidFill>
                  <a:schemeClr val="tx1"/>
                </a:solidFill>
              </a:rPr>
              <a:t> /* Set up message to PM */</a:t>
            </a:r>
          </a:p>
          <a:p>
            <a:pPr>
              <a:buFontTx/>
              <a:buNone/>
            </a:pPr>
            <a:endParaRPr lang="en-US" sz="1000" dirty="0" smtClean="0">
              <a:solidFill>
                <a:schemeClr val="tx1"/>
              </a:solidFill>
            </a:endParaRPr>
          </a:p>
          <a:p>
            <a:pPr>
              <a:buFontTx/>
              <a:buNone/>
            </a:pPr>
            <a:r>
              <a:rPr lang="en-US" sz="1000" dirty="0" smtClean="0">
                <a:solidFill>
                  <a:schemeClr val="tx1"/>
                </a:solidFill>
              </a:rPr>
              <a:t>        </a:t>
            </a:r>
            <a:r>
              <a:rPr lang="en-US" sz="1000" dirty="0" err="1" smtClean="0">
                <a:solidFill>
                  <a:schemeClr val="tx1"/>
                </a:solidFill>
              </a:rPr>
              <a:t>sess.dm_create_sess_old</a:t>
            </a:r>
            <a:r>
              <a:rPr lang="en-US" sz="1000" dirty="0" smtClean="0">
                <a:solidFill>
                  <a:schemeClr val="tx1"/>
                </a:solidFill>
              </a:rPr>
              <a:t> = old;</a:t>
            </a:r>
          </a:p>
          <a:p>
            <a:pPr>
              <a:buFontTx/>
              <a:buNone/>
            </a:pPr>
            <a:endParaRPr lang="en-US" sz="1000" dirty="0" smtClean="0">
              <a:solidFill>
                <a:schemeClr val="tx1"/>
              </a:solidFill>
            </a:endParaRPr>
          </a:p>
          <a:p>
            <a:pPr>
              <a:buFontTx/>
              <a:buNone/>
            </a:pPr>
            <a:r>
              <a:rPr lang="en-US" sz="1000" dirty="0" smtClean="0">
                <a:solidFill>
                  <a:schemeClr val="tx1"/>
                </a:solidFill>
              </a:rPr>
              <a:t>        error = </a:t>
            </a:r>
            <a:r>
              <a:rPr lang="en-US" sz="1000" dirty="0" err="1" smtClean="0">
                <a:solidFill>
                  <a:schemeClr val="tx1"/>
                </a:solidFill>
              </a:rPr>
              <a:t>cvdmapi_call_driver</a:t>
            </a:r>
            <a:r>
              <a:rPr lang="en-US" sz="1000" dirty="0" smtClean="0">
                <a:solidFill>
                  <a:schemeClr val="tx1"/>
                </a:solidFill>
              </a:rPr>
              <a:t>(DM_FUNC_CREATE_SESSION, &amp;</a:t>
            </a:r>
            <a:r>
              <a:rPr lang="en-US" sz="1000" dirty="0" err="1" smtClean="0">
                <a:solidFill>
                  <a:schemeClr val="tx1"/>
                </a:solidFill>
              </a:rPr>
              <a:t>sess</a:t>
            </a:r>
            <a:r>
              <a:rPr lang="en-US" sz="1000" dirty="0" smtClean="0">
                <a:solidFill>
                  <a:schemeClr val="tx1"/>
                </a:solidFill>
              </a:rPr>
              <a:t>,</a:t>
            </a:r>
          </a:p>
          <a:p>
            <a:pPr>
              <a:buFontTx/>
              <a:buNone/>
            </a:pPr>
            <a:r>
              <a:rPr lang="en-US" sz="1000" dirty="0" smtClean="0">
                <a:solidFill>
                  <a:schemeClr val="tx1"/>
                </a:solidFill>
              </a:rPr>
              <a:t>                                                        </a:t>
            </a:r>
            <a:r>
              <a:rPr lang="en-US" sz="1000" dirty="0" err="1" smtClean="0">
                <a:solidFill>
                  <a:schemeClr val="tx1"/>
                </a:solidFill>
              </a:rPr>
              <a:t>sizeof</a:t>
            </a:r>
            <a:r>
              <a:rPr lang="en-US" sz="1000" dirty="0" smtClean="0">
                <a:solidFill>
                  <a:schemeClr val="tx1"/>
                </a:solidFill>
              </a:rPr>
              <a:t>(</a:t>
            </a:r>
            <a:r>
              <a:rPr lang="en-US" sz="1000" dirty="0" err="1" smtClean="0">
                <a:solidFill>
                  <a:schemeClr val="tx1"/>
                </a:solidFill>
              </a:rPr>
              <a:t>sess</a:t>
            </a:r>
            <a:r>
              <a:rPr lang="en-US" sz="1000" dirty="0" smtClean="0">
                <a:solidFill>
                  <a:schemeClr val="tx1"/>
                </a:solidFill>
              </a:rPr>
              <a:t>));</a:t>
            </a:r>
          </a:p>
          <a:p>
            <a:pPr>
              <a:buFontTx/>
              <a:buNone/>
            </a:pPr>
            <a:endParaRPr lang="en-US" sz="1000" dirty="0" smtClean="0">
              <a:solidFill>
                <a:schemeClr val="tx1"/>
              </a:solidFill>
            </a:endParaRPr>
          </a:p>
          <a:p>
            <a:pPr>
              <a:buFontTx/>
              <a:buNone/>
            </a:pPr>
            <a:r>
              <a:rPr lang="en-US" sz="1000" dirty="0" smtClean="0">
                <a:solidFill>
                  <a:schemeClr val="tx1"/>
                </a:solidFill>
              </a:rPr>
              <a:t>        /* Return the new session id */</a:t>
            </a:r>
          </a:p>
          <a:p>
            <a:pPr>
              <a:buFontTx/>
              <a:buNone/>
            </a:pPr>
            <a:endParaRPr lang="en-US" sz="1000" dirty="0" smtClean="0">
              <a:solidFill>
                <a:schemeClr val="tx1"/>
              </a:solidFill>
            </a:endParaRPr>
          </a:p>
          <a:p>
            <a:pPr>
              <a:buFontTx/>
              <a:buNone/>
            </a:pPr>
            <a:r>
              <a:rPr lang="en-US" sz="1000" dirty="0" smtClean="0">
                <a:solidFill>
                  <a:schemeClr val="tx1"/>
                </a:solidFill>
              </a:rPr>
              <a:t>        *new = </a:t>
            </a:r>
            <a:r>
              <a:rPr lang="en-US" sz="1000" dirty="0" err="1" smtClean="0">
                <a:solidFill>
                  <a:schemeClr val="tx1"/>
                </a:solidFill>
              </a:rPr>
              <a:t>sess.dm_create_sess_new</a:t>
            </a:r>
            <a:r>
              <a:rPr lang="en-US" sz="1000" dirty="0" smtClean="0">
                <a:solidFill>
                  <a:schemeClr val="tx1"/>
                </a:solidFill>
              </a:rPr>
              <a:t>;</a:t>
            </a:r>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30</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28600" y="228600"/>
            <a:ext cx="8915400" cy="639763"/>
          </a:xfrm>
        </p:spPr>
        <p:txBody>
          <a:bodyPr/>
          <a:lstStyle/>
          <a:p>
            <a:r>
              <a:rPr lang="en-US" dirty="0" smtClean="0"/>
              <a:t>CVFS Kernel: Code for DMAPI Session (2 of 2)</a:t>
            </a:r>
          </a:p>
        </p:txBody>
      </p:sp>
      <p:sp>
        <p:nvSpPr>
          <p:cNvPr id="27651" name="Content Placeholder 2"/>
          <p:cNvSpPr>
            <a:spLocks noGrp="1"/>
          </p:cNvSpPr>
          <p:nvPr>
            <p:ph idx="1"/>
          </p:nvPr>
        </p:nvSpPr>
        <p:spPr/>
        <p:txBody>
          <a:bodyPr/>
          <a:lstStyle/>
          <a:p>
            <a:pPr>
              <a:buFontTx/>
              <a:buNone/>
            </a:pPr>
            <a:r>
              <a:rPr lang="en-US" sz="1400" dirty="0" smtClean="0">
                <a:solidFill>
                  <a:schemeClr val="tx1"/>
                </a:solidFill>
              </a:rPr>
              <a:t>In the CVFS kernel is the code to set up a DMAPI session.</a:t>
            </a:r>
          </a:p>
          <a:p>
            <a:pPr>
              <a:buFontTx/>
              <a:buNone/>
            </a:pPr>
            <a:endParaRPr lang="en-US" sz="1400" dirty="0" smtClean="0">
              <a:solidFill>
                <a:schemeClr val="tx1"/>
              </a:solidFill>
            </a:endParaRPr>
          </a:p>
          <a:p>
            <a:pPr>
              <a:buFontTx/>
              <a:buNone/>
            </a:pPr>
            <a:r>
              <a:rPr lang="en-US" sz="1400" dirty="0" smtClean="0">
                <a:solidFill>
                  <a:srgbClr val="006AD6"/>
                </a:solidFill>
              </a:rPr>
              <a:t>Source file: client/</a:t>
            </a:r>
            <a:r>
              <a:rPr lang="en-US" sz="1400" dirty="0" err="1" smtClean="0">
                <a:solidFill>
                  <a:srgbClr val="006AD6"/>
                </a:solidFill>
              </a:rPr>
              <a:t>dmliglib</a:t>
            </a:r>
            <a:r>
              <a:rPr lang="en-US" sz="1400" dirty="0" smtClean="0">
                <a:solidFill>
                  <a:srgbClr val="006AD6"/>
                </a:solidFill>
              </a:rPr>
              <a:t>/</a:t>
            </a:r>
            <a:r>
              <a:rPr lang="en-US" sz="1400" dirty="0" err="1" smtClean="0">
                <a:solidFill>
                  <a:srgbClr val="006AD6"/>
                </a:solidFill>
              </a:rPr>
              <a:t>dmig.c</a:t>
            </a:r>
            <a:endParaRPr lang="en-US" sz="1400" dirty="0" smtClean="0">
              <a:solidFill>
                <a:srgbClr val="006AD6"/>
              </a:solidFill>
            </a:endParaRPr>
          </a:p>
          <a:p>
            <a:pPr>
              <a:buFontTx/>
              <a:buNone/>
            </a:pPr>
            <a:endParaRPr lang="en-US" sz="1000" dirty="0" smtClean="0">
              <a:solidFill>
                <a:schemeClr val="tx1"/>
              </a:solidFill>
            </a:endParaRPr>
          </a:p>
          <a:p>
            <a:pPr>
              <a:buFontTx/>
              <a:buNone/>
            </a:pPr>
            <a:r>
              <a:rPr lang="en-US" sz="1000" dirty="0" smtClean="0">
                <a:solidFill>
                  <a:schemeClr val="tx1"/>
                </a:solidFill>
              </a:rPr>
              <a:t> case DM_FUNC_CREATE_SESSION: {</a:t>
            </a:r>
          </a:p>
          <a:p>
            <a:pPr>
              <a:buFontTx/>
              <a:buNone/>
            </a:pPr>
            <a:endParaRPr lang="en-US" sz="1000" dirty="0" smtClean="0">
              <a:solidFill>
                <a:schemeClr val="tx1"/>
              </a:solidFill>
            </a:endParaRPr>
          </a:p>
          <a:p>
            <a:pPr>
              <a:buFontTx/>
              <a:buNone/>
            </a:pPr>
            <a:r>
              <a:rPr lang="en-US" sz="1000" dirty="0" smtClean="0">
                <a:solidFill>
                  <a:schemeClr val="tx1"/>
                </a:solidFill>
              </a:rPr>
              <a:t>                        DMIG_SIZE_CHECK(</a:t>
            </a:r>
            <a:r>
              <a:rPr lang="en-US" sz="1000" dirty="0" err="1" smtClean="0">
                <a:solidFill>
                  <a:schemeClr val="tx1"/>
                </a:solidFill>
              </a:rPr>
              <a:t>f_bufsize</a:t>
            </a:r>
            <a:r>
              <a:rPr lang="en-US" sz="1000" dirty="0" smtClean="0">
                <a:solidFill>
                  <a:schemeClr val="tx1"/>
                </a:solidFill>
              </a:rPr>
              <a:t>, </a:t>
            </a:r>
            <a:r>
              <a:rPr lang="en-US" sz="1000" dirty="0" err="1" smtClean="0">
                <a:solidFill>
                  <a:schemeClr val="tx1"/>
                </a:solidFill>
              </a:rPr>
              <a:t>dm_create_sess_t</a:t>
            </a:r>
            <a:r>
              <a:rPr lang="en-US" sz="1000" dirty="0" smtClean="0">
                <a:solidFill>
                  <a:schemeClr val="tx1"/>
                </a:solidFill>
              </a:rPr>
              <a:t>, error);</a:t>
            </a:r>
          </a:p>
          <a:p>
            <a:pPr>
              <a:buFontTx/>
              <a:buNone/>
            </a:pPr>
            <a:endParaRPr lang="en-US" sz="1000" dirty="0" smtClean="0">
              <a:solidFill>
                <a:schemeClr val="tx1"/>
              </a:solidFill>
            </a:endParaRPr>
          </a:p>
          <a:p>
            <a:pPr>
              <a:buFontTx/>
              <a:buNone/>
            </a:pPr>
            <a:r>
              <a:rPr lang="en-US" sz="1000" dirty="0" smtClean="0">
                <a:solidFill>
                  <a:schemeClr val="tx1"/>
                </a:solidFill>
              </a:rPr>
              <a:t>                        error = </a:t>
            </a:r>
            <a:r>
              <a:rPr lang="en-US" sz="1000" dirty="0" err="1" smtClean="0">
                <a:solidFill>
                  <a:schemeClr val="tx1"/>
                </a:solidFill>
              </a:rPr>
              <a:t>dmig_create_session</a:t>
            </a:r>
            <a:r>
              <a:rPr lang="en-US" sz="1000" dirty="0" smtClean="0">
                <a:solidFill>
                  <a:schemeClr val="tx1"/>
                </a:solidFill>
              </a:rPr>
              <a:t>(</a:t>
            </a:r>
            <a:r>
              <a:rPr lang="en-US" sz="1000" dirty="0" err="1" smtClean="0">
                <a:solidFill>
                  <a:schemeClr val="tx1"/>
                </a:solidFill>
              </a:rPr>
              <a:t>f_buf</a:t>
            </a:r>
            <a:r>
              <a:rPr lang="en-US" sz="1000" dirty="0" smtClean="0">
                <a:solidFill>
                  <a:schemeClr val="tx1"/>
                </a:solidFill>
              </a:rPr>
              <a:t>);</a:t>
            </a:r>
          </a:p>
          <a:p>
            <a:pPr>
              <a:buFontTx/>
              <a:buNone/>
            </a:pPr>
            <a:endParaRPr lang="en-US" sz="1000" dirty="0" smtClean="0">
              <a:solidFill>
                <a:schemeClr val="tx1"/>
              </a:solidFill>
            </a:endParaRPr>
          </a:p>
          <a:p>
            <a:pPr>
              <a:buFontTx/>
              <a:buNone/>
            </a:pPr>
            <a:r>
              <a:rPr lang="en-US" sz="1000" dirty="0" smtClean="0">
                <a:solidFill>
                  <a:schemeClr val="tx1"/>
                </a:solidFill>
              </a:rPr>
              <a:t>                        break;</a:t>
            </a:r>
          </a:p>
          <a:p>
            <a:pPr>
              <a:buFontTx/>
              <a:buNone/>
            </a:pPr>
            <a:r>
              <a:rPr lang="en-US" sz="1000" dirty="0" smtClean="0">
                <a:solidFill>
                  <a:schemeClr val="tx1"/>
                </a:solidFill>
              </a:rPr>
              <a:t>                }</a:t>
            </a:r>
          </a:p>
          <a:p>
            <a:pPr>
              <a:buFontTx/>
              <a:buNone/>
            </a:pPr>
            <a:endParaRPr lang="en-US" sz="1000" dirty="0" smtClean="0">
              <a:solidFill>
                <a:schemeClr val="tx1"/>
              </a:solidFill>
            </a:endParaRPr>
          </a:p>
          <a:p>
            <a:pPr>
              <a:buFontTx/>
              <a:buNone/>
            </a:pPr>
            <a:r>
              <a:rPr lang="en-US" sz="1000" dirty="0" smtClean="0">
                <a:solidFill>
                  <a:schemeClr val="tx1"/>
                </a:solidFill>
              </a:rPr>
              <a:t>Source file: client/</a:t>
            </a:r>
            <a:r>
              <a:rPr lang="en-US" sz="1000" dirty="0" err="1" smtClean="0">
                <a:solidFill>
                  <a:schemeClr val="tx1"/>
                </a:solidFill>
              </a:rPr>
              <a:t>dmiglib</a:t>
            </a:r>
            <a:r>
              <a:rPr lang="en-US" sz="1000" dirty="0" smtClean="0">
                <a:solidFill>
                  <a:schemeClr val="tx1"/>
                </a:solidFill>
              </a:rPr>
              <a:t>/</a:t>
            </a:r>
            <a:r>
              <a:rPr lang="en-US" sz="1000" dirty="0" err="1" smtClean="0">
                <a:solidFill>
                  <a:schemeClr val="tx1"/>
                </a:solidFill>
              </a:rPr>
              <a:t>dmig_session.c</a:t>
            </a:r>
            <a:endParaRPr lang="en-US" sz="1000" dirty="0" smtClean="0">
              <a:solidFill>
                <a:schemeClr val="tx1"/>
              </a:solidFill>
            </a:endParaRPr>
          </a:p>
          <a:p>
            <a:pPr>
              <a:buFontTx/>
              <a:buNone/>
            </a:pPr>
            <a:r>
              <a:rPr lang="en-US" sz="1000" dirty="0" smtClean="0">
                <a:solidFill>
                  <a:schemeClr val="tx1"/>
                </a:solidFill>
              </a:rPr>
              <a:t>/*</a:t>
            </a:r>
          </a:p>
          <a:p>
            <a:pPr>
              <a:buFontTx/>
              <a:buNone/>
            </a:pPr>
            <a:r>
              <a:rPr lang="en-US" sz="1000" dirty="0" smtClean="0">
                <a:solidFill>
                  <a:schemeClr val="tx1"/>
                </a:solidFill>
              </a:rPr>
              <a:t> ************************************************************************</a:t>
            </a:r>
          </a:p>
          <a:p>
            <a:pPr>
              <a:buFontTx/>
              <a:buNone/>
            </a:pPr>
            <a:r>
              <a:rPr lang="en-US" sz="1000" dirty="0" smtClean="0">
                <a:solidFill>
                  <a:schemeClr val="tx1"/>
                </a:solidFill>
              </a:rPr>
              <a:t> * </a:t>
            </a:r>
            <a:r>
              <a:rPr lang="en-US" sz="1000" dirty="0" err="1" smtClean="0">
                <a:solidFill>
                  <a:schemeClr val="tx1"/>
                </a:solidFill>
              </a:rPr>
              <a:t>dmig_create_session</a:t>
            </a:r>
            <a:endParaRPr lang="en-US" sz="1000" dirty="0" smtClean="0">
              <a:solidFill>
                <a:schemeClr val="tx1"/>
              </a:solidFill>
            </a:endParaRPr>
          </a:p>
          <a:p>
            <a:pPr>
              <a:buFontTx/>
              <a:buNone/>
            </a:pPr>
            <a:r>
              <a:rPr lang="en-US" sz="1000" dirty="0" smtClean="0">
                <a:solidFill>
                  <a:schemeClr val="tx1"/>
                </a:solidFill>
              </a:rPr>
              <a:t> *</a:t>
            </a:r>
          </a:p>
          <a:p>
            <a:pPr>
              <a:buFontTx/>
              <a:buNone/>
            </a:pPr>
            <a:r>
              <a:rPr lang="en-US" sz="1000" dirty="0" smtClean="0">
                <a:solidFill>
                  <a:schemeClr val="tx1"/>
                </a:solidFill>
              </a:rPr>
              <a:t> * Create a new session number.</a:t>
            </a:r>
          </a:p>
          <a:p>
            <a:pPr>
              <a:buFontTx/>
              <a:buNone/>
            </a:pPr>
            <a:r>
              <a:rPr lang="en-US" sz="1000" dirty="0" smtClean="0">
                <a:solidFill>
                  <a:schemeClr val="tx1"/>
                </a:solidFill>
              </a:rPr>
              <a:t> *</a:t>
            </a:r>
          </a:p>
          <a:p>
            <a:pPr>
              <a:buFontTx/>
              <a:buNone/>
            </a:pPr>
            <a:r>
              <a:rPr lang="en-US" sz="1000" dirty="0" smtClean="0">
                <a:solidFill>
                  <a:schemeClr val="tx1"/>
                </a:solidFill>
              </a:rPr>
              <a:t> * Move all sessions from &lt;old&gt; to the &lt;new&gt;, if any.</a:t>
            </a:r>
          </a:p>
          <a:p>
            <a:pPr>
              <a:buFontTx/>
              <a:buNone/>
            </a:pPr>
            <a:r>
              <a:rPr lang="en-US" sz="1000" dirty="0" smtClean="0">
                <a:solidFill>
                  <a:schemeClr val="tx1"/>
                </a:solidFill>
              </a:rPr>
              <a:t> *</a:t>
            </a:r>
          </a:p>
          <a:p>
            <a:pPr>
              <a:buFontTx/>
              <a:buNone/>
            </a:pPr>
            <a:r>
              <a:rPr lang="en-US" sz="1000" dirty="0" smtClean="0">
                <a:solidFill>
                  <a:schemeClr val="tx1"/>
                </a:solidFill>
              </a:rPr>
              <a:t> *      NOTE!:  Operates mostly using </a:t>
            </a:r>
            <a:r>
              <a:rPr lang="en-US" sz="1000" dirty="0" err="1" smtClean="0">
                <a:solidFill>
                  <a:schemeClr val="tx1"/>
                </a:solidFill>
              </a:rPr>
              <a:t>dmig_SESSq_global_lock</a:t>
            </a:r>
            <a:endParaRPr lang="en-US" sz="1000" dirty="0" smtClean="0">
              <a:solidFill>
                <a:schemeClr val="tx1"/>
              </a:solidFill>
            </a:endParaRPr>
          </a:p>
          <a:p>
            <a:pPr>
              <a:buFontTx/>
              <a:buNone/>
            </a:pPr>
            <a:r>
              <a:rPr lang="en-US" sz="1000" dirty="0" smtClean="0">
                <a:solidFill>
                  <a:schemeClr val="tx1"/>
                </a:solidFill>
              </a:rPr>
              <a:t> ************************************************************************</a:t>
            </a:r>
          </a:p>
          <a:p>
            <a:pPr>
              <a:buFontTx/>
              <a:buNone/>
            </a:pPr>
            <a:r>
              <a:rPr lang="en-US" sz="1000" dirty="0" smtClean="0">
                <a:solidFill>
                  <a:schemeClr val="tx1"/>
                </a:solidFill>
              </a:rPr>
              <a:t> */</a:t>
            </a:r>
          </a:p>
          <a:p>
            <a:pPr>
              <a:buFontTx/>
              <a:buNone/>
            </a:pPr>
            <a:r>
              <a:rPr lang="en-US" sz="1000" dirty="0" err="1" smtClean="0">
                <a:solidFill>
                  <a:schemeClr val="tx1"/>
                </a:solidFill>
              </a:rPr>
              <a:t>CvError_t</a:t>
            </a:r>
            <a:endParaRPr lang="en-US" sz="1000" dirty="0" smtClean="0">
              <a:solidFill>
                <a:schemeClr val="tx1"/>
              </a:solidFill>
            </a:endParaRPr>
          </a:p>
          <a:p>
            <a:pPr>
              <a:buFontTx/>
              <a:buNone/>
            </a:pPr>
            <a:r>
              <a:rPr lang="en-US" sz="1000" dirty="0" err="1" smtClean="0">
                <a:solidFill>
                  <a:schemeClr val="tx1"/>
                </a:solidFill>
              </a:rPr>
              <a:t>dmig_create_session</a:t>
            </a:r>
            <a:r>
              <a:rPr lang="en-US" sz="1000" dirty="0" smtClean="0">
                <a:solidFill>
                  <a:schemeClr val="tx1"/>
                </a:solidFill>
              </a:rPr>
              <a:t>(</a:t>
            </a:r>
            <a:r>
              <a:rPr lang="en-US" sz="1000" dirty="0" err="1" smtClean="0">
                <a:solidFill>
                  <a:schemeClr val="tx1"/>
                </a:solidFill>
              </a:rPr>
              <a:t>user_addr_t</a:t>
            </a:r>
            <a:r>
              <a:rPr lang="en-US" sz="1000" dirty="0" smtClean="0">
                <a:solidFill>
                  <a:schemeClr val="tx1"/>
                </a:solidFill>
              </a:rPr>
              <a:t> </a:t>
            </a:r>
            <a:r>
              <a:rPr lang="en-US" sz="1000" dirty="0" err="1" smtClean="0">
                <a:solidFill>
                  <a:schemeClr val="tx1"/>
                </a:solidFill>
              </a:rPr>
              <a:t>f_arg</a:t>
            </a:r>
            <a:r>
              <a:rPr lang="en-US" sz="1000" dirty="0" smtClean="0">
                <a:solidFill>
                  <a:schemeClr val="tx1"/>
                </a:solidFill>
              </a:rPr>
              <a:t>)</a:t>
            </a:r>
          </a:p>
          <a:p>
            <a:pPr>
              <a:buFontTx/>
              <a:buNone/>
            </a:pPr>
            <a:endParaRPr lang="en-US" sz="1000" dirty="0" smtClean="0">
              <a:solidFill>
                <a:schemeClr val="tx1"/>
              </a:solidFill>
            </a:endParaRPr>
          </a:p>
          <a:p>
            <a:pPr>
              <a:buFontTx/>
              <a:buNone/>
            </a:pPr>
            <a:endParaRPr lang="en-US" sz="1000" dirty="0" smtClean="0">
              <a:solidFill>
                <a:schemeClr val="tx1"/>
              </a:solidFill>
            </a:endParaRPr>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31</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p:txBody>
          <a:bodyPr/>
          <a:lstStyle/>
          <a:p>
            <a:pPr>
              <a:buFont typeface="Wingdings" charset="2"/>
              <a:buNone/>
              <a:defRPr/>
            </a:pPr>
            <a:r>
              <a:rPr dirty="0" smtClean="0"/>
              <a:t>Real World Example</a:t>
            </a:r>
            <a:endParaRPr dirty="0"/>
          </a:p>
        </p:txBody>
      </p:sp>
      <p:sp>
        <p:nvSpPr>
          <p:cNvPr id="29699" name="Title 5"/>
          <p:cNvSpPr>
            <a:spLocks noGrp="1"/>
          </p:cNvSpPr>
          <p:nvPr>
            <p:ph type="title"/>
          </p:nvPr>
        </p:nvSpPr>
        <p:spPr>
          <a:xfrm>
            <a:off x="874713" y="1066800"/>
            <a:ext cx="7772400" cy="639763"/>
          </a:xfrm>
        </p:spPr>
        <p:txBody>
          <a:bodyPr/>
          <a:lstStyle/>
          <a:p>
            <a:r>
              <a:rPr dirty="0" smtClean="0"/>
              <a:t>SR 1413622</a:t>
            </a:r>
            <a:br>
              <a:rPr dirty="0" smtClean="0"/>
            </a:br>
            <a:r>
              <a:rPr dirty="0" smtClean="0"/>
              <a:t>NAS Langley</a:t>
            </a:r>
          </a:p>
        </p:txBody>
      </p:sp>
      <p:pic>
        <p:nvPicPr>
          <p:cNvPr id="29700" name="Picture 34" descr="Z:\images\Software\StorNext\StorNext_monitor.png"/>
          <p:cNvPicPr>
            <a:picLocks noChangeAspect="1" noChangeArrowheads="1"/>
          </p:cNvPicPr>
          <p:nvPr/>
        </p:nvPicPr>
        <p:blipFill>
          <a:blip r:embed="rId2" cstate="print"/>
          <a:srcRect/>
          <a:stretch>
            <a:fillRect/>
          </a:stretch>
        </p:blipFill>
        <p:spPr bwMode="auto">
          <a:xfrm>
            <a:off x="2533650" y="2455863"/>
            <a:ext cx="3851275" cy="3043237"/>
          </a:xfrm>
          <a:prstGeom prst="rect">
            <a:avLst/>
          </a:prstGeom>
          <a:noFill/>
          <a:ln w="9525">
            <a:noFill/>
            <a:miter lim="800000"/>
            <a:headEnd/>
            <a:tailEnd/>
          </a:ln>
        </p:spPr>
      </p:pic>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smtClean="0"/>
              <a:t>Description of Situation</a:t>
            </a:r>
          </a:p>
        </p:txBody>
      </p:sp>
      <p:sp>
        <p:nvSpPr>
          <p:cNvPr id="28675" name="Content Placeholder 2"/>
          <p:cNvSpPr>
            <a:spLocks noGrp="1"/>
          </p:cNvSpPr>
          <p:nvPr>
            <p:ph idx="1"/>
          </p:nvPr>
        </p:nvSpPr>
        <p:spPr/>
        <p:txBody>
          <a:bodyPr/>
          <a:lstStyle/>
          <a:p>
            <a:pPr>
              <a:buFontTx/>
              <a:buNone/>
            </a:pPr>
            <a:r>
              <a:rPr lang="en-US" sz="1800" dirty="0" smtClean="0">
                <a:solidFill>
                  <a:schemeClr val="tx1"/>
                </a:solidFill>
              </a:rPr>
              <a:t>This type of SR is where an understanding of the flow of data through the system is crucial.  The description was written that data was not being written from file systems /archive1,2,3,4 to tape.  This gives the impression that the problem is on the TSM side.  The file could be created on the file system but it wasn’t making it to tape.  What must be remembered is there is a linkage between the file system and the TSM.  If the linkage is broken that could be the reason for the file not making it to tape.</a:t>
            </a:r>
          </a:p>
          <a:p>
            <a:pPr>
              <a:buFontTx/>
              <a:buNone/>
            </a:pPr>
            <a:endParaRPr lang="en-US" sz="1800" dirty="0" smtClean="0">
              <a:solidFill>
                <a:schemeClr val="tx1"/>
              </a:solidFill>
            </a:endParaRPr>
          </a:p>
          <a:p>
            <a:pPr>
              <a:buFontTx/>
              <a:buNone/>
            </a:pPr>
            <a:r>
              <a:rPr lang="en-US" sz="1800" b="1" dirty="0" smtClean="0">
                <a:solidFill>
                  <a:schemeClr val="tx1"/>
                </a:solidFill>
              </a:rPr>
              <a:t>Setting the stage</a:t>
            </a:r>
            <a:r>
              <a:rPr lang="en-US" sz="1800" dirty="0" smtClean="0">
                <a:solidFill>
                  <a:schemeClr val="tx1"/>
                </a:solidFill>
              </a:rPr>
              <a:t>:  The customer had experienced a problem with the root file system becoming full due to excessive log messages in the </a:t>
            </a:r>
            <a:r>
              <a:rPr lang="en-US" sz="1800" dirty="0" err="1" smtClean="0">
                <a:solidFill>
                  <a:schemeClr val="tx1"/>
                </a:solidFill>
              </a:rPr>
              <a:t>tac</a:t>
            </a:r>
            <a:r>
              <a:rPr lang="en-US" sz="1800" dirty="0" smtClean="0">
                <a:solidFill>
                  <a:schemeClr val="tx1"/>
                </a:solidFill>
              </a:rPr>
              <a:t> logs.  Filling up the root file system affected a number of directories in StorNext.  One such directory was /</a:t>
            </a:r>
            <a:r>
              <a:rPr lang="en-US" sz="1800" dirty="0" err="1" smtClean="0">
                <a:solidFill>
                  <a:schemeClr val="tx1"/>
                </a:solidFill>
              </a:rPr>
              <a:t>usr</a:t>
            </a:r>
            <a:r>
              <a:rPr lang="en-US" sz="1800" dirty="0" smtClean="0">
                <a:solidFill>
                  <a:schemeClr val="tx1"/>
                </a:solidFill>
              </a:rPr>
              <a:t>/</a:t>
            </a:r>
            <a:r>
              <a:rPr lang="en-US" sz="1800" dirty="0" err="1" smtClean="0">
                <a:solidFill>
                  <a:schemeClr val="tx1"/>
                </a:solidFill>
              </a:rPr>
              <a:t>adic</a:t>
            </a:r>
            <a:r>
              <a:rPr lang="en-US" sz="1800" dirty="0" smtClean="0">
                <a:solidFill>
                  <a:schemeClr val="tx1"/>
                </a:solidFill>
              </a:rPr>
              <a:t>/TSM/internal/</a:t>
            </a:r>
            <a:r>
              <a:rPr lang="en-US" sz="1800" dirty="0" err="1" smtClean="0">
                <a:solidFill>
                  <a:schemeClr val="tx1"/>
                </a:solidFill>
              </a:rPr>
              <a:t>event_dir</a:t>
            </a:r>
            <a:r>
              <a:rPr lang="en-US" sz="1800" dirty="0" smtClean="0">
                <a:solidFill>
                  <a:schemeClr val="tx1"/>
                </a:solidFill>
              </a:rPr>
              <a:t>.</a:t>
            </a:r>
          </a:p>
          <a:p>
            <a:pPr>
              <a:buFontTx/>
              <a:buNone/>
            </a:pPr>
            <a:endParaRPr lang="en-US" sz="1800" dirty="0" smtClean="0">
              <a:solidFill>
                <a:schemeClr val="tx1"/>
              </a:solidFill>
            </a:endParaRPr>
          </a:p>
          <a:p>
            <a:pPr>
              <a:buFontTx/>
              <a:buNone/>
            </a:pPr>
            <a:r>
              <a:rPr lang="en-US" sz="1800" dirty="0" smtClean="0">
                <a:solidFill>
                  <a:schemeClr val="tx1"/>
                </a:solidFill>
              </a:rPr>
              <a:t>[0423 09:39:53] 0x432d6940 (**Error**) Error on write to event file /</a:t>
            </a:r>
            <a:r>
              <a:rPr lang="en-US" sz="1800" dirty="0" err="1" smtClean="0">
                <a:solidFill>
                  <a:schemeClr val="tx1"/>
                </a:solidFill>
              </a:rPr>
              <a:t>usr</a:t>
            </a:r>
            <a:r>
              <a:rPr lang="en-US" sz="1800" dirty="0" smtClean="0">
                <a:solidFill>
                  <a:schemeClr val="tx1"/>
                </a:solidFill>
              </a:rPr>
              <a:t>/</a:t>
            </a:r>
            <a:r>
              <a:rPr lang="en-US" sz="1800" dirty="0" err="1" smtClean="0">
                <a:solidFill>
                  <a:schemeClr val="tx1"/>
                </a:solidFill>
              </a:rPr>
              <a:t>adic</a:t>
            </a:r>
            <a:r>
              <a:rPr lang="en-US" sz="1800" dirty="0" smtClean="0">
                <a:solidFill>
                  <a:schemeClr val="tx1"/>
                </a:solidFill>
              </a:rPr>
              <a:t>/TSM/internal/</a:t>
            </a:r>
            <a:r>
              <a:rPr lang="en-US" sz="1800" dirty="0" err="1" smtClean="0">
                <a:solidFill>
                  <a:schemeClr val="tx1"/>
                </a:solidFill>
              </a:rPr>
              <a:t>event_dir</a:t>
            </a:r>
            <a:r>
              <a:rPr lang="en-US" sz="1800" dirty="0" smtClean="0">
                <a:solidFill>
                  <a:schemeClr val="tx1"/>
                </a:solidFill>
              </a:rPr>
              <a:t>/0x0004af8504102be4.blocklet: No space left on device.</a:t>
            </a:r>
          </a:p>
          <a:p>
            <a:pPr>
              <a:buFontTx/>
              <a:buNone/>
            </a:pPr>
            <a:endParaRPr lang="en-US" sz="2000" dirty="0" smtClean="0">
              <a:solidFill>
                <a:schemeClr val="tx1"/>
              </a:solidFill>
            </a:endParaRPr>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33</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dirty="0" smtClean="0"/>
              <a:t>Situation After Initial Review</a:t>
            </a:r>
          </a:p>
        </p:txBody>
      </p:sp>
      <p:sp>
        <p:nvSpPr>
          <p:cNvPr id="29699" name="Content Placeholder 2"/>
          <p:cNvSpPr>
            <a:spLocks noGrp="1"/>
          </p:cNvSpPr>
          <p:nvPr>
            <p:ph idx="1"/>
          </p:nvPr>
        </p:nvSpPr>
        <p:spPr/>
        <p:txBody>
          <a:bodyPr/>
          <a:lstStyle/>
          <a:p>
            <a:pPr>
              <a:buFontTx/>
              <a:buNone/>
            </a:pPr>
            <a:r>
              <a:rPr lang="en-US" sz="1800" dirty="0" smtClean="0">
                <a:solidFill>
                  <a:schemeClr val="tx1"/>
                </a:solidFill>
              </a:rPr>
              <a:t>After space was cleaned up on the root file system and TSM restarted </a:t>
            </a:r>
          </a:p>
          <a:p>
            <a:pPr>
              <a:buFontTx/>
              <a:buNone/>
            </a:pPr>
            <a:r>
              <a:rPr lang="en-US" sz="1800" dirty="0" smtClean="0">
                <a:solidFill>
                  <a:schemeClr val="tx1"/>
                </a:solidFill>
              </a:rPr>
              <a:t>files weren’t making it to tape.  A </a:t>
            </a:r>
            <a:r>
              <a:rPr lang="en-US" sz="1800" dirty="0" err="1" smtClean="0">
                <a:solidFill>
                  <a:schemeClr val="tx1"/>
                </a:solidFill>
              </a:rPr>
              <a:t>showc</a:t>
            </a:r>
            <a:r>
              <a:rPr lang="en-US" sz="1800" dirty="0" smtClean="0">
                <a:solidFill>
                  <a:schemeClr val="tx1"/>
                </a:solidFill>
              </a:rPr>
              <a:t> was showing growing candidate </a:t>
            </a:r>
          </a:p>
          <a:p>
            <a:pPr>
              <a:buFontTx/>
              <a:buNone/>
            </a:pPr>
            <a:r>
              <a:rPr lang="en-US" sz="1800" dirty="0" smtClean="0">
                <a:solidFill>
                  <a:schemeClr val="tx1"/>
                </a:solidFill>
              </a:rPr>
              <a:t>numbers.  A </a:t>
            </a:r>
            <a:r>
              <a:rPr lang="en-US" sz="1800" dirty="0" err="1" smtClean="0">
                <a:solidFill>
                  <a:schemeClr val="tx1"/>
                </a:solidFill>
              </a:rPr>
              <a:t>df</a:t>
            </a:r>
            <a:r>
              <a:rPr lang="en-US" sz="1800" dirty="0" smtClean="0">
                <a:solidFill>
                  <a:schemeClr val="tx1"/>
                </a:solidFill>
              </a:rPr>
              <a:t> of the file systems showed space utilization continuing to </a:t>
            </a:r>
          </a:p>
          <a:p>
            <a:pPr>
              <a:buFontTx/>
              <a:buNone/>
            </a:pPr>
            <a:r>
              <a:rPr lang="en-US" sz="1800" dirty="0" smtClean="0">
                <a:solidFill>
                  <a:schemeClr val="tx1"/>
                </a:solidFill>
              </a:rPr>
              <a:t>grow.</a:t>
            </a:r>
          </a:p>
          <a:p>
            <a:pPr>
              <a:buFontTx/>
              <a:buNone/>
            </a:pPr>
            <a:endParaRPr lang="en-US" sz="1800" dirty="0" smtClean="0">
              <a:solidFill>
                <a:schemeClr val="tx1"/>
              </a:solidFill>
            </a:endParaRPr>
          </a:p>
          <a:p>
            <a:pPr>
              <a:buFontTx/>
              <a:buNone/>
            </a:pPr>
            <a:r>
              <a:rPr lang="en-US" sz="1800" dirty="0" smtClean="0">
                <a:solidFill>
                  <a:schemeClr val="tx1"/>
                </a:solidFill>
              </a:rPr>
              <a:t>What about the interface between the file system and TSM?</a:t>
            </a:r>
          </a:p>
          <a:p>
            <a:pPr>
              <a:buFontTx/>
              <a:buNone/>
            </a:pPr>
            <a:endParaRPr lang="en-US" sz="1800" dirty="0" smtClean="0">
              <a:solidFill>
                <a:schemeClr val="tx1"/>
              </a:solidFill>
            </a:endParaRPr>
          </a:p>
          <a:p>
            <a:pPr>
              <a:buFontTx/>
              <a:buNone/>
            </a:pPr>
            <a:r>
              <a:rPr lang="en-US" sz="1800" dirty="0" smtClean="0">
                <a:solidFill>
                  <a:srgbClr val="006AD6"/>
                </a:solidFill>
              </a:rPr>
              <a:t>Source file: include/</a:t>
            </a:r>
            <a:r>
              <a:rPr lang="en-US" sz="1800" dirty="0" err="1" smtClean="0">
                <a:solidFill>
                  <a:srgbClr val="006AD6"/>
                </a:solidFill>
              </a:rPr>
              <a:t>cvfs.h</a:t>
            </a:r>
            <a:endParaRPr lang="en-US" sz="1800" dirty="0" smtClean="0">
              <a:solidFill>
                <a:srgbClr val="006AD6"/>
              </a:solidFill>
            </a:endParaRPr>
          </a:p>
          <a:p>
            <a:pPr>
              <a:buFontTx/>
              <a:buNone/>
            </a:pPr>
            <a:r>
              <a:rPr lang="en-US" sz="1800" dirty="0" smtClean="0">
                <a:solidFill>
                  <a:schemeClr val="tx1"/>
                </a:solidFill>
              </a:rPr>
              <a:t>/* Default event file directory */</a:t>
            </a:r>
          </a:p>
          <a:p>
            <a:pPr>
              <a:buFontTx/>
              <a:buNone/>
            </a:pPr>
            <a:r>
              <a:rPr lang="en-US" sz="1800" dirty="0" smtClean="0">
                <a:solidFill>
                  <a:schemeClr val="tx1"/>
                </a:solidFill>
              </a:rPr>
              <a:t>#define EVENT_FILE_DIRECTORY "/</a:t>
            </a:r>
            <a:r>
              <a:rPr lang="en-US" sz="1800" dirty="0" err="1" smtClean="0">
                <a:solidFill>
                  <a:schemeClr val="tx1"/>
                </a:solidFill>
              </a:rPr>
              <a:t>usr</a:t>
            </a:r>
            <a:r>
              <a:rPr lang="en-US" sz="1800" dirty="0" smtClean="0">
                <a:solidFill>
                  <a:schemeClr val="tx1"/>
                </a:solidFill>
              </a:rPr>
              <a:t>/</a:t>
            </a:r>
            <a:r>
              <a:rPr lang="en-US" sz="1800" dirty="0" err="1" smtClean="0">
                <a:solidFill>
                  <a:schemeClr val="tx1"/>
                </a:solidFill>
              </a:rPr>
              <a:t>adic</a:t>
            </a:r>
            <a:r>
              <a:rPr lang="en-US" sz="1800" dirty="0" smtClean="0">
                <a:solidFill>
                  <a:schemeClr val="tx1"/>
                </a:solidFill>
              </a:rPr>
              <a:t>/TSM/internal/</a:t>
            </a:r>
            <a:r>
              <a:rPr lang="en-US" sz="1800" dirty="0" err="1" smtClean="0">
                <a:solidFill>
                  <a:schemeClr val="tx1"/>
                </a:solidFill>
              </a:rPr>
              <a:t>event_dir</a:t>
            </a:r>
            <a:r>
              <a:rPr lang="en-US" sz="1800" dirty="0" smtClean="0">
                <a:solidFill>
                  <a:schemeClr val="tx1"/>
                </a:solidFill>
              </a:rPr>
              <a:t>"</a:t>
            </a:r>
          </a:p>
          <a:p>
            <a:pPr>
              <a:buFontTx/>
              <a:buNone/>
            </a:pPr>
            <a:endParaRPr lang="en-US" sz="1800" dirty="0" smtClean="0">
              <a:solidFill>
                <a:schemeClr val="tx1"/>
              </a:solidFill>
            </a:endParaRPr>
          </a:p>
          <a:p>
            <a:pPr>
              <a:buFontTx/>
              <a:buNone/>
            </a:pPr>
            <a:r>
              <a:rPr lang="en-US" sz="1800" dirty="0" smtClean="0">
                <a:solidFill>
                  <a:schemeClr val="tx1"/>
                </a:solidFill>
              </a:rPr>
              <a:t>.</a:t>
            </a:r>
            <a:r>
              <a:rPr lang="en-US" sz="1800" dirty="0" err="1" smtClean="0">
                <a:solidFill>
                  <a:schemeClr val="tx1"/>
                </a:solidFill>
              </a:rPr>
              <a:t>cfgx</a:t>
            </a:r>
            <a:r>
              <a:rPr lang="en-US" sz="1800" dirty="0" smtClean="0">
                <a:solidFill>
                  <a:schemeClr val="tx1"/>
                </a:solidFill>
              </a:rPr>
              <a:t> files have provisions for event files:</a:t>
            </a:r>
          </a:p>
          <a:p>
            <a:pPr>
              <a:buFontTx/>
              <a:buNone/>
            </a:pPr>
            <a:endParaRPr lang="en-US" sz="1800" dirty="0" smtClean="0">
              <a:solidFill>
                <a:schemeClr val="tx1"/>
              </a:solidFill>
            </a:endParaRPr>
          </a:p>
          <a:p>
            <a:pPr>
              <a:buFontTx/>
              <a:buNone/>
            </a:pPr>
            <a:r>
              <a:rPr lang="en-US" sz="1800" dirty="0" smtClean="0">
                <a:solidFill>
                  <a:schemeClr val="tx1"/>
                </a:solidFill>
              </a:rPr>
              <a:t> &lt;</a:t>
            </a:r>
            <a:r>
              <a:rPr lang="en-US" sz="1800" dirty="0" err="1" smtClean="0">
                <a:solidFill>
                  <a:schemeClr val="tx1"/>
                </a:solidFill>
              </a:rPr>
              <a:t>snfs:eventFiles</a:t>
            </a:r>
            <a:r>
              <a:rPr lang="en-US" sz="1800" dirty="0" smtClean="0">
                <a:solidFill>
                  <a:schemeClr val="tx1"/>
                </a:solidFill>
              </a:rPr>
              <a:t>&gt;true&lt;/</a:t>
            </a:r>
            <a:r>
              <a:rPr lang="en-US" sz="1800" dirty="0" err="1" smtClean="0">
                <a:solidFill>
                  <a:schemeClr val="tx1"/>
                </a:solidFill>
              </a:rPr>
              <a:t>snfs:eventFiles</a:t>
            </a:r>
            <a:r>
              <a:rPr lang="en-US" sz="1800" dirty="0" smtClean="0">
                <a:solidFill>
                  <a:schemeClr val="tx1"/>
                </a:solidFill>
              </a:rPr>
              <a:t>&gt;</a:t>
            </a:r>
          </a:p>
          <a:p>
            <a:pPr>
              <a:buFontTx/>
              <a:buNone/>
            </a:pPr>
            <a:r>
              <a:rPr lang="en-US" sz="1800" dirty="0" smtClean="0">
                <a:solidFill>
                  <a:schemeClr val="tx1"/>
                </a:solidFill>
              </a:rPr>
              <a:t>      &lt;</a:t>
            </a:r>
            <a:r>
              <a:rPr lang="en-US" sz="1800" dirty="0" err="1" smtClean="0">
                <a:solidFill>
                  <a:schemeClr val="tx1"/>
                </a:solidFill>
              </a:rPr>
              <a:t>snfs:eventFileDir</a:t>
            </a:r>
            <a:r>
              <a:rPr lang="en-US" sz="1800" dirty="0" smtClean="0">
                <a:solidFill>
                  <a:schemeClr val="tx1"/>
                </a:solidFill>
              </a:rPr>
              <a:t>/&gt;</a:t>
            </a:r>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34</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dirty="0" smtClean="0"/>
              <a:t>In </a:t>
            </a:r>
            <a:r>
              <a:rPr lang="en-US" dirty="0" err="1" smtClean="0"/>
              <a:t>fsmlib</a:t>
            </a:r>
            <a:r>
              <a:rPr lang="en-US" dirty="0" smtClean="0"/>
              <a:t>/</a:t>
            </a:r>
            <a:r>
              <a:rPr lang="en-US" dirty="0" err="1" smtClean="0"/>
              <a:t>cfgparse.c</a:t>
            </a:r>
            <a:r>
              <a:rPr lang="en-US" dirty="0" smtClean="0"/>
              <a:t>:</a:t>
            </a:r>
          </a:p>
        </p:txBody>
      </p:sp>
      <p:sp>
        <p:nvSpPr>
          <p:cNvPr id="30723" name="Content Placeholder 2"/>
          <p:cNvSpPr>
            <a:spLocks noGrp="1"/>
          </p:cNvSpPr>
          <p:nvPr>
            <p:ph idx="1"/>
          </p:nvPr>
        </p:nvSpPr>
        <p:spPr>
          <a:xfrm>
            <a:off x="301625" y="1143000"/>
            <a:ext cx="8461376" cy="5029200"/>
          </a:xfrm>
        </p:spPr>
        <p:txBody>
          <a:bodyPr/>
          <a:lstStyle/>
          <a:p>
            <a:pPr>
              <a:buFontTx/>
              <a:buNone/>
            </a:pPr>
            <a:r>
              <a:rPr lang="en-US" sz="1100" dirty="0" smtClean="0">
                <a:solidFill>
                  <a:schemeClr val="tx1"/>
                </a:solidFill>
              </a:rPr>
              <a:t> if (!</a:t>
            </a:r>
            <a:r>
              <a:rPr lang="en-US" sz="1100" dirty="0" err="1" smtClean="0">
                <a:solidFill>
                  <a:schemeClr val="tx1"/>
                </a:solidFill>
              </a:rPr>
              <a:t>cfgdata</a:t>
            </a:r>
            <a:r>
              <a:rPr lang="en-US" sz="1100" dirty="0" smtClean="0">
                <a:solidFill>
                  <a:schemeClr val="tx1"/>
                </a:solidFill>
              </a:rPr>
              <a:t>-&gt;</a:t>
            </a:r>
            <a:r>
              <a:rPr lang="en-US" sz="1100" dirty="0" err="1" smtClean="0">
                <a:solidFill>
                  <a:schemeClr val="tx1"/>
                </a:solidFill>
              </a:rPr>
              <a:t>cfg_globals.gl_EventFiles.ctx</a:t>
            </a:r>
            <a:r>
              <a:rPr lang="en-US" sz="1100" dirty="0" smtClean="0">
                <a:solidFill>
                  <a:schemeClr val="tx1"/>
                </a:solidFill>
              </a:rPr>
              <a:t> &amp;&amp; </a:t>
            </a:r>
            <a:r>
              <a:rPr lang="en-US" sz="1100" dirty="0" err="1" smtClean="0">
                <a:solidFill>
                  <a:schemeClr val="tx1"/>
                </a:solidFill>
              </a:rPr>
              <a:t>Dmig</a:t>
            </a:r>
            <a:r>
              <a:rPr lang="en-US" sz="1100" dirty="0" smtClean="0">
                <a:solidFill>
                  <a:schemeClr val="tx1"/>
                </a:solidFill>
              </a:rPr>
              <a:t>) {</a:t>
            </a:r>
          </a:p>
          <a:p>
            <a:pPr>
              <a:buFontTx/>
              <a:buNone/>
            </a:pPr>
            <a:r>
              <a:rPr lang="en-US" sz="1100" dirty="0" smtClean="0">
                <a:solidFill>
                  <a:schemeClr val="tx1"/>
                </a:solidFill>
              </a:rPr>
              <a:t>            </a:t>
            </a:r>
            <a:r>
              <a:rPr lang="en-US" sz="1100" dirty="0" err="1" smtClean="0">
                <a:solidFill>
                  <a:schemeClr val="tx1"/>
                </a:solidFill>
              </a:rPr>
              <a:t>EventFiles</a:t>
            </a:r>
            <a:r>
              <a:rPr lang="en-US" sz="1100" dirty="0" smtClean="0">
                <a:solidFill>
                  <a:schemeClr val="tx1"/>
                </a:solidFill>
              </a:rPr>
              <a:t> = TRUE;</a:t>
            </a:r>
          </a:p>
          <a:p>
            <a:pPr>
              <a:buFontTx/>
              <a:buNone/>
            </a:pPr>
            <a:r>
              <a:rPr lang="en-US" sz="1100" dirty="0" smtClean="0">
                <a:solidFill>
                  <a:schemeClr val="tx1"/>
                </a:solidFill>
              </a:rPr>
              <a:t>        }</a:t>
            </a:r>
          </a:p>
          <a:p>
            <a:pPr>
              <a:buFontTx/>
              <a:buNone/>
            </a:pPr>
            <a:r>
              <a:rPr lang="en-US" sz="1100" dirty="0" smtClean="0">
                <a:solidFill>
                  <a:schemeClr val="tx1"/>
                </a:solidFill>
              </a:rPr>
              <a:t>        if (</a:t>
            </a:r>
            <a:r>
              <a:rPr lang="en-US" sz="1100" dirty="0" err="1" smtClean="0">
                <a:solidFill>
                  <a:schemeClr val="tx1"/>
                </a:solidFill>
              </a:rPr>
              <a:t>EventFiles</a:t>
            </a:r>
            <a:r>
              <a:rPr lang="en-US" sz="1100" dirty="0" smtClean="0">
                <a:solidFill>
                  <a:schemeClr val="tx1"/>
                </a:solidFill>
              </a:rPr>
              <a:t> &amp;&amp; (</a:t>
            </a:r>
            <a:r>
              <a:rPr lang="en-US" sz="1100" dirty="0" err="1" smtClean="0">
                <a:solidFill>
                  <a:schemeClr val="tx1"/>
                </a:solidFill>
              </a:rPr>
              <a:t>EventFileDir</a:t>
            </a:r>
            <a:r>
              <a:rPr lang="en-US" sz="1100" dirty="0" smtClean="0">
                <a:solidFill>
                  <a:schemeClr val="tx1"/>
                </a:solidFill>
              </a:rPr>
              <a:t>[0] == '\0')) {</a:t>
            </a:r>
          </a:p>
          <a:p>
            <a:pPr>
              <a:buFontTx/>
              <a:buNone/>
            </a:pPr>
            <a:r>
              <a:rPr lang="en-US" sz="1100" dirty="0" smtClean="0">
                <a:solidFill>
                  <a:schemeClr val="tx1"/>
                </a:solidFill>
              </a:rPr>
              <a:t>            </a:t>
            </a:r>
            <a:r>
              <a:rPr lang="en-US" sz="1100" dirty="0" err="1" smtClean="0">
                <a:solidFill>
                  <a:schemeClr val="tx1"/>
                </a:solidFill>
              </a:rPr>
              <a:t>sprintf</a:t>
            </a:r>
            <a:r>
              <a:rPr lang="en-US" sz="1100" dirty="0" smtClean="0">
                <a:solidFill>
                  <a:schemeClr val="tx1"/>
                </a:solidFill>
              </a:rPr>
              <a:t>(</a:t>
            </a:r>
            <a:r>
              <a:rPr lang="en-US" sz="1100" dirty="0" err="1" smtClean="0">
                <a:solidFill>
                  <a:schemeClr val="tx1"/>
                </a:solidFill>
              </a:rPr>
              <a:t>EventFileDir</a:t>
            </a:r>
            <a:r>
              <a:rPr lang="en-US" sz="1100" dirty="0" smtClean="0">
                <a:solidFill>
                  <a:schemeClr val="tx1"/>
                </a:solidFill>
              </a:rPr>
              <a:t>, EVENT_FILE_DIRECTORY);</a:t>
            </a:r>
          </a:p>
          <a:p>
            <a:pPr>
              <a:buFontTx/>
              <a:buNone/>
            </a:pPr>
            <a:r>
              <a:rPr lang="en-US" sz="1100" dirty="0" smtClean="0">
                <a:solidFill>
                  <a:schemeClr val="tx1"/>
                </a:solidFill>
              </a:rPr>
              <a:t>        }</a:t>
            </a:r>
          </a:p>
          <a:p>
            <a:pPr>
              <a:buFontTx/>
              <a:buNone/>
            </a:pPr>
            <a:endParaRPr lang="en-US" sz="1100" dirty="0" smtClean="0">
              <a:solidFill>
                <a:schemeClr val="tx1"/>
              </a:solidFill>
            </a:endParaRPr>
          </a:p>
          <a:p>
            <a:pPr>
              <a:buFontTx/>
              <a:buNone/>
            </a:pPr>
            <a:r>
              <a:rPr lang="en-US" sz="1100" dirty="0" smtClean="0">
                <a:solidFill>
                  <a:schemeClr val="tx1"/>
                </a:solidFill>
              </a:rPr>
              <a:t>In </a:t>
            </a:r>
            <a:r>
              <a:rPr lang="en-US" sz="1100" dirty="0" err="1" smtClean="0">
                <a:solidFill>
                  <a:schemeClr val="tx1"/>
                </a:solidFill>
              </a:rPr>
              <a:t>fsm</a:t>
            </a:r>
            <a:r>
              <a:rPr lang="en-US" sz="1100" dirty="0" smtClean="0">
                <a:solidFill>
                  <a:schemeClr val="tx1"/>
                </a:solidFill>
              </a:rPr>
              <a:t>/</a:t>
            </a:r>
            <a:r>
              <a:rPr lang="en-US" sz="1100" dirty="0" err="1" smtClean="0">
                <a:solidFill>
                  <a:schemeClr val="tx1"/>
                </a:solidFill>
              </a:rPr>
              <a:t>dm_processing.c</a:t>
            </a:r>
            <a:r>
              <a:rPr lang="en-US" sz="1100" dirty="0" smtClean="0">
                <a:solidFill>
                  <a:schemeClr val="tx1"/>
                </a:solidFill>
              </a:rPr>
              <a:t>:</a:t>
            </a:r>
          </a:p>
          <a:p>
            <a:pPr>
              <a:buFontTx/>
              <a:buNone/>
            </a:pPr>
            <a:endParaRPr lang="en-US" sz="1100" dirty="0" smtClean="0">
              <a:solidFill>
                <a:schemeClr val="tx1"/>
              </a:solidFill>
            </a:endParaRPr>
          </a:p>
          <a:p>
            <a:pPr>
              <a:buFontTx/>
              <a:buNone/>
            </a:pPr>
            <a:r>
              <a:rPr lang="en-US" sz="1100" dirty="0" smtClean="0">
                <a:solidFill>
                  <a:schemeClr val="tx1"/>
                </a:solidFill>
              </a:rPr>
              <a:t>void</a:t>
            </a:r>
          </a:p>
          <a:p>
            <a:pPr>
              <a:buFontTx/>
              <a:buNone/>
            </a:pPr>
            <a:r>
              <a:rPr lang="en-US" sz="1100" dirty="0" err="1" smtClean="0">
                <a:solidFill>
                  <a:schemeClr val="tx1"/>
                </a:solidFill>
              </a:rPr>
              <a:t>dm_processing_init</a:t>
            </a:r>
            <a:r>
              <a:rPr lang="en-US" sz="1100" dirty="0" smtClean="0">
                <a:solidFill>
                  <a:schemeClr val="tx1"/>
                </a:solidFill>
              </a:rPr>
              <a:t> (void)</a:t>
            </a:r>
          </a:p>
          <a:p>
            <a:pPr>
              <a:buFontTx/>
              <a:buNone/>
            </a:pPr>
            <a:r>
              <a:rPr lang="en-US" sz="1100" dirty="0" smtClean="0">
                <a:solidFill>
                  <a:schemeClr val="tx1"/>
                </a:solidFill>
              </a:rPr>
              <a:t>{</a:t>
            </a:r>
          </a:p>
          <a:p>
            <a:pPr>
              <a:buFontTx/>
              <a:buNone/>
            </a:pPr>
            <a:r>
              <a:rPr lang="en-US" sz="1100" dirty="0" smtClean="0">
                <a:solidFill>
                  <a:schemeClr val="tx1"/>
                </a:solidFill>
              </a:rPr>
              <a:t>    if (!</a:t>
            </a:r>
            <a:r>
              <a:rPr lang="en-US" sz="1100" dirty="0" err="1" smtClean="0">
                <a:solidFill>
                  <a:schemeClr val="tx1"/>
                </a:solidFill>
              </a:rPr>
              <a:t>EventFiles</a:t>
            </a:r>
            <a:r>
              <a:rPr lang="en-US" sz="1100" dirty="0" smtClean="0">
                <a:solidFill>
                  <a:schemeClr val="tx1"/>
                </a:solidFill>
              </a:rPr>
              <a:t>) {</a:t>
            </a:r>
          </a:p>
          <a:p>
            <a:pPr>
              <a:buFontTx/>
              <a:buNone/>
            </a:pPr>
            <a:r>
              <a:rPr lang="en-US" sz="1100" dirty="0" smtClean="0">
                <a:solidFill>
                  <a:schemeClr val="tx1"/>
                </a:solidFill>
              </a:rPr>
              <a:t>        if (</a:t>
            </a:r>
            <a:r>
              <a:rPr lang="en-US" sz="1100" dirty="0" err="1" smtClean="0">
                <a:solidFill>
                  <a:schemeClr val="tx1"/>
                </a:solidFill>
              </a:rPr>
              <a:t>Dmig</a:t>
            </a:r>
            <a:r>
              <a:rPr lang="en-US" sz="1100" dirty="0" smtClean="0">
                <a:solidFill>
                  <a:schemeClr val="tx1"/>
                </a:solidFill>
              </a:rPr>
              <a:t>) {</a:t>
            </a:r>
          </a:p>
          <a:p>
            <a:pPr>
              <a:buFontTx/>
              <a:buNone/>
            </a:pPr>
            <a:r>
              <a:rPr lang="en-US" sz="1100" dirty="0" smtClean="0">
                <a:solidFill>
                  <a:schemeClr val="tx1"/>
                </a:solidFill>
              </a:rPr>
              <a:t>            </a:t>
            </a:r>
            <a:r>
              <a:rPr lang="en-US" sz="1100" dirty="0" err="1" smtClean="0">
                <a:solidFill>
                  <a:schemeClr val="tx1"/>
                </a:solidFill>
              </a:rPr>
              <a:t>Log_Dmig</a:t>
            </a:r>
            <a:r>
              <a:rPr lang="en-US" sz="1100" dirty="0" smtClean="0">
                <a:solidFill>
                  <a:schemeClr val="tx1"/>
                </a:solidFill>
              </a:rPr>
              <a:t>(CVFSLOG_WARN, "Event File processing not configured.\n");</a:t>
            </a:r>
          </a:p>
          <a:p>
            <a:pPr>
              <a:buFontTx/>
              <a:buNone/>
            </a:pPr>
            <a:r>
              <a:rPr lang="en-US" sz="1100" dirty="0" smtClean="0">
                <a:solidFill>
                  <a:schemeClr val="tx1"/>
                </a:solidFill>
              </a:rPr>
              <a:t>        }</a:t>
            </a:r>
          </a:p>
          <a:p>
            <a:pPr>
              <a:buFontTx/>
              <a:buNone/>
            </a:pPr>
            <a:r>
              <a:rPr lang="en-US" sz="1100" dirty="0" smtClean="0">
                <a:solidFill>
                  <a:schemeClr val="tx1"/>
                </a:solidFill>
              </a:rPr>
              <a:t>        return;</a:t>
            </a:r>
          </a:p>
          <a:p>
            <a:pPr>
              <a:buFontTx/>
              <a:buNone/>
            </a:pPr>
            <a:r>
              <a:rPr lang="en-US" sz="1100" dirty="0" smtClean="0">
                <a:solidFill>
                  <a:schemeClr val="tx1"/>
                </a:solidFill>
              </a:rPr>
              <a:t>    }</a:t>
            </a:r>
          </a:p>
          <a:p>
            <a:pPr>
              <a:buFontTx/>
              <a:buNone/>
            </a:pPr>
            <a:r>
              <a:rPr lang="en-US" sz="1100" dirty="0" smtClean="0">
                <a:solidFill>
                  <a:schemeClr val="tx1"/>
                </a:solidFill>
              </a:rPr>
              <a:t>    THREAD_ONCE(&amp;</a:t>
            </a:r>
            <a:r>
              <a:rPr lang="en-US" sz="1100" dirty="0" err="1" smtClean="0">
                <a:solidFill>
                  <a:schemeClr val="tx1"/>
                </a:solidFill>
              </a:rPr>
              <a:t>DM_init_once</a:t>
            </a:r>
            <a:r>
              <a:rPr lang="en-US" sz="1100" dirty="0" smtClean="0">
                <a:solidFill>
                  <a:schemeClr val="tx1"/>
                </a:solidFill>
              </a:rPr>
              <a:t>, </a:t>
            </a:r>
            <a:r>
              <a:rPr lang="en-US" sz="1100" dirty="0" err="1" smtClean="0">
                <a:solidFill>
                  <a:schemeClr val="tx1"/>
                </a:solidFill>
              </a:rPr>
              <a:t>do_dm_init</a:t>
            </a:r>
            <a:r>
              <a:rPr lang="en-US" sz="1100" dirty="0" smtClean="0">
                <a:solidFill>
                  <a:schemeClr val="tx1"/>
                </a:solidFill>
              </a:rPr>
              <a:t>);</a:t>
            </a:r>
          </a:p>
          <a:p>
            <a:pPr>
              <a:buFontTx/>
              <a:buNone/>
            </a:pPr>
            <a:r>
              <a:rPr lang="en-US" sz="1100" dirty="0" smtClean="0">
                <a:solidFill>
                  <a:schemeClr val="tx1"/>
                </a:solidFill>
              </a:rPr>
              <a:t>#if defined(DMIG_CAPABLE)</a:t>
            </a:r>
          </a:p>
          <a:p>
            <a:pPr>
              <a:buFontTx/>
              <a:buNone/>
            </a:pPr>
            <a:r>
              <a:rPr lang="en-US" sz="1100" dirty="0" smtClean="0">
                <a:solidFill>
                  <a:schemeClr val="tx1"/>
                </a:solidFill>
              </a:rPr>
              <a:t>    if (</a:t>
            </a:r>
            <a:r>
              <a:rPr lang="en-US" sz="1100" dirty="0" err="1" smtClean="0">
                <a:solidFill>
                  <a:schemeClr val="tx1"/>
                </a:solidFill>
              </a:rPr>
              <a:t>Blocklets</a:t>
            </a:r>
            <a:r>
              <a:rPr lang="en-US" sz="1100" dirty="0" smtClean="0">
                <a:solidFill>
                  <a:schemeClr val="tx1"/>
                </a:solidFill>
              </a:rPr>
              <a:t>) {</a:t>
            </a:r>
          </a:p>
          <a:p>
            <a:pPr>
              <a:buFontTx/>
              <a:buNone/>
            </a:pPr>
            <a:r>
              <a:rPr lang="en-US" sz="1100" dirty="0" smtClean="0">
                <a:solidFill>
                  <a:schemeClr val="tx1"/>
                </a:solidFill>
              </a:rPr>
              <a:t>        </a:t>
            </a:r>
            <a:r>
              <a:rPr lang="en-US" sz="1100" dirty="0" err="1" smtClean="0">
                <a:solidFill>
                  <a:schemeClr val="tx1"/>
                </a:solidFill>
              </a:rPr>
              <a:t>register_discard_handler</a:t>
            </a:r>
            <a:r>
              <a:rPr lang="en-US" sz="1100" dirty="0" smtClean="0">
                <a:solidFill>
                  <a:schemeClr val="tx1"/>
                </a:solidFill>
              </a:rPr>
              <a:t>(BFST_EA_NAME, &amp;</a:t>
            </a:r>
            <a:r>
              <a:rPr lang="en-US" sz="1100" dirty="0" err="1" smtClean="0">
                <a:solidFill>
                  <a:schemeClr val="tx1"/>
                </a:solidFill>
              </a:rPr>
              <a:t>blob_delete_record</a:t>
            </a:r>
            <a:r>
              <a:rPr lang="en-US" sz="1100" dirty="0" smtClean="0">
                <a:solidFill>
                  <a:schemeClr val="tx1"/>
                </a:solidFill>
              </a:rPr>
              <a:t>);</a:t>
            </a:r>
          </a:p>
          <a:p>
            <a:pPr>
              <a:buFontTx/>
              <a:buNone/>
            </a:pPr>
            <a:r>
              <a:rPr lang="en-US" sz="1100" dirty="0" smtClean="0">
                <a:solidFill>
                  <a:schemeClr val="tx1"/>
                </a:solidFill>
              </a:rPr>
              <a:t>    }</a:t>
            </a:r>
          </a:p>
          <a:p>
            <a:pPr>
              <a:buFontTx/>
              <a:buNone/>
            </a:pPr>
            <a:r>
              <a:rPr lang="en-US" sz="1100" dirty="0" smtClean="0">
                <a:solidFill>
                  <a:schemeClr val="tx1"/>
                </a:solidFill>
              </a:rPr>
              <a:t>#</a:t>
            </a:r>
            <a:r>
              <a:rPr lang="en-US" sz="1100" dirty="0" err="1" smtClean="0">
                <a:solidFill>
                  <a:schemeClr val="tx1"/>
                </a:solidFill>
              </a:rPr>
              <a:t>endif</a:t>
            </a:r>
            <a:endParaRPr lang="en-US" sz="1100" dirty="0" smtClean="0">
              <a:solidFill>
                <a:schemeClr val="tx1"/>
              </a:solidFill>
            </a:endParaRPr>
          </a:p>
          <a:p>
            <a:pPr>
              <a:buFontTx/>
              <a:buNone/>
            </a:pPr>
            <a:r>
              <a:rPr lang="en-US" sz="1100" dirty="0" smtClean="0">
                <a:solidFill>
                  <a:schemeClr val="tx1"/>
                </a:solidFill>
              </a:rPr>
              <a:t>    return;</a:t>
            </a:r>
          </a:p>
          <a:p>
            <a:pPr>
              <a:buFontTx/>
              <a:buNone/>
            </a:pPr>
            <a:r>
              <a:rPr lang="en-US" sz="1100" dirty="0" smtClean="0">
                <a:solidFill>
                  <a:schemeClr val="tx1"/>
                </a:solidFill>
              </a:rPr>
              <a:t>}</a:t>
            </a:r>
          </a:p>
          <a:p>
            <a:pPr>
              <a:buFontTx/>
              <a:buNone/>
            </a:pPr>
            <a:endParaRPr lang="en-US" sz="1000" dirty="0" smtClean="0">
              <a:solidFill>
                <a:schemeClr val="tx1"/>
              </a:solidFill>
            </a:endParaRPr>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35</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dirty="0" smtClean="0"/>
              <a:t>Further Look at </a:t>
            </a:r>
            <a:r>
              <a:rPr lang="en-US" dirty="0" err="1" smtClean="0"/>
              <a:t>fsm</a:t>
            </a:r>
            <a:r>
              <a:rPr lang="en-US" dirty="0" smtClean="0"/>
              <a:t> Code</a:t>
            </a:r>
          </a:p>
        </p:txBody>
      </p:sp>
      <p:sp>
        <p:nvSpPr>
          <p:cNvPr id="31747" name="Content Placeholder 2"/>
          <p:cNvSpPr>
            <a:spLocks noGrp="1"/>
          </p:cNvSpPr>
          <p:nvPr>
            <p:ph idx="1"/>
          </p:nvPr>
        </p:nvSpPr>
        <p:spPr/>
        <p:txBody>
          <a:bodyPr/>
          <a:lstStyle/>
          <a:p>
            <a:pPr>
              <a:buFontTx/>
              <a:buNone/>
            </a:pPr>
            <a:r>
              <a:rPr lang="en-US" sz="1200" dirty="0" smtClean="0">
                <a:solidFill>
                  <a:schemeClr val="tx1"/>
                </a:solidFill>
              </a:rPr>
              <a:t>Looking at </a:t>
            </a:r>
            <a:r>
              <a:rPr lang="en-US" sz="1200" dirty="0" err="1" smtClean="0">
                <a:solidFill>
                  <a:schemeClr val="tx1"/>
                </a:solidFill>
              </a:rPr>
              <a:t>fsm</a:t>
            </a:r>
            <a:r>
              <a:rPr lang="en-US" sz="1200" dirty="0" smtClean="0">
                <a:solidFill>
                  <a:schemeClr val="tx1"/>
                </a:solidFill>
              </a:rPr>
              <a:t> code further there’s </a:t>
            </a:r>
            <a:r>
              <a:rPr lang="en-US" sz="1200" dirty="0" err="1" smtClean="0">
                <a:solidFill>
                  <a:schemeClr val="tx1"/>
                </a:solidFill>
              </a:rPr>
              <a:t>intialization</a:t>
            </a:r>
            <a:r>
              <a:rPr lang="en-US" sz="1200" dirty="0" smtClean="0">
                <a:solidFill>
                  <a:schemeClr val="tx1"/>
                </a:solidFill>
              </a:rPr>
              <a:t> code that’s done if event  file processing needs to be done:</a:t>
            </a:r>
          </a:p>
          <a:p>
            <a:pPr>
              <a:buFontTx/>
              <a:buNone/>
            </a:pPr>
            <a:endParaRPr lang="en-US" sz="1200" dirty="0" smtClean="0">
              <a:solidFill>
                <a:schemeClr val="tx1"/>
              </a:solidFill>
            </a:endParaRPr>
          </a:p>
          <a:p>
            <a:pPr>
              <a:buFontTx/>
              <a:buNone/>
            </a:pPr>
            <a:r>
              <a:rPr lang="en-US" sz="1200" dirty="0" err="1" smtClean="0">
                <a:solidFill>
                  <a:schemeClr val="tx1"/>
                </a:solidFill>
              </a:rPr>
              <a:t>do_dm_init</a:t>
            </a:r>
            <a:r>
              <a:rPr lang="en-US" sz="1200" dirty="0" smtClean="0">
                <a:solidFill>
                  <a:schemeClr val="tx1"/>
                </a:solidFill>
              </a:rPr>
              <a:t> (void)</a:t>
            </a:r>
          </a:p>
          <a:p>
            <a:pPr>
              <a:buFontTx/>
              <a:buNone/>
            </a:pPr>
            <a:r>
              <a:rPr lang="en-US" sz="1200" dirty="0" smtClean="0">
                <a:solidFill>
                  <a:schemeClr val="tx1"/>
                </a:solidFill>
              </a:rPr>
              <a:t>{</a:t>
            </a:r>
          </a:p>
          <a:p>
            <a:pPr>
              <a:buFontTx/>
              <a:buNone/>
            </a:pPr>
            <a:r>
              <a:rPr lang="en-US" sz="1200" dirty="0" smtClean="0">
                <a:solidFill>
                  <a:schemeClr val="tx1"/>
                </a:solidFill>
              </a:rPr>
              <a:t>    </a:t>
            </a:r>
            <a:r>
              <a:rPr lang="en-US" sz="1200" dirty="0" err="1" smtClean="0">
                <a:solidFill>
                  <a:schemeClr val="tx1"/>
                </a:solidFill>
              </a:rPr>
              <a:t>dm_file_index_t</a:t>
            </a:r>
            <a:r>
              <a:rPr lang="en-US" sz="1200" dirty="0" smtClean="0">
                <a:solidFill>
                  <a:schemeClr val="tx1"/>
                </a:solidFill>
              </a:rPr>
              <a:t> index;</a:t>
            </a:r>
          </a:p>
          <a:p>
            <a:pPr>
              <a:buFontTx/>
              <a:buNone/>
            </a:pPr>
            <a:endParaRPr lang="en-US" sz="1200" dirty="0" smtClean="0">
              <a:solidFill>
                <a:schemeClr val="tx1"/>
              </a:solidFill>
            </a:endParaRPr>
          </a:p>
          <a:p>
            <a:pPr>
              <a:buFontTx/>
              <a:buNone/>
            </a:pPr>
            <a:r>
              <a:rPr lang="en-US" sz="1200" dirty="0" smtClean="0">
                <a:solidFill>
                  <a:schemeClr val="tx1"/>
                </a:solidFill>
              </a:rPr>
              <a:t>    </a:t>
            </a:r>
            <a:r>
              <a:rPr lang="en-US" sz="1200" dirty="0" err="1" smtClean="0">
                <a:solidFill>
                  <a:schemeClr val="tx1"/>
                </a:solidFill>
              </a:rPr>
              <a:t>Debug_Dmig</a:t>
            </a:r>
            <a:r>
              <a:rPr lang="en-US" sz="1200" dirty="0" smtClean="0">
                <a:solidFill>
                  <a:schemeClr val="tx1"/>
                </a:solidFill>
              </a:rPr>
              <a:t>("Initializing </a:t>
            </a:r>
            <a:r>
              <a:rPr lang="en-US" sz="1200" dirty="0" err="1" smtClean="0">
                <a:solidFill>
                  <a:schemeClr val="tx1"/>
                </a:solidFill>
              </a:rPr>
              <a:t>dmig</a:t>
            </a:r>
            <a:r>
              <a:rPr lang="en-US" sz="1200" dirty="0" smtClean="0">
                <a:solidFill>
                  <a:schemeClr val="tx1"/>
                </a:solidFill>
              </a:rPr>
              <a:t> event file processing.\n");</a:t>
            </a:r>
          </a:p>
          <a:p>
            <a:pPr>
              <a:buFontTx/>
              <a:buNone/>
            </a:pPr>
            <a:endParaRPr lang="en-US" sz="1200" dirty="0" smtClean="0">
              <a:solidFill>
                <a:schemeClr val="tx1"/>
              </a:solidFill>
            </a:endParaRPr>
          </a:p>
          <a:p>
            <a:pPr>
              <a:buFontTx/>
              <a:buNone/>
            </a:pPr>
            <a:r>
              <a:rPr lang="en-US" sz="1200" dirty="0" smtClean="0">
                <a:solidFill>
                  <a:schemeClr val="tx1"/>
                </a:solidFill>
              </a:rPr>
              <a:t>    /*</a:t>
            </a:r>
          </a:p>
          <a:p>
            <a:pPr>
              <a:buFontTx/>
              <a:buNone/>
            </a:pPr>
            <a:r>
              <a:rPr lang="en-US" sz="1200" dirty="0" smtClean="0">
                <a:solidFill>
                  <a:schemeClr val="tx1"/>
                </a:solidFill>
              </a:rPr>
              <a:t>     * If we are setting up for event file processing, the event file</a:t>
            </a:r>
          </a:p>
          <a:p>
            <a:pPr>
              <a:buFontTx/>
              <a:buNone/>
            </a:pPr>
            <a:r>
              <a:rPr lang="en-US" sz="1200" dirty="0" smtClean="0">
                <a:solidFill>
                  <a:schemeClr val="tx1"/>
                </a:solidFill>
              </a:rPr>
              <a:t>     * directory must be configured.</a:t>
            </a:r>
          </a:p>
          <a:p>
            <a:pPr>
              <a:buFontTx/>
              <a:buNone/>
            </a:pPr>
            <a:r>
              <a:rPr lang="en-US" sz="1200" dirty="0" smtClean="0">
                <a:solidFill>
                  <a:schemeClr val="tx1"/>
                </a:solidFill>
              </a:rPr>
              <a:t>     */</a:t>
            </a:r>
          </a:p>
          <a:p>
            <a:pPr>
              <a:buFontTx/>
              <a:buNone/>
            </a:pPr>
            <a:r>
              <a:rPr lang="en-US" sz="1200" dirty="0" smtClean="0">
                <a:solidFill>
                  <a:schemeClr val="tx1"/>
                </a:solidFill>
              </a:rPr>
              <a:t>    ASSERT(</a:t>
            </a:r>
            <a:r>
              <a:rPr lang="en-US" sz="1200" dirty="0" err="1" smtClean="0">
                <a:solidFill>
                  <a:schemeClr val="tx1"/>
                </a:solidFill>
              </a:rPr>
              <a:t>EventFileDir</a:t>
            </a:r>
            <a:r>
              <a:rPr lang="en-US" sz="1200" dirty="0" smtClean="0">
                <a:solidFill>
                  <a:schemeClr val="tx1"/>
                </a:solidFill>
              </a:rPr>
              <a:t>[0] != '\0');</a:t>
            </a:r>
          </a:p>
          <a:p>
            <a:pPr>
              <a:buFontTx/>
              <a:buNone/>
            </a:pPr>
            <a:endParaRPr lang="en-US" sz="1200" dirty="0" smtClean="0">
              <a:solidFill>
                <a:schemeClr val="tx1"/>
              </a:solidFill>
            </a:endParaRPr>
          </a:p>
          <a:p>
            <a:pPr>
              <a:buFontTx/>
              <a:buNone/>
            </a:pPr>
            <a:r>
              <a:rPr lang="en-US" sz="1200" dirty="0" smtClean="0">
                <a:solidFill>
                  <a:schemeClr val="tx1"/>
                </a:solidFill>
              </a:rPr>
              <a:t>    for (index = 0; index &lt; NUM_DM_EVENT_FILES; index++) {</a:t>
            </a:r>
          </a:p>
          <a:p>
            <a:pPr>
              <a:buFontTx/>
              <a:buNone/>
            </a:pPr>
            <a:endParaRPr lang="en-US" sz="1200" dirty="0" smtClean="0">
              <a:solidFill>
                <a:schemeClr val="tx1"/>
              </a:solidFill>
            </a:endParaRPr>
          </a:p>
          <a:p>
            <a:pPr>
              <a:buFontTx/>
              <a:buNone/>
            </a:pPr>
            <a:r>
              <a:rPr lang="en-US" sz="1200" dirty="0" smtClean="0">
                <a:solidFill>
                  <a:schemeClr val="tx1"/>
                </a:solidFill>
              </a:rPr>
              <a:t>        </a:t>
            </a:r>
            <a:r>
              <a:rPr lang="en-US" sz="1200" dirty="0" err="1" smtClean="0">
                <a:solidFill>
                  <a:schemeClr val="tx1"/>
                </a:solidFill>
              </a:rPr>
              <a:t>snprintf</a:t>
            </a:r>
            <a:r>
              <a:rPr lang="en-US" sz="1200" dirty="0" smtClean="0">
                <a:solidFill>
                  <a:schemeClr val="tx1"/>
                </a:solidFill>
              </a:rPr>
              <a:t>(</a:t>
            </a:r>
            <a:r>
              <a:rPr lang="en-US" sz="1200" dirty="0" err="1" smtClean="0">
                <a:solidFill>
                  <a:schemeClr val="tx1"/>
                </a:solidFill>
              </a:rPr>
              <a:t>event_file</a:t>
            </a:r>
            <a:r>
              <a:rPr lang="en-US" sz="1200" dirty="0" smtClean="0">
                <a:solidFill>
                  <a:schemeClr val="tx1"/>
                </a:solidFill>
              </a:rPr>
              <a:t>[index].path, MAXIMUM_PATH_LENGTH,  DM_FILE_FORMAT,</a:t>
            </a:r>
          </a:p>
          <a:p>
            <a:pPr>
              <a:buFontTx/>
              <a:buNone/>
            </a:pPr>
            <a:r>
              <a:rPr lang="en-US" sz="1200" dirty="0" smtClean="0">
                <a:solidFill>
                  <a:schemeClr val="tx1"/>
                </a:solidFill>
              </a:rPr>
              <a:t>                 </a:t>
            </a:r>
            <a:r>
              <a:rPr lang="en-US" sz="1200" dirty="0" err="1" smtClean="0">
                <a:solidFill>
                  <a:schemeClr val="tx1"/>
                </a:solidFill>
              </a:rPr>
              <a:t>EventFileDir</a:t>
            </a:r>
            <a:r>
              <a:rPr lang="en-US" sz="1200" dirty="0" smtClean="0">
                <a:solidFill>
                  <a:schemeClr val="tx1"/>
                </a:solidFill>
              </a:rPr>
              <a:t>,</a:t>
            </a:r>
          </a:p>
          <a:p>
            <a:pPr>
              <a:buFontTx/>
              <a:buNone/>
            </a:pPr>
            <a:r>
              <a:rPr lang="en-US" sz="1200" dirty="0" smtClean="0">
                <a:solidFill>
                  <a:schemeClr val="tx1"/>
                </a:solidFill>
              </a:rPr>
              <a:t>                 </a:t>
            </a:r>
            <a:r>
              <a:rPr lang="en-US" sz="1200" dirty="0" err="1" smtClean="0">
                <a:solidFill>
                  <a:schemeClr val="tx1"/>
                </a:solidFill>
              </a:rPr>
              <a:t>icSB</a:t>
            </a:r>
            <a:r>
              <a:rPr lang="en-US" sz="1200" dirty="0" smtClean="0">
                <a:solidFill>
                  <a:schemeClr val="tx1"/>
                </a:solidFill>
              </a:rPr>
              <a:t>-&gt;</a:t>
            </a:r>
            <a:r>
              <a:rPr lang="en-US" sz="1200" dirty="0" err="1" smtClean="0">
                <a:solidFill>
                  <a:schemeClr val="tx1"/>
                </a:solidFill>
              </a:rPr>
              <a:t>sb_Epoch</a:t>
            </a:r>
            <a:r>
              <a:rPr lang="en-US" sz="1200" dirty="0" smtClean="0">
                <a:solidFill>
                  <a:schemeClr val="tx1"/>
                </a:solidFill>
              </a:rPr>
              <a:t>,</a:t>
            </a:r>
          </a:p>
          <a:p>
            <a:pPr>
              <a:buFontTx/>
              <a:buNone/>
            </a:pPr>
            <a:r>
              <a:rPr lang="en-US" sz="1200" dirty="0" smtClean="0">
                <a:solidFill>
                  <a:schemeClr val="tx1"/>
                </a:solidFill>
              </a:rPr>
              <a:t>                 </a:t>
            </a:r>
            <a:r>
              <a:rPr lang="en-US" sz="1200" dirty="0" err="1" smtClean="0">
                <a:solidFill>
                  <a:schemeClr val="tx1"/>
                </a:solidFill>
              </a:rPr>
              <a:t>event_file_suffix</a:t>
            </a:r>
            <a:r>
              <a:rPr lang="en-US" sz="1200" dirty="0" smtClean="0">
                <a:solidFill>
                  <a:schemeClr val="tx1"/>
                </a:solidFill>
              </a:rPr>
              <a:t>[index]);</a:t>
            </a:r>
          </a:p>
          <a:p>
            <a:pPr>
              <a:buFontTx/>
              <a:buNone/>
            </a:pPr>
            <a:endParaRPr lang="en-US" sz="1200" dirty="0" smtClean="0">
              <a:solidFill>
                <a:schemeClr val="tx1"/>
              </a:solidFill>
            </a:endParaRPr>
          </a:p>
          <a:p>
            <a:pPr>
              <a:buFontTx/>
              <a:buNone/>
            </a:pPr>
            <a:r>
              <a:rPr lang="en-US" sz="1200" dirty="0" smtClean="0">
                <a:solidFill>
                  <a:srgbClr val="006AD6"/>
                </a:solidFill>
              </a:rPr>
              <a:t>Source file: </a:t>
            </a:r>
            <a:r>
              <a:rPr lang="en-US" sz="1200" dirty="0" err="1" smtClean="0">
                <a:solidFill>
                  <a:srgbClr val="006AD6"/>
                </a:solidFill>
              </a:rPr>
              <a:t>fsm</a:t>
            </a:r>
            <a:r>
              <a:rPr lang="en-US" sz="1200" dirty="0" smtClean="0">
                <a:solidFill>
                  <a:srgbClr val="006AD6"/>
                </a:solidFill>
              </a:rPr>
              <a:t>/</a:t>
            </a:r>
            <a:r>
              <a:rPr lang="en-US" sz="1200" dirty="0" err="1" smtClean="0">
                <a:solidFill>
                  <a:srgbClr val="006AD6"/>
                </a:solidFill>
              </a:rPr>
              <a:t>dm_processing.c</a:t>
            </a:r>
            <a:endParaRPr lang="en-US" sz="1200" dirty="0" smtClean="0">
              <a:solidFill>
                <a:srgbClr val="006AD6"/>
              </a:solidFill>
            </a:endParaRPr>
          </a:p>
          <a:p>
            <a:pPr>
              <a:buFontTx/>
              <a:buNone/>
            </a:pPr>
            <a:endParaRPr lang="en-US" sz="1000" dirty="0" smtClean="0">
              <a:solidFill>
                <a:schemeClr val="tx1"/>
              </a:solidFill>
            </a:endParaRPr>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36</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dirty="0" smtClean="0"/>
              <a:t>Deeper Look at Code</a:t>
            </a:r>
          </a:p>
        </p:txBody>
      </p:sp>
      <p:sp>
        <p:nvSpPr>
          <p:cNvPr id="32771" name="Content Placeholder 2"/>
          <p:cNvSpPr>
            <a:spLocks noGrp="1"/>
          </p:cNvSpPr>
          <p:nvPr>
            <p:ph idx="1"/>
          </p:nvPr>
        </p:nvSpPr>
        <p:spPr>
          <a:xfrm>
            <a:off x="301624" y="914400"/>
            <a:ext cx="8156575" cy="5029200"/>
          </a:xfrm>
        </p:spPr>
        <p:txBody>
          <a:bodyPr/>
          <a:lstStyle/>
          <a:p>
            <a:pPr>
              <a:buFontTx/>
              <a:buNone/>
            </a:pPr>
            <a:r>
              <a:rPr lang="en-US" sz="1200" dirty="0" smtClean="0">
                <a:solidFill>
                  <a:schemeClr val="tx1"/>
                </a:solidFill>
              </a:rPr>
              <a:t>Going through the code there’s an association between the file system and the TSM.  If we need further proof </a:t>
            </a:r>
          </a:p>
          <a:p>
            <a:pPr>
              <a:buFontTx/>
              <a:buNone/>
            </a:pPr>
            <a:r>
              <a:rPr lang="en-US" sz="1200" dirty="0" smtClean="0">
                <a:solidFill>
                  <a:schemeClr val="tx1"/>
                </a:solidFill>
              </a:rPr>
              <a:t>we can create some files in the file system and see what happens on the TSM side:</a:t>
            </a:r>
          </a:p>
          <a:p>
            <a:pPr>
              <a:buFontTx/>
              <a:buNone/>
            </a:pPr>
            <a:endParaRPr lang="en-US" sz="1200" dirty="0" smtClean="0">
              <a:solidFill>
                <a:schemeClr val="tx1"/>
              </a:solidFill>
            </a:endParaRPr>
          </a:p>
          <a:p>
            <a:pPr>
              <a:buFontTx/>
              <a:buNone/>
            </a:pPr>
            <a:r>
              <a:rPr lang="en-US" sz="1200" dirty="0" smtClean="0">
                <a:solidFill>
                  <a:schemeClr val="tx1"/>
                </a:solidFill>
              </a:rPr>
              <a:t># </a:t>
            </a:r>
            <a:r>
              <a:rPr lang="en-US" sz="1200" dirty="0" err="1" smtClean="0">
                <a:solidFill>
                  <a:schemeClr val="tx1"/>
                </a:solidFill>
              </a:rPr>
              <a:t>cd</a:t>
            </a:r>
            <a:r>
              <a:rPr lang="en-US" sz="1200" dirty="0" smtClean="0">
                <a:solidFill>
                  <a:schemeClr val="tx1"/>
                </a:solidFill>
              </a:rPr>
              <a:t> /</a:t>
            </a:r>
            <a:r>
              <a:rPr lang="en-US" sz="1200" dirty="0" err="1" smtClean="0">
                <a:solidFill>
                  <a:schemeClr val="tx1"/>
                </a:solidFill>
              </a:rPr>
              <a:t>stornext</a:t>
            </a:r>
            <a:r>
              <a:rPr lang="en-US" sz="1200" dirty="0" smtClean="0">
                <a:solidFill>
                  <a:schemeClr val="tx1"/>
                </a:solidFill>
              </a:rPr>
              <a:t>/snfs1/</a:t>
            </a:r>
          </a:p>
          <a:p>
            <a:pPr>
              <a:buFontTx/>
              <a:buNone/>
            </a:pPr>
            <a:r>
              <a:rPr lang="en-US" sz="1200" dirty="0" smtClean="0">
                <a:solidFill>
                  <a:schemeClr val="tx1"/>
                </a:solidFill>
              </a:rPr>
              <a:t># </a:t>
            </a:r>
            <a:r>
              <a:rPr lang="en-US" sz="1200" dirty="0" err="1" smtClean="0">
                <a:solidFill>
                  <a:schemeClr val="tx1"/>
                </a:solidFill>
              </a:rPr>
              <a:t>cd</a:t>
            </a:r>
            <a:r>
              <a:rPr lang="en-US" sz="1200" dirty="0" smtClean="0">
                <a:solidFill>
                  <a:schemeClr val="tx1"/>
                </a:solidFill>
              </a:rPr>
              <a:t> pc2</a:t>
            </a:r>
          </a:p>
          <a:p>
            <a:pPr>
              <a:buFontTx/>
              <a:buNone/>
            </a:pPr>
            <a:r>
              <a:rPr lang="en-US" sz="1200" dirty="0" smtClean="0">
                <a:solidFill>
                  <a:schemeClr val="tx1"/>
                </a:solidFill>
              </a:rPr>
              <a:t># </a:t>
            </a:r>
            <a:r>
              <a:rPr lang="en-US" sz="1200" dirty="0" err="1" smtClean="0">
                <a:solidFill>
                  <a:schemeClr val="tx1"/>
                </a:solidFill>
              </a:rPr>
              <a:t>ls</a:t>
            </a:r>
            <a:r>
              <a:rPr lang="en-US" sz="1200" dirty="0" smtClean="0">
                <a:solidFill>
                  <a:schemeClr val="tx1"/>
                </a:solidFill>
              </a:rPr>
              <a:t> -l</a:t>
            </a:r>
          </a:p>
          <a:p>
            <a:pPr>
              <a:buFontTx/>
              <a:buNone/>
            </a:pPr>
            <a:r>
              <a:rPr lang="en-US" sz="1200" dirty="0" smtClean="0">
                <a:solidFill>
                  <a:schemeClr val="tx1"/>
                </a:solidFill>
              </a:rPr>
              <a:t>total 0</a:t>
            </a:r>
          </a:p>
          <a:p>
            <a:pPr>
              <a:buFontTx/>
              <a:buNone/>
            </a:pPr>
            <a:r>
              <a:rPr lang="en-US" sz="1200" dirty="0" smtClean="0">
                <a:solidFill>
                  <a:schemeClr val="tx1"/>
                </a:solidFill>
              </a:rPr>
              <a:t># </a:t>
            </a:r>
            <a:r>
              <a:rPr lang="en-US" sz="1200" dirty="0" err="1" smtClean="0">
                <a:solidFill>
                  <a:schemeClr val="tx1"/>
                </a:solidFill>
              </a:rPr>
              <a:t>ls</a:t>
            </a:r>
            <a:r>
              <a:rPr lang="en-US" sz="1200" dirty="0" smtClean="0">
                <a:solidFill>
                  <a:schemeClr val="tx1"/>
                </a:solidFill>
              </a:rPr>
              <a:t> -l /</a:t>
            </a:r>
            <a:r>
              <a:rPr lang="en-US" sz="1200" dirty="0" err="1" smtClean="0">
                <a:solidFill>
                  <a:schemeClr val="tx1"/>
                </a:solidFill>
              </a:rPr>
              <a:t>usr</a:t>
            </a:r>
            <a:r>
              <a:rPr lang="en-US" sz="1200" dirty="0" smtClean="0">
                <a:solidFill>
                  <a:schemeClr val="tx1"/>
                </a:solidFill>
              </a:rPr>
              <a:t>/</a:t>
            </a:r>
            <a:r>
              <a:rPr lang="en-US" sz="1200" dirty="0" err="1" smtClean="0">
                <a:solidFill>
                  <a:schemeClr val="tx1"/>
                </a:solidFill>
              </a:rPr>
              <a:t>adic</a:t>
            </a:r>
            <a:r>
              <a:rPr lang="en-US" sz="1200" dirty="0" smtClean="0">
                <a:solidFill>
                  <a:schemeClr val="tx1"/>
                </a:solidFill>
              </a:rPr>
              <a:t>/TSM/internal/</a:t>
            </a:r>
            <a:r>
              <a:rPr lang="en-US" sz="1200" dirty="0" err="1" smtClean="0">
                <a:solidFill>
                  <a:schemeClr val="tx1"/>
                </a:solidFill>
              </a:rPr>
              <a:t>event_dir</a:t>
            </a:r>
            <a:endParaRPr lang="en-US" sz="1200" dirty="0" smtClean="0">
              <a:solidFill>
                <a:schemeClr val="tx1"/>
              </a:solidFill>
            </a:endParaRPr>
          </a:p>
          <a:p>
            <a:pPr>
              <a:buFontTx/>
              <a:buNone/>
            </a:pPr>
            <a:r>
              <a:rPr lang="en-US" sz="1200" dirty="0" smtClean="0">
                <a:solidFill>
                  <a:schemeClr val="tx1"/>
                </a:solidFill>
              </a:rPr>
              <a:t>total 0</a:t>
            </a:r>
          </a:p>
          <a:p>
            <a:pPr>
              <a:buFontTx/>
              <a:buNone/>
            </a:pPr>
            <a:r>
              <a:rPr lang="en-US" sz="1200" dirty="0" smtClean="0">
                <a:solidFill>
                  <a:schemeClr val="tx1"/>
                </a:solidFill>
              </a:rPr>
              <a:t># for </a:t>
            </a:r>
            <a:r>
              <a:rPr lang="en-US" sz="1200" dirty="0" err="1" smtClean="0">
                <a:solidFill>
                  <a:schemeClr val="tx1"/>
                </a:solidFill>
              </a:rPr>
              <a:t>i</a:t>
            </a:r>
            <a:r>
              <a:rPr lang="en-US" sz="1200" dirty="0" smtClean="0">
                <a:solidFill>
                  <a:schemeClr val="tx1"/>
                </a:solidFill>
              </a:rPr>
              <a:t> in 1 2 3 4 5 6 7 8 9</a:t>
            </a:r>
          </a:p>
          <a:p>
            <a:pPr>
              <a:buFontTx/>
              <a:buNone/>
            </a:pPr>
            <a:r>
              <a:rPr lang="en-US" sz="1200" dirty="0" smtClean="0">
                <a:solidFill>
                  <a:schemeClr val="tx1"/>
                </a:solidFill>
              </a:rPr>
              <a:t>&gt; do</a:t>
            </a:r>
          </a:p>
          <a:p>
            <a:pPr>
              <a:buFontTx/>
              <a:buNone/>
            </a:pPr>
            <a:r>
              <a:rPr lang="en-US" sz="1200" dirty="0" smtClean="0">
                <a:solidFill>
                  <a:schemeClr val="tx1"/>
                </a:solidFill>
              </a:rPr>
              <a:t>&gt; echo "Howdy" &gt; </a:t>
            </a:r>
            <a:r>
              <a:rPr lang="en-US" sz="1200" dirty="0" err="1" smtClean="0">
                <a:solidFill>
                  <a:schemeClr val="tx1"/>
                </a:solidFill>
              </a:rPr>
              <a:t>sample_file_$i</a:t>
            </a:r>
            <a:endParaRPr lang="en-US" sz="1200" dirty="0" smtClean="0">
              <a:solidFill>
                <a:schemeClr val="tx1"/>
              </a:solidFill>
            </a:endParaRPr>
          </a:p>
          <a:p>
            <a:pPr>
              <a:buFontTx/>
              <a:buNone/>
            </a:pPr>
            <a:r>
              <a:rPr lang="en-US" sz="1200" dirty="0" smtClean="0">
                <a:solidFill>
                  <a:schemeClr val="tx1"/>
                </a:solidFill>
              </a:rPr>
              <a:t>&gt; done</a:t>
            </a:r>
          </a:p>
          <a:p>
            <a:pPr>
              <a:buFontTx/>
              <a:buNone/>
            </a:pPr>
            <a:r>
              <a:rPr lang="en-US" sz="1200" dirty="0" smtClean="0">
                <a:solidFill>
                  <a:schemeClr val="tx1"/>
                </a:solidFill>
              </a:rPr>
              <a:t># </a:t>
            </a:r>
            <a:r>
              <a:rPr lang="en-US" sz="1200" dirty="0" err="1" smtClean="0">
                <a:solidFill>
                  <a:schemeClr val="tx1"/>
                </a:solidFill>
              </a:rPr>
              <a:t>ls</a:t>
            </a:r>
            <a:r>
              <a:rPr lang="en-US" sz="1200" dirty="0" smtClean="0">
                <a:solidFill>
                  <a:schemeClr val="tx1"/>
                </a:solidFill>
              </a:rPr>
              <a:t> -l /</a:t>
            </a:r>
            <a:r>
              <a:rPr lang="en-US" sz="1200" dirty="0" err="1" smtClean="0">
                <a:solidFill>
                  <a:schemeClr val="tx1"/>
                </a:solidFill>
              </a:rPr>
              <a:t>usr</a:t>
            </a:r>
            <a:r>
              <a:rPr lang="en-US" sz="1200" dirty="0" smtClean="0">
                <a:solidFill>
                  <a:schemeClr val="tx1"/>
                </a:solidFill>
              </a:rPr>
              <a:t>/</a:t>
            </a:r>
            <a:r>
              <a:rPr lang="en-US" sz="1200" dirty="0" err="1" smtClean="0">
                <a:solidFill>
                  <a:schemeClr val="tx1"/>
                </a:solidFill>
              </a:rPr>
              <a:t>adic</a:t>
            </a:r>
            <a:r>
              <a:rPr lang="en-US" sz="1200" dirty="0" smtClean="0">
                <a:solidFill>
                  <a:schemeClr val="tx1"/>
                </a:solidFill>
              </a:rPr>
              <a:t>/TSM/internal/</a:t>
            </a:r>
            <a:r>
              <a:rPr lang="en-US" sz="1200" dirty="0" err="1" smtClean="0">
                <a:solidFill>
                  <a:schemeClr val="tx1"/>
                </a:solidFill>
              </a:rPr>
              <a:t>event_dir</a:t>
            </a:r>
            <a:endParaRPr lang="en-US" sz="1200" dirty="0" smtClean="0">
              <a:solidFill>
                <a:schemeClr val="tx1"/>
              </a:solidFill>
            </a:endParaRPr>
          </a:p>
          <a:p>
            <a:pPr>
              <a:buFontTx/>
              <a:buNone/>
            </a:pPr>
            <a:r>
              <a:rPr lang="en-US" sz="1200" dirty="0" smtClean="0">
                <a:solidFill>
                  <a:schemeClr val="tx1"/>
                </a:solidFill>
              </a:rPr>
              <a:t>total 8</a:t>
            </a:r>
          </a:p>
          <a:p>
            <a:pPr>
              <a:buFontTx/>
              <a:buNone/>
            </a:pPr>
            <a:r>
              <a:rPr lang="en-US" sz="1200" dirty="0" smtClean="0">
                <a:solidFill>
                  <a:schemeClr val="tx1"/>
                </a:solidFill>
              </a:rPr>
              <a:t>-</a:t>
            </a:r>
            <a:r>
              <a:rPr lang="en-US" sz="1200" dirty="0" err="1" smtClean="0">
                <a:solidFill>
                  <a:schemeClr val="tx1"/>
                </a:solidFill>
              </a:rPr>
              <a:t>rw-rw</a:t>
            </a:r>
            <a:r>
              <a:rPr lang="en-US" sz="1200" dirty="0" smtClean="0">
                <a:solidFill>
                  <a:schemeClr val="tx1"/>
                </a:solidFill>
              </a:rPr>
              <a:t>----   1 root     </a:t>
            </a:r>
            <a:r>
              <a:rPr lang="en-US" sz="1200" dirty="0" err="1" smtClean="0">
                <a:solidFill>
                  <a:schemeClr val="tx1"/>
                </a:solidFill>
              </a:rPr>
              <a:t>adic</a:t>
            </a:r>
            <a:r>
              <a:rPr lang="en-US" sz="1200" dirty="0" smtClean="0">
                <a:solidFill>
                  <a:schemeClr val="tx1"/>
                </a:solidFill>
              </a:rPr>
              <a:t>        3652 May 21 12:39 0x0004b92b921fb0c6.create_f</a:t>
            </a:r>
          </a:p>
          <a:p>
            <a:pPr>
              <a:buFontTx/>
              <a:buNone/>
            </a:pPr>
            <a:endParaRPr lang="en-US" sz="1100" dirty="0" smtClean="0">
              <a:solidFill>
                <a:schemeClr val="tx1"/>
              </a:solidFill>
            </a:endParaRPr>
          </a:p>
          <a:p>
            <a:pPr>
              <a:buFontTx/>
              <a:buNone/>
            </a:pPr>
            <a:r>
              <a:rPr lang="en-US" sz="1200" dirty="0" smtClean="0">
                <a:solidFill>
                  <a:schemeClr val="tx1"/>
                </a:solidFill>
              </a:rPr>
              <a:t>On the TSM side we have the following in the </a:t>
            </a:r>
            <a:r>
              <a:rPr lang="en-US" sz="1200" dirty="0" err="1" smtClean="0">
                <a:solidFill>
                  <a:schemeClr val="tx1"/>
                </a:solidFill>
              </a:rPr>
              <a:t>fsDmapi.h</a:t>
            </a:r>
            <a:r>
              <a:rPr lang="en-US" sz="1200" dirty="0" smtClean="0">
                <a:solidFill>
                  <a:schemeClr val="tx1"/>
                </a:solidFill>
              </a:rPr>
              <a:t>:</a:t>
            </a:r>
          </a:p>
          <a:p>
            <a:pPr>
              <a:buFontTx/>
              <a:buNone/>
            </a:pPr>
            <a:endParaRPr lang="en-US" sz="1100" dirty="0" smtClean="0">
              <a:solidFill>
                <a:schemeClr val="tx1"/>
              </a:solidFill>
            </a:endParaRPr>
          </a:p>
          <a:p>
            <a:pPr>
              <a:buFontTx/>
              <a:buNone/>
            </a:pPr>
            <a:r>
              <a:rPr lang="en-US" sz="1200" dirty="0" smtClean="0">
                <a:solidFill>
                  <a:schemeClr val="tx1"/>
                </a:solidFill>
              </a:rPr>
              <a:t>// Event file definitions */</a:t>
            </a:r>
          </a:p>
          <a:p>
            <a:pPr>
              <a:buFontTx/>
              <a:buNone/>
            </a:pPr>
            <a:r>
              <a:rPr lang="en-US" sz="1200" dirty="0" smtClean="0">
                <a:solidFill>
                  <a:schemeClr val="tx1"/>
                </a:solidFill>
              </a:rPr>
              <a:t>#define               CREATE_D_EV_SUFFIX   "</a:t>
            </a:r>
            <a:r>
              <a:rPr lang="en-US" sz="1200" dirty="0" err="1" smtClean="0">
                <a:solidFill>
                  <a:schemeClr val="tx1"/>
                </a:solidFill>
              </a:rPr>
              <a:t>create_d</a:t>
            </a:r>
            <a:r>
              <a:rPr lang="en-US" sz="1200" dirty="0" smtClean="0">
                <a:solidFill>
                  <a:schemeClr val="tx1"/>
                </a:solidFill>
              </a:rPr>
              <a:t>"</a:t>
            </a:r>
          </a:p>
          <a:p>
            <a:pPr>
              <a:buFontTx/>
              <a:buNone/>
            </a:pPr>
            <a:r>
              <a:rPr lang="en-US" sz="1200" dirty="0" smtClean="0">
                <a:solidFill>
                  <a:schemeClr val="tx1"/>
                </a:solidFill>
              </a:rPr>
              <a:t>#define               CREATE_F_EV_SUFFIX   "</a:t>
            </a:r>
            <a:r>
              <a:rPr lang="en-US" sz="1200" dirty="0" err="1" smtClean="0">
                <a:solidFill>
                  <a:schemeClr val="tx1"/>
                </a:solidFill>
              </a:rPr>
              <a:t>create_f</a:t>
            </a:r>
            <a:r>
              <a:rPr lang="en-US" sz="1200" dirty="0" smtClean="0">
                <a:solidFill>
                  <a:schemeClr val="tx1"/>
                </a:solidFill>
              </a:rPr>
              <a:t>"</a:t>
            </a:r>
          </a:p>
          <a:p>
            <a:pPr>
              <a:buFontTx/>
              <a:buNone/>
            </a:pPr>
            <a:r>
              <a:rPr lang="en-US" sz="1200" dirty="0" smtClean="0">
                <a:solidFill>
                  <a:schemeClr val="tx1"/>
                </a:solidFill>
              </a:rPr>
              <a:t>#define               DESTROY_EV_SUFFIX    "destroy"</a:t>
            </a:r>
          </a:p>
          <a:p>
            <a:pPr>
              <a:buFontTx/>
              <a:buNone/>
            </a:pPr>
            <a:endParaRPr lang="en-US" sz="1100" dirty="0" smtClean="0">
              <a:solidFill>
                <a:schemeClr val="tx1"/>
              </a:solidFill>
            </a:endParaRPr>
          </a:p>
          <a:p>
            <a:pPr>
              <a:buFontTx/>
              <a:buNone/>
            </a:pPr>
            <a:r>
              <a:rPr lang="en-US" sz="1200" dirty="0" smtClean="0">
                <a:solidFill>
                  <a:schemeClr val="tx1"/>
                </a:solidFill>
              </a:rPr>
              <a:t>So, what happens if these files are not being created, where does the problem lie now, with the file system or TSM?</a:t>
            </a:r>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37</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dirty="0" smtClean="0"/>
              <a:t>Tracing Turned On</a:t>
            </a:r>
          </a:p>
        </p:txBody>
      </p:sp>
      <p:sp>
        <p:nvSpPr>
          <p:cNvPr id="33795" name="Content Placeholder 2"/>
          <p:cNvSpPr>
            <a:spLocks noGrp="1"/>
          </p:cNvSpPr>
          <p:nvPr>
            <p:ph idx="1"/>
          </p:nvPr>
        </p:nvSpPr>
        <p:spPr>
          <a:xfrm>
            <a:off x="301624" y="1143000"/>
            <a:ext cx="8461375" cy="5029200"/>
          </a:xfrm>
        </p:spPr>
        <p:txBody>
          <a:bodyPr/>
          <a:lstStyle/>
          <a:p>
            <a:pPr>
              <a:buFontTx/>
              <a:buNone/>
            </a:pPr>
            <a:r>
              <a:rPr lang="en-US" sz="1200" dirty="0" smtClean="0">
                <a:solidFill>
                  <a:schemeClr val="tx1"/>
                </a:solidFill>
              </a:rPr>
              <a:t>Since it was determined that the event files weren’t being generated, the problem was on the file system side.  On a </a:t>
            </a:r>
            <a:r>
              <a:rPr lang="en-US" sz="1200" dirty="0" err="1" smtClean="0">
                <a:solidFill>
                  <a:schemeClr val="tx1"/>
                </a:solidFill>
              </a:rPr>
              <a:t>webex</a:t>
            </a:r>
            <a:r>
              <a:rPr lang="en-US" sz="1200" dirty="0" smtClean="0">
                <a:solidFill>
                  <a:schemeClr val="tx1"/>
                </a:solidFill>
              </a:rPr>
              <a:t> </a:t>
            </a:r>
          </a:p>
          <a:p>
            <a:pPr>
              <a:buFontTx/>
              <a:buNone/>
            </a:pPr>
            <a:r>
              <a:rPr lang="en-US" sz="1200" dirty="0" smtClean="0">
                <a:solidFill>
                  <a:schemeClr val="tx1"/>
                </a:solidFill>
              </a:rPr>
              <a:t>tracing was turned on so we could see what was happening.  Here’s some messages that show some problems:</a:t>
            </a:r>
          </a:p>
          <a:p>
            <a:pPr>
              <a:buFontTx/>
              <a:buNone/>
            </a:pPr>
            <a:endParaRPr lang="en-US" sz="1200" dirty="0" smtClean="0">
              <a:solidFill>
                <a:schemeClr val="tx1"/>
              </a:solidFill>
            </a:endParaRPr>
          </a:p>
          <a:p>
            <a:pPr>
              <a:buFontTx/>
              <a:buNone/>
            </a:pPr>
            <a:r>
              <a:rPr lang="en-US" sz="1200" dirty="0" smtClean="0">
                <a:solidFill>
                  <a:schemeClr val="tx1"/>
                </a:solidFill>
              </a:rPr>
              <a:t>[0503 16:20:08.671867] 0x44af9940 (Debug) No file /</a:t>
            </a:r>
            <a:r>
              <a:rPr lang="en-US" sz="1200" dirty="0" err="1" smtClean="0">
                <a:solidFill>
                  <a:schemeClr val="tx1"/>
                </a:solidFill>
              </a:rPr>
              <a:t>usr</a:t>
            </a:r>
            <a:r>
              <a:rPr lang="en-US" sz="1200" dirty="0" smtClean="0">
                <a:solidFill>
                  <a:schemeClr val="tx1"/>
                </a:solidFill>
              </a:rPr>
              <a:t>/</a:t>
            </a:r>
            <a:r>
              <a:rPr lang="en-US" sz="1200" dirty="0" err="1" smtClean="0">
                <a:solidFill>
                  <a:schemeClr val="tx1"/>
                </a:solidFill>
              </a:rPr>
              <a:t>adic</a:t>
            </a:r>
            <a:r>
              <a:rPr lang="en-US" sz="1200" dirty="0" smtClean="0">
                <a:solidFill>
                  <a:schemeClr val="tx1"/>
                </a:solidFill>
              </a:rPr>
              <a:t>/TSM/internal/</a:t>
            </a:r>
            <a:r>
              <a:rPr lang="en-US" sz="1200" dirty="0" err="1" smtClean="0">
                <a:solidFill>
                  <a:schemeClr val="tx1"/>
                </a:solidFill>
              </a:rPr>
              <a:t>event_dir</a:t>
            </a:r>
            <a:r>
              <a:rPr lang="en-US" sz="1200" dirty="0" smtClean="0">
                <a:solidFill>
                  <a:schemeClr val="tx1"/>
                </a:solidFill>
              </a:rPr>
              <a:t>/0x0004af8476f3dfc0.replicate_src to roll.</a:t>
            </a:r>
          </a:p>
          <a:p>
            <a:pPr>
              <a:buFontTx/>
              <a:buNone/>
            </a:pPr>
            <a:r>
              <a:rPr lang="en-US" sz="1200" dirty="0" smtClean="0">
                <a:solidFill>
                  <a:schemeClr val="tx1"/>
                </a:solidFill>
              </a:rPr>
              <a:t>[0503 16:20:08.671882] 0x44af9940 (Debug) </a:t>
            </a:r>
            <a:r>
              <a:rPr lang="en-US" sz="1200" dirty="0" err="1" smtClean="0">
                <a:solidFill>
                  <a:schemeClr val="tx1"/>
                </a:solidFill>
              </a:rPr>
              <a:t>DmigFsDispatch</a:t>
            </a:r>
            <a:r>
              <a:rPr lang="en-US" sz="1200" dirty="0" smtClean="0">
                <a:solidFill>
                  <a:schemeClr val="tx1"/>
                </a:solidFill>
              </a:rPr>
              <a:t> replying PmsgQ:0x10a6fee0 local func-37 with msg_len-48 error-2</a:t>
            </a:r>
          </a:p>
          <a:p>
            <a:pPr>
              <a:buFontTx/>
              <a:buNone/>
            </a:pPr>
            <a:r>
              <a:rPr lang="en-US" sz="1200" dirty="0" smtClean="0">
                <a:solidFill>
                  <a:schemeClr val="tx1"/>
                </a:solidFill>
              </a:rPr>
              <a:t>[0503 16:20:29.838629] 0x45a35940 (Debug) </a:t>
            </a:r>
            <a:r>
              <a:rPr lang="en-US" sz="1200" dirty="0" err="1" smtClean="0">
                <a:solidFill>
                  <a:schemeClr val="tx1"/>
                </a:solidFill>
              </a:rPr>
              <a:t>DmigFsDispatch</a:t>
            </a:r>
            <a:r>
              <a:rPr lang="en-US" sz="1200" dirty="0" smtClean="0">
                <a:solidFill>
                  <a:schemeClr val="tx1"/>
                </a:solidFill>
              </a:rPr>
              <a:t> replying PmsgQ:0x106b2020 local func-37 with msg_len-48 error-27</a:t>
            </a:r>
          </a:p>
          <a:p>
            <a:pPr>
              <a:buFontTx/>
              <a:buNone/>
            </a:pPr>
            <a:endParaRPr lang="en-US" sz="1200" dirty="0" smtClean="0">
              <a:solidFill>
                <a:schemeClr val="tx1"/>
              </a:solidFill>
            </a:endParaRPr>
          </a:p>
          <a:p>
            <a:pPr>
              <a:buFontTx/>
              <a:buNone/>
            </a:pPr>
            <a:r>
              <a:rPr lang="en-US" sz="1200" dirty="0" smtClean="0">
                <a:solidFill>
                  <a:schemeClr val="tx1"/>
                </a:solidFill>
              </a:rPr>
              <a:t>The function 37 translates to:</a:t>
            </a:r>
          </a:p>
          <a:p>
            <a:pPr>
              <a:buFontTx/>
              <a:buNone/>
            </a:pPr>
            <a:endParaRPr lang="en-US" sz="1200" dirty="0" smtClean="0">
              <a:solidFill>
                <a:schemeClr val="tx1"/>
              </a:solidFill>
            </a:endParaRPr>
          </a:p>
          <a:p>
            <a:pPr>
              <a:buFontTx/>
              <a:buNone/>
            </a:pPr>
            <a:r>
              <a:rPr lang="en-US" sz="1200" dirty="0" smtClean="0">
                <a:solidFill>
                  <a:schemeClr val="tx1"/>
                </a:solidFill>
              </a:rPr>
              <a:t>#define DM_FUNC_ROLL_EVENTFILE           37</a:t>
            </a:r>
          </a:p>
          <a:p>
            <a:pPr>
              <a:buFontTx/>
              <a:buNone/>
            </a:pPr>
            <a:endParaRPr lang="en-US" sz="1200" dirty="0" smtClean="0">
              <a:solidFill>
                <a:schemeClr val="tx1"/>
              </a:solidFill>
            </a:endParaRPr>
          </a:p>
          <a:p>
            <a:pPr>
              <a:buFontTx/>
              <a:buNone/>
            </a:pPr>
            <a:r>
              <a:rPr lang="en-US" sz="1200" dirty="0" smtClean="0">
                <a:solidFill>
                  <a:schemeClr val="tx1"/>
                </a:solidFill>
              </a:rPr>
              <a:t>The return code of 27 translates to:</a:t>
            </a:r>
          </a:p>
          <a:p>
            <a:pPr>
              <a:buFontTx/>
              <a:buNone/>
            </a:pPr>
            <a:endParaRPr lang="en-US" sz="1200" dirty="0" smtClean="0">
              <a:solidFill>
                <a:schemeClr val="tx1"/>
              </a:solidFill>
            </a:endParaRPr>
          </a:p>
          <a:p>
            <a:pPr>
              <a:buFontTx/>
              <a:buNone/>
            </a:pPr>
            <a:r>
              <a:rPr lang="en-US" sz="1200" dirty="0" smtClean="0">
                <a:solidFill>
                  <a:schemeClr val="tx1"/>
                </a:solidFill>
              </a:rPr>
              <a:t>#define EFBIG           27</a:t>
            </a:r>
          </a:p>
          <a:p>
            <a:pPr>
              <a:buFontTx/>
              <a:buNone/>
            </a:pPr>
            <a:endParaRPr lang="en-US" sz="1200" dirty="0" smtClean="0">
              <a:solidFill>
                <a:schemeClr val="tx1"/>
              </a:solidFill>
            </a:endParaRPr>
          </a:p>
          <a:p>
            <a:pPr>
              <a:buFontTx/>
              <a:buNone/>
            </a:pPr>
            <a:r>
              <a:rPr lang="en-US" sz="1200" dirty="0" smtClean="0">
                <a:solidFill>
                  <a:schemeClr val="tx1"/>
                </a:solidFill>
              </a:rPr>
              <a:t>These seemed to be odd messages for the </a:t>
            </a:r>
            <a:r>
              <a:rPr lang="en-US" sz="1200" dirty="0" err="1" smtClean="0">
                <a:solidFill>
                  <a:schemeClr val="tx1"/>
                </a:solidFill>
              </a:rPr>
              <a:t>fsm</a:t>
            </a:r>
            <a:r>
              <a:rPr lang="en-US" sz="1200" dirty="0" smtClean="0">
                <a:solidFill>
                  <a:schemeClr val="tx1"/>
                </a:solidFill>
              </a:rPr>
              <a:t> to be generating especially since everything had been restarted or had it?</a:t>
            </a:r>
          </a:p>
          <a:p>
            <a:pPr>
              <a:buFontTx/>
              <a:buNone/>
            </a:pPr>
            <a:endParaRPr lang="en-US" sz="1200" dirty="0" smtClean="0">
              <a:solidFill>
                <a:schemeClr val="tx1"/>
              </a:solidFill>
            </a:endParaRPr>
          </a:p>
          <a:p>
            <a:pPr>
              <a:buFontTx/>
              <a:buNone/>
            </a:pPr>
            <a:r>
              <a:rPr lang="en-US" sz="1200" dirty="0" smtClean="0">
                <a:solidFill>
                  <a:schemeClr val="tx1"/>
                </a:solidFill>
              </a:rPr>
              <a:t>It turned out that the TSM had been restarted on May 1</a:t>
            </a:r>
            <a:r>
              <a:rPr lang="en-US" sz="1200" baseline="30000" dirty="0" smtClean="0">
                <a:solidFill>
                  <a:schemeClr val="tx1"/>
                </a:solidFill>
              </a:rPr>
              <a:t>st</a:t>
            </a:r>
            <a:r>
              <a:rPr lang="en-US" sz="1200" dirty="0" smtClean="0">
                <a:solidFill>
                  <a:schemeClr val="tx1"/>
                </a:solidFill>
              </a:rPr>
              <a:t> but the file system software had last been started on March 5</a:t>
            </a:r>
            <a:r>
              <a:rPr lang="en-US" sz="1200" baseline="30000" dirty="0" smtClean="0">
                <a:solidFill>
                  <a:schemeClr val="tx1"/>
                </a:solidFill>
              </a:rPr>
              <a:t>th</a:t>
            </a:r>
            <a:r>
              <a:rPr lang="en-US" sz="1200" dirty="0" smtClean="0">
                <a:solidFill>
                  <a:schemeClr val="tx1"/>
                </a:solidFill>
              </a:rPr>
              <a:t>.  </a:t>
            </a:r>
          </a:p>
          <a:p>
            <a:pPr>
              <a:buFontTx/>
              <a:buNone/>
            </a:pPr>
            <a:r>
              <a:rPr lang="en-US" sz="1200" dirty="0" smtClean="0">
                <a:solidFill>
                  <a:schemeClr val="tx1"/>
                </a:solidFill>
              </a:rPr>
              <a:t>This meant that the </a:t>
            </a:r>
            <a:r>
              <a:rPr lang="en-US" sz="1200" dirty="0" err="1" smtClean="0">
                <a:solidFill>
                  <a:schemeClr val="tx1"/>
                </a:solidFill>
              </a:rPr>
              <a:t>fsm</a:t>
            </a:r>
            <a:r>
              <a:rPr lang="en-US" sz="1200" dirty="0" smtClean="0">
                <a:solidFill>
                  <a:schemeClr val="tx1"/>
                </a:solidFill>
              </a:rPr>
              <a:t> was dealing with file descriptors when the root file system had filled up.  Some of those files no </a:t>
            </a:r>
          </a:p>
          <a:p>
            <a:pPr>
              <a:buFontTx/>
              <a:buNone/>
            </a:pPr>
            <a:r>
              <a:rPr lang="en-US" sz="1200" dirty="0" smtClean="0">
                <a:solidFill>
                  <a:schemeClr val="tx1"/>
                </a:solidFill>
              </a:rPr>
              <a:t>longer existed because they had been removed.  In other words the FSM was dealing with old file descriptors.</a:t>
            </a:r>
          </a:p>
          <a:p>
            <a:pPr>
              <a:buFontTx/>
              <a:buNone/>
            </a:pPr>
            <a:endParaRPr lang="en-US" sz="1200" dirty="0" smtClean="0">
              <a:solidFill>
                <a:schemeClr val="tx1"/>
              </a:solidFill>
            </a:endParaRPr>
          </a:p>
          <a:p>
            <a:pPr>
              <a:buFontTx/>
              <a:buNone/>
            </a:pPr>
            <a:r>
              <a:rPr lang="en-US" sz="1200" b="1" dirty="0" smtClean="0">
                <a:solidFill>
                  <a:schemeClr val="tx1"/>
                </a:solidFill>
              </a:rPr>
              <a:t>Solution</a:t>
            </a:r>
            <a:r>
              <a:rPr lang="en-US" sz="1200" dirty="0" smtClean="0">
                <a:solidFill>
                  <a:schemeClr val="tx1"/>
                </a:solidFill>
              </a:rPr>
              <a:t>: All services were restarted.  Rebuild policies were issued.  Files started being stored to tape.</a:t>
            </a:r>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38</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smtClean="0"/>
              <a:t>Use the Source LUKE!</a:t>
            </a:r>
          </a:p>
        </p:txBody>
      </p:sp>
      <p:sp>
        <p:nvSpPr>
          <p:cNvPr id="34819" name="Content Placeholder 2"/>
          <p:cNvSpPr>
            <a:spLocks noGrp="1"/>
          </p:cNvSpPr>
          <p:nvPr>
            <p:ph idx="1"/>
          </p:nvPr>
        </p:nvSpPr>
        <p:spPr>
          <a:xfrm>
            <a:off x="301624" y="1143000"/>
            <a:ext cx="8537575" cy="5029200"/>
          </a:xfrm>
        </p:spPr>
        <p:txBody>
          <a:bodyPr/>
          <a:lstStyle/>
          <a:p>
            <a:pPr>
              <a:buFontTx/>
              <a:buNone/>
            </a:pPr>
            <a:endParaRPr lang="en-US" sz="1000" dirty="0" smtClean="0">
              <a:solidFill>
                <a:schemeClr val="tx1"/>
              </a:solidFill>
            </a:endParaRPr>
          </a:p>
          <a:p>
            <a:pPr>
              <a:buFontTx/>
              <a:buNone/>
            </a:pPr>
            <a:r>
              <a:rPr lang="en-US" sz="2000" dirty="0" smtClean="0">
                <a:solidFill>
                  <a:schemeClr val="tx1"/>
                </a:solidFill>
              </a:rPr>
              <a:t>This my pitch to encourage you to start getting into the source code that </a:t>
            </a:r>
          </a:p>
          <a:p>
            <a:pPr>
              <a:buFontTx/>
              <a:buNone/>
            </a:pPr>
            <a:r>
              <a:rPr lang="en-US" sz="2000" dirty="0" smtClean="0">
                <a:solidFill>
                  <a:schemeClr val="tx1"/>
                </a:solidFill>
              </a:rPr>
              <a:t>makes up StorNext.  It provides the definitive answer as to how things </a:t>
            </a:r>
          </a:p>
          <a:p>
            <a:pPr>
              <a:buFontTx/>
              <a:buNone/>
            </a:pPr>
            <a:r>
              <a:rPr lang="en-US" sz="2000" dirty="0" smtClean="0">
                <a:solidFill>
                  <a:schemeClr val="tx1"/>
                </a:solidFill>
              </a:rPr>
              <a:t>work.  It helps to understand how data flows through the system.  This </a:t>
            </a:r>
          </a:p>
          <a:p>
            <a:pPr>
              <a:buFontTx/>
              <a:buNone/>
            </a:pPr>
            <a:r>
              <a:rPr lang="en-US" sz="2000" dirty="0" smtClean="0">
                <a:solidFill>
                  <a:schemeClr val="tx1"/>
                </a:solidFill>
              </a:rPr>
              <a:t>knowledge is extremely beneficial in solving problems.</a:t>
            </a:r>
          </a:p>
          <a:p>
            <a:pPr>
              <a:buFontTx/>
              <a:buNone/>
            </a:pPr>
            <a:endParaRPr lang="en-US" sz="2000" dirty="0" smtClean="0">
              <a:solidFill>
                <a:schemeClr val="tx1"/>
              </a:solidFill>
            </a:endParaRPr>
          </a:p>
          <a:p>
            <a:pPr>
              <a:buFontTx/>
              <a:buNone/>
            </a:pPr>
            <a:r>
              <a:rPr lang="en-US" sz="2000" dirty="0" smtClean="0">
                <a:solidFill>
                  <a:schemeClr val="tx1"/>
                </a:solidFill>
              </a:rPr>
              <a:t>Source code is under source control with a management tool called </a:t>
            </a:r>
          </a:p>
          <a:p>
            <a:pPr>
              <a:buFontTx/>
              <a:buNone/>
            </a:pPr>
            <a:r>
              <a:rPr lang="en-US" sz="2000" dirty="0" smtClean="0">
                <a:solidFill>
                  <a:schemeClr val="tx1"/>
                </a:solidFill>
              </a:rPr>
              <a:t>subversion.</a:t>
            </a:r>
          </a:p>
          <a:p>
            <a:pPr>
              <a:buFontTx/>
              <a:buNone/>
            </a:pPr>
            <a:endParaRPr lang="en-US" sz="2000" dirty="0" smtClean="0">
              <a:solidFill>
                <a:schemeClr val="tx1"/>
              </a:solidFill>
            </a:endParaRPr>
          </a:p>
          <a:p>
            <a:pPr>
              <a:buFontTx/>
              <a:buNone/>
            </a:pPr>
            <a:r>
              <a:rPr lang="en-US" sz="2000" dirty="0" smtClean="0">
                <a:solidFill>
                  <a:schemeClr val="tx1"/>
                </a:solidFill>
              </a:rPr>
              <a:t>You don’t need to be a developer to pull a source tree for reading </a:t>
            </a:r>
          </a:p>
          <a:p>
            <a:pPr>
              <a:buFontTx/>
              <a:buNone/>
            </a:pPr>
            <a:r>
              <a:rPr lang="en-US" sz="2000" dirty="0" smtClean="0">
                <a:solidFill>
                  <a:schemeClr val="tx1"/>
                </a:solidFill>
              </a:rPr>
              <a:t>purposes.</a:t>
            </a:r>
          </a:p>
          <a:p>
            <a:pPr>
              <a:buFontTx/>
              <a:buNone/>
            </a:pPr>
            <a:endParaRPr lang="en-US" sz="2000" dirty="0" smtClean="0">
              <a:solidFill>
                <a:schemeClr val="tx1"/>
              </a:solidFill>
            </a:endParaRPr>
          </a:p>
          <a:p>
            <a:pPr>
              <a:buFontTx/>
              <a:buNone/>
            </a:pPr>
            <a:r>
              <a:rPr lang="en-US" sz="2000" dirty="0" smtClean="0">
                <a:solidFill>
                  <a:schemeClr val="tx1"/>
                </a:solidFill>
              </a:rPr>
              <a:t>There are different branches relating to the different release levels of </a:t>
            </a:r>
          </a:p>
          <a:p>
            <a:pPr>
              <a:buFontTx/>
              <a:buNone/>
            </a:pPr>
            <a:r>
              <a:rPr lang="en-US" sz="2000" dirty="0" err="1" smtClean="0">
                <a:solidFill>
                  <a:schemeClr val="tx1"/>
                </a:solidFill>
              </a:rPr>
              <a:t>StorNext</a:t>
            </a:r>
            <a:r>
              <a:rPr lang="en-US" sz="2000" dirty="0" smtClean="0">
                <a:solidFill>
                  <a:schemeClr val="tx1"/>
                </a:solidFill>
              </a:rPr>
              <a:t>.</a:t>
            </a:r>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39</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p:txBody>
          <a:bodyPr/>
          <a:lstStyle/>
          <a:p>
            <a:pPr>
              <a:buFont typeface="Wingdings" charset="2"/>
              <a:buNone/>
              <a:defRPr/>
            </a:pPr>
            <a:r>
              <a:rPr lang="en-US" dirty="0" smtClean="0"/>
              <a:t>Getting Started</a:t>
            </a:r>
            <a:endParaRPr dirty="0"/>
          </a:p>
        </p:txBody>
      </p:sp>
      <p:sp>
        <p:nvSpPr>
          <p:cNvPr id="29699" name="Title 5"/>
          <p:cNvSpPr>
            <a:spLocks noGrp="1"/>
          </p:cNvSpPr>
          <p:nvPr>
            <p:ph type="title"/>
          </p:nvPr>
        </p:nvSpPr>
        <p:spPr>
          <a:xfrm>
            <a:off x="874713" y="1066800"/>
            <a:ext cx="7772400" cy="639763"/>
          </a:xfrm>
        </p:spPr>
        <p:txBody>
          <a:bodyPr/>
          <a:lstStyle/>
          <a:p>
            <a:r>
              <a:rPr dirty="0" smtClean="0"/>
              <a:t> </a:t>
            </a:r>
            <a:br>
              <a:rPr dirty="0" smtClean="0"/>
            </a:br>
            <a:r>
              <a:rPr dirty="0" smtClean="0"/>
              <a:t>Introduction</a:t>
            </a:r>
          </a:p>
        </p:txBody>
      </p:sp>
      <p:pic>
        <p:nvPicPr>
          <p:cNvPr id="29700" name="Picture 34" descr="Z:\images\Software\StorNext\StorNext_monitor.png"/>
          <p:cNvPicPr>
            <a:picLocks noChangeAspect="1" noChangeArrowheads="1"/>
          </p:cNvPicPr>
          <p:nvPr/>
        </p:nvPicPr>
        <p:blipFill>
          <a:blip r:embed="rId2" cstate="print"/>
          <a:srcRect/>
          <a:stretch>
            <a:fillRect/>
          </a:stretch>
        </p:blipFill>
        <p:spPr bwMode="auto">
          <a:xfrm>
            <a:off x="2533650" y="2455863"/>
            <a:ext cx="3851275" cy="3043237"/>
          </a:xfrm>
          <a:prstGeom prst="rect">
            <a:avLst/>
          </a:prstGeom>
          <a:noFill/>
          <a:ln w="9525">
            <a:noFill/>
            <a:miter lim="800000"/>
            <a:headEnd/>
            <a:tailEnd/>
          </a:ln>
        </p:spPr>
      </p:pic>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dirty="0" smtClean="0"/>
              <a:t>Checking Out a Source Tree</a:t>
            </a:r>
          </a:p>
        </p:txBody>
      </p:sp>
      <p:sp>
        <p:nvSpPr>
          <p:cNvPr id="35843" name="Content Placeholder 2"/>
          <p:cNvSpPr>
            <a:spLocks noGrp="1"/>
          </p:cNvSpPr>
          <p:nvPr>
            <p:ph idx="1"/>
          </p:nvPr>
        </p:nvSpPr>
        <p:spPr>
          <a:xfrm>
            <a:off x="301625" y="1066800"/>
            <a:ext cx="7543800" cy="5029200"/>
          </a:xfrm>
        </p:spPr>
        <p:txBody>
          <a:bodyPr/>
          <a:lstStyle/>
          <a:p>
            <a:pPr>
              <a:buFontTx/>
              <a:buNone/>
            </a:pPr>
            <a:r>
              <a:rPr lang="en-US" sz="1200" dirty="0" smtClean="0">
                <a:solidFill>
                  <a:schemeClr val="tx1"/>
                </a:solidFill>
              </a:rPr>
              <a:t>[</a:t>
            </a:r>
            <a:r>
              <a:rPr lang="en-US" sz="1200" dirty="0" err="1" smtClean="0">
                <a:solidFill>
                  <a:schemeClr val="tx1"/>
                </a:solidFill>
              </a:rPr>
              <a:t>scole@tumbleweed</a:t>
            </a:r>
            <a:r>
              <a:rPr lang="en-US" sz="1200" dirty="0" smtClean="0">
                <a:solidFill>
                  <a:schemeClr val="tx1"/>
                </a:solidFill>
              </a:rPr>
              <a:t> sandbox]$ </a:t>
            </a:r>
            <a:r>
              <a:rPr lang="en-US" sz="1200" dirty="0" err="1" smtClean="0">
                <a:solidFill>
                  <a:schemeClr val="tx1"/>
                </a:solidFill>
              </a:rPr>
              <a:t>mkdir</a:t>
            </a:r>
            <a:r>
              <a:rPr lang="en-US" sz="1200" dirty="0" smtClean="0">
                <a:solidFill>
                  <a:schemeClr val="tx1"/>
                </a:solidFill>
              </a:rPr>
              <a:t> sample42X</a:t>
            </a:r>
          </a:p>
          <a:p>
            <a:pPr>
              <a:buFontTx/>
              <a:buNone/>
            </a:pPr>
            <a:r>
              <a:rPr lang="en-US" sz="1200" dirty="0" smtClean="0">
                <a:solidFill>
                  <a:schemeClr val="tx1"/>
                </a:solidFill>
              </a:rPr>
              <a:t>[</a:t>
            </a:r>
            <a:r>
              <a:rPr lang="en-US" sz="1200" dirty="0" err="1" smtClean="0">
                <a:solidFill>
                  <a:schemeClr val="tx1"/>
                </a:solidFill>
              </a:rPr>
              <a:t>scole@tumbleweed</a:t>
            </a:r>
            <a:r>
              <a:rPr lang="en-US" sz="1200" dirty="0" smtClean="0">
                <a:solidFill>
                  <a:schemeClr val="tx1"/>
                </a:solidFill>
              </a:rPr>
              <a:t> sandbox]$ </a:t>
            </a:r>
            <a:r>
              <a:rPr lang="en-US" sz="1200" dirty="0" err="1" smtClean="0">
                <a:solidFill>
                  <a:schemeClr val="tx1"/>
                </a:solidFill>
              </a:rPr>
              <a:t>cd</a:t>
            </a:r>
            <a:r>
              <a:rPr lang="en-US" sz="1200" dirty="0" smtClean="0">
                <a:solidFill>
                  <a:schemeClr val="tx1"/>
                </a:solidFill>
              </a:rPr>
              <a:t> sample42X</a:t>
            </a:r>
          </a:p>
          <a:p>
            <a:pPr>
              <a:buFontTx/>
              <a:buNone/>
            </a:pPr>
            <a:r>
              <a:rPr lang="en-US" sz="1200" dirty="0" smtClean="0">
                <a:solidFill>
                  <a:schemeClr val="tx1"/>
                </a:solidFill>
              </a:rPr>
              <a:t>[</a:t>
            </a:r>
            <a:r>
              <a:rPr lang="en-US" sz="1200" dirty="0" err="1" smtClean="0">
                <a:solidFill>
                  <a:schemeClr val="tx1"/>
                </a:solidFill>
              </a:rPr>
              <a:t>scole@tumbleweed</a:t>
            </a:r>
            <a:r>
              <a:rPr lang="en-US" sz="1200" dirty="0" smtClean="0">
                <a:solidFill>
                  <a:schemeClr val="tx1"/>
                </a:solidFill>
              </a:rPr>
              <a:t> sample42X]$ </a:t>
            </a:r>
            <a:r>
              <a:rPr lang="en-US" sz="1200" dirty="0" err="1" smtClean="0">
                <a:solidFill>
                  <a:schemeClr val="tx1"/>
                </a:solidFill>
              </a:rPr>
              <a:t>pwd</a:t>
            </a:r>
            <a:endParaRPr lang="en-US" sz="1200" dirty="0" smtClean="0">
              <a:solidFill>
                <a:schemeClr val="tx1"/>
              </a:solidFill>
            </a:endParaRPr>
          </a:p>
          <a:p>
            <a:pPr>
              <a:buFontTx/>
              <a:buNone/>
            </a:pPr>
            <a:r>
              <a:rPr lang="en-US" sz="1200" dirty="0" smtClean="0">
                <a:solidFill>
                  <a:schemeClr val="tx1"/>
                </a:solidFill>
              </a:rPr>
              <a:t>/sandbox/sample42X</a:t>
            </a:r>
          </a:p>
          <a:p>
            <a:pPr>
              <a:buFontTx/>
              <a:buNone/>
            </a:pPr>
            <a:r>
              <a:rPr lang="en-US" sz="1200" dirty="0" smtClean="0">
                <a:solidFill>
                  <a:schemeClr val="tx1"/>
                </a:solidFill>
              </a:rPr>
              <a:t>[</a:t>
            </a:r>
            <a:r>
              <a:rPr lang="en-US" sz="1200" dirty="0" err="1" smtClean="0">
                <a:solidFill>
                  <a:schemeClr val="tx1"/>
                </a:solidFill>
              </a:rPr>
              <a:t>scole@tumbleweed</a:t>
            </a:r>
            <a:r>
              <a:rPr lang="en-US" sz="1200" dirty="0" smtClean="0">
                <a:solidFill>
                  <a:schemeClr val="tx1"/>
                </a:solidFill>
              </a:rPr>
              <a:t> sample42X]$ </a:t>
            </a:r>
            <a:r>
              <a:rPr lang="en-US" sz="1200" dirty="0" err="1" smtClean="0">
                <a:solidFill>
                  <a:schemeClr val="tx1"/>
                </a:solidFill>
              </a:rPr>
              <a:t>svn</a:t>
            </a:r>
            <a:r>
              <a:rPr lang="en-US" sz="1200" dirty="0" smtClean="0">
                <a:solidFill>
                  <a:schemeClr val="tx1"/>
                </a:solidFill>
              </a:rPr>
              <a:t> co svn://bo.quantum.com/jo/branches/4.2.2/sn</a:t>
            </a:r>
          </a:p>
          <a:p>
            <a:pPr>
              <a:buFontTx/>
              <a:buNone/>
            </a:pPr>
            <a:r>
              <a:rPr lang="en-US" sz="1200" dirty="0" smtClean="0">
                <a:solidFill>
                  <a:schemeClr val="tx1"/>
                </a:solidFill>
              </a:rPr>
              <a:t>.</a:t>
            </a:r>
          </a:p>
          <a:p>
            <a:pPr>
              <a:buFontTx/>
              <a:buNone/>
            </a:pPr>
            <a:r>
              <a:rPr lang="en-US" sz="1200" dirty="0" smtClean="0">
                <a:solidFill>
                  <a:schemeClr val="tx1"/>
                </a:solidFill>
              </a:rPr>
              <a:t>.</a:t>
            </a:r>
          </a:p>
          <a:p>
            <a:pPr>
              <a:buFontTx/>
              <a:buNone/>
            </a:pPr>
            <a:r>
              <a:rPr lang="en-US" sz="1200" dirty="0" smtClean="0">
                <a:solidFill>
                  <a:schemeClr val="tx1"/>
                </a:solidFill>
              </a:rPr>
              <a:t>.</a:t>
            </a:r>
          </a:p>
          <a:p>
            <a:pPr>
              <a:buFontTx/>
              <a:buNone/>
            </a:pPr>
            <a:r>
              <a:rPr lang="en-US" sz="1200" dirty="0" smtClean="0">
                <a:solidFill>
                  <a:schemeClr val="tx1"/>
                </a:solidFill>
              </a:rPr>
              <a:t>This checks out the whole </a:t>
            </a:r>
            <a:r>
              <a:rPr lang="en-US" sz="1200" dirty="0" err="1" smtClean="0">
                <a:solidFill>
                  <a:schemeClr val="tx1"/>
                </a:solidFill>
              </a:rPr>
              <a:t>StorNext</a:t>
            </a:r>
            <a:r>
              <a:rPr lang="en-US" sz="1200" dirty="0" smtClean="0">
                <a:solidFill>
                  <a:schemeClr val="tx1"/>
                </a:solidFill>
              </a:rPr>
              <a:t> source tree…</a:t>
            </a:r>
          </a:p>
          <a:p>
            <a:pPr>
              <a:buFontTx/>
              <a:buNone/>
            </a:pPr>
            <a:r>
              <a:rPr lang="en-US" sz="1200" dirty="0" smtClean="0">
                <a:solidFill>
                  <a:schemeClr val="tx1"/>
                </a:solidFill>
              </a:rPr>
              <a:t>.</a:t>
            </a:r>
          </a:p>
          <a:p>
            <a:pPr>
              <a:buFontTx/>
              <a:buNone/>
            </a:pPr>
            <a:r>
              <a:rPr lang="en-US" sz="1200" dirty="0" smtClean="0">
                <a:solidFill>
                  <a:schemeClr val="tx1"/>
                </a:solidFill>
              </a:rPr>
              <a:t>A    </a:t>
            </a:r>
            <a:r>
              <a:rPr lang="en-US" sz="1200" dirty="0" err="1" smtClean="0">
                <a:solidFill>
                  <a:schemeClr val="tx1"/>
                </a:solidFill>
              </a:rPr>
              <a:t>sn</a:t>
            </a:r>
            <a:r>
              <a:rPr lang="en-US" sz="1200" dirty="0" smtClean="0">
                <a:solidFill>
                  <a:schemeClr val="tx1"/>
                </a:solidFill>
              </a:rPr>
              <a:t>/examples/</a:t>
            </a:r>
            <a:r>
              <a:rPr lang="en-US" sz="1200" dirty="0" err="1" smtClean="0">
                <a:solidFill>
                  <a:schemeClr val="tx1"/>
                </a:solidFill>
              </a:rPr>
              <a:t>SNAPITest</a:t>
            </a:r>
            <a:r>
              <a:rPr lang="en-US" sz="1200" dirty="0" smtClean="0">
                <a:solidFill>
                  <a:schemeClr val="tx1"/>
                </a:solidFill>
              </a:rPr>
              <a:t>/</a:t>
            </a:r>
            <a:r>
              <a:rPr lang="en-US" sz="1200" dirty="0" err="1" smtClean="0">
                <a:solidFill>
                  <a:schemeClr val="tx1"/>
                </a:solidFill>
              </a:rPr>
              <a:t>SNAPITest</a:t>
            </a:r>
            <a:r>
              <a:rPr lang="en-US" sz="1200" dirty="0" smtClean="0">
                <a:solidFill>
                  <a:schemeClr val="tx1"/>
                </a:solidFill>
              </a:rPr>
              <a:t>/</a:t>
            </a:r>
            <a:r>
              <a:rPr lang="en-US" sz="1200" dirty="0" err="1" smtClean="0">
                <a:solidFill>
                  <a:schemeClr val="tx1"/>
                </a:solidFill>
              </a:rPr>
              <a:t>MediaMoveInfoWindow.cs</a:t>
            </a:r>
            <a:endParaRPr lang="en-US" sz="1200" dirty="0" smtClean="0">
              <a:solidFill>
                <a:schemeClr val="tx1"/>
              </a:solidFill>
            </a:endParaRPr>
          </a:p>
          <a:p>
            <a:pPr>
              <a:buFontTx/>
              <a:buNone/>
            </a:pPr>
            <a:r>
              <a:rPr lang="en-US" sz="1200" dirty="0" smtClean="0">
                <a:solidFill>
                  <a:schemeClr val="tx1"/>
                </a:solidFill>
              </a:rPr>
              <a:t>A    </a:t>
            </a:r>
            <a:r>
              <a:rPr lang="en-US" sz="1200" dirty="0" err="1" smtClean="0">
                <a:solidFill>
                  <a:schemeClr val="tx1"/>
                </a:solidFill>
              </a:rPr>
              <a:t>sn</a:t>
            </a:r>
            <a:r>
              <a:rPr lang="en-US" sz="1200" dirty="0" smtClean="0">
                <a:solidFill>
                  <a:schemeClr val="tx1"/>
                </a:solidFill>
              </a:rPr>
              <a:t>/examples/</a:t>
            </a:r>
            <a:r>
              <a:rPr lang="en-US" sz="1200" dirty="0" err="1" smtClean="0">
                <a:solidFill>
                  <a:schemeClr val="tx1"/>
                </a:solidFill>
              </a:rPr>
              <a:t>SNAPITest</a:t>
            </a:r>
            <a:r>
              <a:rPr lang="en-US" sz="1200" dirty="0" smtClean="0">
                <a:solidFill>
                  <a:schemeClr val="tx1"/>
                </a:solidFill>
              </a:rPr>
              <a:t>/</a:t>
            </a:r>
            <a:r>
              <a:rPr lang="en-US" sz="1200" dirty="0" err="1" smtClean="0">
                <a:solidFill>
                  <a:schemeClr val="tx1"/>
                </a:solidFill>
              </a:rPr>
              <a:t>SNAPITest</a:t>
            </a:r>
            <a:r>
              <a:rPr lang="en-US" sz="1200" dirty="0" smtClean="0">
                <a:solidFill>
                  <a:schemeClr val="tx1"/>
                </a:solidFill>
              </a:rPr>
              <a:t>/</a:t>
            </a:r>
            <a:r>
              <a:rPr lang="en-US" sz="1200" dirty="0" err="1" smtClean="0">
                <a:solidFill>
                  <a:schemeClr val="tx1"/>
                </a:solidFill>
              </a:rPr>
              <a:t>CancelOperationWindow.resx</a:t>
            </a:r>
            <a:endParaRPr lang="en-US" sz="1200" dirty="0" smtClean="0">
              <a:solidFill>
                <a:schemeClr val="tx1"/>
              </a:solidFill>
            </a:endParaRPr>
          </a:p>
          <a:p>
            <a:pPr>
              <a:buFontTx/>
              <a:buNone/>
            </a:pPr>
            <a:r>
              <a:rPr lang="en-US" sz="1200" dirty="0" smtClean="0">
                <a:solidFill>
                  <a:schemeClr val="tx1"/>
                </a:solidFill>
              </a:rPr>
              <a:t>A    </a:t>
            </a:r>
            <a:r>
              <a:rPr lang="en-US" sz="1200" dirty="0" err="1" smtClean="0">
                <a:solidFill>
                  <a:schemeClr val="tx1"/>
                </a:solidFill>
              </a:rPr>
              <a:t>sn</a:t>
            </a:r>
            <a:r>
              <a:rPr lang="en-US" sz="1200" dirty="0" smtClean="0">
                <a:solidFill>
                  <a:schemeClr val="tx1"/>
                </a:solidFill>
              </a:rPr>
              <a:t>/examples/</a:t>
            </a:r>
            <a:r>
              <a:rPr lang="en-US" sz="1200" dirty="0" err="1" smtClean="0">
                <a:solidFill>
                  <a:schemeClr val="tx1"/>
                </a:solidFill>
              </a:rPr>
              <a:t>SNAPITest</a:t>
            </a:r>
            <a:r>
              <a:rPr lang="en-US" sz="1200" dirty="0" smtClean="0">
                <a:solidFill>
                  <a:schemeClr val="tx1"/>
                </a:solidFill>
              </a:rPr>
              <a:t>/README.txt</a:t>
            </a:r>
          </a:p>
          <a:p>
            <a:pPr>
              <a:buFontTx/>
              <a:buNone/>
            </a:pPr>
            <a:r>
              <a:rPr lang="en-US" sz="1200" dirty="0" smtClean="0">
                <a:solidFill>
                  <a:schemeClr val="tx1"/>
                </a:solidFill>
              </a:rPr>
              <a:t> U   </a:t>
            </a:r>
            <a:r>
              <a:rPr lang="en-US" sz="1200" dirty="0" err="1" smtClean="0">
                <a:solidFill>
                  <a:schemeClr val="tx1"/>
                </a:solidFill>
              </a:rPr>
              <a:t>sn</a:t>
            </a:r>
            <a:endParaRPr lang="en-US" sz="1200" dirty="0" smtClean="0">
              <a:solidFill>
                <a:schemeClr val="tx1"/>
              </a:solidFill>
            </a:endParaRPr>
          </a:p>
          <a:p>
            <a:pPr>
              <a:buFontTx/>
              <a:buNone/>
            </a:pPr>
            <a:r>
              <a:rPr lang="en-US" sz="1200" dirty="0" smtClean="0">
                <a:solidFill>
                  <a:schemeClr val="tx1"/>
                </a:solidFill>
              </a:rPr>
              <a:t>Checked out revision 25729.</a:t>
            </a:r>
          </a:p>
          <a:p>
            <a:pPr>
              <a:buFontTx/>
              <a:buNone/>
            </a:pPr>
            <a:endParaRPr lang="en-US" sz="1200" dirty="0" smtClean="0">
              <a:solidFill>
                <a:schemeClr val="tx1"/>
              </a:solidFill>
            </a:endParaRPr>
          </a:p>
          <a:p>
            <a:pPr>
              <a:buFontTx/>
              <a:buNone/>
            </a:pPr>
            <a:r>
              <a:rPr lang="en-US" sz="1200" dirty="0" smtClean="0">
                <a:solidFill>
                  <a:schemeClr val="tx1"/>
                </a:solidFill>
              </a:rPr>
              <a:t>Sample subdirectories under </a:t>
            </a:r>
            <a:r>
              <a:rPr lang="en-US" sz="1200" dirty="0" err="1" smtClean="0">
                <a:solidFill>
                  <a:schemeClr val="tx1"/>
                </a:solidFill>
              </a:rPr>
              <a:t>sn</a:t>
            </a:r>
            <a:endParaRPr lang="en-US" sz="1200" dirty="0" smtClean="0">
              <a:solidFill>
                <a:schemeClr val="tx1"/>
              </a:solidFill>
            </a:endParaRPr>
          </a:p>
          <a:p>
            <a:pPr>
              <a:buFontTx/>
              <a:buNone/>
            </a:pPr>
            <a:endParaRPr lang="en-US" sz="1200" dirty="0" smtClean="0">
              <a:solidFill>
                <a:schemeClr val="tx1"/>
              </a:solidFill>
            </a:endParaRPr>
          </a:p>
          <a:p>
            <a:pPr>
              <a:buFontTx/>
              <a:buNone/>
            </a:pPr>
            <a:r>
              <a:rPr lang="en-US" sz="1200" dirty="0" smtClean="0">
                <a:solidFill>
                  <a:schemeClr val="tx1"/>
                </a:solidFill>
              </a:rPr>
              <a:t>[</a:t>
            </a:r>
            <a:r>
              <a:rPr lang="en-US" sz="1200" dirty="0" err="1" smtClean="0">
                <a:solidFill>
                  <a:schemeClr val="tx1"/>
                </a:solidFill>
              </a:rPr>
              <a:t>scole@tumbleweed</a:t>
            </a:r>
            <a:r>
              <a:rPr lang="en-US" sz="1200" dirty="0" smtClean="0">
                <a:solidFill>
                  <a:schemeClr val="tx1"/>
                </a:solidFill>
              </a:rPr>
              <a:t> </a:t>
            </a:r>
            <a:r>
              <a:rPr lang="en-US" sz="1200" dirty="0" err="1" smtClean="0">
                <a:solidFill>
                  <a:schemeClr val="tx1"/>
                </a:solidFill>
              </a:rPr>
              <a:t>sn</a:t>
            </a:r>
            <a:r>
              <a:rPr lang="en-US" sz="1200" dirty="0" smtClean="0">
                <a:solidFill>
                  <a:schemeClr val="tx1"/>
                </a:solidFill>
              </a:rPr>
              <a:t>]$ </a:t>
            </a:r>
            <a:r>
              <a:rPr lang="en-US" sz="1200" dirty="0" err="1" smtClean="0">
                <a:solidFill>
                  <a:schemeClr val="tx1"/>
                </a:solidFill>
              </a:rPr>
              <a:t>ls</a:t>
            </a:r>
            <a:endParaRPr lang="en-US" sz="1200" dirty="0" smtClean="0">
              <a:solidFill>
                <a:schemeClr val="tx1"/>
              </a:solidFill>
            </a:endParaRPr>
          </a:p>
          <a:p>
            <a:pPr>
              <a:buFontTx/>
              <a:buNone/>
            </a:pPr>
            <a:r>
              <a:rPr lang="en-US" sz="1200" dirty="0" err="1" smtClean="0">
                <a:solidFill>
                  <a:schemeClr val="tx1"/>
                </a:solidFill>
              </a:rPr>
              <a:t>buildinfo</a:t>
            </a:r>
            <a:r>
              <a:rPr lang="en-US" sz="1200" dirty="0" smtClean="0">
                <a:solidFill>
                  <a:schemeClr val="tx1"/>
                </a:solidFill>
              </a:rPr>
              <a:t>       </a:t>
            </a:r>
            <a:r>
              <a:rPr lang="en-US" sz="1200" dirty="0" err="1" smtClean="0">
                <a:solidFill>
                  <a:schemeClr val="tx1"/>
                </a:solidFill>
              </a:rPr>
              <a:t>emasslog</a:t>
            </a:r>
            <a:r>
              <a:rPr lang="en-US" sz="1200" dirty="0" smtClean="0">
                <a:solidFill>
                  <a:schemeClr val="tx1"/>
                </a:solidFill>
              </a:rPr>
              <a:t>      </a:t>
            </a:r>
            <a:r>
              <a:rPr lang="en-US" sz="1200" dirty="0" err="1" smtClean="0">
                <a:solidFill>
                  <a:schemeClr val="tx1"/>
                </a:solidFill>
              </a:rPr>
              <a:t>last_build</a:t>
            </a:r>
            <a:r>
              <a:rPr lang="en-US" sz="1200" dirty="0" smtClean="0">
                <a:solidFill>
                  <a:schemeClr val="tx1"/>
                </a:solidFill>
              </a:rPr>
              <a:t>  </a:t>
            </a:r>
            <a:r>
              <a:rPr lang="en-US" sz="1200" dirty="0" err="1" smtClean="0">
                <a:solidFill>
                  <a:schemeClr val="tx1"/>
                </a:solidFill>
              </a:rPr>
              <a:t>offlinenotify</a:t>
            </a:r>
            <a:r>
              <a:rPr lang="en-US" sz="1200" dirty="0" smtClean="0">
                <a:solidFill>
                  <a:schemeClr val="tx1"/>
                </a:solidFill>
              </a:rPr>
              <a:t>  </a:t>
            </a:r>
            <a:r>
              <a:rPr lang="en-US" sz="1200" dirty="0" err="1" smtClean="0">
                <a:solidFill>
                  <a:schemeClr val="tx1"/>
                </a:solidFill>
              </a:rPr>
              <a:t>scmlib</a:t>
            </a:r>
            <a:r>
              <a:rPr lang="en-US" sz="1200" dirty="0" smtClean="0">
                <a:solidFill>
                  <a:schemeClr val="tx1"/>
                </a:solidFill>
              </a:rPr>
              <a:t>   </a:t>
            </a:r>
            <a:r>
              <a:rPr lang="en-US" sz="1200" dirty="0" err="1" smtClean="0">
                <a:solidFill>
                  <a:schemeClr val="tx1"/>
                </a:solidFill>
              </a:rPr>
              <a:t>tsm</a:t>
            </a:r>
            <a:endParaRPr lang="en-US" sz="1200" dirty="0" smtClean="0">
              <a:solidFill>
                <a:schemeClr val="tx1"/>
              </a:solidFill>
            </a:endParaRPr>
          </a:p>
          <a:p>
            <a:pPr>
              <a:buFontTx/>
              <a:buNone/>
            </a:pPr>
            <a:r>
              <a:rPr lang="en-US" sz="1200" dirty="0" err="1" smtClean="0">
                <a:solidFill>
                  <a:schemeClr val="tx1"/>
                </a:solidFill>
              </a:rPr>
              <a:t>cmake</a:t>
            </a:r>
            <a:r>
              <a:rPr lang="en-US" sz="1200" dirty="0" smtClean="0">
                <a:solidFill>
                  <a:schemeClr val="tx1"/>
                </a:solidFill>
              </a:rPr>
              <a:t>           examples      </a:t>
            </a:r>
            <a:r>
              <a:rPr lang="en-US" sz="1200" dirty="0" err="1" smtClean="0">
                <a:solidFill>
                  <a:schemeClr val="tx1"/>
                </a:solidFill>
              </a:rPr>
              <a:t>makedefs</a:t>
            </a:r>
            <a:r>
              <a:rPr lang="en-US" sz="1200" dirty="0" smtClean="0">
                <a:solidFill>
                  <a:schemeClr val="tx1"/>
                </a:solidFill>
              </a:rPr>
              <a:t>    </a:t>
            </a:r>
            <a:r>
              <a:rPr lang="en-US" sz="1200" dirty="0" err="1" smtClean="0">
                <a:solidFill>
                  <a:schemeClr val="tx1"/>
                </a:solidFill>
              </a:rPr>
              <a:t>perl</a:t>
            </a:r>
            <a:r>
              <a:rPr lang="en-US" sz="1200" dirty="0" smtClean="0">
                <a:solidFill>
                  <a:schemeClr val="tx1"/>
                </a:solidFill>
              </a:rPr>
              <a:t>           scripts</a:t>
            </a:r>
          </a:p>
          <a:p>
            <a:pPr>
              <a:buFontTx/>
              <a:buNone/>
            </a:pPr>
            <a:r>
              <a:rPr lang="en-US" sz="1200" dirty="0" smtClean="0">
                <a:solidFill>
                  <a:schemeClr val="tx1"/>
                </a:solidFill>
              </a:rPr>
              <a:t>CMakeLists.txt  </a:t>
            </a:r>
            <a:r>
              <a:rPr lang="en-US" sz="1200" dirty="0" err="1" smtClean="0">
                <a:solidFill>
                  <a:schemeClr val="tx1"/>
                </a:solidFill>
              </a:rPr>
              <a:t>externals.in</a:t>
            </a:r>
            <a:r>
              <a:rPr lang="en-US" sz="1200" dirty="0" smtClean="0">
                <a:solidFill>
                  <a:schemeClr val="tx1"/>
                </a:solidFill>
              </a:rPr>
              <a:t>  </a:t>
            </a:r>
            <a:r>
              <a:rPr lang="en-US" sz="1200" dirty="0" err="1" smtClean="0">
                <a:solidFill>
                  <a:schemeClr val="tx1"/>
                </a:solidFill>
              </a:rPr>
              <a:t>Makefile</a:t>
            </a:r>
            <a:r>
              <a:rPr lang="en-US" sz="1200" dirty="0" smtClean="0">
                <a:solidFill>
                  <a:schemeClr val="tx1"/>
                </a:solidFill>
              </a:rPr>
              <a:t>    product.xml    </a:t>
            </a:r>
            <a:r>
              <a:rPr lang="en-US" sz="1200" dirty="0" err="1" smtClean="0">
                <a:solidFill>
                  <a:schemeClr val="tx1"/>
                </a:solidFill>
              </a:rPr>
              <a:t>snfs</a:t>
            </a:r>
            <a:endParaRPr lang="en-US" sz="1200" dirty="0" smtClean="0">
              <a:solidFill>
                <a:schemeClr val="tx1"/>
              </a:solidFill>
            </a:endParaRPr>
          </a:p>
          <a:p>
            <a:pPr>
              <a:buFontTx/>
              <a:buNone/>
            </a:pPr>
            <a:r>
              <a:rPr lang="en-US" sz="1200" dirty="0" err="1" smtClean="0">
                <a:solidFill>
                  <a:schemeClr val="tx1"/>
                </a:solidFill>
              </a:rPr>
              <a:t>config_server</a:t>
            </a:r>
            <a:r>
              <a:rPr lang="en-US" sz="1200" dirty="0" smtClean="0">
                <a:solidFill>
                  <a:schemeClr val="tx1"/>
                </a:solidFill>
              </a:rPr>
              <a:t>   </a:t>
            </a:r>
            <a:r>
              <a:rPr lang="en-US" sz="1200" dirty="0" err="1" smtClean="0">
                <a:solidFill>
                  <a:schemeClr val="tx1"/>
                </a:solidFill>
              </a:rPr>
              <a:t>gui</a:t>
            </a:r>
            <a:r>
              <a:rPr lang="en-US" sz="1200" dirty="0" smtClean="0">
                <a:solidFill>
                  <a:schemeClr val="tx1"/>
                </a:solidFill>
              </a:rPr>
              <a:t>           </a:t>
            </a:r>
            <a:r>
              <a:rPr lang="en-US" sz="1200" dirty="0" err="1" smtClean="0">
                <a:solidFill>
                  <a:schemeClr val="tx1"/>
                </a:solidFill>
              </a:rPr>
              <a:t>msm</a:t>
            </a:r>
            <a:r>
              <a:rPr lang="en-US" sz="1200" dirty="0" smtClean="0">
                <a:solidFill>
                  <a:schemeClr val="tx1"/>
                </a:solidFill>
              </a:rPr>
              <a:t>         </a:t>
            </a:r>
            <a:r>
              <a:rPr lang="en-US" sz="1200" dirty="0" err="1" smtClean="0">
                <a:solidFill>
                  <a:schemeClr val="tx1"/>
                </a:solidFill>
              </a:rPr>
              <a:t>pse</a:t>
            </a:r>
            <a:r>
              <a:rPr lang="en-US" sz="1200" dirty="0" smtClean="0">
                <a:solidFill>
                  <a:schemeClr val="tx1"/>
                </a:solidFill>
              </a:rPr>
              <a:t>            </a:t>
            </a:r>
            <a:r>
              <a:rPr lang="en-US" sz="1200" dirty="0" err="1" smtClean="0">
                <a:solidFill>
                  <a:schemeClr val="tx1"/>
                </a:solidFill>
              </a:rPr>
              <a:t>srvclog</a:t>
            </a:r>
            <a:endParaRPr lang="en-US" sz="1200" dirty="0" smtClean="0">
              <a:solidFill>
                <a:schemeClr val="tx1"/>
              </a:solidFill>
            </a:endParaRPr>
          </a:p>
          <a:p>
            <a:pPr>
              <a:buFontTx/>
              <a:buNone/>
            </a:pPr>
            <a:r>
              <a:rPr lang="en-US" sz="1200" dirty="0" smtClean="0">
                <a:solidFill>
                  <a:schemeClr val="tx1"/>
                </a:solidFill>
              </a:rPr>
              <a:t>database        </a:t>
            </a:r>
            <a:r>
              <a:rPr lang="en-US" sz="1200" dirty="0" err="1" smtClean="0">
                <a:solidFill>
                  <a:schemeClr val="tx1"/>
                </a:solidFill>
              </a:rPr>
              <a:t>gui_docs</a:t>
            </a:r>
            <a:r>
              <a:rPr lang="en-US" sz="1200" dirty="0" smtClean="0">
                <a:solidFill>
                  <a:schemeClr val="tx1"/>
                </a:solidFill>
              </a:rPr>
              <a:t>      </a:t>
            </a:r>
            <a:r>
              <a:rPr lang="en-US" sz="1200" dirty="0" err="1" smtClean="0">
                <a:solidFill>
                  <a:schemeClr val="tx1"/>
                </a:solidFill>
              </a:rPr>
              <a:t>mysql</a:t>
            </a:r>
            <a:r>
              <a:rPr lang="en-US" sz="1200" dirty="0" smtClean="0">
                <a:solidFill>
                  <a:schemeClr val="tx1"/>
                </a:solidFill>
              </a:rPr>
              <a:t>       </a:t>
            </a:r>
            <a:r>
              <a:rPr lang="en-US" sz="1200" dirty="0" err="1" smtClean="0">
                <a:solidFill>
                  <a:schemeClr val="tx1"/>
                </a:solidFill>
              </a:rPr>
              <a:t>README.build</a:t>
            </a:r>
            <a:r>
              <a:rPr lang="en-US" sz="1200" dirty="0" smtClean="0">
                <a:solidFill>
                  <a:schemeClr val="tx1"/>
                </a:solidFill>
              </a:rPr>
              <a:t>   </a:t>
            </a:r>
            <a:r>
              <a:rPr lang="en-US" sz="1200" dirty="0" err="1" smtClean="0">
                <a:solidFill>
                  <a:schemeClr val="tx1"/>
                </a:solidFill>
              </a:rPr>
              <a:t>swtools</a:t>
            </a:r>
            <a:endParaRPr lang="en-US" sz="1200" dirty="0" smtClean="0">
              <a:solidFill>
                <a:schemeClr val="tx1"/>
              </a:solidFill>
            </a:endParaRPr>
          </a:p>
          <a:p>
            <a:pPr>
              <a:buFontTx/>
              <a:buNone/>
            </a:pPr>
            <a:r>
              <a:rPr lang="en-US" sz="1200" dirty="0" err="1" smtClean="0">
                <a:solidFill>
                  <a:schemeClr val="tx1"/>
                </a:solidFill>
              </a:rPr>
              <a:t>dbinterface</a:t>
            </a:r>
            <a:r>
              <a:rPr lang="en-US" sz="1200" dirty="0" smtClean="0">
                <a:solidFill>
                  <a:schemeClr val="tx1"/>
                </a:solidFill>
              </a:rPr>
              <a:t>     install       </a:t>
            </a:r>
            <a:r>
              <a:rPr lang="en-US" sz="1200" dirty="0" err="1" smtClean="0">
                <a:solidFill>
                  <a:schemeClr val="tx1"/>
                </a:solidFill>
              </a:rPr>
              <a:t>nxdi</a:t>
            </a:r>
            <a:r>
              <a:rPr lang="en-US" sz="1200" dirty="0" smtClean="0">
                <a:solidFill>
                  <a:schemeClr val="tx1"/>
                </a:solidFill>
              </a:rPr>
              <a:t>        rev.pl         tomcat</a:t>
            </a:r>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40</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228600" y="228600"/>
            <a:ext cx="8153400" cy="639763"/>
          </a:xfrm>
        </p:spPr>
        <p:txBody>
          <a:bodyPr/>
          <a:lstStyle/>
          <a:p>
            <a:r>
              <a:rPr lang="en-US" dirty="0" smtClean="0"/>
              <a:t>CSCOPE: Tool for Looking at Source Code</a:t>
            </a:r>
          </a:p>
        </p:txBody>
      </p:sp>
      <p:sp>
        <p:nvSpPr>
          <p:cNvPr id="36867" name="Content Placeholder 2"/>
          <p:cNvSpPr>
            <a:spLocks noGrp="1"/>
          </p:cNvSpPr>
          <p:nvPr>
            <p:ph idx="1"/>
          </p:nvPr>
        </p:nvSpPr>
        <p:spPr/>
        <p:txBody>
          <a:bodyPr/>
          <a:lstStyle/>
          <a:p>
            <a:pPr>
              <a:buFontTx/>
              <a:buNone/>
            </a:pPr>
            <a:r>
              <a:rPr lang="en-US" sz="1200" dirty="0" smtClean="0">
                <a:solidFill>
                  <a:schemeClr val="tx1"/>
                </a:solidFill>
              </a:rPr>
              <a:t>[</a:t>
            </a:r>
            <a:r>
              <a:rPr lang="en-US" sz="1200" dirty="0" err="1" smtClean="0">
                <a:solidFill>
                  <a:schemeClr val="tx1"/>
                </a:solidFill>
              </a:rPr>
              <a:t>scole@tumbleweed</a:t>
            </a:r>
            <a:r>
              <a:rPr lang="en-US" sz="1200" dirty="0" smtClean="0">
                <a:solidFill>
                  <a:schemeClr val="tx1"/>
                </a:solidFill>
              </a:rPr>
              <a:t> </a:t>
            </a:r>
            <a:r>
              <a:rPr lang="en-US" sz="1200" dirty="0" err="1" smtClean="0">
                <a:solidFill>
                  <a:schemeClr val="tx1"/>
                </a:solidFill>
              </a:rPr>
              <a:t>snfs</a:t>
            </a:r>
            <a:r>
              <a:rPr lang="en-US" sz="1200" dirty="0" smtClean="0">
                <a:solidFill>
                  <a:schemeClr val="tx1"/>
                </a:solidFill>
              </a:rPr>
              <a:t>]$ </a:t>
            </a:r>
            <a:r>
              <a:rPr lang="en-US" sz="1200" dirty="0" err="1" smtClean="0">
                <a:solidFill>
                  <a:schemeClr val="tx1"/>
                </a:solidFill>
              </a:rPr>
              <a:t>cs</a:t>
            </a:r>
            <a:r>
              <a:rPr lang="en-US" sz="1200" dirty="0" smtClean="0">
                <a:solidFill>
                  <a:schemeClr val="tx1"/>
                </a:solidFill>
              </a:rPr>
              <a:t> -b</a:t>
            </a:r>
          </a:p>
          <a:p>
            <a:pPr>
              <a:buFontTx/>
              <a:buNone/>
            </a:pPr>
            <a:r>
              <a:rPr lang="en-US" sz="1200" dirty="0" smtClean="0">
                <a:solidFill>
                  <a:schemeClr val="tx1"/>
                </a:solidFill>
              </a:rPr>
              <a:t>Creating file list ... 2326 files.</a:t>
            </a:r>
          </a:p>
          <a:p>
            <a:pPr>
              <a:buFontTx/>
              <a:buNone/>
            </a:pPr>
            <a:r>
              <a:rPr lang="en-US" sz="1200" dirty="0" smtClean="0">
                <a:solidFill>
                  <a:schemeClr val="tx1"/>
                </a:solidFill>
              </a:rPr>
              <a:t>Constructing list of include directories</a:t>
            </a:r>
          </a:p>
          <a:p>
            <a:pPr>
              <a:buFontTx/>
              <a:buNone/>
            </a:pPr>
            <a:r>
              <a:rPr lang="en-US" sz="1200" dirty="0" smtClean="0">
                <a:solidFill>
                  <a:schemeClr val="tx1"/>
                </a:solidFill>
              </a:rPr>
              <a:t>[</a:t>
            </a:r>
            <a:r>
              <a:rPr lang="en-US" sz="1200" dirty="0" err="1" smtClean="0">
                <a:solidFill>
                  <a:schemeClr val="tx1"/>
                </a:solidFill>
              </a:rPr>
              <a:t>scole@tumbleweed</a:t>
            </a:r>
            <a:r>
              <a:rPr lang="en-US" sz="1200" dirty="0" smtClean="0">
                <a:solidFill>
                  <a:schemeClr val="tx1"/>
                </a:solidFill>
              </a:rPr>
              <a:t> </a:t>
            </a:r>
            <a:r>
              <a:rPr lang="en-US" sz="1200" dirty="0" err="1" smtClean="0">
                <a:solidFill>
                  <a:schemeClr val="tx1"/>
                </a:solidFill>
              </a:rPr>
              <a:t>snfs</a:t>
            </a:r>
            <a:r>
              <a:rPr lang="en-US" sz="1200" dirty="0" smtClean="0">
                <a:solidFill>
                  <a:schemeClr val="tx1"/>
                </a:solidFill>
              </a:rPr>
              <a:t>]$ which </a:t>
            </a:r>
            <a:r>
              <a:rPr lang="en-US" sz="1200" dirty="0" err="1" smtClean="0">
                <a:solidFill>
                  <a:schemeClr val="tx1"/>
                </a:solidFill>
              </a:rPr>
              <a:t>cs</a:t>
            </a:r>
            <a:endParaRPr lang="en-US" sz="1200" dirty="0" smtClean="0">
              <a:solidFill>
                <a:schemeClr val="tx1"/>
              </a:solidFill>
            </a:endParaRPr>
          </a:p>
          <a:p>
            <a:pPr>
              <a:buFontTx/>
              <a:buNone/>
            </a:pPr>
            <a:r>
              <a:rPr lang="en-US" sz="1200" dirty="0" smtClean="0">
                <a:solidFill>
                  <a:schemeClr val="tx1"/>
                </a:solidFill>
              </a:rPr>
              <a:t>~/bin/</a:t>
            </a:r>
            <a:r>
              <a:rPr lang="en-US" sz="1200" dirty="0" err="1" smtClean="0">
                <a:solidFill>
                  <a:schemeClr val="tx1"/>
                </a:solidFill>
              </a:rPr>
              <a:t>cs</a:t>
            </a:r>
            <a:endParaRPr lang="en-US" sz="1200" dirty="0" smtClean="0">
              <a:solidFill>
                <a:schemeClr val="tx1"/>
              </a:solidFill>
            </a:endParaRPr>
          </a:p>
          <a:p>
            <a:pPr>
              <a:buFontTx/>
              <a:buNone/>
            </a:pPr>
            <a:r>
              <a:rPr lang="en-US" sz="1200" dirty="0" smtClean="0">
                <a:solidFill>
                  <a:schemeClr val="tx1"/>
                </a:solidFill>
              </a:rPr>
              <a:t>[</a:t>
            </a:r>
            <a:r>
              <a:rPr lang="en-US" sz="1200" dirty="0" err="1" smtClean="0">
                <a:solidFill>
                  <a:schemeClr val="tx1"/>
                </a:solidFill>
              </a:rPr>
              <a:t>scole@tumbleweed</a:t>
            </a:r>
            <a:r>
              <a:rPr lang="en-US" sz="1200" dirty="0" smtClean="0">
                <a:solidFill>
                  <a:schemeClr val="tx1"/>
                </a:solidFill>
              </a:rPr>
              <a:t> </a:t>
            </a:r>
            <a:r>
              <a:rPr lang="en-US" sz="1200" dirty="0" err="1" smtClean="0">
                <a:solidFill>
                  <a:schemeClr val="tx1"/>
                </a:solidFill>
              </a:rPr>
              <a:t>snfs</a:t>
            </a:r>
            <a:r>
              <a:rPr lang="en-US" sz="1200" dirty="0" smtClean="0">
                <a:solidFill>
                  <a:schemeClr val="tx1"/>
                </a:solidFill>
              </a:rPr>
              <a:t>]$ file /home/</a:t>
            </a:r>
            <a:r>
              <a:rPr lang="en-US" sz="1200" dirty="0" err="1" smtClean="0">
                <a:solidFill>
                  <a:schemeClr val="tx1"/>
                </a:solidFill>
              </a:rPr>
              <a:t>scole</a:t>
            </a:r>
            <a:r>
              <a:rPr lang="en-US" sz="1200" dirty="0" smtClean="0">
                <a:solidFill>
                  <a:schemeClr val="tx1"/>
                </a:solidFill>
              </a:rPr>
              <a:t>/bin/</a:t>
            </a:r>
            <a:r>
              <a:rPr lang="en-US" sz="1200" dirty="0" err="1" smtClean="0">
                <a:solidFill>
                  <a:schemeClr val="tx1"/>
                </a:solidFill>
              </a:rPr>
              <a:t>cs</a:t>
            </a:r>
            <a:endParaRPr lang="en-US" sz="1200" dirty="0" smtClean="0">
              <a:solidFill>
                <a:schemeClr val="tx1"/>
              </a:solidFill>
            </a:endParaRPr>
          </a:p>
          <a:p>
            <a:pPr>
              <a:buFontTx/>
              <a:buNone/>
            </a:pPr>
            <a:r>
              <a:rPr lang="en-US" sz="1200" dirty="0" smtClean="0">
                <a:solidFill>
                  <a:schemeClr val="tx1"/>
                </a:solidFill>
              </a:rPr>
              <a:t>/home/</a:t>
            </a:r>
            <a:r>
              <a:rPr lang="en-US" sz="1200" dirty="0" err="1" smtClean="0">
                <a:solidFill>
                  <a:schemeClr val="tx1"/>
                </a:solidFill>
              </a:rPr>
              <a:t>scole</a:t>
            </a:r>
            <a:r>
              <a:rPr lang="en-US" sz="1200" dirty="0" smtClean="0">
                <a:solidFill>
                  <a:schemeClr val="tx1"/>
                </a:solidFill>
              </a:rPr>
              <a:t>/bin/</a:t>
            </a:r>
            <a:r>
              <a:rPr lang="en-US" sz="1200" dirty="0" err="1" smtClean="0">
                <a:solidFill>
                  <a:schemeClr val="tx1"/>
                </a:solidFill>
              </a:rPr>
              <a:t>cs</a:t>
            </a:r>
            <a:r>
              <a:rPr lang="en-US" sz="1200" dirty="0" smtClean="0">
                <a:solidFill>
                  <a:schemeClr val="tx1"/>
                </a:solidFill>
              </a:rPr>
              <a:t>: Bourne shell script text executable</a:t>
            </a:r>
          </a:p>
          <a:p>
            <a:pPr>
              <a:buFontTx/>
              <a:buNone/>
            </a:pPr>
            <a:endParaRPr lang="en-US" sz="1200" dirty="0" smtClean="0">
              <a:solidFill>
                <a:schemeClr val="tx1"/>
              </a:solidFill>
            </a:endParaRPr>
          </a:p>
          <a:p>
            <a:pPr>
              <a:buFontTx/>
              <a:buNone/>
            </a:pPr>
            <a:r>
              <a:rPr lang="en-US" sz="1200" dirty="0" smtClean="0">
                <a:solidFill>
                  <a:schemeClr val="tx1"/>
                </a:solidFill>
              </a:rPr>
              <a:t>At that point I can run </a:t>
            </a:r>
            <a:r>
              <a:rPr lang="en-US" sz="1200" dirty="0" err="1" smtClean="0">
                <a:solidFill>
                  <a:schemeClr val="tx1"/>
                </a:solidFill>
              </a:rPr>
              <a:t>cs</a:t>
            </a:r>
            <a:r>
              <a:rPr lang="en-US" sz="1200" dirty="0" smtClean="0">
                <a:solidFill>
                  <a:schemeClr val="tx1"/>
                </a:solidFill>
              </a:rPr>
              <a:t> to get into a menu driven interface:</a:t>
            </a:r>
          </a:p>
          <a:p>
            <a:pPr>
              <a:buFontTx/>
              <a:buNone/>
            </a:pPr>
            <a:endParaRPr lang="en-US" sz="1200" dirty="0" smtClean="0">
              <a:solidFill>
                <a:schemeClr val="tx1"/>
              </a:solidFill>
            </a:endParaRPr>
          </a:p>
          <a:p>
            <a:pPr>
              <a:buFontTx/>
              <a:buNone/>
            </a:pPr>
            <a:r>
              <a:rPr lang="en-US" sz="1200" dirty="0" err="1" smtClean="0">
                <a:solidFill>
                  <a:schemeClr val="tx1"/>
                </a:solidFill>
              </a:rPr>
              <a:t>Cscope</a:t>
            </a:r>
            <a:r>
              <a:rPr lang="en-US" sz="1200" dirty="0" smtClean="0">
                <a:solidFill>
                  <a:schemeClr val="tx1"/>
                </a:solidFill>
              </a:rPr>
              <a:t> version 15.5                                    Press the ? key for help</a:t>
            </a:r>
          </a:p>
          <a:p>
            <a:pPr>
              <a:buFontTx/>
              <a:buNone/>
            </a:pPr>
            <a:endParaRPr lang="en-US" sz="1200" dirty="0" smtClean="0">
              <a:solidFill>
                <a:schemeClr val="tx1"/>
              </a:solidFill>
            </a:endParaRPr>
          </a:p>
          <a:p>
            <a:pPr>
              <a:buFontTx/>
              <a:buNone/>
            </a:pPr>
            <a:endParaRPr lang="en-US" sz="1200" dirty="0" smtClean="0">
              <a:solidFill>
                <a:schemeClr val="tx1"/>
              </a:solidFill>
            </a:endParaRPr>
          </a:p>
          <a:p>
            <a:pPr>
              <a:buFontTx/>
              <a:buNone/>
            </a:pPr>
            <a:r>
              <a:rPr lang="en-US" sz="1200" dirty="0" smtClean="0">
                <a:solidFill>
                  <a:schemeClr val="tx1"/>
                </a:solidFill>
              </a:rPr>
              <a:t>Find this C symbol:</a:t>
            </a:r>
          </a:p>
          <a:p>
            <a:pPr>
              <a:buFontTx/>
              <a:buNone/>
            </a:pPr>
            <a:r>
              <a:rPr lang="en-US" sz="1200" dirty="0" smtClean="0">
                <a:solidFill>
                  <a:schemeClr val="tx1"/>
                </a:solidFill>
              </a:rPr>
              <a:t>Find this global definition:</a:t>
            </a:r>
          </a:p>
          <a:p>
            <a:pPr>
              <a:buFontTx/>
              <a:buNone/>
            </a:pPr>
            <a:r>
              <a:rPr lang="en-US" sz="1200" dirty="0" smtClean="0">
                <a:solidFill>
                  <a:schemeClr val="tx1"/>
                </a:solidFill>
              </a:rPr>
              <a:t>Find functions called by this function:</a:t>
            </a:r>
          </a:p>
          <a:p>
            <a:pPr>
              <a:buFontTx/>
              <a:buNone/>
            </a:pPr>
            <a:r>
              <a:rPr lang="en-US" sz="1200" dirty="0" smtClean="0">
                <a:solidFill>
                  <a:schemeClr val="tx1"/>
                </a:solidFill>
              </a:rPr>
              <a:t>Find functions calling this function:</a:t>
            </a:r>
          </a:p>
          <a:p>
            <a:pPr>
              <a:buFontTx/>
              <a:buNone/>
            </a:pPr>
            <a:r>
              <a:rPr lang="en-US" sz="1200" dirty="0" smtClean="0">
                <a:solidFill>
                  <a:schemeClr val="tx1"/>
                </a:solidFill>
              </a:rPr>
              <a:t>Find this text string:</a:t>
            </a:r>
          </a:p>
          <a:p>
            <a:pPr>
              <a:buFontTx/>
              <a:buNone/>
            </a:pPr>
            <a:r>
              <a:rPr lang="en-US" sz="1200" dirty="0" smtClean="0">
                <a:solidFill>
                  <a:schemeClr val="tx1"/>
                </a:solidFill>
              </a:rPr>
              <a:t>Change this text string:</a:t>
            </a:r>
          </a:p>
          <a:p>
            <a:pPr>
              <a:buFontTx/>
              <a:buNone/>
            </a:pPr>
            <a:r>
              <a:rPr lang="en-US" sz="1200" dirty="0" smtClean="0">
                <a:solidFill>
                  <a:schemeClr val="tx1"/>
                </a:solidFill>
              </a:rPr>
              <a:t>Find this </a:t>
            </a:r>
            <a:r>
              <a:rPr lang="en-US" sz="1200" dirty="0" err="1" smtClean="0">
                <a:solidFill>
                  <a:schemeClr val="tx1"/>
                </a:solidFill>
              </a:rPr>
              <a:t>egrep</a:t>
            </a:r>
            <a:r>
              <a:rPr lang="en-US" sz="1200" dirty="0" smtClean="0">
                <a:solidFill>
                  <a:schemeClr val="tx1"/>
                </a:solidFill>
              </a:rPr>
              <a:t> pattern:</a:t>
            </a:r>
          </a:p>
          <a:p>
            <a:pPr>
              <a:buFontTx/>
              <a:buNone/>
            </a:pPr>
            <a:r>
              <a:rPr lang="en-US" sz="1200" dirty="0" smtClean="0">
                <a:solidFill>
                  <a:schemeClr val="tx1"/>
                </a:solidFill>
              </a:rPr>
              <a:t>Find this file:</a:t>
            </a:r>
          </a:p>
          <a:p>
            <a:pPr>
              <a:buFontTx/>
              <a:buNone/>
            </a:pPr>
            <a:r>
              <a:rPr lang="en-US" sz="1200" dirty="0" smtClean="0">
                <a:solidFill>
                  <a:schemeClr val="tx1"/>
                </a:solidFill>
              </a:rPr>
              <a:t>Find files #including this file:</a:t>
            </a:r>
          </a:p>
          <a:p>
            <a:pPr>
              <a:buFontTx/>
              <a:buNone/>
            </a:pPr>
            <a:r>
              <a:rPr lang="en-US" sz="1200" dirty="0" smtClean="0">
                <a:solidFill>
                  <a:schemeClr val="tx1"/>
                </a:solidFill>
              </a:rPr>
              <a:t>Find all function definitions:</a:t>
            </a:r>
          </a:p>
          <a:p>
            <a:pPr>
              <a:buFontTx/>
              <a:buNone/>
            </a:pPr>
            <a:r>
              <a:rPr lang="en-US" sz="1200" dirty="0" smtClean="0">
                <a:solidFill>
                  <a:schemeClr val="tx1"/>
                </a:solidFill>
              </a:rPr>
              <a:t>Find all symbol assignments:</a:t>
            </a:r>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41</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dirty="0" smtClean="0"/>
              <a:t>CSCOPE: Put in Text Strings</a:t>
            </a:r>
          </a:p>
        </p:txBody>
      </p:sp>
      <p:sp>
        <p:nvSpPr>
          <p:cNvPr id="37891" name="Content Placeholder 2"/>
          <p:cNvSpPr>
            <a:spLocks noGrp="1"/>
          </p:cNvSpPr>
          <p:nvPr>
            <p:ph idx="1"/>
          </p:nvPr>
        </p:nvSpPr>
        <p:spPr>
          <a:xfrm>
            <a:off x="301625" y="914400"/>
            <a:ext cx="7543800" cy="5029200"/>
          </a:xfrm>
        </p:spPr>
        <p:txBody>
          <a:bodyPr/>
          <a:lstStyle/>
          <a:p>
            <a:pPr>
              <a:buFontTx/>
              <a:buNone/>
            </a:pPr>
            <a:r>
              <a:rPr lang="en-US" sz="1200" dirty="0" smtClean="0">
                <a:solidFill>
                  <a:schemeClr val="tx1"/>
                </a:solidFill>
              </a:rPr>
              <a:t>From here I can put in text strings that I am interested in looking for and the tool will pull up the occurrences it </a:t>
            </a:r>
          </a:p>
          <a:p>
            <a:pPr>
              <a:buFontTx/>
              <a:buNone/>
            </a:pPr>
            <a:r>
              <a:rPr lang="en-US" sz="1200" dirty="0" smtClean="0">
                <a:solidFill>
                  <a:schemeClr val="tx1"/>
                </a:solidFill>
              </a:rPr>
              <a:t>finds in the code.</a:t>
            </a:r>
          </a:p>
          <a:p>
            <a:pPr>
              <a:buFontTx/>
              <a:buNone/>
            </a:pPr>
            <a:endParaRPr lang="en-US" sz="1200" dirty="0" smtClean="0">
              <a:solidFill>
                <a:schemeClr val="tx1"/>
              </a:solidFill>
            </a:endParaRPr>
          </a:p>
          <a:p>
            <a:pPr>
              <a:buFontTx/>
              <a:buNone/>
            </a:pPr>
            <a:r>
              <a:rPr lang="en-US" sz="1200" dirty="0" smtClean="0">
                <a:solidFill>
                  <a:schemeClr val="tx1"/>
                </a:solidFill>
              </a:rPr>
              <a:t>Text string: </a:t>
            </a:r>
            <a:r>
              <a:rPr lang="en-US" sz="1200" dirty="0" err="1" smtClean="0">
                <a:solidFill>
                  <a:schemeClr val="tx1"/>
                </a:solidFill>
              </a:rPr>
              <a:t>jtk</a:t>
            </a:r>
            <a:endParaRPr lang="en-US" sz="1200" dirty="0" smtClean="0">
              <a:solidFill>
                <a:schemeClr val="tx1"/>
              </a:solidFill>
            </a:endParaRPr>
          </a:p>
          <a:p>
            <a:pPr>
              <a:buFontTx/>
              <a:buNone/>
            </a:pPr>
            <a:endParaRPr lang="en-US" sz="1200" dirty="0" smtClean="0">
              <a:solidFill>
                <a:schemeClr val="tx1"/>
              </a:solidFill>
            </a:endParaRPr>
          </a:p>
          <a:p>
            <a:pPr>
              <a:buFontTx/>
              <a:buNone/>
            </a:pPr>
            <a:r>
              <a:rPr lang="en-US" sz="1200" dirty="0" smtClean="0">
                <a:solidFill>
                  <a:schemeClr val="tx1"/>
                </a:solidFill>
              </a:rPr>
              <a:t>  File                                Line</a:t>
            </a:r>
          </a:p>
          <a:p>
            <a:pPr>
              <a:buFontTx/>
              <a:buNone/>
            </a:pPr>
            <a:r>
              <a:rPr lang="en-US" sz="1200" dirty="0" smtClean="0">
                <a:solidFill>
                  <a:schemeClr val="tx1"/>
                </a:solidFill>
              </a:rPr>
              <a:t>0 client/</a:t>
            </a:r>
            <a:r>
              <a:rPr lang="en-US" sz="1200" dirty="0" err="1" smtClean="0">
                <a:solidFill>
                  <a:schemeClr val="tx1"/>
                </a:solidFill>
              </a:rPr>
              <a:t>dmiglib</a:t>
            </a:r>
            <a:r>
              <a:rPr lang="en-US" sz="1200" dirty="0" smtClean="0">
                <a:solidFill>
                  <a:schemeClr val="tx1"/>
                </a:solidFill>
              </a:rPr>
              <a:t>/</a:t>
            </a:r>
            <a:r>
              <a:rPr lang="en-US" sz="1200" dirty="0" err="1" smtClean="0">
                <a:solidFill>
                  <a:schemeClr val="tx1"/>
                </a:solidFill>
              </a:rPr>
              <a:t>dmig_attributes.c</a:t>
            </a:r>
            <a:r>
              <a:rPr lang="en-US" sz="1200" dirty="0" smtClean="0">
                <a:solidFill>
                  <a:schemeClr val="tx1"/>
                </a:solidFill>
              </a:rPr>
              <a:t>     179 * </a:t>
            </a:r>
            <a:r>
              <a:rPr lang="en-US" sz="1200" dirty="0" err="1" smtClean="0">
                <a:solidFill>
                  <a:schemeClr val="tx1"/>
                </a:solidFill>
              </a:rPr>
              <a:t>XXXjtk</a:t>
            </a:r>
            <a:r>
              <a:rPr lang="en-US" sz="1200" dirty="0" smtClean="0">
                <a:solidFill>
                  <a:schemeClr val="tx1"/>
                </a:solidFill>
              </a:rPr>
              <a:t>: Need some token validation</a:t>
            </a:r>
          </a:p>
          <a:p>
            <a:pPr>
              <a:buFontTx/>
              <a:buNone/>
            </a:pPr>
            <a:r>
              <a:rPr lang="en-US" sz="1200" dirty="0" smtClean="0">
                <a:solidFill>
                  <a:schemeClr val="tx1"/>
                </a:solidFill>
              </a:rPr>
              <a:t>                                           here..</a:t>
            </a:r>
          </a:p>
          <a:p>
            <a:pPr>
              <a:buFontTx/>
              <a:buNone/>
            </a:pPr>
            <a:r>
              <a:rPr lang="en-US" sz="1200" dirty="0" smtClean="0">
                <a:solidFill>
                  <a:schemeClr val="tx1"/>
                </a:solidFill>
              </a:rPr>
              <a:t>1 client/</a:t>
            </a:r>
            <a:r>
              <a:rPr lang="en-US" sz="1200" dirty="0" err="1" smtClean="0">
                <a:solidFill>
                  <a:schemeClr val="tx1"/>
                </a:solidFill>
              </a:rPr>
              <a:t>dmiglib</a:t>
            </a:r>
            <a:r>
              <a:rPr lang="en-US" sz="1200" dirty="0" smtClean="0">
                <a:solidFill>
                  <a:schemeClr val="tx1"/>
                </a:solidFill>
              </a:rPr>
              <a:t>/</a:t>
            </a:r>
            <a:r>
              <a:rPr lang="en-US" sz="1200" dirty="0" err="1" smtClean="0">
                <a:solidFill>
                  <a:schemeClr val="tx1"/>
                </a:solidFill>
              </a:rPr>
              <a:t>dmig_attributes.c</a:t>
            </a:r>
            <a:r>
              <a:rPr lang="en-US" sz="1200" dirty="0" smtClean="0">
                <a:solidFill>
                  <a:schemeClr val="tx1"/>
                </a:solidFill>
              </a:rPr>
              <a:t>     259 /* </a:t>
            </a:r>
            <a:r>
              <a:rPr lang="en-US" sz="1200" dirty="0" err="1" smtClean="0">
                <a:solidFill>
                  <a:schemeClr val="tx1"/>
                </a:solidFill>
              </a:rPr>
              <a:t>XXXjtk</a:t>
            </a:r>
            <a:r>
              <a:rPr lang="en-US" sz="1200" dirty="0" smtClean="0">
                <a:solidFill>
                  <a:schemeClr val="tx1"/>
                </a:solidFill>
              </a:rPr>
              <a:t>: fix this */</a:t>
            </a:r>
          </a:p>
          <a:p>
            <a:pPr>
              <a:buFontTx/>
              <a:buNone/>
            </a:pPr>
            <a:r>
              <a:rPr lang="en-US" sz="1200" dirty="0" smtClean="0">
                <a:solidFill>
                  <a:schemeClr val="tx1"/>
                </a:solidFill>
              </a:rPr>
              <a:t>2 client/</a:t>
            </a:r>
            <a:r>
              <a:rPr lang="en-US" sz="1200" dirty="0" err="1" smtClean="0">
                <a:solidFill>
                  <a:schemeClr val="tx1"/>
                </a:solidFill>
              </a:rPr>
              <a:t>dmiglib</a:t>
            </a:r>
            <a:r>
              <a:rPr lang="en-US" sz="1200" dirty="0" smtClean="0">
                <a:solidFill>
                  <a:schemeClr val="tx1"/>
                </a:solidFill>
              </a:rPr>
              <a:t>/</a:t>
            </a:r>
            <a:r>
              <a:rPr lang="en-US" sz="1200" dirty="0" err="1" smtClean="0">
                <a:solidFill>
                  <a:schemeClr val="tx1"/>
                </a:solidFill>
              </a:rPr>
              <a:t>dmig_attributes.c</a:t>
            </a:r>
            <a:r>
              <a:rPr lang="en-US" sz="1200" dirty="0" smtClean="0">
                <a:solidFill>
                  <a:schemeClr val="tx1"/>
                </a:solidFill>
              </a:rPr>
              <a:t>     264 /* </a:t>
            </a:r>
            <a:r>
              <a:rPr lang="en-US" sz="1200" dirty="0" err="1" smtClean="0">
                <a:solidFill>
                  <a:schemeClr val="tx1"/>
                </a:solidFill>
              </a:rPr>
              <a:t>XXXjtk</a:t>
            </a:r>
            <a:r>
              <a:rPr lang="en-US" sz="1200" dirty="0" smtClean="0">
                <a:solidFill>
                  <a:schemeClr val="tx1"/>
                </a:solidFill>
              </a:rPr>
              <a:t>: get # from </a:t>
            </a:r>
            <a:r>
              <a:rPr lang="en-US" sz="1200" dirty="0" err="1" smtClean="0">
                <a:solidFill>
                  <a:schemeClr val="tx1"/>
                </a:solidFill>
              </a:rPr>
              <a:t>inode</a:t>
            </a:r>
            <a:r>
              <a:rPr lang="en-US" sz="1200" dirty="0" smtClean="0">
                <a:solidFill>
                  <a:schemeClr val="tx1"/>
                </a:solidFill>
              </a:rPr>
              <a:t> */</a:t>
            </a:r>
          </a:p>
          <a:p>
            <a:pPr>
              <a:buFontTx/>
              <a:buNone/>
            </a:pPr>
            <a:r>
              <a:rPr lang="en-US" sz="1200" dirty="0" smtClean="0">
                <a:solidFill>
                  <a:schemeClr val="tx1"/>
                </a:solidFill>
              </a:rPr>
              <a:t>3 client/</a:t>
            </a:r>
            <a:r>
              <a:rPr lang="en-US" sz="1200" dirty="0" err="1" smtClean="0">
                <a:solidFill>
                  <a:schemeClr val="tx1"/>
                </a:solidFill>
              </a:rPr>
              <a:t>dmiglib</a:t>
            </a:r>
            <a:r>
              <a:rPr lang="en-US" sz="1200" dirty="0" smtClean="0">
                <a:solidFill>
                  <a:schemeClr val="tx1"/>
                </a:solidFill>
              </a:rPr>
              <a:t>/</a:t>
            </a:r>
            <a:r>
              <a:rPr lang="en-US" sz="1200" dirty="0" err="1" smtClean="0">
                <a:solidFill>
                  <a:schemeClr val="tx1"/>
                </a:solidFill>
              </a:rPr>
              <a:t>dmig_attributes.c</a:t>
            </a:r>
            <a:r>
              <a:rPr lang="en-US" sz="1200" dirty="0" smtClean="0">
                <a:solidFill>
                  <a:schemeClr val="tx1"/>
                </a:solidFill>
              </a:rPr>
              <a:t>     267 /* </a:t>
            </a:r>
            <a:r>
              <a:rPr lang="en-US" sz="1200" dirty="0" err="1" smtClean="0">
                <a:solidFill>
                  <a:schemeClr val="tx1"/>
                </a:solidFill>
              </a:rPr>
              <a:t>XXXjtk</a:t>
            </a:r>
            <a:r>
              <a:rPr lang="en-US" sz="1200" dirty="0" smtClean="0">
                <a:solidFill>
                  <a:schemeClr val="tx1"/>
                </a:solidFill>
              </a:rPr>
              <a:t>: get from </a:t>
            </a:r>
            <a:r>
              <a:rPr lang="en-US" sz="1200" dirty="0" err="1" smtClean="0">
                <a:solidFill>
                  <a:schemeClr val="tx1"/>
                </a:solidFill>
              </a:rPr>
              <a:t>inode</a:t>
            </a:r>
            <a:r>
              <a:rPr lang="en-US" sz="1200" dirty="0" smtClean="0">
                <a:solidFill>
                  <a:schemeClr val="tx1"/>
                </a:solidFill>
              </a:rPr>
              <a:t> */</a:t>
            </a:r>
          </a:p>
          <a:p>
            <a:pPr>
              <a:buFontTx/>
              <a:buNone/>
            </a:pPr>
            <a:r>
              <a:rPr lang="en-US" sz="1200" dirty="0" smtClean="0">
                <a:solidFill>
                  <a:schemeClr val="tx1"/>
                </a:solidFill>
              </a:rPr>
              <a:t>4 client/</a:t>
            </a:r>
            <a:r>
              <a:rPr lang="en-US" sz="1200" dirty="0" err="1" smtClean="0">
                <a:solidFill>
                  <a:schemeClr val="tx1"/>
                </a:solidFill>
              </a:rPr>
              <a:t>dmiglib</a:t>
            </a:r>
            <a:r>
              <a:rPr lang="en-US" sz="1200" dirty="0" smtClean="0">
                <a:solidFill>
                  <a:schemeClr val="tx1"/>
                </a:solidFill>
              </a:rPr>
              <a:t>/</a:t>
            </a:r>
            <a:r>
              <a:rPr lang="en-US" sz="1200" dirty="0" err="1" smtClean="0">
                <a:solidFill>
                  <a:schemeClr val="tx1"/>
                </a:solidFill>
              </a:rPr>
              <a:t>dmig_attributes.c</a:t>
            </a:r>
            <a:r>
              <a:rPr lang="en-US" sz="1200" dirty="0" smtClean="0">
                <a:solidFill>
                  <a:schemeClr val="tx1"/>
                </a:solidFill>
              </a:rPr>
              <a:t>     270 /* </a:t>
            </a:r>
            <a:r>
              <a:rPr lang="en-US" sz="1200" dirty="0" err="1" smtClean="0">
                <a:solidFill>
                  <a:schemeClr val="tx1"/>
                </a:solidFill>
              </a:rPr>
              <a:t>XXXjtk</a:t>
            </a:r>
            <a:r>
              <a:rPr lang="en-US" sz="1200" dirty="0" smtClean="0">
                <a:solidFill>
                  <a:schemeClr val="tx1"/>
                </a:solidFill>
              </a:rPr>
              <a:t>: get # from </a:t>
            </a:r>
            <a:r>
              <a:rPr lang="en-US" sz="1200" dirty="0" err="1" smtClean="0">
                <a:solidFill>
                  <a:schemeClr val="tx1"/>
                </a:solidFill>
              </a:rPr>
              <a:t>inode</a:t>
            </a:r>
            <a:r>
              <a:rPr lang="en-US" sz="1200" dirty="0" smtClean="0">
                <a:solidFill>
                  <a:schemeClr val="tx1"/>
                </a:solidFill>
              </a:rPr>
              <a:t> */</a:t>
            </a:r>
          </a:p>
          <a:p>
            <a:pPr>
              <a:buFontTx/>
              <a:buNone/>
            </a:pPr>
            <a:endParaRPr lang="en-US" sz="1200" dirty="0" smtClean="0">
              <a:solidFill>
                <a:schemeClr val="tx1"/>
              </a:solidFill>
            </a:endParaRPr>
          </a:p>
          <a:p>
            <a:pPr>
              <a:buFontTx/>
              <a:buNone/>
            </a:pPr>
            <a:r>
              <a:rPr lang="en-US" sz="1200" dirty="0" smtClean="0">
                <a:solidFill>
                  <a:schemeClr val="tx1"/>
                </a:solidFill>
              </a:rPr>
              <a:t>* 72 more lines - press the space bar to display more *</a:t>
            </a:r>
          </a:p>
          <a:p>
            <a:pPr>
              <a:buFontTx/>
              <a:buNone/>
            </a:pPr>
            <a:endParaRPr lang="en-US" sz="1200" dirty="0" smtClean="0">
              <a:solidFill>
                <a:schemeClr val="tx1"/>
              </a:solidFill>
            </a:endParaRPr>
          </a:p>
          <a:p>
            <a:pPr>
              <a:buFontTx/>
              <a:buNone/>
            </a:pPr>
            <a:r>
              <a:rPr lang="en-US" sz="1200" dirty="0" smtClean="0">
                <a:solidFill>
                  <a:schemeClr val="tx1"/>
                </a:solidFill>
              </a:rPr>
              <a:t>Find this C symbol:</a:t>
            </a:r>
          </a:p>
          <a:p>
            <a:pPr>
              <a:buFontTx/>
              <a:buNone/>
            </a:pPr>
            <a:r>
              <a:rPr lang="en-US" sz="1200" dirty="0" smtClean="0">
                <a:solidFill>
                  <a:schemeClr val="tx1"/>
                </a:solidFill>
              </a:rPr>
              <a:t>Find this global definition:</a:t>
            </a:r>
          </a:p>
          <a:p>
            <a:pPr>
              <a:buFontTx/>
              <a:buNone/>
            </a:pPr>
            <a:r>
              <a:rPr lang="en-US" sz="1200" dirty="0" smtClean="0">
                <a:solidFill>
                  <a:schemeClr val="tx1"/>
                </a:solidFill>
              </a:rPr>
              <a:t>Find functions called by this function:</a:t>
            </a:r>
          </a:p>
          <a:p>
            <a:pPr>
              <a:buFontTx/>
              <a:buNone/>
            </a:pPr>
            <a:r>
              <a:rPr lang="en-US" sz="1200" dirty="0" smtClean="0">
                <a:solidFill>
                  <a:schemeClr val="tx1"/>
                </a:solidFill>
              </a:rPr>
              <a:t>Find functions calling this function:</a:t>
            </a:r>
          </a:p>
          <a:p>
            <a:pPr>
              <a:buFontTx/>
              <a:buNone/>
            </a:pPr>
            <a:r>
              <a:rPr lang="en-US" sz="1200" dirty="0" smtClean="0">
                <a:solidFill>
                  <a:schemeClr val="tx1"/>
                </a:solidFill>
              </a:rPr>
              <a:t>Find this text string:</a:t>
            </a:r>
          </a:p>
          <a:p>
            <a:pPr>
              <a:buFontTx/>
              <a:buNone/>
            </a:pPr>
            <a:r>
              <a:rPr lang="en-US" sz="1200" dirty="0" smtClean="0">
                <a:solidFill>
                  <a:schemeClr val="tx1"/>
                </a:solidFill>
              </a:rPr>
              <a:t>Change this text string:</a:t>
            </a:r>
          </a:p>
          <a:p>
            <a:pPr>
              <a:buFontTx/>
              <a:buNone/>
            </a:pPr>
            <a:r>
              <a:rPr lang="en-US" sz="1200" dirty="0" smtClean="0">
                <a:solidFill>
                  <a:schemeClr val="tx1"/>
                </a:solidFill>
              </a:rPr>
              <a:t>Find this </a:t>
            </a:r>
            <a:r>
              <a:rPr lang="en-US" sz="1200" dirty="0" err="1" smtClean="0">
                <a:solidFill>
                  <a:schemeClr val="tx1"/>
                </a:solidFill>
              </a:rPr>
              <a:t>egrep</a:t>
            </a:r>
            <a:r>
              <a:rPr lang="en-US" sz="1200" dirty="0" smtClean="0">
                <a:solidFill>
                  <a:schemeClr val="tx1"/>
                </a:solidFill>
              </a:rPr>
              <a:t> pattern:</a:t>
            </a:r>
          </a:p>
          <a:p>
            <a:pPr>
              <a:buFontTx/>
              <a:buNone/>
            </a:pPr>
            <a:r>
              <a:rPr lang="en-US" sz="1200" dirty="0" smtClean="0">
                <a:solidFill>
                  <a:schemeClr val="tx1"/>
                </a:solidFill>
              </a:rPr>
              <a:t>Find this file:</a:t>
            </a:r>
          </a:p>
          <a:p>
            <a:pPr>
              <a:buFontTx/>
              <a:buNone/>
            </a:pPr>
            <a:r>
              <a:rPr lang="en-US" sz="1200" dirty="0" smtClean="0">
                <a:solidFill>
                  <a:schemeClr val="tx1"/>
                </a:solidFill>
              </a:rPr>
              <a:t>Find files #including this file:</a:t>
            </a:r>
          </a:p>
          <a:p>
            <a:pPr>
              <a:buFontTx/>
              <a:buNone/>
            </a:pPr>
            <a:r>
              <a:rPr lang="en-US" sz="1200" dirty="0" smtClean="0">
                <a:solidFill>
                  <a:schemeClr val="tx1"/>
                </a:solidFill>
              </a:rPr>
              <a:t>Find all function definitions:</a:t>
            </a:r>
          </a:p>
          <a:p>
            <a:pPr>
              <a:buFontTx/>
              <a:buNone/>
            </a:pPr>
            <a:r>
              <a:rPr lang="en-US" sz="1200" dirty="0" smtClean="0">
                <a:solidFill>
                  <a:schemeClr val="tx1"/>
                </a:solidFill>
              </a:rPr>
              <a:t>Find all symbol assignments:</a:t>
            </a:r>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42</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dirty="0" smtClean="0"/>
              <a:t>Wrap Up</a:t>
            </a:r>
          </a:p>
        </p:txBody>
      </p:sp>
      <p:sp>
        <p:nvSpPr>
          <p:cNvPr id="38915" name="Content Placeholder 2"/>
          <p:cNvSpPr>
            <a:spLocks noGrp="1"/>
          </p:cNvSpPr>
          <p:nvPr>
            <p:ph idx="1"/>
          </p:nvPr>
        </p:nvSpPr>
        <p:spPr/>
        <p:txBody>
          <a:bodyPr/>
          <a:lstStyle/>
          <a:p>
            <a:pPr algn="ctr">
              <a:buNone/>
            </a:pPr>
            <a:endParaRPr lang="en-US" sz="8000" dirty="0" smtClean="0"/>
          </a:p>
          <a:p>
            <a:pPr algn="ctr">
              <a:buNone/>
            </a:pPr>
            <a:r>
              <a:rPr lang="en-US" sz="8000" dirty="0" smtClean="0"/>
              <a:t>Questions?</a:t>
            </a:r>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43</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dirty="0" smtClean="0"/>
              <a:t>Review Content on </a:t>
            </a:r>
            <a:r>
              <a:rPr lang="en-US" dirty="0" err="1" smtClean="0"/>
              <a:t>Qwikipedia</a:t>
            </a:r>
            <a:endParaRPr lang="en-US" dirty="0" smtClean="0"/>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44</a:t>
            </a:fld>
            <a:endParaRPr lang="en-US" sz="1200"/>
          </a:p>
        </p:txBody>
      </p:sp>
      <p:pic>
        <p:nvPicPr>
          <p:cNvPr id="1026" name="Picture 2" descr="C:\Users\CTAYLO~1.QUA\AppData\Local\Temp\SNAGHTML4381dd.PNG"/>
          <p:cNvPicPr>
            <a:picLocks noChangeAspect="1" noChangeArrowheads="1"/>
          </p:cNvPicPr>
          <p:nvPr/>
        </p:nvPicPr>
        <p:blipFill>
          <a:blip r:embed="rId2" cstate="print"/>
          <a:srcRect/>
          <a:stretch>
            <a:fillRect/>
          </a:stretch>
        </p:blipFill>
        <p:spPr bwMode="auto">
          <a:xfrm>
            <a:off x="381000" y="1143000"/>
            <a:ext cx="8233276" cy="4953000"/>
          </a:xfrm>
          <a:prstGeom prst="rect">
            <a:avLst/>
          </a:prstGeom>
          <a:noFill/>
        </p:spPr>
      </p:pic>
      <p:pic>
        <p:nvPicPr>
          <p:cNvPr id="5" name="Picture 2" descr="Z:\Educational Services\Courseware\Disk Backup\Hot Topics\Hot_Topic_Logo_1000x976.gif"/>
          <p:cNvPicPr>
            <a:picLocks noChangeAspect="1" noChangeArrowheads="1"/>
          </p:cNvPicPr>
          <p:nvPr/>
        </p:nvPicPr>
        <p:blipFill>
          <a:blip r:embed="rId3" cstate="print"/>
          <a:srcRect/>
          <a:stretch>
            <a:fillRect/>
          </a:stretch>
        </p:blipFill>
        <p:spPr bwMode="auto">
          <a:xfrm rot="20242998">
            <a:off x="6321078" y="2062316"/>
            <a:ext cx="1508858" cy="1472287"/>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VFS layer	</a:t>
            </a:r>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5</a:t>
            </a:fld>
            <a:endParaRPr lang="en-US" sz="1200"/>
          </a:p>
        </p:txBody>
      </p:sp>
      <p:pic>
        <p:nvPicPr>
          <p:cNvPr id="1026" name="Picture 2" descr="X:\Courseware\Data Management Software\StorNext_43 (Brubeck)\3_Development\Hot Topic\SN_hotTopic_VFSlayer.png"/>
          <p:cNvPicPr>
            <a:picLocks noChangeAspect="1" noChangeArrowheads="1"/>
          </p:cNvPicPr>
          <p:nvPr/>
        </p:nvPicPr>
        <p:blipFill>
          <a:blip r:embed="rId2" cstate="print"/>
          <a:srcRect/>
          <a:stretch>
            <a:fillRect/>
          </a:stretch>
        </p:blipFill>
        <p:spPr bwMode="auto">
          <a:xfrm>
            <a:off x="110231" y="1143000"/>
            <a:ext cx="8893174" cy="4863456"/>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VFS layer in Linux (file_operations)</a:t>
            </a:r>
          </a:p>
        </p:txBody>
      </p:sp>
      <p:sp>
        <p:nvSpPr>
          <p:cNvPr id="5123" name="Content Placeholder 2"/>
          <p:cNvSpPr>
            <a:spLocks noGrp="1"/>
          </p:cNvSpPr>
          <p:nvPr>
            <p:ph idx="1"/>
          </p:nvPr>
        </p:nvSpPr>
        <p:spPr/>
        <p:txBody>
          <a:bodyPr/>
          <a:lstStyle/>
          <a:p>
            <a:pPr>
              <a:buFontTx/>
              <a:buNone/>
            </a:pPr>
            <a:r>
              <a:rPr lang="en-US" sz="1600" dirty="0" smtClean="0">
                <a:solidFill>
                  <a:schemeClr val="tx1"/>
                </a:solidFill>
              </a:rPr>
              <a:t>Code representation of defining file system operations at VFS level.</a:t>
            </a:r>
          </a:p>
          <a:p>
            <a:pPr>
              <a:buFontTx/>
              <a:buNone/>
            </a:pPr>
            <a:endParaRPr lang="en-US" sz="1600" dirty="0" smtClean="0">
              <a:solidFill>
                <a:schemeClr val="tx1"/>
              </a:solidFill>
            </a:endParaRPr>
          </a:p>
          <a:p>
            <a:pPr>
              <a:buFontTx/>
              <a:buNone/>
            </a:pPr>
            <a:r>
              <a:rPr lang="en-US" sz="1600" dirty="0" err="1" smtClean="0">
                <a:solidFill>
                  <a:schemeClr val="tx1"/>
                </a:solidFill>
              </a:rPr>
              <a:t>struct</a:t>
            </a:r>
            <a:r>
              <a:rPr lang="en-US" sz="1600" dirty="0" smtClean="0">
                <a:solidFill>
                  <a:schemeClr val="tx1"/>
                </a:solidFill>
              </a:rPr>
              <a:t> </a:t>
            </a:r>
            <a:r>
              <a:rPr lang="en-US" sz="1600" dirty="0" err="1" smtClean="0">
                <a:solidFill>
                  <a:schemeClr val="tx1"/>
                </a:solidFill>
              </a:rPr>
              <a:t>file_operations</a:t>
            </a:r>
            <a:r>
              <a:rPr lang="en-US" sz="1600" dirty="0" smtClean="0">
                <a:solidFill>
                  <a:schemeClr val="tx1"/>
                </a:solidFill>
              </a:rPr>
              <a:t> {</a:t>
            </a:r>
          </a:p>
          <a:p>
            <a:pPr>
              <a:buFontTx/>
              <a:buNone/>
            </a:pPr>
            <a:r>
              <a:rPr lang="en-US" sz="1600" dirty="0" smtClean="0">
                <a:solidFill>
                  <a:schemeClr val="tx1"/>
                </a:solidFill>
              </a:rPr>
              <a:t>        </a:t>
            </a:r>
            <a:r>
              <a:rPr lang="en-US" sz="1600" dirty="0" err="1" smtClean="0">
                <a:solidFill>
                  <a:schemeClr val="tx1"/>
                </a:solidFill>
              </a:rPr>
              <a:t>struct</a:t>
            </a:r>
            <a:r>
              <a:rPr lang="en-US" sz="1600" dirty="0" smtClean="0">
                <a:solidFill>
                  <a:schemeClr val="tx1"/>
                </a:solidFill>
              </a:rPr>
              <a:t> module *owner;</a:t>
            </a:r>
          </a:p>
          <a:p>
            <a:pPr>
              <a:buFontTx/>
              <a:buNone/>
            </a:pPr>
            <a:r>
              <a:rPr lang="en-US" sz="1600" dirty="0" smtClean="0">
                <a:solidFill>
                  <a:schemeClr val="tx1"/>
                </a:solidFill>
              </a:rPr>
              <a:t>        </a:t>
            </a:r>
            <a:r>
              <a:rPr lang="en-US" sz="1600" dirty="0" err="1" smtClean="0">
                <a:solidFill>
                  <a:schemeClr val="tx1"/>
                </a:solidFill>
              </a:rPr>
              <a:t>loff_t</a:t>
            </a:r>
            <a:r>
              <a:rPr lang="en-US" sz="1600" dirty="0" smtClean="0">
                <a:solidFill>
                  <a:schemeClr val="tx1"/>
                </a:solidFill>
              </a:rPr>
              <a:t> (*</a:t>
            </a:r>
            <a:r>
              <a:rPr lang="en-US" sz="1600" dirty="0" err="1" smtClean="0">
                <a:solidFill>
                  <a:schemeClr val="tx1"/>
                </a:solidFill>
              </a:rPr>
              <a:t>llseek</a:t>
            </a:r>
            <a:r>
              <a:rPr lang="en-US" sz="1600" dirty="0" smtClean="0">
                <a:solidFill>
                  <a:schemeClr val="tx1"/>
                </a:solidFill>
              </a:rPr>
              <a:t>) (</a:t>
            </a:r>
            <a:r>
              <a:rPr lang="en-US" sz="1600" dirty="0" err="1" smtClean="0">
                <a:solidFill>
                  <a:schemeClr val="tx1"/>
                </a:solidFill>
              </a:rPr>
              <a:t>struct</a:t>
            </a:r>
            <a:r>
              <a:rPr lang="en-US" sz="1600" dirty="0" smtClean="0">
                <a:solidFill>
                  <a:schemeClr val="tx1"/>
                </a:solidFill>
              </a:rPr>
              <a:t> file *, </a:t>
            </a:r>
            <a:r>
              <a:rPr lang="en-US" sz="1600" dirty="0" err="1" smtClean="0">
                <a:solidFill>
                  <a:schemeClr val="tx1"/>
                </a:solidFill>
              </a:rPr>
              <a:t>loff_t</a:t>
            </a:r>
            <a:r>
              <a:rPr lang="en-US" sz="1600" dirty="0" smtClean="0">
                <a:solidFill>
                  <a:schemeClr val="tx1"/>
                </a:solidFill>
              </a:rPr>
              <a:t>, </a:t>
            </a:r>
            <a:r>
              <a:rPr lang="en-US" sz="1600" dirty="0" err="1" smtClean="0">
                <a:solidFill>
                  <a:schemeClr val="tx1"/>
                </a:solidFill>
              </a:rPr>
              <a:t>int</a:t>
            </a:r>
            <a:r>
              <a:rPr lang="en-US" sz="1600" dirty="0" smtClean="0">
                <a:solidFill>
                  <a:schemeClr val="tx1"/>
                </a:solidFill>
              </a:rPr>
              <a:t>);</a:t>
            </a:r>
          </a:p>
          <a:p>
            <a:pPr>
              <a:buFontTx/>
              <a:buNone/>
            </a:pPr>
            <a:r>
              <a:rPr lang="en-US" sz="1600" dirty="0" smtClean="0">
                <a:solidFill>
                  <a:schemeClr val="tx1"/>
                </a:solidFill>
              </a:rPr>
              <a:t>        </a:t>
            </a:r>
            <a:r>
              <a:rPr lang="en-US" sz="1600" dirty="0" err="1" smtClean="0">
                <a:solidFill>
                  <a:schemeClr val="tx1"/>
                </a:solidFill>
              </a:rPr>
              <a:t>ssize_t</a:t>
            </a:r>
            <a:r>
              <a:rPr lang="en-US" sz="1600" dirty="0" smtClean="0">
                <a:solidFill>
                  <a:schemeClr val="tx1"/>
                </a:solidFill>
              </a:rPr>
              <a:t> (*read) (</a:t>
            </a:r>
            <a:r>
              <a:rPr lang="en-US" sz="1600" dirty="0" err="1" smtClean="0">
                <a:solidFill>
                  <a:schemeClr val="tx1"/>
                </a:solidFill>
              </a:rPr>
              <a:t>struct</a:t>
            </a:r>
            <a:r>
              <a:rPr lang="en-US" sz="1600" dirty="0" smtClean="0">
                <a:solidFill>
                  <a:schemeClr val="tx1"/>
                </a:solidFill>
              </a:rPr>
              <a:t> file *, char __user *, </a:t>
            </a:r>
            <a:r>
              <a:rPr lang="en-US" sz="1600" dirty="0" err="1" smtClean="0">
                <a:solidFill>
                  <a:schemeClr val="tx1"/>
                </a:solidFill>
              </a:rPr>
              <a:t>size_t</a:t>
            </a:r>
            <a:r>
              <a:rPr lang="en-US" sz="1600" dirty="0" smtClean="0">
                <a:solidFill>
                  <a:schemeClr val="tx1"/>
                </a:solidFill>
              </a:rPr>
              <a:t>, </a:t>
            </a:r>
            <a:r>
              <a:rPr lang="en-US" sz="1600" dirty="0" err="1" smtClean="0">
                <a:solidFill>
                  <a:schemeClr val="tx1"/>
                </a:solidFill>
              </a:rPr>
              <a:t>loff_t</a:t>
            </a:r>
            <a:r>
              <a:rPr lang="en-US" sz="1600" dirty="0" smtClean="0">
                <a:solidFill>
                  <a:schemeClr val="tx1"/>
                </a:solidFill>
              </a:rPr>
              <a:t> *);</a:t>
            </a:r>
          </a:p>
          <a:p>
            <a:pPr>
              <a:buFontTx/>
              <a:buNone/>
            </a:pPr>
            <a:r>
              <a:rPr lang="en-US" sz="1600" dirty="0" smtClean="0">
                <a:solidFill>
                  <a:schemeClr val="tx1"/>
                </a:solidFill>
              </a:rPr>
              <a:t>        </a:t>
            </a:r>
            <a:r>
              <a:rPr lang="en-US" sz="1600" dirty="0" err="1" smtClean="0">
                <a:solidFill>
                  <a:schemeClr val="tx1"/>
                </a:solidFill>
              </a:rPr>
              <a:t>ssize_t</a:t>
            </a:r>
            <a:r>
              <a:rPr lang="en-US" sz="1600" dirty="0" smtClean="0">
                <a:solidFill>
                  <a:schemeClr val="tx1"/>
                </a:solidFill>
              </a:rPr>
              <a:t> (*</a:t>
            </a:r>
            <a:r>
              <a:rPr lang="en-US" sz="1600" dirty="0" err="1" smtClean="0">
                <a:solidFill>
                  <a:schemeClr val="tx1"/>
                </a:solidFill>
              </a:rPr>
              <a:t>aio_read</a:t>
            </a:r>
            <a:r>
              <a:rPr lang="en-US" sz="1600" dirty="0" smtClean="0">
                <a:solidFill>
                  <a:schemeClr val="tx1"/>
                </a:solidFill>
              </a:rPr>
              <a:t>) (</a:t>
            </a:r>
            <a:r>
              <a:rPr lang="en-US" sz="1600" dirty="0" err="1" smtClean="0">
                <a:solidFill>
                  <a:schemeClr val="tx1"/>
                </a:solidFill>
              </a:rPr>
              <a:t>struct</a:t>
            </a:r>
            <a:r>
              <a:rPr lang="en-US" sz="1600" dirty="0" smtClean="0">
                <a:solidFill>
                  <a:schemeClr val="tx1"/>
                </a:solidFill>
              </a:rPr>
              <a:t> </a:t>
            </a:r>
            <a:r>
              <a:rPr lang="en-US" sz="1600" dirty="0" err="1" smtClean="0">
                <a:solidFill>
                  <a:schemeClr val="tx1"/>
                </a:solidFill>
              </a:rPr>
              <a:t>kiocb</a:t>
            </a:r>
            <a:r>
              <a:rPr lang="en-US" sz="1600" dirty="0" smtClean="0">
                <a:solidFill>
                  <a:schemeClr val="tx1"/>
                </a:solidFill>
              </a:rPr>
              <a:t> *, char __user *, </a:t>
            </a:r>
            <a:r>
              <a:rPr lang="en-US" sz="1600" dirty="0" err="1" smtClean="0">
                <a:solidFill>
                  <a:schemeClr val="tx1"/>
                </a:solidFill>
              </a:rPr>
              <a:t>size_t</a:t>
            </a:r>
            <a:r>
              <a:rPr lang="en-US" sz="1600" dirty="0" smtClean="0">
                <a:solidFill>
                  <a:schemeClr val="tx1"/>
                </a:solidFill>
              </a:rPr>
              <a:t>, </a:t>
            </a:r>
            <a:r>
              <a:rPr lang="en-US" sz="1600" dirty="0" err="1" smtClean="0">
                <a:solidFill>
                  <a:schemeClr val="tx1"/>
                </a:solidFill>
              </a:rPr>
              <a:t>loff_t</a:t>
            </a:r>
            <a:r>
              <a:rPr lang="en-US" sz="1600" dirty="0" smtClean="0">
                <a:solidFill>
                  <a:schemeClr val="tx1"/>
                </a:solidFill>
              </a:rPr>
              <a:t>);</a:t>
            </a:r>
          </a:p>
          <a:p>
            <a:pPr>
              <a:buFontTx/>
              <a:buNone/>
            </a:pPr>
            <a:r>
              <a:rPr lang="en-US" sz="1600" dirty="0" smtClean="0">
                <a:solidFill>
                  <a:schemeClr val="tx1"/>
                </a:solidFill>
              </a:rPr>
              <a:t>        </a:t>
            </a:r>
            <a:r>
              <a:rPr lang="en-US" sz="1600" dirty="0" err="1" smtClean="0">
                <a:solidFill>
                  <a:schemeClr val="tx1"/>
                </a:solidFill>
              </a:rPr>
              <a:t>ssize_t</a:t>
            </a:r>
            <a:r>
              <a:rPr lang="en-US" sz="1600" dirty="0" smtClean="0">
                <a:solidFill>
                  <a:schemeClr val="tx1"/>
                </a:solidFill>
              </a:rPr>
              <a:t> (*write) (</a:t>
            </a:r>
            <a:r>
              <a:rPr lang="en-US" sz="1600" dirty="0" err="1" smtClean="0">
                <a:solidFill>
                  <a:schemeClr val="tx1"/>
                </a:solidFill>
              </a:rPr>
              <a:t>struct</a:t>
            </a:r>
            <a:r>
              <a:rPr lang="en-US" sz="1600" dirty="0" smtClean="0">
                <a:solidFill>
                  <a:schemeClr val="tx1"/>
                </a:solidFill>
              </a:rPr>
              <a:t> file *, const char __user *, </a:t>
            </a:r>
            <a:r>
              <a:rPr lang="en-US" sz="1600" dirty="0" err="1" smtClean="0">
                <a:solidFill>
                  <a:schemeClr val="tx1"/>
                </a:solidFill>
              </a:rPr>
              <a:t>size_t</a:t>
            </a:r>
            <a:r>
              <a:rPr lang="en-US" sz="1600" dirty="0" smtClean="0">
                <a:solidFill>
                  <a:schemeClr val="tx1"/>
                </a:solidFill>
              </a:rPr>
              <a:t>, </a:t>
            </a:r>
            <a:r>
              <a:rPr lang="en-US" sz="1600" dirty="0" err="1" smtClean="0">
                <a:solidFill>
                  <a:schemeClr val="tx1"/>
                </a:solidFill>
              </a:rPr>
              <a:t>loff_t</a:t>
            </a:r>
            <a:r>
              <a:rPr lang="en-US" sz="1600" dirty="0" smtClean="0">
                <a:solidFill>
                  <a:schemeClr val="tx1"/>
                </a:solidFill>
              </a:rPr>
              <a:t> *);</a:t>
            </a:r>
          </a:p>
          <a:p>
            <a:pPr>
              <a:buFontTx/>
              <a:buNone/>
            </a:pPr>
            <a:r>
              <a:rPr lang="en-US" sz="1600" dirty="0" smtClean="0">
                <a:solidFill>
                  <a:schemeClr val="tx1"/>
                </a:solidFill>
              </a:rPr>
              <a:t>        </a:t>
            </a:r>
            <a:r>
              <a:rPr lang="en-US" sz="1600" dirty="0" err="1" smtClean="0">
                <a:solidFill>
                  <a:schemeClr val="tx1"/>
                </a:solidFill>
              </a:rPr>
              <a:t>ssize_t</a:t>
            </a:r>
            <a:r>
              <a:rPr lang="en-US" sz="1600" dirty="0" smtClean="0">
                <a:solidFill>
                  <a:schemeClr val="tx1"/>
                </a:solidFill>
              </a:rPr>
              <a:t> (*</a:t>
            </a:r>
            <a:r>
              <a:rPr lang="en-US" sz="1600" dirty="0" err="1" smtClean="0">
                <a:solidFill>
                  <a:schemeClr val="tx1"/>
                </a:solidFill>
              </a:rPr>
              <a:t>aio_write</a:t>
            </a:r>
            <a:r>
              <a:rPr lang="en-US" sz="1600" dirty="0" smtClean="0">
                <a:solidFill>
                  <a:schemeClr val="tx1"/>
                </a:solidFill>
              </a:rPr>
              <a:t>) (</a:t>
            </a:r>
            <a:r>
              <a:rPr lang="en-US" sz="1600" dirty="0" err="1" smtClean="0">
                <a:solidFill>
                  <a:schemeClr val="tx1"/>
                </a:solidFill>
              </a:rPr>
              <a:t>struct</a:t>
            </a:r>
            <a:r>
              <a:rPr lang="en-US" sz="1600" dirty="0" smtClean="0">
                <a:solidFill>
                  <a:schemeClr val="tx1"/>
                </a:solidFill>
              </a:rPr>
              <a:t> </a:t>
            </a:r>
            <a:r>
              <a:rPr lang="en-US" sz="1600" dirty="0" err="1" smtClean="0">
                <a:solidFill>
                  <a:schemeClr val="tx1"/>
                </a:solidFill>
              </a:rPr>
              <a:t>kiocb</a:t>
            </a:r>
            <a:r>
              <a:rPr lang="en-US" sz="1600" dirty="0" smtClean="0">
                <a:solidFill>
                  <a:schemeClr val="tx1"/>
                </a:solidFill>
              </a:rPr>
              <a:t> *, const char __user *, </a:t>
            </a:r>
            <a:r>
              <a:rPr lang="en-US" sz="1600" dirty="0" err="1" smtClean="0">
                <a:solidFill>
                  <a:schemeClr val="tx1"/>
                </a:solidFill>
              </a:rPr>
              <a:t>size_t</a:t>
            </a:r>
            <a:r>
              <a:rPr lang="en-US" sz="1600" dirty="0" smtClean="0">
                <a:solidFill>
                  <a:schemeClr val="tx1"/>
                </a:solidFill>
              </a:rPr>
              <a:t>, </a:t>
            </a:r>
            <a:r>
              <a:rPr lang="en-US" sz="1600" dirty="0" err="1" smtClean="0">
                <a:solidFill>
                  <a:schemeClr val="tx1"/>
                </a:solidFill>
              </a:rPr>
              <a:t>loff_t</a:t>
            </a:r>
            <a:r>
              <a:rPr lang="en-US" sz="1600" dirty="0" smtClean="0">
                <a:solidFill>
                  <a:schemeClr val="tx1"/>
                </a:solidFill>
              </a:rPr>
              <a:t>);</a:t>
            </a:r>
          </a:p>
          <a:p>
            <a:pPr>
              <a:buFontTx/>
              <a:buNone/>
            </a:pPr>
            <a:r>
              <a:rPr lang="en-US" sz="1600" dirty="0" smtClean="0">
                <a:solidFill>
                  <a:schemeClr val="tx1"/>
                </a:solidFill>
              </a:rPr>
              <a:t>        </a:t>
            </a:r>
            <a:r>
              <a:rPr lang="en-US" sz="1600" dirty="0" err="1" smtClean="0">
                <a:solidFill>
                  <a:schemeClr val="tx1"/>
                </a:solidFill>
              </a:rPr>
              <a:t>int</a:t>
            </a:r>
            <a:r>
              <a:rPr lang="en-US" sz="1600" dirty="0" smtClean="0">
                <a:solidFill>
                  <a:schemeClr val="tx1"/>
                </a:solidFill>
              </a:rPr>
              <a:t> (*</a:t>
            </a:r>
            <a:r>
              <a:rPr lang="en-US" sz="1600" dirty="0" err="1" smtClean="0">
                <a:solidFill>
                  <a:schemeClr val="tx1"/>
                </a:solidFill>
              </a:rPr>
              <a:t>readdir</a:t>
            </a:r>
            <a:r>
              <a:rPr lang="en-US" sz="1600" dirty="0" smtClean="0">
                <a:solidFill>
                  <a:schemeClr val="tx1"/>
                </a:solidFill>
              </a:rPr>
              <a:t>) (</a:t>
            </a:r>
            <a:r>
              <a:rPr lang="en-US" sz="1600" dirty="0" err="1" smtClean="0">
                <a:solidFill>
                  <a:schemeClr val="tx1"/>
                </a:solidFill>
              </a:rPr>
              <a:t>struct</a:t>
            </a:r>
            <a:r>
              <a:rPr lang="en-US" sz="1600" dirty="0" smtClean="0">
                <a:solidFill>
                  <a:schemeClr val="tx1"/>
                </a:solidFill>
              </a:rPr>
              <a:t> file *, void *, </a:t>
            </a:r>
            <a:r>
              <a:rPr lang="en-US" sz="1600" dirty="0" err="1" smtClean="0">
                <a:solidFill>
                  <a:schemeClr val="tx1"/>
                </a:solidFill>
              </a:rPr>
              <a:t>filldir_t</a:t>
            </a:r>
            <a:r>
              <a:rPr lang="en-US" sz="1600" dirty="0" smtClean="0">
                <a:solidFill>
                  <a:schemeClr val="tx1"/>
                </a:solidFill>
              </a:rPr>
              <a:t>);</a:t>
            </a:r>
          </a:p>
          <a:p>
            <a:pPr>
              <a:buFontTx/>
              <a:buNone/>
            </a:pPr>
            <a:r>
              <a:rPr lang="en-US" sz="1600" dirty="0" smtClean="0">
                <a:solidFill>
                  <a:schemeClr val="tx1"/>
                </a:solidFill>
              </a:rPr>
              <a:t>        unsigned </a:t>
            </a:r>
            <a:r>
              <a:rPr lang="en-US" sz="1600" dirty="0" err="1" smtClean="0">
                <a:solidFill>
                  <a:schemeClr val="tx1"/>
                </a:solidFill>
              </a:rPr>
              <a:t>int</a:t>
            </a:r>
            <a:r>
              <a:rPr lang="en-US" sz="1600" dirty="0" smtClean="0">
                <a:solidFill>
                  <a:schemeClr val="tx1"/>
                </a:solidFill>
              </a:rPr>
              <a:t> (*poll) (</a:t>
            </a:r>
            <a:r>
              <a:rPr lang="en-US" sz="1600" dirty="0" err="1" smtClean="0">
                <a:solidFill>
                  <a:schemeClr val="tx1"/>
                </a:solidFill>
              </a:rPr>
              <a:t>struct</a:t>
            </a:r>
            <a:r>
              <a:rPr lang="en-US" sz="1600" dirty="0" smtClean="0">
                <a:solidFill>
                  <a:schemeClr val="tx1"/>
                </a:solidFill>
              </a:rPr>
              <a:t> file *, </a:t>
            </a:r>
            <a:r>
              <a:rPr lang="en-US" sz="1600" dirty="0" err="1" smtClean="0">
                <a:solidFill>
                  <a:schemeClr val="tx1"/>
                </a:solidFill>
              </a:rPr>
              <a:t>struct</a:t>
            </a:r>
            <a:r>
              <a:rPr lang="en-US" sz="1600" dirty="0" smtClean="0">
                <a:solidFill>
                  <a:schemeClr val="tx1"/>
                </a:solidFill>
              </a:rPr>
              <a:t> </a:t>
            </a:r>
            <a:r>
              <a:rPr lang="en-US" sz="1600" dirty="0" err="1" smtClean="0">
                <a:solidFill>
                  <a:schemeClr val="tx1"/>
                </a:solidFill>
              </a:rPr>
              <a:t>poll_table_struct</a:t>
            </a:r>
            <a:r>
              <a:rPr lang="en-US" sz="1600" dirty="0" smtClean="0">
                <a:solidFill>
                  <a:schemeClr val="tx1"/>
                </a:solidFill>
              </a:rPr>
              <a:t> *);</a:t>
            </a:r>
          </a:p>
          <a:p>
            <a:pPr>
              <a:buFontTx/>
              <a:buNone/>
            </a:pPr>
            <a:r>
              <a:rPr lang="en-US" sz="1600" dirty="0" smtClean="0">
                <a:solidFill>
                  <a:schemeClr val="tx1"/>
                </a:solidFill>
              </a:rPr>
              <a:t>        </a:t>
            </a:r>
            <a:r>
              <a:rPr lang="en-US" sz="1600" dirty="0" err="1" smtClean="0">
                <a:solidFill>
                  <a:schemeClr val="tx1"/>
                </a:solidFill>
              </a:rPr>
              <a:t>int</a:t>
            </a:r>
            <a:r>
              <a:rPr lang="en-US" sz="1600" dirty="0" smtClean="0">
                <a:solidFill>
                  <a:schemeClr val="tx1"/>
                </a:solidFill>
              </a:rPr>
              <a:t> (*</a:t>
            </a:r>
            <a:r>
              <a:rPr lang="en-US" sz="1600" dirty="0" err="1" smtClean="0">
                <a:solidFill>
                  <a:schemeClr val="tx1"/>
                </a:solidFill>
              </a:rPr>
              <a:t>ioctl</a:t>
            </a:r>
            <a:r>
              <a:rPr lang="en-US" sz="1600" dirty="0" smtClean="0">
                <a:solidFill>
                  <a:schemeClr val="tx1"/>
                </a:solidFill>
              </a:rPr>
              <a:t>) (</a:t>
            </a:r>
            <a:r>
              <a:rPr lang="en-US" sz="1600" dirty="0" err="1" smtClean="0">
                <a:solidFill>
                  <a:schemeClr val="tx1"/>
                </a:solidFill>
              </a:rPr>
              <a:t>struct</a:t>
            </a:r>
            <a:r>
              <a:rPr lang="en-US" sz="1600" dirty="0" smtClean="0">
                <a:solidFill>
                  <a:schemeClr val="tx1"/>
                </a:solidFill>
              </a:rPr>
              <a:t> </a:t>
            </a:r>
            <a:r>
              <a:rPr lang="en-US" sz="1600" dirty="0" err="1" smtClean="0">
                <a:solidFill>
                  <a:schemeClr val="tx1"/>
                </a:solidFill>
              </a:rPr>
              <a:t>inode</a:t>
            </a:r>
            <a:r>
              <a:rPr lang="en-US" sz="1600" dirty="0" smtClean="0">
                <a:solidFill>
                  <a:schemeClr val="tx1"/>
                </a:solidFill>
              </a:rPr>
              <a:t> *, </a:t>
            </a:r>
            <a:r>
              <a:rPr lang="en-US" sz="1600" dirty="0" err="1" smtClean="0">
                <a:solidFill>
                  <a:schemeClr val="tx1"/>
                </a:solidFill>
              </a:rPr>
              <a:t>struct</a:t>
            </a:r>
            <a:r>
              <a:rPr lang="en-US" sz="1600" dirty="0" smtClean="0">
                <a:solidFill>
                  <a:schemeClr val="tx1"/>
                </a:solidFill>
              </a:rPr>
              <a:t> file *, unsigned </a:t>
            </a:r>
            <a:r>
              <a:rPr lang="en-US" sz="1600" dirty="0" err="1" smtClean="0">
                <a:solidFill>
                  <a:schemeClr val="tx1"/>
                </a:solidFill>
              </a:rPr>
              <a:t>int</a:t>
            </a:r>
            <a:r>
              <a:rPr lang="en-US" sz="1600" dirty="0" smtClean="0">
                <a:solidFill>
                  <a:schemeClr val="tx1"/>
                </a:solidFill>
              </a:rPr>
              <a:t>, unsigned long);</a:t>
            </a:r>
          </a:p>
          <a:p>
            <a:pPr>
              <a:buFontTx/>
              <a:buNone/>
            </a:pPr>
            <a:r>
              <a:rPr lang="en-US" sz="1600" dirty="0" smtClean="0">
                <a:solidFill>
                  <a:schemeClr val="tx1"/>
                </a:solidFill>
              </a:rPr>
              <a:t>        long (*</a:t>
            </a:r>
            <a:r>
              <a:rPr lang="en-US" sz="1600" dirty="0" err="1" smtClean="0">
                <a:solidFill>
                  <a:schemeClr val="tx1"/>
                </a:solidFill>
              </a:rPr>
              <a:t>unlocked_ioctl</a:t>
            </a:r>
            <a:r>
              <a:rPr lang="en-US" sz="1600" dirty="0" smtClean="0">
                <a:solidFill>
                  <a:schemeClr val="tx1"/>
                </a:solidFill>
              </a:rPr>
              <a:t>) (</a:t>
            </a:r>
            <a:r>
              <a:rPr lang="en-US" sz="1600" dirty="0" err="1" smtClean="0">
                <a:solidFill>
                  <a:schemeClr val="tx1"/>
                </a:solidFill>
              </a:rPr>
              <a:t>struct</a:t>
            </a:r>
            <a:r>
              <a:rPr lang="en-US" sz="1600" dirty="0" smtClean="0">
                <a:solidFill>
                  <a:schemeClr val="tx1"/>
                </a:solidFill>
              </a:rPr>
              <a:t> file *, unsigned </a:t>
            </a:r>
            <a:r>
              <a:rPr lang="en-US" sz="1600" dirty="0" err="1" smtClean="0">
                <a:solidFill>
                  <a:schemeClr val="tx1"/>
                </a:solidFill>
              </a:rPr>
              <a:t>int</a:t>
            </a:r>
            <a:r>
              <a:rPr lang="en-US" sz="1600" dirty="0" smtClean="0">
                <a:solidFill>
                  <a:schemeClr val="tx1"/>
                </a:solidFill>
              </a:rPr>
              <a:t>, unsigned long);</a:t>
            </a:r>
          </a:p>
          <a:p>
            <a:pPr>
              <a:buFontTx/>
              <a:buNone/>
            </a:pPr>
            <a:r>
              <a:rPr lang="en-US" sz="1600" dirty="0" smtClean="0">
                <a:solidFill>
                  <a:schemeClr val="tx1"/>
                </a:solidFill>
              </a:rPr>
              <a:t>        long (*</a:t>
            </a:r>
            <a:r>
              <a:rPr lang="en-US" sz="1600" dirty="0" err="1" smtClean="0">
                <a:solidFill>
                  <a:schemeClr val="tx1"/>
                </a:solidFill>
              </a:rPr>
              <a:t>compat_ioctl</a:t>
            </a:r>
            <a:r>
              <a:rPr lang="en-US" sz="1600" dirty="0" smtClean="0">
                <a:solidFill>
                  <a:schemeClr val="tx1"/>
                </a:solidFill>
              </a:rPr>
              <a:t>) (</a:t>
            </a:r>
            <a:r>
              <a:rPr lang="en-US" sz="1600" dirty="0" err="1" smtClean="0">
                <a:solidFill>
                  <a:schemeClr val="tx1"/>
                </a:solidFill>
              </a:rPr>
              <a:t>struct</a:t>
            </a:r>
            <a:r>
              <a:rPr lang="en-US" sz="1600" dirty="0" smtClean="0">
                <a:solidFill>
                  <a:schemeClr val="tx1"/>
                </a:solidFill>
              </a:rPr>
              <a:t> file *, unsigned </a:t>
            </a:r>
            <a:r>
              <a:rPr lang="en-US" sz="1600" dirty="0" err="1" smtClean="0">
                <a:solidFill>
                  <a:schemeClr val="tx1"/>
                </a:solidFill>
              </a:rPr>
              <a:t>int</a:t>
            </a:r>
            <a:r>
              <a:rPr lang="en-US" sz="1600" dirty="0" smtClean="0">
                <a:solidFill>
                  <a:schemeClr val="tx1"/>
                </a:solidFill>
              </a:rPr>
              <a:t>, unsigned long);</a:t>
            </a:r>
          </a:p>
          <a:p>
            <a:pPr>
              <a:buFontTx/>
              <a:buNone/>
            </a:pPr>
            <a:r>
              <a:rPr lang="en-US" sz="1600" dirty="0" smtClean="0">
                <a:solidFill>
                  <a:schemeClr val="tx1"/>
                </a:solidFill>
              </a:rPr>
              <a:t>        </a:t>
            </a:r>
            <a:r>
              <a:rPr lang="en-US" sz="1600" dirty="0" err="1" smtClean="0">
                <a:solidFill>
                  <a:schemeClr val="tx1"/>
                </a:solidFill>
              </a:rPr>
              <a:t>int</a:t>
            </a:r>
            <a:r>
              <a:rPr lang="en-US" sz="1600" dirty="0" smtClean="0">
                <a:solidFill>
                  <a:schemeClr val="tx1"/>
                </a:solidFill>
              </a:rPr>
              <a:t> (*</a:t>
            </a:r>
            <a:r>
              <a:rPr lang="en-US" sz="1600" dirty="0" err="1" smtClean="0">
                <a:solidFill>
                  <a:schemeClr val="tx1"/>
                </a:solidFill>
              </a:rPr>
              <a:t>mmap</a:t>
            </a:r>
            <a:r>
              <a:rPr lang="en-US" sz="1600" dirty="0" smtClean="0">
                <a:solidFill>
                  <a:schemeClr val="tx1"/>
                </a:solidFill>
              </a:rPr>
              <a:t>) (</a:t>
            </a:r>
            <a:r>
              <a:rPr lang="en-US" sz="1600" dirty="0" err="1" smtClean="0">
                <a:solidFill>
                  <a:schemeClr val="tx1"/>
                </a:solidFill>
              </a:rPr>
              <a:t>struct</a:t>
            </a:r>
            <a:r>
              <a:rPr lang="en-US" sz="1600" dirty="0" smtClean="0">
                <a:solidFill>
                  <a:schemeClr val="tx1"/>
                </a:solidFill>
              </a:rPr>
              <a:t> file *, </a:t>
            </a:r>
            <a:r>
              <a:rPr lang="en-US" sz="1600" dirty="0" err="1" smtClean="0">
                <a:solidFill>
                  <a:schemeClr val="tx1"/>
                </a:solidFill>
              </a:rPr>
              <a:t>struct</a:t>
            </a:r>
            <a:r>
              <a:rPr lang="en-US" sz="1600" dirty="0" smtClean="0">
                <a:solidFill>
                  <a:schemeClr val="tx1"/>
                </a:solidFill>
              </a:rPr>
              <a:t> </a:t>
            </a:r>
            <a:r>
              <a:rPr lang="en-US" sz="1600" dirty="0" err="1" smtClean="0">
                <a:solidFill>
                  <a:schemeClr val="tx1"/>
                </a:solidFill>
              </a:rPr>
              <a:t>vm_area_struct</a:t>
            </a:r>
            <a:r>
              <a:rPr lang="en-US" sz="1600" dirty="0" smtClean="0">
                <a:solidFill>
                  <a:schemeClr val="tx1"/>
                </a:solidFill>
              </a:rPr>
              <a:t> *);</a:t>
            </a:r>
          </a:p>
          <a:p>
            <a:pPr>
              <a:buFontTx/>
              <a:buNone/>
            </a:pPr>
            <a:r>
              <a:rPr lang="en-US" sz="1600" dirty="0" smtClean="0">
                <a:solidFill>
                  <a:schemeClr val="tx1"/>
                </a:solidFill>
              </a:rPr>
              <a:t>        </a:t>
            </a:r>
            <a:r>
              <a:rPr lang="en-US" sz="1600" dirty="0" err="1" smtClean="0">
                <a:solidFill>
                  <a:schemeClr val="tx1"/>
                </a:solidFill>
              </a:rPr>
              <a:t>int</a:t>
            </a:r>
            <a:r>
              <a:rPr lang="en-US" sz="1600" dirty="0" smtClean="0">
                <a:solidFill>
                  <a:schemeClr val="tx1"/>
                </a:solidFill>
              </a:rPr>
              <a:t> (*open) (</a:t>
            </a:r>
            <a:r>
              <a:rPr lang="en-US" sz="1600" dirty="0" err="1" smtClean="0">
                <a:solidFill>
                  <a:schemeClr val="tx1"/>
                </a:solidFill>
              </a:rPr>
              <a:t>struct</a:t>
            </a:r>
            <a:r>
              <a:rPr lang="en-US" sz="1600" dirty="0" smtClean="0">
                <a:solidFill>
                  <a:schemeClr val="tx1"/>
                </a:solidFill>
              </a:rPr>
              <a:t> </a:t>
            </a:r>
            <a:r>
              <a:rPr lang="en-US" sz="1600" dirty="0" err="1" smtClean="0">
                <a:solidFill>
                  <a:schemeClr val="tx1"/>
                </a:solidFill>
              </a:rPr>
              <a:t>inode</a:t>
            </a:r>
            <a:r>
              <a:rPr lang="en-US" sz="1600" dirty="0" smtClean="0">
                <a:solidFill>
                  <a:schemeClr val="tx1"/>
                </a:solidFill>
              </a:rPr>
              <a:t> *, </a:t>
            </a:r>
            <a:r>
              <a:rPr lang="en-US" sz="1600" dirty="0" err="1" smtClean="0">
                <a:solidFill>
                  <a:schemeClr val="tx1"/>
                </a:solidFill>
              </a:rPr>
              <a:t>struct</a:t>
            </a:r>
            <a:r>
              <a:rPr lang="en-US" sz="1600" dirty="0" smtClean="0">
                <a:solidFill>
                  <a:schemeClr val="tx1"/>
                </a:solidFill>
              </a:rPr>
              <a:t> file *);</a:t>
            </a:r>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6</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228600"/>
            <a:ext cx="8077200" cy="639763"/>
          </a:xfrm>
        </p:spPr>
        <p:txBody>
          <a:bodyPr/>
          <a:lstStyle/>
          <a:p>
            <a:r>
              <a:rPr lang="en-US" dirty="0" smtClean="0"/>
              <a:t>File Operations Structure in CVFS Kernel</a:t>
            </a:r>
          </a:p>
        </p:txBody>
      </p:sp>
      <p:sp>
        <p:nvSpPr>
          <p:cNvPr id="6147" name="Content Placeholder 2"/>
          <p:cNvSpPr>
            <a:spLocks noGrp="1"/>
          </p:cNvSpPr>
          <p:nvPr>
            <p:ph idx="1"/>
          </p:nvPr>
        </p:nvSpPr>
        <p:spPr/>
        <p:txBody>
          <a:bodyPr/>
          <a:lstStyle/>
          <a:p>
            <a:pPr>
              <a:buFontTx/>
              <a:buNone/>
            </a:pPr>
            <a:endParaRPr lang="en-US" sz="1100" dirty="0" smtClean="0"/>
          </a:p>
          <a:p>
            <a:pPr>
              <a:buFontTx/>
              <a:buNone/>
            </a:pPr>
            <a:r>
              <a:rPr lang="en-US" sz="1200" dirty="0" err="1" smtClean="0"/>
              <a:t>struct</a:t>
            </a:r>
            <a:r>
              <a:rPr lang="en-US" sz="1200" dirty="0" smtClean="0"/>
              <a:t> </a:t>
            </a:r>
            <a:r>
              <a:rPr lang="en-US" sz="1200" dirty="0" err="1" smtClean="0"/>
              <a:t>file_operations</a:t>
            </a:r>
            <a:r>
              <a:rPr lang="en-US" sz="1200" dirty="0" smtClean="0"/>
              <a:t> </a:t>
            </a:r>
            <a:r>
              <a:rPr lang="en-US" sz="1200" dirty="0" err="1" smtClean="0"/>
              <a:t>cvfs_local_reg_fileops_loopdev</a:t>
            </a:r>
            <a:r>
              <a:rPr lang="en-US" sz="1200" dirty="0" smtClean="0"/>
              <a:t> = {</a:t>
            </a:r>
          </a:p>
          <a:p>
            <a:pPr>
              <a:buFontTx/>
              <a:buNone/>
            </a:pPr>
            <a:r>
              <a:rPr lang="en-US" sz="1200" dirty="0" smtClean="0"/>
              <a:t>    read:               </a:t>
            </a:r>
            <a:r>
              <a:rPr lang="en-US" sz="1200" dirty="0" err="1" smtClean="0"/>
              <a:t>cvfs_read_wrapper</a:t>
            </a:r>
            <a:r>
              <a:rPr lang="en-US" sz="1200" dirty="0" smtClean="0"/>
              <a:t>,</a:t>
            </a:r>
          </a:p>
          <a:p>
            <a:pPr>
              <a:buFontTx/>
              <a:buNone/>
            </a:pPr>
            <a:r>
              <a:rPr lang="en-US" sz="1200" dirty="0" smtClean="0"/>
              <a:t>    write:              </a:t>
            </a:r>
            <a:r>
              <a:rPr lang="en-US" sz="1200" dirty="0" err="1" smtClean="0"/>
              <a:t>cvfs_write_wrapper</a:t>
            </a:r>
            <a:r>
              <a:rPr lang="en-US" sz="1200" dirty="0" smtClean="0"/>
              <a:t>,</a:t>
            </a:r>
          </a:p>
          <a:p>
            <a:pPr>
              <a:buFontTx/>
              <a:buNone/>
            </a:pPr>
            <a:r>
              <a:rPr lang="en-US" sz="1200" dirty="0" smtClean="0"/>
              <a:t>	.</a:t>
            </a:r>
          </a:p>
          <a:p>
            <a:pPr>
              <a:buFontTx/>
              <a:buNone/>
            </a:pPr>
            <a:r>
              <a:rPr lang="en-US" sz="1200" dirty="0" smtClean="0"/>
              <a:t>	.</a:t>
            </a:r>
          </a:p>
          <a:p>
            <a:pPr>
              <a:buFontTx/>
              <a:buNone/>
            </a:pPr>
            <a:r>
              <a:rPr lang="en-US" sz="1200" dirty="0" smtClean="0"/>
              <a:t>	.</a:t>
            </a:r>
          </a:p>
          <a:p>
            <a:pPr>
              <a:buFontTx/>
              <a:buNone/>
            </a:pPr>
            <a:r>
              <a:rPr lang="en-US" sz="1200" dirty="0" smtClean="0"/>
              <a:t>    open:               </a:t>
            </a:r>
            <a:r>
              <a:rPr lang="en-US" sz="1200" dirty="0" err="1" smtClean="0"/>
              <a:t>cvfs_open_wrapper</a:t>
            </a:r>
            <a:r>
              <a:rPr lang="en-US" sz="1200" dirty="0" smtClean="0"/>
              <a:t>,</a:t>
            </a:r>
          </a:p>
          <a:p>
            <a:pPr>
              <a:buFontTx/>
              <a:buNone/>
            </a:pPr>
            <a:r>
              <a:rPr lang="en-US" sz="1200" dirty="0" smtClean="0"/>
              <a:t>    release:            </a:t>
            </a:r>
            <a:r>
              <a:rPr lang="en-US" sz="1200" dirty="0" err="1" smtClean="0"/>
              <a:t>cvfs_close_wrapper</a:t>
            </a:r>
            <a:r>
              <a:rPr lang="en-US" sz="1200" dirty="0" smtClean="0"/>
              <a:t>,</a:t>
            </a:r>
          </a:p>
          <a:p>
            <a:pPr>
              <a:buFontTx/>
              <a:buNone/>
            </a:pPr>
            <a:r>
              <a:rPr lang="en-US" sz="1200" dirty="0" smtClean="0"/>
              <a:t>    flush:              </a:t>
            </a:r>
            <a:r>
              <a:rPr lang="en-US" sz="1200" dirty="0" err="1" smtClean="0"/>
              <a:t>cvfs_flush_wrapper</a:t>
            </a:r>
            <a:r>
              <a:rPr lang="en-US" sz="1200" dirty="0" smtClean="0"/>
              <a:t>,</a:t>
            </a:r>
          </a:p>
          <a:p>
            <a:pPr>
              <a:buFontTx/>
              <a:buNone/>
            </a:pPr>
            <a:r>
              <a:rPr lang="en-US" sz="1200" dirty="0" smtClean="0"/>
              <a:t>    </a:t>
            </a:r>
            <a:r>
              <a:rPr lang="en-US" sz="1200" dirty="0" err="1" smtClean="0"/>
              <a:t>fsync</a:t>
            </a:r>
            <a:r>
              <a:rPr lang="en-US" sz="1200" dirty="0" smtClean="0"/>
              <a:t>:              </a:t>
            </a:r>
            <a:r>
              <a:rPr lang="en-US" sz="1200" dirty="0" err="1" smtClean="0"/>
              <a:t>cvfs_fsync_wrapper</a:t>
            </a:r>
            <a:r>
              <a:rPr lang="en-US" sz="1200" dirty="0" smtClean="0"/>
              <a:t>,</a:t>
            </a:r>
          </a:p>
          <a:p>
            <a:pPr>
              <a:buFontTx/>
              <a:buNone/>
            </a:pPr>
            <a:r>
              <a:rPr lang="en-US" sz="1200" dirty="0" smtClean="0"/>
              <a:t>    lock:               </a:t>
            </a:r>
            <a:r>
              <a:rPr lang="en-US" sz="1200" dirty="0" err="1" smtClean="0"/>
              <a:t>cvfs_flock_wrapper</a:t>
            </a:r>
            <a:r>
              <a:rPr lang="en-US" sz="1200" dirty="0" smtClean="0"/>
              <a:t>,</a:t>
            </a:r>
          </a:p>
          <a:p>
            <a:pPr>
              <a:buFontTx/>
              <a:buNone/>
            </a:pPr>
            <a:endParaRPr lang="en-US" sz="1200" dirty="0" smtClean="0"/>
          </a:p>
          <a:p>
            <a:pPr>
              <a:buFontTx/>
              <a:buNone/>
            </a:pPr>
            <a:r>
              <a:rPr lang="en-US" sz="1200" dirty="0" smtClean="0"/>
              <a:t>static </a:t>
            </a:r>
            <a:r>
              <a:rPr lang="en-US" sz="1200" dirty="0" err="1" smtClean="0"/>
              <a:t>int</a:t>
            </a:r>
            <a:endParaRPr lang="en-US" sz="1200" dirty="0" smtClean="0"/>
          </a:p>
          <a:p>
            <a:pPr>
              <a:buFontTx/>
              <a:buNone/>
            </a:pPr>
            <a:r>
              <a:rPr lang="en-US" sz="1200" dirty="0" err="1" smtClean="0"/>
              <a:t>cvfs_open_wrapper</a:t>
            </a:r>
            <a:r>
              <a:rPr lang="en-US" sz="1200" dirty="0" smtClean="0"/>
              <a:t>(</a:t>
            </a:r>
          </a:p>
          <a:p>
            <a:pPr>
              <a:buFontTx/>
              <a:buNone/>
            </a:pPr>
            <a:r>
              <a:rPr lang="en-US" sz="1200" dirty="0" smtClean="0"/>
              <a:t>    </a:t>
            </a:r>
            <a:r>
              <a:rPr lang="en-US" sz="1200" dirty="0" err="1" smtClean="0"/>
              <a:t>struct</a:t>
            </a:r>
            <a:r>
              <a:rPr lang="en-US" sz="1200" dirty="0" smtClean="0"/>
              <a:t> </a:t>
            </a:r>
            <a:r>
              <a:rPr lang="en-US" sz="1200" dirty="0" err="1" smtClean="0"/>
              <a:t>inode</a:t>
            </a:r>
            <a:r>
              <a:rPr lang="en-US" sz="1200" dirty="0" smtClean="0"/>
              <a:t> *</a:t>
            </a:r>
            <a:r>
              <a:rPr lang="en-US" sz="1200" dirty="0" err="1" smtClean="0"/>
              <a:t>f_inode</a:t>
            </a:r>
            <a:r>
              <a:rPr lang="en-US" sz="1200" dirty="0" smtClean="0"/>
              <a:t>,</a:t>
            </a:r>
          </a:p>
          <a:p>
            <a:pPr>
              <a:buFontTx/>
              <a:buNone/>
            </a:pPr>
            <a:r>
              <a:rPr lang="en-US" sz="1200" dirty="0" smtClean="0"/>
              <a:t>    </a:t>
            </a:r>
            <a:r>
              <a:rPr lang="en-US" sz="1200" dirty="0" err="1" smtClean="0"/>
              <a:t>struct</a:t>
            </a:r>
            <a:r>
              <a:rPr lang="en-US" sz="1200" dirty="0" smtClean="0"/>
              <a:t> file  *</a:t>
            </a:r>
            <a:r>
              <a:rPr lang="en-US" sz="1200" dirty="0" err="1" smtClean="0"/>
              <a:t>f_file</a:t>
            </a:r>
            <a:r>
              <a:rPr lang="en-US" sz="1200" dirty="0" smtClean="0"/>
              <a:t>)</a:t>
            </a:r>
          </a:p>
          <a:p>
            <a:pPr>
              <a:buFontTx/>
              <a:buNone/>
            </a:pPr>
            <a:r>
              <a:rPr lang="en-US" sz="1200" dirty="0" smtClean="0"/>
              <a:t>{</a:t>
            </a:r>
          </a:p>
          <a:p>
            <a:pPr>
              <a:buFontTx/>
              <a:buNone/>
            </a:pPr>
            <a:r>
              <a:rPr lang="en-US" sz="1200" dirty="0" smtClean="0"/>
              <a:t>    return </a:t>
            </a:r>
            <a:r>
              <a:rPr lang="en-US" sz="1200" dirty="0" err="1" smtClean="0"/>
              <a:t>cvfs_open</a:t>
            </a:r>
            <a:r>
              <a:rPr lang="en-US" sz="1200" dirty="0" smtClean="0"/>
              <a:t>(</a:t>
            </a:r>
            <a:r>
              <a:rPr lang="en-US" sz="1200" dirty="0" err="1" smtClean="0"/>
              <a:t>f_inode</a:t>
            </a:r>
            <a:r>
              <a:rPr lang="en-US" sz="1200" dirty="0" smtClean="0"/>
              <a:t>, </a:t>
            </a:r>
            <a:r>
              <a:rPr lang="en-US" sz="1200" dirty="0" err="1" smtClean="0"/>
              <a:t>f_file</a:t>
            </a:r>
            <a:r>
              <a:rPr lang="en-US" sz="1200" dirty="0" smtClean="0"/>
              <a:t>-&gt;</a:t>
            </a:r>
            <a:r>
              <a:rPr lang="en-US" sz="1200" dirty="0" err="1" smtClean="0"/>
              <a:t>f_mode</a:t>
            </a:r>
            <a:r>
              <a:rPr lang="en-US" sz="1200" dirty="0" smtClean="0"/>
              <a:t>, </a:t>
            </a:r>
            <a:r>
              <a:rPr lang="en-US" sz="1200" dirty="0" err="1" smtClean="0"/>
              <a:t>f_file</a:t>
            </a:r>
            <a:r>
              <a:rPr lang="en-US" sz="1200" dirty="0" smtClean="0"/>
              <a:t>-&gt;</a:t>
            </a:r>
            <a:r>
              <a:rPr lang="en-US" sz="1200" dirty="0" err="1" smtClean="0"/>
              <a:t>private_data</a:t>
            </a:r>
            <a:r>
              <a:rPr lang="en-US" sz="1200" dirty="0" smtClean="0"/>
              <a:t> != NULL);</a:t>
            </a:r>
          </a:p>
          <a:p>
            <a:pPr>
              <a:buFontTx/>
              <a:buNone/>
            </a:pPr>
            <a:r>
              <a:rPr lang="en-US" sz="1200" dirty="0" smtClean="0"/>
              <a:t>}</a:t>
            </a:r>
          </a:p>
          <a:p>
            <a:pPr>
              <a:buFontTx/>
              <a:buNone/>
            </a:pPr>
            <a:endParaRPr lang="en-US" sz="1200" dirty="0" smtClean="0"/>
          </a:p>
          <a:p>
            <a:pPr>
              <a:buFontTx/>
              <a:buNone/>
            </a:pPr>
            <a:r>
              <a:rPr lang="en-US" sz="1200" dirty="0" smtClean="0"/>
              <a:t>Source file: client/</a:t>
            </a:r>
            <a:r>
              <a:rPr lang="en-US" sz="1200" dirty="0" err="1" smtClean="0"/>
              <a:t>vfs</a:t>
            </a:r>
            <a:r>
              <a:rPr lang="en-US" sz="1200" dirty="0" smtClean="0"/>
              <a:t>/linux26/</a:t>
            </a:r>
            <a:r>
              <a:rPr lang="en-US" sz="1200" dirty="0" err="1" smtClean="0"/>
              <a:t>linuxif_fs.c</a:t>
            </a:r>
            <a:endParaRPr lang="en-US" sz="1200" dirty="0" smtClean="0"/>
          </a:p>
          <a:p>
            <a:pPr>
              <a:buFontTx/>
              <a:buNone/>
            </a:pPr>
            <a:endParaRPr lang="en-US" sz="1200" dirty="0" smtClean="0"/>
          </a:p>
          <a:p>
            <a:pPr>
              <a:buFontTx/>
              <a:buNone/>
            </a:pPr>
            <a:endParaRPr lang="en-US" sz="1200" dirty="0" smtClean="0"/>
          </a:p>
          <a:p>
            <a:pPr>
              <a:buFontTx/>
              <a:buNone/>
            </a:pPr>
            <a:endParaRPr lang="en-US" sz="1200" dirty="0" smtClean="0"/>
          </a:p>
        </p:txBody>
      </p:sp>
      <p:sp>
        <p:nvSpPr>
          <p:cNvPr id="6" name="Slide Number Placeholder 5"/>
          <p:cNvSpPr>
            <a:spLocks noGrp="1"/>
          </p:cNvSpPr>
          <p:nvPr>
            <p:ph type="sldNum" sz="quarter" idx="10"/>
          </p:nvPr>
        </p:nvSpPr>
        <p:spPr/>
        <p:txBody>
          <a:bodyPr/>
          <a:lstStyle/>
          <a:p>
            <a:pPr>
              <a:defRPr/>
            </a:pPr>
            <a:fld id="{98FD746F-B42B-42EC-8C28-B8623294E143}" type="slidenum">
              <a:rPr lang="en-US" smtClean="0"/>
              <a:pPr>
                <a:defRPr/>
              </a:pPr>
              <a:t>7</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t>CVFS Kernel Module in Linux (1 of 2)</a:t>
            </a:r>
          </a:p>
        </p:txBody>
      </p:sp>
      <p:sp>
        <p:nvSpPr>
          <p:cNvPr id="8" name="Content Placeholder 7"/>
          <p:cNvSpPr>
            <a:spLocks noGrp="1"/>
          </p:cNvSpPr>
          <p:nvPr>
            <p:ph idx="1"/>
          </p:nvPr>
        </p:nvSpPr>
        <p:spPr/>
        <p:txBody>
          <a:bodyPr/>
          <a:lstStyle/>
          <a:p>
            <a:r>
              <a:rPr lang="en-US" dirty="0" smtClean="0"/>
              <a:t>Contains code to extend the running kernel</a:t>
            </a:r>
          </a:p>
          <a:p>
            <a:r>
              <a:rPr lang="en-US" dirty="0" smtClean="0"/>
              <a:t>Typically used to support new hardware and/or file systems or for adding system calls</a:t>
            </a:r>
          </a:p>
          <a:p>
            <a:r>
              <a:rPr lang="en-US" dirty="0" smtClean="0"/>
              <a:t>Without loadable kernel modules, functionality would have to be directly compiled into the kernel.</a:t>
            </a:r>
          </a:p>
          <a:p>
            <a:r>
              <a:rPr lang="en-US" dirty="0" smtClean="0"/>
              <a:t>Modules are located in /lib/modules with extension .</a:t>
            </a:r>
            <a:r>
              <a:rPr lang="en-US" dirty="0" err="1" smtClean="0"/>
              <a:t>ko</a:t>
            </a:r>
            <a:r>
              <a:rPr lang="en-US" dirty="0" smtClean="0"/>
              <a:t> since version 2.6</a:t>
            </a:r>
          </a:p>
          <a:p>
            <a:r>
              <a:rPr lang="en-US" dirty="0" smtClean="0"/>
              <a:t>Tainting a kernel means loading a proprietary on non-GPL compatible LKM will set a ‘taint flag’</a:t>
            </a:r>
          </a:p>
          <a:p>
            <a:r>
              <a:rPr lang="en-US" dirty="0" smtClean="0"/>
              <a:t>Loading CVFS taints the kernel</a:t>
            </a:r>
          </a:p>
          <a:p>
            <a:r>
              <a:rPr lang="en-US" dirty="0" smtClean="0"/>
              <a:t>kernel: </a:t>
            </a:r>
            <a:r>
              <a:rPr lang="en-US" dirty="0" err="1" smtClean="0"/>
              <a:t>cvfs</a:t>
            </a:r>
            <a:r>
              <a:rPr lang="en-US" dirty="0" smtClean="0"/>
              <a:t>: module license 'Proprietary' taints kernel.</a:t>
            </a:r>
          </a:p>
        </p:txBody>
      </p:sp>
      <p:sp>
        <p:nvSpPr>
          <p:cNvPr id="9" name="Slide Number Placeholder 8"/>
          <p:cNvSpPr>
            <a:spLocks noGrp="1"/>
          </p:cNvSpPr>
          <p:nvPr>
            <p:ph type="sldNum" sz="quarter" idx="10"/>
          </p:nvPr>
        </p:nvSpPr>
        <p:spPr/>
        <p:txBody>
          <a:bodyPr/>
          <a:lstStyle/>
          <a:p>
            <a:pPr>
              <a:defRPr/>
            </a:pPr>
            <a:fld id="{98FD746F-B42B-42EC-8C28-B8623294E143}" type="slidenum">
              <a:rPr lang="en-US" smtClean="0"/>
              <a:pPr>
                <a:defRPr/>
              </a:pPr>
              <a:t>8</a:t>
            </a:fld>
            <a:endParaRPr lang="en-US" sz="120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t>CVFS Kernel Module in Linux (2 of 2)</a:t>
            </a:r>
          </a:p>
        </p:txBody>
      </p:sp>
      <p:sp>
        <p:nvSpPr>
          <p:cNvPr id="8" name="Content Placeholder 7"/>
          <p:cNvSpPr>
            <a:spLocks noGrp="1"/>
          </p:cNvSpPr>
          <p:nvPr>
            <p:ph idx="1"/>
          </p:nvPr>
        </p:nvSpPr>
        <p:spPr/>
        <p:txBody>
          <a:bodyPr/>
          <a:lstStyle/>
          <a:p>
            <a:r>
              <a:rPr lang="en-US" dirty="0" smtClean="0"/>
              <a:t>The kernel part is a module.</a:t>
            </a:r>
          </a:p>
          <a:p>
            <a:r>
              <a:rPr lang="en-US" dirty="0" smtClean="0"/>
              <a:t>The kernel module gets loaded when you mount a file system.</a:t>
            </a:r>
          </a:p>
          <a:p>
            <a:r>
              <a:rPr lang="en-US" dirty="0" smtClean="0"/>
              <a:t>When you load CVFS, you are loading something extra.</a:t>
            </a:r>
          </a:p>
          <a:p>
            <a:r>
              <a:rPr lang="en-US" dirty="0" smtClean="0"/>
              <a:t>QUESTION: What Linux modules are needed for CVFS?</a:t>
            </a:r>
          </a:p>
        </p:txBody>
      </p:sp>
      <p:sp>
        <p:nvSpPr>
          <p:cNvPr id="9" name="Slide Number Placeholder 8"/>
          <p:cNvSpPr>
            <a:spLocks noGrp="1"/>
          </p:cNvSpPr>
          <p:nvPr>
            <p:ph type="sldNum" sz="quarter" idx="10"/>
          </p:nvPr>
        </p:nvSpPr>
        <p:spPr/>
        <p:txBody>
          <a:bodyPr/>
          <a:lstStyle/>
          <a:p>
            <a:pPr>
              <a:defRPr/>
            </a:pPr>
            <a:fld id="{98FD746F-B42B-42EC-8C28-B8623294E143}" type="slidenum">
              <a:rPr lang="en-US" smtClean="0"/>
              <a:pPr>
                <a:defRPr/>
              </a:pPr>
              <a:t>9</a:t>
            </a:fld>
            <a:endParaRPr lang="en-US" sz="120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Q_2012_43">
  <a:themeElements>
    <a:clrScheme name="Quantum">
      <a:dk1>
        <a:sysClr val="windowText" lastClr="000000"/>
      </a:dk1>
      <a:lt1>
        <a:sysClr val="window" lastClr="FFFFFF"/>
      </a:lt1>
      <a:dk2>
        <a:srgbClr val="006AD6"/>
      </a:dk2>
      <a:lt2>
        <a:srgbClr val="FFBA00"/>
      </a:lt2>
      <a:accent1>
        <a:srgbClr val="F47F16"/>
      </a:accent1>
      <a:accent2>
        <a:srgbClr val="7FAD49"/>
      </a:accent2>
      <a:accent3>
        <a:srgbClr val="41A2EF"/>
      </a:accent3>
      <a:accent4>
        <a:srgbClr val="969697"/>
      </a:accent4>
      <a:accent5>
        <a:srgbClr val="666666"/>
      </a:accent5>
      <a:accent6>
        <a:srgbClr val="002878"/>
      </a:accent6>
      <a:hlink>
        <a:srgbClr val="ADC2E4"/>
      </a:hlink>
      <a:folHlink>
        <a:srgbClr val="14B4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Q_2012_43</Template>
  <TotalTime>3101</TotalTime>
  <Words>5059</Words>
  <Application>Microsoft Macintosh PowerPoint</Application>
  <PresentationFormat>On-screen Show (4:3)</PresentationFormat>
  <Paragraphs>670</Paragraphs>
  <Slides>45</Slides>
  <Notes>4</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Q_2012_43</vt:lpstr>
      <vt:lpstr>PowerPoint Presentation</vt:lpstr>
      <vt:lpstr>Why Should you Attend this Hot Topic?</vt:lpstr>
      <vt:lpstr>Overview </vt:lpstr>
      <vt:lpstr>  Introduction</vt:lpstr>
      <vt:lpstr>VFS layer </vt:lpstr>
      <vt:lpstr>VFS layer in Linux (file_operations)</vt:lpstr>
      <vt:lpstr>File Operations Structure in CVFS Kernel</vt:lpstr>
      <vt:lpstr>CVFS Kernel Module in Linux (1 of 2)</vt:lpstr>
      <vt:lpstr>CVFS Kernel Module in Linux (2 of 2)</vt:lpstr>
      <vt:lpstr>Installing CVFS kernel module </vt:lpstr>
      <vt:lpstr>CVFS module in action </vt:lpstr>
      <vt:lpstr>SR 1389552  ExpressCopy Down System</vt:lpstr>
      <vt:lpstr>Description of Situation</vt:lpstr>
      <vt:lpstr>Also in Makefile</vt:lpstr>
      <vt:lpstr>Solution</vt:lpstr>
      <vt:lpstr>Interface Between kernel and FSM</vt:lpstr>
      <vt:lpstr>Is the Problem in the Kernel or in the FSM?</vt:lpstr>
      <vt:lpstr>CvOpen</vt:lpstr>
      <vt:lpstr>FsmOpen</vt:lpstr>
      <vt:lpstr>FsmOpenMsg</vt:lpstr>
      <vt:lpstr>Fsm binary</vt:lpstr>
      <vt:lpstr>Observe Flow from Kernel to fsm</vt:lpstr>
      <vt:lpstr>Collect a cvdb Trace and Redirect Output</vt:lpstr>
      <vt:lpstr>cvfs_open Messages in the Trace</vt:lpstr>
      <vt:lpstr>fsm debugging Turned On</vt:lpstr>
      <vt:lpstr>Addition of SNMS component to StorNext</vt:lpstr>
      <vt:lpstr>DMAPI Standard</vt:lpstr>
      <vt:lpstr>DMAPI Session</vt:lpstr>
      <vt:lpstr>TSM Code: dm_create_session</vt:lpstr>
      <vt:lpstr>CVFS Kernel: Code for DMAPI Session (1 of 2)</vt:lpstr>
      <vt:lpstr>CVFS Kernel: Code for DMAPI Session (2 of 2)</vt:lpstr>
      <vt:lpstr>SR 1413622 NAS Langley</vt:lpstr>
      <vt:lpstr>Description of Situation</vt:lpstr>
      <vt:lpstr>Situation After Initial Review</vt:lpstr>
      <vt:lpstr>In fsmlib/cfgparse.c:</vt:lpstr>
      <vt:lpstr>Further Look at fsm Code</vt:lpstr>
      <vt:lpstr>Deeper Look at Code</vt:lpstr>
      <vt:lpstr>Tracing Turned On</vt:lpstr>
      <vt:lpstr>Use the Source LUKE!</vt:lpstr>
      <vt:lpstr>Checking Out a Source Tree</vt:lpstr>
      <vt:lpstr>CSCOPE: Tool for Looking at Source Code</vt:lpstr>
      <vt:lpstr>CSCOPE: Put in Text Strings</vt:lpstr>
      <vt:lpstr>Wrap Up</vt:lpstr>
      <vt:lpstr>Review Content on Qwikipedia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StorNext Architecture Overview</dc:title>
  <dc:subject>StorNext</dc:subject>
  <dc:creator>Steve Cole</dc:creator>
  <cp:keywords>StorNext</cp:keywords>
  <dc:description>Template version 3 (20APR10)</dc:description>
  <cp:lastModifiedBy>Matthew Howell</cp:lastModifiedBy>
  <cp:revision>271</cp:revision>
  <dcterms:created xsi:type="dcterms:W3CDTF">2010-06-11T15:56:13Z</dcterms:created>
  <dcterms:modified xsi:type="dcterms:W3CDTF">2012-08-22T22:21:34Z</dcterms:modified>
  <cp:category>Hot topic</cp:category>
</cp:coreProperties>
</file>