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5"/>
  </p:normalViewPr>
  <p:slideViewPr>
    <p:cSldViewPr snapToGrid="0">
      <p:cViewPr>
        <p:scale>
          <a:sx n="120" d="100"/>
          <a:sy n="120" d="100"/>
        </p:scale>
        <p:origin x="864" y="284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570816"/>
        <c:axId val="1723572592"/>
      </c:barChart>
      <c:catAx>
        <c:axId val="1723570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23572592"/>
        <c:crosses val="autoZero"/>
        <c:auto val="1"/>
        <c:lblAlgn val="ctr"/>
        <c:lblOffset val="100"/>
        <c:noMultiLvlLbl val="0"/>
      </c:catAx>
      <c:valAx>
        <c:axId val="172357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357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670976"/>
        <c:axId val="1845673728"/>
      </c:barChart>
      <c:catAx>
        <c:axId val="1845670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5673728"/>
        <c:crosses val="autoZero"/>
        <c:auto val="1"/>
        <c:lblAlgn val="ctr"/>
        <c:lblOffset val="100"/>
        <c:noMultiLvlLbl val="0"/>
      </c:catAx>
      <c:valAx>
        <c:axId val="184567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567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710528"/>
        <c:axId val="1845713280"/>
      </c:barChart>
      <c:catAx>
        <c:axId val="184571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5713280"/>
        <c:crosses val="autoZero"/>
        <c:auto val="1"/>
        <c:lblAlgn val="ctr"/>
        <c:lblOffset val="100"/>
        <c:noMultiLvlLbl val="0"/>
      </c:catAx>
      <c:valAx>
        <c:axId val="184571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571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745904"/>
        <c:axId val="1845748656"/>
      </c:barChart>
      <c:catAx>
        <c:axId val="184574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5748656"/>
        <c:crosses val="autoZero"/>
        <c:auto val="1"/>
        <c:lblAlgn val="ctr"/>
        <c:lblOffset val="100"/>
        <c:noMultiLvlLbl val="0"/>
      </c:catAx>
      <c:valAx>
        <c:axId val="184574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574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786160"/>
        <c:axId val="1845788912"/>
      </c:barChart>
      <c:catAx>
        <c:axId val="184578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5788912"/>
        <c:crosses val="autoZero"/>
        <c:auto val="1"/>
        <c:lblAlgn val="ctr"/>
        <c:lblOffset val="100"/>
        <c:noMultiLvlLbl val="0"/>
      </c:catAx>
      <c:valAx>
        <c:axId val="184578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578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2017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2017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.quantum.com/bugzilla/show_bug.cgi?id=68503" TargetMode="External"/><Relationship Id="rId4" Type="http://schemas.openxmlformats.org/officeDocument/2006/relationships/hyperlink" Target="http://bo.quantum.com/bugzilla/show_bug.cgi?id=6854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.quantum.com/bugzilla/show_bug.cgi?id=6524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.quantum.com/bugzilla/show_bug.cgi?id=65242" TargetMode="External"/><Relationship Id="rId4" Type="http://schemas.openxmlformats.org/officeDocument/2006/relationships/hyperlink" Target="http://www.quantum.com/SoftwareProductsBulletinsAndAlerts" TargetMode="External"/><Relationship Id="rId5" Type="http://schemas.openxmlformats.org/officeDocument/2006/relationships/hyperlink" Target="http://qsweb.quantum.com/wiki/tiki-index.php?page=Homepage+-+Employe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.quantum.com/bugzilla/show_bug.cgi?id=685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Alain </a:t>
            </a:r>
            <a:r>
              <a:rPr lang="en-US" dirty="0" smtClean="0"/>
              <a:t>Renaud with Sustaining Engineering</a:t>
            </a:r>
            <a:r>
              <a:rPr lang="en-US" dirty="0"/>
              <a:t>	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2017-05-26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/>
              <a:t>Stornext</a:t>
            </a:r>
            <a:r>
              <a:rPr lang="en-US" dirty="0"/>
              <a:t> </a:t>
            </a:r>
            <a:r>
              <a:rPr lang="en-US" dirty="0" smtClean="0"/>
              <a:t>5.4.0.4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 Referencing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 that introduced the regression in 5.4.0.3</a:t>
            </a:r>
          </a:p>
          <a:p>
            <a:pPr lvl="1"/>
            <a:r>
              <a:rPr lang="en-US" b="1" dirty="0">
                <a:hlinkClick r:id="rId2"/>
              </a:rPr>
              <a:t>Bug 65242</a:t>
            </a:r>
            <a:r>
              <a:rPr lang="en-US" b="1" dirty="0"/>
              <a:t> - FSM panic - PANIC: /</a:t>
            </a:r>
            <a:r>
              <a:rPr lang="en-US" b="1" dirty="0" err="1"/>
              <a:t>usr</a:t>
            </a:r>
            <a:r>
              <a:rPr lang="en-US" b="1" dirty="0"/>
              <a:t>/</a:t>
            </a:r>
            <a:r>
              <a:rPr lang="en-US" b="1" dirty="0" err="1"/>
              <a:t>cvfs</a:t>
            </a:r>
            <a:r>
              <a:rPr lang="en-US" b="1" dirty="0"/>
              <a:t>/bin/</a:t>
            </a:r>
            <a:r>
              <a:rPr lang="en-US" b="1" dirty="0" err="1"/>
              <a:t>fsm</a:t>
            </a:r>
            <a:r>
              <a:rPr lang="en-US" b="1" dirty="0"/>
              <a:t> ASSERT failed "</a:t>
            </a:r>
            <a:r>
              <a:rPr lang="en-US" b="1" dirty="0" err="1"/>
              <a:t>free_ip</a:t>
            </a:r>
            <a:r>
              <a:rPr lang="en-US" b="1" dirty="0"/>
              <a:t>-&gt;</a:t>
            </a:r>
            <a:r>
              <a:rPr lang="en-US" b="1" dirty="0" err="1"/>
              <a:t>i_idinode.idi_flags</a:t>
            </a:r>
            <a:r>
              <a:rPr lang="en-US" b="1" dirty="0"/>
              <a:t> &amp; </a:t>
            </a:r>
            <a:r>
              <a:rPr lang="en-US" b="1" dirty="0" err="1"/>
              <a:t>InodeFlagFree</a:t>
            </a:r>
            <a:r>
              <a:rPr lang="en-US" b="1" dirty="0"/>
              <a:t>" </a:t>
            </a:r>
            <a:r>
              <a:rPr lang="en-US" b="1" dirty="0" err="1"/>
              <a:t>sn</a:t>
            </a:r>
            <a:r>
              <a:rPr lang="en-US" b="1" dirty="0"/>
              <a:t>/</a:t>
            </a:r>
            <a:r>
              <a:rPr lang="en-US" b="1" dirty="0" err="1"/>
              <a:t>snfs</a:t>
            </a:r>
            <a:r>
              <a:rPr lang="en-US" b="1" dirty="0"/>
              <a:t>/</a:t>
            </a:r>
            <a:r>
              <a:rPr lang="en-US" b="1" dirty="0" err="1"/>
              <a:t>fsm</a:t>
            </a:r>
            <a:r>
              <a:rPr lang="en-US" b="1" dirty="0"/>
              <a:t>/</a:t>
            </a:r>
            <a:r>
              <a:rPr lang="en-US" b="1" dirty="0" err="1"/>
              <a:t>inode.c</a:t>
            </a:r>
            <a:r>
              <a:rPr lang="en-US" b="1" dirty="0"/>
              <a:t>, line </a:t>
            </a:r>
            <a:r>
              <a:rPr lang="en-US" b="1" dirty="0" smtClean="0"/>
              <a:t>2302</a:t>
            </a:r>
            <a:endParaRPr lang="en-US" dirty="0"/>
          </a:p>
          <a:p>
            <a:r>
              <a:rPr lang="en-US" dirty="0"/>
              <a:t>Bug that fixed the problem in 5.4.0.4</a:t>
            </a:r>
          </a:p>
          <a:p>
            <a:pPr lvl="1"/>
            <a:r>
              <a:rPr lang="en-US" b="1" dirty="0">
                <a:hlinkClick r:id="rId3"/>
              </a:rPr>
              <a:t>Bug 68503</a:t>
            </a:r>
            <a:r>
              <a:rPr lang="en-US" b="1" dirty="0"/>
              <a:t> - File system objects are created without SNEA attribute leading to unprotected files and rename </a:t>
            </a:r>
            <a:r>
              <a:rPr lang="en-US" b="1" dirty="0" smtClean="0"/>
              <a:t>problems</a:t>
            </a:r>
            <a:endParaRPr lang="en-US" b="1" dirty="0"/>
          </a:p>
          <a:p>
            <a:r>
              <a:rPr lang="en-US" sz="2200" dirty="0"/>
              <a:t>Bug that introduced </a:t>
            </a:r>
            <a:r>
              <a:rPr lang="en-US" sz="2200" dirty="0" err="1"/>
              <a:t>snsnms_scan</a:t>
            </a:r>
            <a:r>
              <a:rPr lang="en-US" sz="2200" dirty="0"/>
              <a:t> in 5.4.0.4</a:t>
            </a:r>
          </a:p>
          <a:p>
            <a:pPr lvl="1"/>
            <a:r>
              <a:rPr lang="en-US" b="1" dirty="0">
                <a:hlinkClick r:id="rId4"/>
              </a:rPr>
              <a:t>Bug 68543</a:t>
            </a:r>
            <a:r>
              <a:rPr lang="en-US" b="1" dirty="0"/>
              <a:t> - Tool needed to detect and fix 5.4.0.3 Storage Manager regression </a:t>
            </a:r>
            <a:r>
              <a:rPr lang="en-US" b="1" strike="sngStrike" dirty="0">
                <a:hlinkClick r:id="rId3" tooltip="Trunk - RESOLVED FIXED - File system objects are created without SNEA attribute leading to unprotected files and rename problems"/>
              </a:rPr>
              <a:t>bug </a:t>
            </a:r>
            <a:r>
              <a:rPr lang="en-US" b="1" strike="sngStrike" dirty="0" smtClean="0">
                <a:hlinkClick r:id="rId3" tooltip="Trunk - RESOLVED FIXED - File system objects are created without SNEA attribute leading to unprotected files and rename problems"/>
              </a:rPr>
              <a:t>68503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Alert when upgrading from 5.4.0.3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4"/>
          <a:stretch/>
        </p:blipFill>
        <p:spPr bwMode="auto">
          <a:xfrm>
            <a:off x="228600" y="1119620"/>
            <a:ext cx="8636431" cy="30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984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TOI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warn the customer not to stop the fix process since you will lose track of files already repaired.</a:t>
            </a:r>
          </a:p>
          <a:p>
            <a:r>
              <a:rPr lang="en-US" dirty="0"/>
              <a:t>Always make a backup of the files  generated by </a:t>
            </a:r>
            <a:r>
              <a:rPr lang="en-US" b="1" dirty="0" err="1"/>
              <a:t>snsnms_scan</a:t>
            </a:r>
            <a:r>
              <a:rPr lang="en-US" dirty="0"/>
              <a:t> since they get overwritten every time you run the program.</a:t>
            </a:r>
          </a:p>
          <a:p>
            <a:pPr lvl="1"/>
            <a:r>
              <a:rPr lang="en-US" b="1" dirty="0"/>
              <a:t>file_&lt;</a:t>
            </a:r>
            <a:r>
              <a:rPr lang="en-US" b="1" dirty="0" err="1"/>
              <a:t>rel</a:t>
            </a:r>
            <a:r>
              <a:rPr lang="en-US" b="1" dirty="0"/>
              <a:t>-point&gt;.txt</a:t>
            </a:r>
          </a:p>
          <a:p>
            <a:pPr lvl="1"/>
            <a:r>
              <a:rPr lang="en-US" b="1" dirty="0" err="1"/>
              <a:t>dir</a:t>
            </a:r>
            <a:r>
              <a:rPr lang="en-US" b="1" dirty="0"/>
              <a:t>_&lt;</a:t>
            </a:r>
            <a:r>
              <a:rPr lang="en-US" b="1" dirty="0" err="1"/>
              <a:t>rel</a:t>
            </a:r>
            <a:r>
              <a:rPr lang="en-US" b="1" dirty="0"/>
              <a:t>-point&gt;.txt</a:t>
            </a:r>
          </a:p>
          <a:p>
            <a:r>
              <a:rPr lang="en-US" dirty="0"/>
              <a:t>Make sure the customer understands that running the </a:t>
            </a:r>
            <a:r>
              <a:rPr lang="en-US" b="1" dirty="0" err="1"/>
              <a:t>fschfiat</a:t>
            </a:r>
            <a:r>
              <a:rPr lang="en-US" dirty="0"/>
              <a:t> command on all the files will trigger an immediate store request for all of those files and might keep the ‘TAPE’ very busy. Therefore it </a:t>
            </a:r>
            <a:r>
              <a:rPr lang="en-US" dirty="0" err="1"/>
              <a:t>hould</a:t>
            </a:r>
            <a:r>
              <a:rPr lang="en-US" dirty="0"/>
              <a:t> be run during off hours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TOI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recommended to run a final scan when everything has been repaired to make sure no files were missed. It is possible to have a race between listing the files and repairing them. </a:t>
            </a:r>
          </a:p>
          <a:p>
            <a:r>
              <a:rPr lang="en-US" dirty="0"/>
              <a:t>Upgrade path to 5.4.0.4. </a:t>
            </a:r>
          </a:p>
          <a:p>
            <a:pPr lvl="1"/>
            <a:r>
              <a:rPr lang="en-US" sz="2000" dirty="0"/>
              <a:t>We don’t want any appliances upgrading from versions of </a:t>
            </a:r>
            <a:r>
              <a:rPr lang="en-US" sz="2000" dirty="0" err="1"/>
              <a:t>StorNext</a:t>
            </a:r>
            <a:r>
              <a:rPr lang="en-US" sz="2000" dirty="0"/>
              <a:t> </a:t>
            </a:r>
            <a:r>
              <a:rPr lang="en-US" sz="2000" b="1" dirty="0"/>
              <a:t>earlier </a:t>
            </a:r>
            <a:r>
              <a:rPr lang="en-US" sz="2000" dirty="0"/>
              <a:t>than 5.4.0 to anything but 5.4.0.2 then they can upgrade to 5.4.0.4. </a:t>
            </a:r>
          </a:p>
          <a:p>
            <a:pPr lvl="1"/>
            <a:r>
              <a:rPr lang="en-US" sz="2000" dirty="0"/>
              <a:t>If a customer is already at 5.4.0 / 5.4.0.1 / 5.4.0.3, they can upgrade directly to 5.4.0.4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Bug 68503</a:t>
            </a:r>
            <a:r>
              <a:rPr lang="en-US" b="1" dirty="0"/>
              <a:t> - File system objects are created without SNEA attribute leading to unprotected files and rename problems</a:t>
            </a:r>
          </a:p>
          <a:p>
            <a:r>
              <a:rPr lang="en-US" b="1" dirty="0">
                <a:hlinkClick r:id="rId3"/>
              </a:rPr>
              <a:t>Bug 65242</a:t>
            </a:r>
            <a:r>
              <a:rPr lang="en-US" b="1" dirty="0"/>
              <a:t> - FSM panic - PANIC: /</a:t>
            </a:r>
            <a:r>
              <a:rPr lang="en-US" b="1" dirty="0" err="1"/>
              <a:t>usr</a:t>
            </a:r>
            <a:r>
              <a:rPr lang="en-US" b="1" dirty="0"/>
              <a:t>/</a:t>
            </a:r>
            <a:r>
              <a:rPr lang="en-US" b="1" dirty="0" err="1"/>
              <a:t>cvfs</a:t>
            </a:r>
            <a:r>
              <a:rPr lang="en-US" b="1" dirty="0"/>
              <a:t>/bin/</a:t>
            </a:r>
            <a:r>
              <a:rPr lang="en-US" b="1" dirty="0" err="1"/>
              <a:t>fsm</a:t>
            </a:r>
            <a:r>
              <a:rPr lang="en-US" b="1" dirty="0"/>
              <a:t> ASSERT failed "</a:t>
            </a:r>
            <a:r>
              <a:rPr lang="en-US" b="1" dirty="0" err="1"/>
              <a:t>free_ip</a:t>
            </a:r>
            <a:r>
              <a:rPr lang="en-US" b="1" dirty="0"/>
              <a:t>-&gt;</a:t>
            </a:r>
            <a:r>
              <a:rPr lang="en-US" b="1" dirty="0" err="1"/>
              <a:t>i_idinode.idi_flags</a:t>
            </a:r>
            <a:r>
              <a:rPr lang="en-US" b="1" dirty="0"/>
              <a:t> &amp; </a:t>
            </a:r>
            <a:r>
              <a:rPr lang="en-US" b="1" dirty="0" err="1"/>
              <a:t>InodeFlagFree</a:t>
            </a:r>
            <a:r>
              <a:rPr lang="en-US" b="1" dirty="0"/>
              <a:t>" </a:t>
            </a:r>
            <a:r>
              <a:rPr lang="en-US" b="1" dirty="0" err="1"/>
              <a:t>sn</a:t>
            </a:r>
            <a:r>
              <a:rPr lang="en-US" b="1" dirty="0"/>
              <a:t>/</a:t>
            </a:r>
            <a:r>
              <a:rPr lang="en-US" b="1" dirty="0" err="1"/>
              <a:t>snfs</a:t>
            </a:r>
            <a:r>
              <a:rPr lang="en-US" b="1" dirty="0"/>
              <a:t>/</a:t>
            </a:r>
            <a:r>
              <a:rPr lang="en-US" b="1" dirty="0" err="1"/>
              <a:t>fsm</a:t>
            </a:r>
            <a:r>
              <a:rPr lang="en-US" b="1" dirty="0"/>
              <a:t>/</a:t>
            </a:r>
            <a:r>
              <a:rPr lang="en-US" b="1" dirty="0" err="1"/>
              <a:t>inode.c</a:t>
            </a:r>
            <a:r>
              <a:rPr lang="en-US" b="1" dirty="0"/>
              <a:t>, line </a:t>
            </a:r>
            <a:r>
              <a:rPr lang="en-US" b="1" dirty="0" smtClean="0"/>
              <a:t>2302</a:t>
            </a:r>
            <a:endParaRPr lang="en-US" b="1" dirty="0"/>
          </a:p>
          <a:p>
            <a:r>
              <a:rPr lang="en-US" b="1" dirty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www.quantum.com/SoftwareProductsBulletinsAndAlerts</a:t>
            </a:r>
            <a:endParaRPr lang="en-US" b="1" dirty="0"/>
          </a:p>
          <a:p>
            <a:r>
              <a:rPr lang="en-US" b="1" dirty="0">
                <a:hlinkClick r:id="rId5"/>
              </a:rPr>
              <a:t>http://qsweb.quantum.com/wiki/tiki-index.php?page=Homepage+-+</a:t>
            </a:r>
            <a:r>
              <a:rPr lang="en-US" b="1" dirty="0" smtClean="0">
                <a:hlinkClick r:id="rId5"/>
              </a:rPr>
              <a:t>Employee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 2016 Quantum Corporate PowerPoint Template [P00582A] (2)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Complete 2017 Quantum Corporate PowerPoint Template [P00582A]</Template>
  <TotalTime>2</TotalTime>
  <Words>219</Words>
  <Application>Microsoft Macintosh PowerPoint</Application>
  <PresentationFormat>On-screen Show (16:9)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ＭＳ Ｐゴシック</vt:lpstr>
      <vt:lpstr>Wingdings</vt:lpstr>
      <vt:lpstr>Arial</vt:lpstr>
      <vt:lpstr>Complete 2016 Quantum Corporate PowerPoint Template [P00582A] (2)</vt:lpstr>
      <vt:lpstr>PowerPoint Presentation</vt:lpstr>
      <vt:lpstr>Bugs Referencing the problem</vt:lpstr>
      <vt:lpstr>Admin Alert when upgrading from 5.4.0.3 </vt:lpstr>
      <vt:lpstr>Notes from the TOI</vt:lpstr>
      <vt:lpstr>Notes from the TOI (cont.)</vt:lpstr>
      <vt:lpstr>Reference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2</cp:revision>
  <cp:lastPrinted>2015-05-05T15:24:22Z</cp:lastPrinted>
  <dcterms:created xsi:type="dcterms:W3CDTF">2017-05-26T23:32:39Z</dcterms:created>
  <dcterms:modified xsi:type="dcterms:W3CDTF">2017-05-26T23:35:10Z</dcterms:modified>
</cp:coreProperties>
</file>