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67" r:id="rId16"/>
    <p:sldId id="258" r:id="rId17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>
        <p:scale>
          <a:sx n="114" d="100"/>
          <a:sy n="114" d="100"/>
        </p:scale>
        <p:origin x="2104" y="1000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62767388451444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025968"/>
        <c:axId val="-2128933216"/>
      </c:barChart>
      <c:catAx>
        <c:axId val="2114025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28933216"/>
        <c:crosses val="autoZero"/>
        <c:auto val="1"/>
        <c:lblAlgn val="ctr"/>
        <c:lblOffset val="100"/>
        <c:noMultiLvlLbl val="0"/>
      </c:catAx>
      <c:valAx>
        <c:axId val="-212893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14025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954448"/>
        <c:axId val="-2054731664"/>
      </c:barChart>
      <c:catAx>
        <c:axId val="-2128954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54731664"/>
        <c:crosses val="autoZero"/>
        <c:auto val="1"/>
        <c:lblAlgn val="ctr"/>
        <c:lblOffset val="100"/>
        <c:noMultiLvlLbl val="0"/>
      </c:catAx>
      <c:valAx>
        <c:axId val="-2054731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28954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604768"/>
        <c:axId val="-2129460240"/>
      </c:barChart>
      <c:catAx>
        <c:axId val="2120604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29460240"/>
        <c:crosses val="autoZero"/>
        <c:auto val="1"/>
        <c:lblAlgn val="ctr"/>
        <c:lblOffset val="100"/>
        <c:noMultiLvlLbl val="0"/>
      </c:catAx>
      <c:valAx>
        <c:axId val="-212946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20604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5094672"/>
        <c:axId val="2122114544"/>
      </c:barChart>
      <c:catAx>
        <c:axId val="-2055094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2114544"/>
        <c:crosses val="autoZero"/>
        <c:auto val="1"/>
        <c:lblAlgn val="ctr"/>
        <c:lblOffset val="100"/>
        <c:noMultiLvlLbl val="0"/>
      </c:catAx>
      <c:valAx>
        <c:axId val="212211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055094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343344"/>
        <c:axId val="2120545568"/>
      </c:barChart>
      <c:catAx>
        <c:axId val="-2129343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0545568"/>
        <c:crosses val="autoZero"/>
        <c:auto val="1"/>
        <c:lblAlgn val="ctr"/>
        <c:lblOffset val="100"/>
        <c:noMultiLvlLbl val="0"/>
      </c:catAx>
      <c:valAx>
        <c:axId val="212054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29343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1.png"/><Relationship Id="rId34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Colin </a:t>
            </a:r>
            <a:r>
              <a:rPr lang="en-US" dirty="0" err="1" smtClean="0">
                <a:latin typeface="Calibri" charset="0"/>
              </a:rPr>
              <a:t>Ngam</a:t>
            </a:r>
            <a:r>
              <a:rPr lang="en-US" dirty="0" smtClean="0">
                <a:latin typeface="Calibri" charset="0"/>
              </a:rPr>
              <a:t> / </a:t>
            </a:r>
            <a:r>
              <a:rPr lang="en-US" dirty="0" err="1" smtClean="0">
                <a:latin typeface="Calibri" charset="0"/>
              </a:rPr>
              <a:t>Ani</a:t>
            </a:r>
            <a:r>
              <a:rPr lang="en-US" smtClean="0">
                <a:latin typeface="Calibri" charset="0"/>
              </a:rPr>
              <a:t> Bhattacharya (GUI)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December 2015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 smtClean="0"/>
              <a:t>Q-Cloud Vault</a:t>
            </a:r>
          </a:p>
          <a:p>
            <a:pPr>
              <a:defRPr/>
            </a:pPr>
            <a:r>
              <a:rPr lang="en-US" dirty="0" err="1" smtClean="0"/>
              <a:t>StorNext</a:t>
            </a:r>
            <a:r>
              <a:rPr lang="en-US" dirty="0" smtClean="0"/>
              <a:t> 5.3.0 TOI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– Storage Destination -&gt; Q-Cloud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page for Q-Cloud Archive and Q-Cloud Vault</a:t>
            </a:r>
          </a:p>
          <a:p>
            <a:r>
              <a:rPr lang="en-US" dirty="0" smtClean="0"/>
              <a:t>Product Key is masked for security</a:t>
            </a:r>
          </a:p>
          <a:p>
            <a:r>
              <a:rPr lang="en-US" dirty="0" smtClean="0"/>
              <a:t>New parameters – Policy Class, Evaluation key, Expiration date, Overused &amp; Region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0" y="2769421"/>
            <a:ext cx="8140390" cy="16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– Storage Destination -&gt; Q-Cloud </a:t>
            </a:r>
            <a:r>
              <a:rPr lang="en-US" dirty="0" smtClean="0"/>
              <a:t>-&gt; Manage Keys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ID is masked for security. Change Access ID will provide user a text box to update the access ID.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4" y="1895552"/>
            <a:ext cx="5049644" cy="28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1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– Storage Destination -&gt; Q-Cloud </a:t>
            </a:r>
            <a:r>
              <a:rPr lang="en-US" dirty="0" smtClean="0"/>
              <a:t>-&gt; Preferences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Key is masked for security.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04" y="1631950"/>
            <a:ext cx="3327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1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– Storage Manager Policies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Media type – QVAULT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" y="1644495"/>
            <a:ext cx="72263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75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– Object Storage Media Usage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 for object storage media usage.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38" y="1473664"/>
            <a:ext cx="78105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Q-Cloud Vault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000" dirty="0" smtClean="0"/>
              <a:t> Questions</a:t>
            </a:r>
            <a:r>
              <a:rPr lang="is-I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73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Q-Cloud Vault Product</a:t>
            </a:r>
            <a:endParaRPr lang="en-US" dirty="0"/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65760" y="857250"/>
            <a:ext cx="7276863" cy="37719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Sold By Quantum</a:t>
            </a:r>
          </a:p>
          <a:p>
            <a:pPr lvl="0"/>
            <a:r>
              <a:rPr lang="en-US" dirty="0" smtClean="0"/>
              <a:t>Cheap, Cheaper than Q-Cloud Archive</a:t>
            </a:r>
          </a:p>
          <a:p>
            <a:pPr lvl="0"/>
            <a:r>
              <a:rPr lang="en-US" dirty="0" smtClean="0"/>
              <a:t>Cold Storage – Data Almost Never Retrieved</a:t>
            </a:r>
          </a:p>
          <a:p>
            <a:pPr lvl="0"/>
            <a:r>
              <a:rPr lang="en-US" dirty="0" smtClean="0"/>
              <a:t>Retrieving Incurs Additional Charges</a:t>
            </a:r>
          </a:p>
          <a:p>
            <a:pPr lvl="0"/>
            <a:r>
              <a:rPr lang="en-US" dirty="0" smtClean="0"/>
              <a:t>Retrieving Is High Latency – Up to 5 Hours</a:t>
            </a:r>
          </a:p>
          <a:p>
            <a:pPr lvl="0"/>
            <a:r>
              <a:rPr lang="en-US" dirty="0" smtClean="0"/>
              <a:t>Can Be Considered as On The Way To Shredding</a:t>
            </a:r>
          </a:p>
          <a:p>
            <a:pPr lvl="0"/>
            <a:r>
              <a:rPr lang="en-US" dirty="0" smtClean="0"/>
              <a:t>Installed On </a:t>
            </a:r>
            <a:r>
              <a:rPr lang="en-US" dirty="0" err="1" smtClean="0"/>
              <a:t>StorNext</a:t>
            </a:r>
            <a:r>
              <a:rPr lang="en-US" dirty="0" smtClean="0"/>
              <a:t> Just Like Q-Cloud Archive – QCAI/QCPK</a:t>
            </a: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314450" y="4963716"/>
            <a:ext cx="347663" cy="184547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111FFCCE-0D55-4533-B996-71125410615E}" type="slidenum">
              <a:rPr smtClean="0">
                <a:ea typeface="ＭＳ Ｐゴシック" pitchFamily="34" charset="-128"/>
              </a:rPr>
              <a:pPr/>
              <a:t>2</a:t>
            </a:fld>
            <a:endParaRPr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95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Q-Cloud Vault – Characteristics </a:t>
            </a:r>
            <a:endParaRPr lang="en-US" dirty="0"/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65760" y="857250"/>
            <a:ext cx="8238309" cy="37719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Like Q-Cloud Archive</a:t>
            </a:r>
          </a:p>
          <a:p>
            <a:pPr marL="514350" lvl="1"/>
            <a:r>
              <a:rPr lang="en-US" dirty="0" smtClean="0"/>
              <a:t>S3 </a:t>
            </a:r>
            <a:r>
              <a:rPr lang="en-US" dirty="0" err="1" smtClean="0"/>
              <a:t>RESTfull</a:t>
            </a:r>
            <a:r>
              <a:rPr lang="en-US" dirty="0" smtClean="0"/>
              <a:t> API</a:t>
            </a:r>
          </a:p>
          <a:p>
            <a:pPr marL="514350" lvl="1"/>
            <a:r>
              <a:rPr lang="en-US" dirty="0" smtClean="0"/>
              <a:t>S3 Bucket</a:t>
            </a:r>
          </a:p>
          <a:p>
            <a:pPr marL="300038" lvl="1" indent="0">
              <a:buNone/>
            </a:pPr>
            <a:endParaRPr lang="en-US" dirty="0" smtClean="0"/>
          </a:p>
          <a:p>
            <a:r>
              <a:rPr lang="en-US" dirty="0" smtClean="0"/>
              <a:t>Unlike Q-Cloud Archive</a:t>
            </a:r>
          </a:p>
          <a:p>
            <a:pPr marL="514350" lvl="1"/>
            <a:r>
              <a:rPr lang="en-US" dirty="0" smtClean="0"/>
              <a:t>S3 is only a temporary cache location</a:t>
            </a:r>
          </a:p>
          <a:p>
            <a:pPr marL="514350" lvl="1"/>
            <a:r>
              <a:rPr lang="en-US" dirty="0" smtClean="0"/>
              <a:t>Objects will eventually move to Deep Archive(Glacier)</a:t>
            </a:r>
          </a:p>
          <a:p>
            <a:pPr marL="514350" lvl="1"/>
            <a:r>
              <a:rPr lang="en-US" dirty="0" smtClean="0"/>
              <a:t>Latency increases once it is in Glacier</a:t>
            </a:r>
          </a:p>
          <a:p>
            <a:pPr marL="514350" lvl="1"/>
            <a:r>
              <a:rPr lang="en-US" dirty="0" smtClean="0"/>
              <a:t>Lifecycle Policy moves objects into Glacier – NO </a:t>
            </a:r>
            <a:r>
              <a:rPr lang="en-US" dirty="0" err="1" smtClean="0"/>
              <a:t>StorNext</a:t>
            </a:r>
            <a:r>
              <a:rPr lang="en-US" dirty="0" smtClean="0"/>
              <a:t> Control</a:t>
            </a:r>
          </a:p>
          <a:p>
            <a:pPr marL="514350" lvl="1"/>
            <a:r>
              <a:rPr lang="en-US" dirty="0" smtClean="0"/>
              <a:t>Lifecycle Policy defined and set by QCC</a:t>
            </a:r>
          </a:p>
          <a:p>
            <a:pPr marL="514350" lvl="1"/>
            <a:r>
              <a:rPr lang="en-US" dirty="0" smtClean="0"/>
              <a:t>Every Bucket has the same Lifecycle Policy – Move to Glacier in 24 hours</a:t>
            </a:r>
          </a:p>
          <a:p>
            <a:pPr marL="514350"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docs.aws.amazon.com/AmazonS3/latest/dev/object-lifecycle-</a:t>
            </a:r>
            <a:r>
              <a:rPr lang="en-US" dirty="0" err="1" smtClean="0"/>
              <a:t>mgmt.html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7963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Q-Cloud Vault – Object Operation</a:t>
            </a:r>
            <a:endParaRPr lang="en-US" dirty="0"/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65760" y="857250"/>
            <a:ext cx="7276863" cy="37719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7200" dirty="0"/>
              <a:t>A </a:t>
            </a:r>
            <a:r>
              <a:rPr lang="en-US" sz="7200" dirty="0" err="1" smtClean="0"/>
              <a:t>StorNext</a:t>
            </a:r>
            <a:r>
              <a:rPr lang="en-US" sz="7200" dirty="0" smtClean="0"/>
              <a:t> </a:t>
            </a:r>
            <a:r>
              <a:rPr lang="en-US" sz="7200" dirty="0"/>
              <a:t>Store – PUT Object Into </a:t>
            </a:r>
            <a:r>
              <a:rPr lang="en-US" sz="7200" dirty="0" smtClean="0"/>
              <a:t>Q-Cloud Vault</a:t>
            </a:r>
            <a:endParaRPr lang="en-US" sz="7200" dirty="0"/>
          </a:p>
          <a:p>
            <a:pPr lvl="1"/>
            <a:r>
              <a:rPr lang="en-US" sz="5400" dirty="0"/>
              <a:t>S3 PUT is initiated to copy File into S3</a:t>
            </a:r>
          </a:p>
          <a:p>
            <a:pPr lvl="1"/>
            <a:r>
              <a:rPr lang="en-US" sz="5400" dirty="0"/>
              <a:t>In 24 hours, the Object is MOVED into Glacier – Lifecycle Policy</a:t>
            </a:r>
          </a:p>
          <a:p>
            <a:pPr lvl="1"/>
            <a:r>
              <a:rPr lang="en-US" sz="5400" dirty="0"/>
              <a:t>When the Object is in Glacier, the S3 copy is automatically deleted</a:t>
            </a:r>
          </a:p>
          <a:p>
            <a:pPr lvl="1"/>
            <a:r>
              <a:rPr lang="en-US" sz="5400" dirty="0"/>
              <a:t>Objects cannot be retrieved directly from Glacier</a:t>
            </a:r>
          </a:p>
          <a:p>
            <a:pPr lvl="1"/>
            <a:r>
              <a:rPr lang="en-US" sz="5400" dirty="0"/>
              <a:t>A restoration from Glacier to S3 is required</a:t>
            </a:r>
          </a:p>
          <a:p>
            <a:pPr marL="342900" lvl="1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7200" dirty="0"/>
              <a:t>A </a:t>
            </a:r>
            <a:r>
              <a:rPr lang="en-US" sz="7200" dirty="0" err="1" smtClean="0"/>
              <a:t>StorNext</a:t>
            </a:r>
            <a:r>
              <a:rPr lang="en-US" sz="7200" dirty="0" smtClean="0"/>
              <a:t> </a:t>
            </a:r>
            <a:r>
              <a:rPr lang="en-US" sz="7200" dirty="0"/>
              <a:t>Retrieve – GET Object From </a:t>
            </a:r>
            <a:r>
              <a:rPr lang="en-US" sz="7200" dirty="0" smtClean="0"/>
              <a:t>Q-Cloud Vault</a:t>
            </a:r>
            <a:endParaRPr lang="en-US" sz="7200" dirty="0"/>
          </a:p>
          <a:p>
            <a:pPr lvl="1"/>
            <a:r>
              <a:rPr lang="en-US" sz="5400" dirty="0"/>
              <a:t>If the Object is in S3, a S3 GET is issued</a:t>
            </a:r>
          </a:p>
          <a:p>
            <a:pPr lvl="1"/>
            <a:r>
              <a:rPr lang="en-US" sz="5400" dirty="0"/>
              <a:t>If the Object is in Glacier, a RESTORE from Glacier to S3 is issued</a:t>
            </a:r>
          </a:p>
          <a:p>
            <a:pPr lvl="1"/>
            <a:r>
              <a:rPr lang="en-US" sz="5400" dirty="0"/>
              <a:t>When the restore is complete, a S3 GET is issued</a:t>
            </a:r>
          </a:p>
          <a:p>
            <a:pPr lvl="1"/>
            <a:r>
              <a:rPr lang="en-US" sz="5400" dirty="0"/>
              <a:t>The File is now in </a:t>
            </a:r>
            <a:r>
              <a:rPr lang="en-US" sz="5400" dirty="0" err="1" smtClean="0"/>
              <a:t>StorNext</a:t>
            </a:r>
            <a:endParaRPr lang="en-US" sz="5400" dirty="0"/>
          </a:p>
          <a:p>
            <a:pPr lvl="1"/>
            <a:endParaRPr lang="en-US" sz="4125" dirty="0"/>
          </a:p>
          <a:p>
            <a:pPr lvl="1"/>
            <a:endParaRPr lang="en-US" sz="4125" dirty="0"/>
          </a:p>
          <a:p>
            <a:pPr lvl="1"/>
            <a:endParaRPr lang="en-US" sz="4125" dirty="0"/>
          </a:p>
          <a:p>
            <a:pPr lvl="1"/>
            <a:endParaRPr lang="en-US" sz="4125" dirty="0"/>
          </a:p>
          <a:p>
            <a:pPr lvl="1"/>
            <a:endParaRPr lang="en-US" sz="4125" dirty="0"/>
          </a:p>
          <a:p>
            <a:pPr lvl="1"/>
            <a:endParaRPr lang="en-US" sz="4125" dirty="0"/>
          </a:p>
          <a:p>
            <a:pPr lvl="1"/>
            <a:endParaRPr lang="en-US" sz="4125" dirty="0"/>
          </a:p>
          <a:p>
            <a:pPr lvl="1"/>
            <a:endParaRPr lang="en-US" sz="4125" dirty="0"/>
          </a:p>
          <a:p>
            <a:pPr lvl="1"/>
            <a:endParaRPr lang="en-US" sz="4125" dirty="0"/>
          </a:p>
          <a:p>
            <a:pPr lvl="1"/>
            <a:endParaRPr lang="en-US" sz="4125" dirty="0"/>
          </a:p>
          <a:p>
            <a:pPr lvl="1"/>
            <a:endParaRPr lang="en-US" sz="4125" dirty="0"/>
          </a:p>
          <a:p>
            <a:pPr lvl="1"/>
            <a:endParaRPr lang="en-US" sz="4125" dirty="0"/>
          </a:p>
          <a:p>
            <a:pPr lvl="1"/>
            <a:endParaRPr lang="en-US" sz="4125" dirty="0"/>
          </a:p>
          <a:p>
            <a:pPr lvl="1"/>
            <a:endParaRPr lang="en-US" sz="4125" dirty="0"/>
          </a:p>
          <a:p>
            <a:pPr marL="342900" lvl="1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0502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Q-Cloud Vault – Object Operation .. continued</a:t>
            </a:r>
            <a:endParaRPr lang="en-US" dirty="0"/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65760" y="857250"/>
            <a:ext cx="7276863" cy="3771900"/>
          </a:xfrm>
        </p:spPr>
        <p:txBody>
          <a:bodyPr>
            <a:normAutofit/>
          </a:bodyPr>
          <a:lstStyle/>
          <a:p>
            <a:r>
              <a:rPr lang="en-US" sz="2550" dirty="0"/>
              <a:t>A </a:t>
            </a:r>
            <a:r>
              <a:rPr lang="en-US" sz="2550" dirty="0" err="1" smtClean="0"/>
              <a:t>StorNext</a:t>
            </a:r>
            <a:r>
              <a:rPr lang="en-US" sz="2550" dirty="0" smtClean="0"/>
              <a:t> </a:t>
            </a:r>
            <a:r>
              <a:rPr lang="en-US" sz="2550" dirty="0"/>
              <a:t>Remove – DELETE </a:t>
            </a:r>
            <a:r>
              <a:rPr lang="en-US" sz="2550" dirty="0" smtClean="0"/>
              <a:t>Q-Cloud Vault Object</a:t>
            </a:r>
          </a:p>
          <a:p>
            <a:endParaRPr lang="en-US" sz="2550" dirty="0"/>
          </a:p>
          <a:p>
            <a:pPr lvl="1"/>
            <a:r>
              <a:rPr lang="en-US" sz="2000" dirty="0" smtClean="0"/>
              <a:t>S3 DELETE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Does not matter if the Object is in S3, Q-Cloud Vault or Cached in S3</a:t>
            </a: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314450" y="4963716"/>
            <a:ext cx="347663" cy="184547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111FFCCE-0D55-4533-B996-71125410615E}" type="slidenum">
              <a:rPr smtClean="0">
                <a:ea typeface="ＭＳ Ｐゴシック" pitchFamily="34" charset="-128"/>
              </a:rPr>
              <a:pPr/>
              <a:t>5</a:t>
            </a:fld>
            <a:endParaRPr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761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Q-Cloud Vault – Object States</a:t>
            </a:r>
            <a:endParaRPr lang="en-US" dirty="0"/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65760" y="857250"/>
            <a:ext cx="8349032" cy="3771900"/>
          </a:xfrm>
        </p:spPr>
        <p:txBody>
          <a:bodyPr>
            <a:normAutofit/>
          </a:bodyPr>
          <a:lstStyle/>
          <a:p>
            <a:r>
              <a:rPr lang="en-US" dirty="0" smtClean="0"/>
              <a:t>Object </a:t>
            </a:r>
            <a:r>
              <a:rPr lang="en-US" dirty="0"/>
              <a:t>has 3 States</a:t>
            </a:r>
          </a:p>
          <a:p>
            <a:pPr lvl="1"/>
            <a:r>
              <a:rPr lang="en-US" dirty="0"/>
              <a:t>It is in S3 and not yet in Glacier – Initial store operation </a:t>
            </a:r>
            <a:r>
              <a:rPr lang="en-US" dirty="0" smtClean="0"/>
              <a:t>completed</a:t>
            </a:r>
            <a:endParaRPr lang="en-US" dirty="0"/>
          </a:p>
          <a:p>
            <a:pPr lvl="1"/>
            <a:r>
              <a:rPr lang="en-US" dirty="0"/>
              <a:t>It is in Glacier and NOT in S3 anymore – Lifecycle Policy has happened</a:t>
            </a:r>
          </a:p>
          <a:p>
            <a:pPr lvl="1"/>
            <a:r>
              <a:rPr lang="en-US" dirty="0"/>
              <a:t>It is in Glacier and also Cached in S3 – A Restore has completed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 smtClean="0"/>
              <a:t>Object </a:t>
            </a:r>
            <a:r>
              <a:rPr lang="en-US" dirty="0"/>
              <a:t>State </a:t>
            </a:r>
            <a:r>
              <a:rPr lang="en-US" dirty="0" smtClean="0"/>
              <a:t>Different Longevity</a:t>
            </a:r>
            <a:endParaRPr lang="en-US" dirty="0"/>
          </a:p>
          <a:p>
            <a:pPr lvl="1"/>
            <a:r>
              <a:rPr lang="en-US" dirty="0"/>
              <a:t>24 hours as an S3 </a:t>
            </a:r>
            <a:r>
              <a:rPr lang="en-US" dirty="0" smtClean="0"/>
              <a:t>Object on Initial Store</a:t>
            </a:r>
            <a:endParaRPr lang="en-US" dirty="0"/>
          </a:p>
          <a:p>
            <a:pPr lvl="1"/>
            <a:r>
              <a:rPr lang="en-US" dirty="0"/>
              <a:t>After 24 hours – Lifecycle Policy moves it to Glacier and deletes the S3 </a:t>
            </a:r>
            <a:r>
              <a:rPr lang="en-US" dirty="0" smtClean="0"/>
              <a:t>copy – Glacier Object</a:t>
            </a:r>
            <a:endParaRPr lang="en-US" dirty="0"/>
          </a:p>
          <a:p>
            <a:pPr lvl="1"/>
            <a:r>
              <a:rPr lang="en-US" dirty="0"/>
              <a:t>If a restore operation </a:t>
            </a:r>
            <a:r>
              <a:rPr lang="en-US" dirty="0" smtClean="0"/>
              <a:t>is initiated </a:t>
            </a:r>
            <a:r>
              <a:rPr lang="en-US" dirty="0"/>
              <a:t>and successful – stays CACHED in S3 for 48 </a:t>
            </a:r>
            <a:r>
              <a:rPr lang="en-US" dirty="0" smtClean="0"/>
              <a:t>hours – Glacier Object and Cached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StorNext</a:t>
            </a:r>
            <a:r>
              <a:rPr lang="en-US" dirty="0" smtClean="0"/>
              <a:t> Retrieve can be cancelled, but the actual restore operation CANNOT be cancelled. The restore continues.</a:t>
            </a:r>
            <a:endParaRPr lang="en-US" dirty="0"/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314450" y="4963716"/>
            <a:ext cx="347663" cy="184547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111FFCCE-0D55-4533-B996-71125410615E}" type="slidenum">
              <a:rPr smtClean="0">
                <a:ea typeface="ＭＳ Ｐゴシック" pitchFamily="34" charset="-128"/>
              </a:rPr>
              <a:pPr/>
              <a:t>6</a:t>
            </a:fld>
            <a:endParaRPr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656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Q-Cloud Vault – Latency</a:t>
            </a:r>
            <a:endParaRPr lang="en-US" dirty="0"/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65760" y="857250"/>
            <a:ext cx="8339701" cy="3771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PUT Latency and Performance</a:t>
            </a:r>
          </a:p>
          <a:p>
            <a:pPr lvl="1"/>
            <a:r>
              <a:rPr lang="en-US" sz="1425" dirty="0"/>
              <a:t>Same as </a:t>
            </a:r>
            <a:r>
              <a:rPr lang="en-US" sz="1425" dirty="0" smtClean="0"/>
              <a:t>Q-Cloud Archive</a:t>
            </a:r>
            <a:endParaRPr lang="en-US" sz="1425" dirty="0"/>
          </a:p>
          <a:p>
            <a:pPr marL="342900" lvl="1" indent="0">
              <a:buNone/>
            </a:pPr>
            <a:endParaRPr lang="en-US" dirty="0" smtClean="0"/>
          </a:p>
          <a:p>
            <a:pPr marL="300038"/>
            <a:r>
              <a:rPr lang="en-US" dirty="0" smtClean="0"/>
              <a:t>GET Latency</a:t>
            </a:r>
          </a:p>
          <a:p>
            <a:pPr marL="600075" lvl="1"/>
            <a:r>
              <a:rPr lang="en-US" dirty="0" smtClean="0"/>
              <a:t>If the Object is in S3 – Same as Q-Cloud Archive</a:t>
            </a:r>
          </a:p>
          <a:p>
            <a:pPr marL="600075" lvl="1"/>
            <a:r>
              <a:rPr lang="en-US" dirty="0" smtClean="0"/>
              <a:t>If the Object is only in Glacier, a Restore is required – Up to 5 Hours</a:t>
            </a:r>
          </a:p>
          <a:p>
            <a:pPr marL="600075" lvl="1"/>
            <a:r>
              <a:rPr lang="en-US" dirty="0" smtClean="0"/>
              <a:t>When restore completes – Same as Q-Cloud Archive</a:t>
            </a:r>
          </a:p>
          <a:p>
            <a:pPr marL="42863" indent="0">
              <a:buNone/>
            </a:pPr>
            <a:endParaRPr lang="en-US" dirty="0" smtClean="0"/>
          </a:p>
          <a:p>
            <a:pPr marL="300038"/>
            <a:r>
              <a:rPr lang="en-US" dirty="0" smtClean="0"/>
              <a:t>Q-Cloud Vault Restore Process</a:t>
            </a:r>
          </a:p>
          <a:p>
            <a:pPr lvl="1"/>
            <a:r>
              <a:rPr lang="en-US" dirty="0" smtClean="0"/>
              <a:t>An Asynchronous Request</a:t>
            </a:r>
          </a:p>
          <a:p>
            <a:pPr lvl="1"/>
            <a:r>
              <a:rPr lang="en-US" dirty="0" smtClean="0"/>
              <a:t>Takes Up To 5 Hours – Independent of size</a:t>
            </a:r>
          </a:p>
          <a:p>
            <a:pPr lvl="1"/>
            <a:r>
              <a:rPr lang="en-US" dirty="0" smtClean="0"/>
              <a:t>Need To Query If Object is in S3 or Cached in S3</a:t>
            </a:r>
          </a:p>
          <a:p>
            <a:pPr lvl="1"/>
            <a:r>
              <a:rPr lang="en-US" dirty="0" smtClean="0"/>
              <a:t>If Object is in S3 – A GET is </a:t>
            </a:r>
            <a:r>
              <a:rPr lang="en-US" dirty="0" err="1" smtClean="0"/>
              <a:t>isued</a:t>
            </a:r>
            <a:endParaRPr lang="en-US" dirty="0" smtClean="0"/>
          </a:p>
          <a:p>
            <a:pPr lvl="1"/>
            <a:r>
              <a:rPr lang="en-US" dirty="0" smtClean="0"/>
              <a:t>If Object is in Glacier and NOT Cached in S3, A restore is issued</a:t>
            </a:r>
          </a:p>
          <a:p>
            <a:pPr lvl="1"/>
            <a:r>
              <a:rPr lang="en-US" dirty="0" smtClean="0"/>
              <a:t>Poll for Restore completion – takes up to 5 hours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314450" y="4963716"/>
            <a:ext cx="347663" cy="184547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111FFCCE-0D55-4533-B996-71125410615E}" type="slidenum">
              <a:rPr smtClean="0">
                <a:ea typeface="ＭＳ Ｐゴシック" pitchFamily="34" charset="-128"/>
              </a:rPr>
              <a:pPr/>
              <a:t>7</a:t>
            </a:fld>
            <a:endParaRPr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856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Q-Cloud Vault – Latency .. continued</a:t>
            </a:r>
            <a:endParaRPr lang="en-US" dirty="0"/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65760" y="857250"/>
            <a:ext cx="8367693" cy="37719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When it is restored, it is Cached in S3, issue </a:t>
            </a:r>
            <a:r>
              <a:rPr lang="en-US" sz="2800" dirty="0" smtClean="0"/>
              <a:t>GET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Restored Object stays </a:t>
            </a:r>
            <a:r>
              <a:rPr lang="en-US" sz="2800" dirty="0" smtClean="0"/>
              <a:t>in cache for </a:t>
            </a:r>
            <a:r>
              <a:rPr lang="en-US" sz="2800" dirty="0"/>
              <a:t>2 days</a:t>
            </a:r>
            <a:r>
              <a:rPr lang="en-US" sz="2800" dirty="0" smtClean="0"/>
              <a:t>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After 2 Days, Object is automatically deleted from S3 </a:t>
            </a:r>
            <a:r>
              <a:rPr lang="en-US" sz="2800" dirty="0" smtClean="0"/>
              <a:t>Cache Some Storage Manager Design Choices</a:t>
            </a: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314450" y="4963716"/>
            <a:ext cx="347663" cy="184547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111FFCCE-0D55-4533-B996-71125410615E}" type="slidenum">
              <a:rPr smtClean="0">
                <a:ea typeface="ＭＳ Ｐゴシック" pitchFamily="34" charset="-128"/>
              </a:rPr>
              <a:pPr/>
              <a:t>8</a:t>
            </a:fld>
            <a:endParaRPr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20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Q-Cloud Vault – </a:t>
            </a:r>
            <a:r>
              <a:rPr lang="en-US" dirty="0" err="1" smtClean="0"/>
              <a:t>StorNext</a:t>
            </a:r>
            <a:r>
              <a:rPr lang="en-US" dirty="0" smtClean="0"/>
              <a:t> Supported Features</a:t>
            </a:r>
            <a:endParaRPr lang="en-US" dirty="0"/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65760" y="857250"/>
            <a:ext cx="8376796" cy="3771900"/>
          </a:xfrm>
        </p:spPr>
        <p:txBody>
          <a:bodyPr>
            <a:normAutofit/>
          </a:bodyPr>
          <a:lstStyle/>
          <a:p>
            <a:pPr marL="385763" indent="-342900"/>
            <a:r>
              <a:rPr lang="en-US" sz="2800" dirty="0"/>
              <a:t>Supported as a Media Type – QVAULT</a:t>
            </a:r>
          </a:p>
          <a:p>
            <a:pPr marL="385763" indent="-342900"/>
            <a:r>
              <a:rPr lang="en-US" sz="2800" dirty="0"/>
              <a:t>Can be Copy 1 to 4</a:t>
            </a:r>
          </a:p>
          <a:p>
            <a:pPr marL="385763" indent="-342900"/>
            <a:r>
              <a:rPr lang="en-US" sz="2800" dirty="0"/>
              <a:t>Encryption and Compression supported</a:t>
            </a:r>
          </a:p>
          <a:p>
            <a:pPr marL="385763" indent="-342900"/>
            <a:r>
              <a:rPr lang="en-US" sz="2800" dirty="0" err="1"/>
              <a:t>fsfilecopy</a:t>
            </a:r>
            <a:r>
              <a:rPr lang="en-US" sz="2800" dirty="0"/>
              <a:t> – QVAULT as source device NOT supported</a:t>
            </a:r>
          </a:p>
          <a:p>
            <a:pPr marL="385763" indent="-342900"/>
            <a:r>
              <a:rPr lang="en-US" sz="2800" dirty="0" err="1"/>
              <a:t>fsmedcopy</a:t>
            </a:r>
            <a:r>
              <a:rPr lang="en-US" sz="2800" dirty="0"/>
              <a:t> – Source or Destination NOT supported</a:t>
            </a: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314450" y="4963716"/>
            <a:ext cx="347663" cy="184547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111FFCCE-0D55-4533-B996-71125410615E}" type="slidenum">
              <a:rPr smtClean="0">
                <a:ea typeface="ＭＳ Ｐゴシック" pitchFamily="34" charset="-128"/>
              </a:rPr>
              <a:pPr/>
              <a:t>9</a:t>
            </a:fld>
            <a:endParaRPr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710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ntum-master-template-widescreen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_New_ 2015 Quantum PowerPoint Template - Widescreen Format [P00582A]</Template>
  <TotalTime>32</TotalTime>
  <Words>719</Words>
  <Application>Microsoft Macintosh PowerPoint</Application>
  <PresentationFormat>On-screen Show (16:9)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ＭＳ Ｐゴシック</vt:lpstr>
      <vt:lpstr>Wingdings</vt:lpstr>
      <vt:lpstr>Arial</vt:lpstr>
      <vt:lpstr>Quantum-master-template-widescreen</vt:lpstr>
      <vt:lpstr>PowerPoint Presentation</vt:lpstr>
      <vt:lpstr>Q-Cloud Vault Product</vt:lpstr>
      <vt:lpstr>Q-Cloud Vault – Characteristics </vt:lpstr>
      <vt:lpstr>Q-Cloud Vault – Object Operation</vt:lpstr>
      <vt:lpstr>Q-Cloud Vault – Object Operation .. continued</vt:lpstr>
      <vt:lpstr>Q-Cloud Vault – Object States</vt:lpstr>
      <vt:lpstr>Q-Cloud Vault – Latency</vt:lpstr>
      <vt:lpstr>Q-Cloud Vault – Latency .. continued</vt:lpstr>
      <vt:lpstr>Q-Cloud Vault – StorNext Supported Features</vt:lpstr>
      <vt:lpstr>GUI – Storage Destination -&gt; Q-Cloud </vt:lpstr>
      <vt:lpstr>GUI – Storage Destination -&gt; Q-Cloud -&gt; Manage Keys</vt:lpstr>
      <vt:lpstr>GUI – Storage Destination -&gt; Q-Cloud -&gt; Preferences</vt:lpstr>
      <vt:lpstr>GUI – Storage Manager Policies</vt:lpstr>
      <vt:lpstr>GUI – Object Storage Media Usage Report</vt:lpstr>
      <vt:lpstr>Q-Cloud Vault</vt:lpstr>
      <vt:lpstr>PowerPoint Presentation</vt:lpstr>
    </vt:vector>
  </TitlesOfParts>
  <Manager>Isaac Alves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Brent Petit</dc:creator>
  <cp:keywords>Template Mater 2015</cp:keywords>
  <cp:lastModifiedBy>Ani Bhattacharya</cp:lastModifiedBy>
  <cp:revision>8</cp:revision>
  <cp:lastPrinted>2015-05-05T15:24:22Z</cp:lastPrinted>
  <dcterms:created xsi:type="dcterms:W3CDTF">2015-12-10T18:39:31Z</dcterms:created>
  <dcterms:modified xsi:type="dcterms:W3CDTF">2015-12-11T19:56:09Z</dcterms:modified>
</cp:coreProperties>
</file>