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6" r:id="rId20"/>
    <p:sldId id="258" r:id="rId21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129" d="100"/>
          <a:sy n="129" d="100"/>
        </p:scale>
        <p:origin x="1704" y="768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981536"/>
        <c:axId val="-2124282080"/>
      </c:barChart>
      <c:catAx>
        <c:axId val="-2055981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4282080"/>
        <c:crosses val="autoZero"/>
        <c:auto val="1"/>
        <c:lblAlgn val="ctr"/>
        <c:lblOffset val="100"/>
        <c:noMultiLvlLbl val="0"/>
      </c:catAx>
      <c:valAx>
        <c:axId val="-212428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5598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384864"/>
        <c:axId val="-2061475712"/>
      </c:barChart>
      <c:catAx>
        <c:axId val="-20613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61475712"/>
        <c:crosses val="autoZero"/>
        <c:auto val="1"/>
        <c:lblAlgn val="ctr"/>
        <c:lblOffset val="100"/>
        <c:noMultiLvlLbl val="0"/>
      </c:catAx>
      <c:valAx>
        <c:axId val="-206147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61384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153840"/>
        <c:axId val="2120583216"/>
      </c:barChart>
      <c:catAx>
        <c:axId val="-2055153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0583216"/>
        <c:crosses val="autoZero"/>
        <c:auto val="1"/>
        <c:lblAlgn val="ctr"/>
        <c:lblOffset val="100"/>
        <c:noMultiLvlLbl val="0"/>
      </c:catAx>
      <c:valAx>
        <c:axId val="212058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55153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248208"/>
        <c:axId val="-2128964064"/>
      </c:barChart>
      <c:catAx>
        <c:axId val="-212924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8964064"/>
        <c:crosses val="autoZero"/>
        <c:auto val="1"/>
        <c:lblAlgn val="ctr"/>
        <c:lblOffset val="100"/>
        <c:noMultiLvlLbl val="0"/>
      </c:catAx>
      <c:valAx>
        <c:axId val="-212896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248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1072864"/>
        <c:axId val="-2128795488"/>
      </c:barChart>
      <c:catAx>
        <c:axId val="-205107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8795488"/>
        <c:crosses val="autoZero"/>
        <c:auto val="1"/>
        <c:lblAlgn val="ctr"/>
        <c:lblOffset val="100"/>
        <c:noMultiLvlLbl val="0"/>
      </c:catAx>
      <c:valAx>
        <c:axId val="-212879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51072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png"/><Relationship Id="rId3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Yingping</a:t>
            </a:r>
            <a:r>
              <a:rPr lang="en-US" dirty="0"/>
              <a:t> </a:t>
            </a:r>
            <a:r>
              <a:rPr lang="en-US" dirty="0" smtClean="0"/>
              <a:t>Lu / </a:t>
            </a:r>
            <a:r>
              <a:rPr lang="en-US" dirty="0" err="1" smtClean="0"/>
              <a:t>Ani</a:t>
            </a:r>
            <a:r>
              <a:rPr lang="en-US" dirty="0" smtClean="0"/>
              <a:t> Bhattacharya (GUI)</a:t>
            </a:r>
            <a:endParaRPr lang="en-US" dirty="0"/>
          </a:p>
          <a:p>
            <a:r>
              <a:rPr lang="en-US" b="1" dirty="0"/>
              <a:t>December, 2015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Q-Cloud Encryption</a:t>
            </a:r>
          </a:p>
          <a:p>
            <a:pPr>
              <a:defRPr/>
            </a:pPr>
            <a:r>
              <a:rPr lang="en-US" dirty="0" err="1" smtClean="0"/>
              <a:t>StorNext</a:t>
            </a:r>
            <a:r>
              <a:rPr lang="en-US" dirty="0" smtClean="0"/>
              <a:t> 5.3.0 TOI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Encryption Key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all master keys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7" y="1579062"/>
            <a:ext cx="8274127" cy="13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9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New Encryption 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Key Store ID is only shown the first time on using this feature</a:t>
            </a:r>
          </a:p>
          <a:p>
            <a:r>
              <a:rPr lang="en-US" dirty="0" smtClean="0"/>
              <a:t>Show Passphrase will show the passphrase for verification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7" y="1935775"/>
            <a:ext cx="6972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6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– New Encryption </a:t>
            </a:r>
            <a:r>
              <a:rPr lang="en-US" dirty="0" smtClean="0"/>
              <a:t>Key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</a:t>
            </a:r>
            <a:r>
              <a:rPr lang="en-US" dirty="0"/>
              <a:t>Master Key Store ID </a:t>
            </a:r>
            <a:r>
              <a:rPr lang="en-US" dirty="0" smtClean="0"/>
              <a:t>has been entered once, subsequent key creation only requires key name and passphrase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870213"/>
            <a:ext cx="6921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Save the Master Key Credentials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Warning message to store the key name and passphrase.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54" y="1684537"/>
            <a:ext cx="5245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1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Edit Encryption 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Key Name is disabled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06737"/>
            <a:ext cx="7581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Storage Manager Policies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option for Encryption – Client-side Encryption</a:t>
            </a:r>
          </a:p>
          <a:p>
            <a:r>
              <a:rPr lang="en-US" dirty="0" smtClean="0"/>
              <a:t>New parameter – Encryption Master Key, Compression Type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3" y="1975126"/>
            <a:ext cx="7924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– Storage Manager </a:t>
            </a:r>
            <a:r>
              <a:rPr lang="en-US" dirty="0" smtClean="0"/>
              <a:t>Policies (contd..)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can use an existing encryption key or create a new 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63" y="1601987"/>
            <a:ext cx="50927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36" y="3053287"/>
            <a:ext cx="4059859" cy="15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– Storage Manager Policies (contd..)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 parameter has also been added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41" y="1576181"/>
            <a:ext cx="4229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Object Storage Media Usage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for object storage media usage.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8" y="1473664"/>
            <a:ext cx="7810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Q-Cloud Encryption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 Questions</a:t>
            </a:r>
            <a:r>
              <a:rPr lang="is-I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64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Q-Cloud Encryption </a:t>
            </a:r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</a:t>
            </a:r>
            <a:r>
              <a:rPr lang="en-US" dirty="0"/>
              <a:t>client-side encryption encrypts data on-the-fly before writing to the cloud.</a:t>
            </a:r>
          </a:p>
          <a:p>
            <a:r>
              <a:rPr lang="en-US" dirty="0"/>
              <a:t>AES 256 CBC encryption algorithm is used.</a:t>
            </a:r>
          </a:p>
          <a:p>
            <a:r>
              <a:rPr lang="en-US" dirty="0"/>
              <a:t>Data are encrypted in transit and at rest in the </a:t>
            </a:r>
            <a:r>
              <a:rPr lang="en-US" dirty="0" smtClean="0"/>
              <a:t>Q-Cloud</a:t>
            </a:r>
            <a:endParaRPr lang="en-US" dirty="0"/>
          </a:p>
          <a:p>
            <a:r>
              <a:rPr lang="en-US" dirty="0"/>
              <a:t>Client side generates and manages encryption keys.</a:t>
            </a:r>
          </a:p>
          <a:p>
            <a:r>
              <a:rPr lang="en-US" dirty="0"/>
              <a:t>Two keys: master key and data protection key (</a:t>
            </a:r>
            <a:r>
              <a:rPr lang="en-US" dirty="0" err="1"/>
              <a:t>dpk</a:t>
            </a:r>
            <a:r>
              <a:rPr lang="en-US" dirty="0"/>
              <a:t>) are used together for data encryption and decryption.</a:t>
            </a:r>
          </a:p>
          <a:p>
            <a:r>
              <a:rPr lang="en-US" dirty="0"/>
              <a:t>Requires encryption </a:t>
            </a:r>
            <a:r>
              <a:rPr lang="en-US" dirty="0" smtClean="0"/>
              <a:t>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846594"/>
            <a:ext cx="8374203" cy="3782556"/>
          </a:xfrm>
        </p:spPr>
        <p:txBody>
          <a:bodyPr/>
          <a:lstStyle/>
          <a:p>
            <a:r>
              <a:rPr lang="en-US" sz="1800" dirty="0"/>
              <a:t>Master keys are stored in a local master key store file.</a:t>
            </a:r>
          </a:p>
          <a:p>
            <a:r>
              <a:rPr lang="en-US" sz="1800" dirty="0"/>
              <a:t>Each master key store should have a unique store id if multiple MDCs share the same QCAI.</a:t>
            </a:r>
          </a:p>
          <a:p>
            <a:r>
              <a:rPr lang="en-US" sz="1800" dirty="0"/>
              <a:t>Each master key has a user supplied name that must be unique within a local master </a:t>
            </a:r>
            <a:r>
              <a:rPr lang="en-US" sz="1800" dirty="0" smtClean="0"/>
              <a:t>key store.</a:t>
            </a:r>
            <a:endParaRPr lang="en-US" sz="1800" dirty="0"/>
          </a:p>
          <a:p>
            <a:r>
              <a:rPr lang="en-US" sz="1800" dirty="0"/>
              <a:t>Each master key derives from a user supplied </a:t>
            </a:r>
            <a:r>
              <a:rPr lang="en-US" sz="1800" dirty="0" smtClean="0"/>
              <a:t>passphrase.</a:t>
            </a:r>
            <a:endParaRPr lang="en-US" sz="1800" dirty="0"/>
          </a:p>
          <a:p>
            <a:r>
              <a:rPr lang="en-US" sz="1800" dirty="0"/>
              <a:t>Master key is used to protect (wrap/unwrap) the data protection key (DPK).</a:t>
            </a:r>
          </a:p>
          <a:p>
            <a:r>
              <a:rPr lang="en-US" sz="1800" dirty="0"/>
              <a:t>Master key passphrase can be changed, resulting in a new key to protect all DPKs associated with that master key, and also a new DPK to encrypt files with.</a:t>
            </a:r>
          </a:p>
          <a:p>
            <a:r>
              <a:rPr lang="en-US" sz="1800" dirty="0"/>
              <a:t>Master key store ID, master key names and associated passphrases should be remembered in case of disaster recovery.</a:t>
            </a: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8686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Protection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846594"/>
            <a:ext cx="8384835" cy="3782556"/>
          </a:xfrm>
        </p:spPr>
        <p:txBody>
          <a:bodyPr/>
          <a:lstStyle/>
          <a:p>
            <a:r>
              <a:rPr lang="en-US" dirty="0"/>
              <a:t>Used to encrypt data before </a:t>
            </a:r>
            <a:r>
              <a:rPr lang="en-US" dirty="0" smtClean="0"/>
              <a:t>uploading </a:t>
            </a:r>
            <a:r>
              <a:rPr lang="en-US" dirty="0"/>
              <a:t>to </a:t>
            </a:r>
            <a:r>
              <a:rPr lang="en-US" dirty="0" smtClean="0"/>
              <a:t>Q-Cloud and decrypt data for retrieval</a:t>
            </a:r>
          </a:p>
          <a:p>
            <a:r>
              <a:rPr lang="en-US" dirty="0" smtClean="0"/>
              <a:t>AES </a:t>
            </a:r>
            <a:r>
              <a:rPr lang="en-US" dirty="0"/>
              <a:t>256 </a:t>
            </a:r>
            <a:r>
              <a:rPr lang="en-US" dirty="0" smtClean="0"/>
              <a:t>CBC algorithm</a:t>
            </a:r>
            <a:endParaRPr lang="en-US" dirty="0"/>
          </a:p>
          <a:p>
            <a:r>
              <a:rPr lang="en-US" dirty="0"/>
              <a:t>Is associated with </a:t>
            </a:r>
            <a:r>
              <a:rPr lang="en-US" dirty="0" smtClean="0"/>
              <a:t>a </a:t>
            </a:r>
            <a:r>
              <a:rPr lang="en-US" dirty="0"/>
              <a:t>master key.</a:t>
            </a:r>
          </a:p>
          <a:p>
            <a:r>
              <a:rPr lang="en-US" dirty="0"/>
              <a:t>Each time a new master key instance is generated, a new </a:t>
            </a:r>
            <a:r>
              <a:rPr lang="en-US" dirty="0" smtClean="0"/>
              <a:t>DPK </a:t>
            </a:r>
            <a:r>
              <a:rPr lang="en-US" dirty="0"/>
              <a:t>is also generated, and then </a:t>
            </a:r>
            <a:r>
              <a:rPr lang="en-US" dirty="0" smtClean="0"/>
              <a:t>wrapped by the master key.</a:t>
            </a:r>
            <a:endParaRPr lang="en-US" dirty="0"/>
          </a:p>
          <a:p>
            <a:r>
              <a:rPr lang="en-US" dirty="0"/>
              <a:t>In addition, </a:t>
            </a:r>
            <a:r>
              <a:rPr lang="en-US" dirty="0" smtClean="0"/>
              <a:t>new DPK can </a:t>
            </a:r>
            <a:r>
              <a:rPr lang="en-US" dirty="0"/>
              <a:t>be generated on-demand.</a:t>
            </a:r>
          </a:p>
          <a:p>
            <a:r>
              <a:rPr lang="en-US" dirty="0" smtClean="0"/>
              <a:t>In contrast to master keys, DPKs (in encrypted form) are stored in Quantum NVS (name-value store).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NVS (Name-Value Store)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846594"/>
            <a:ext cx="8349032" cy="3782556"/>
          </a:xfrm>
        </p:spPr>
        <p:txBody>
          <a:bodyPr/>
          <a:lstStyle/>
          <a:p>
            <a:r>
              <a:rPr lang="en-US" dirty="0"/>
              <a:t>Located in QCC EBS (Elastic Block Store, different from S3)</a:t>
            </a:r>
          </a:p>
          <a:p>
            <a:r>
              <a:rPr lang="en-US" dirty="0"/>
              <a:t>Generic key-value pair </a:t>
            </a:r>
            <a:r>
              <a:rPr lang="en-US" dirty="0" smtClean="0"/>
              <a:t>store service</a:t>
            </a:r>
            <a:endParaRPr lang="en-US" dirty="0"/>
          </a:p>
          <a:p>
            <a:r>
              <a:rPr lang="en-US" dirty="0"/>
              <a:t>Treated </a:t>
            </a:r>
            <a:r>
              <a:rPr lang="en-US" dirty="0" smtClean="0"/>
              <a:t>DPK </a:t>
            </a:r>
            <a:r>
              <a:rPr lang="en-US" dirty="0"/>
              <a:t>data as opaque data blob</a:t>
            </a:r>
          </a:p>
          <a:p>
            <a:r>
              <a:rPr lang="en-US" dirty="0"/>
              <a:t>NVS instance is created after registering QCAI/QCPK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846594"/>
            <a:ext cx="8375117" cy="3782556"/>
          </a:xfrm>
        </p:spPr>
        <p:txBody>
          <a:bodyPr/>
          <a:lstStyle/>
          <a:p>
            <a:r>
              <a:rPr lang="en-US" dirty="0"/>
              <a:t>Can be configured on a policy basis using </a:t>
            </a:r>
            <a:r>
              <a:rPr lang="en-US" dirty="0" err="1"/>
              <a:t>fsaddclass</a:t>
            </a:r>
            <a:r>
              <a:rPr lang="en-US" dirty="0"/>
              <a:t> and </a:t>
            </a:r>
            <a:r>
              <a:rPr lang="en-US" dirty="0" err="1"/>
              <a:t>fsmodclass</a:t>
            </a:r>
            <a:r>
              <a:rPr lang="en-US" dirty="0"/>
              <a:t>; or on a file copy basis using </a:t>
            </a:r>
            <a:r>
              <a:rPr lang="en-US" dirty="0" err="1"/>
              <a:t>fsfilecopy</a:t>
            </a:r>
            <a:r>
              <a:rPr lang="en-US" dirty="0"/>
              <a:t>, </a:t>
            </a:r>
            <a:r>
              <a:rPr lang="en-US" dirty="0" err="1"/>
              <a:t>fsmedcopy</a:t>
            </a:r>
            <a:r>
              <a:rPr lang="en-US" dirty="0"/>
              <a:t>, </a:t>
            </a:r>
            <a:r>
              <a:rPr lang="en-US" dirty="0" err="1" smtClean="0"/>
              <a:t>fsmedwrite</a:t>
            </a:r>
            <a:r>
              <a:rPr lang="en-US" dirty="0" smtClean="0"/>
              <a:t>, and </a:t>
            </a:r>
            <a:r>
              <a:rPr lang="en-US" dirty="0" err="1" smtClean="0"/>
              <a:t>fsmedread</a:t>
            </a:r>
            <a:r>
              <a:rPr lang="en-US" dirty="0" smtClean="0"/>
              <a:t>.</a:t>
            </a:r>
          </a:p>
          <a:p>
            <a:r>
              <a:rPr lang="en-US" dirty="0"/>
              <a:t>Option </a:t>
            </a:r>
            <a:r>
              <a:rPr lang="en-US" dirty="0" smtClean="0"/>
              <a:t>-e is </a:t>
            </a:r>
            <a:r>
              <a:rPr lang="en-US" dirty="0"/>
              <a:t>used to specify </a:t>
            </a:r>
            <a:r>
              <a:rPr lang="en-US" dirty="0" smtClean="0"/>
              <a:t>encryption </a:t>
            </a:r>
            <a:r>
              <a:rPr lang="en-US" dirty="0"/>
              <a:t>type, for </a:t>
            </a:r>
            <a:r>
              <a:rPr lang="en-US" dirty="0" smtClean="0"/>
              <a:t>applicable </a:t>
            </a:r>
            <a:r>
              <a:rPr lang="en-US" dirty="0"/>
              <a:t>commands:</a:t>
            </a:r>
          </a:p>
          <a:p>
            <a:pPr marL="342900" lvl="1" indent="0">
              <a:buNone/>
            </a:pPr>
            <a:r>
              <a:rPr lang="en-US" dirty="0" smtClean="0"/>
              <a:t>0		No encryption</a:t>
            </a:r>
          </a:p>
          <a:p>
            <a:pPr marL="342900" lvl="1" indent="0">
              <a:buNone/>
            </a:pPr>
            <a:r>
              <a:rPr lang="en-US" dirty="0" smtClean="0"/>
              <a:t>1 	 	Server side encryption</a:t>
            </a:r>
          </a:p>
          <a:p>
            <a:pPr marL="342900" lvl="1" indent="0">
              <a:buNone/>
            </a:pPr>
            <a:r>
              <a:rPr lang="en-US" dirty="0" smtClean="0"/>
              <a:t>2		Client-side AES256 encryption</a:t>
            </a:r>
          </a:p>
          <a:p>
            <a:r>
              <a:rPr lang="en-US" dirty="0" smtClean="0"/>
              <a:t>Option –M specify the master key name to be used</a:t>
            </a:r>
          </a:p>
          <a:p>
            <a:r>
              <a:rPr lang="en-US" dirty="0"/>
              <a:t>Works in conjunction with client-side </a:t>
            </a:r>
            <a:r>
              <a:rPr lang="en-US" dirty="0" smtClean="0"/>
              <a:t>compression, </a:t>
            </a:r>
            <a:r>
              <a:rPr lang="en-US" dirty="0"/>
              <a:t>but also independently by itself.  A policy can have both compression and encryption enabled, or just either compression or encryption enabled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Configuration via GUI (select encryption method,</a:t>
            </a:r>
            <a:r>
              <a:rPr lang="en-US" dirty="0"/>
              <a:t> </a:t>
            </a:r>
            <a:r>
              <a:rPr lang="en-US" dirty="0" smtClean="0"/>
              <a:t>create/select </a:t>
            </a:r>
            <a:r>
              <a:rPr lang="en-US" dirty="0"/>
              <a:t>master </a:t>
            </a:r>
            <a:r>
              <a:rPr lang="en-US" dirty="0" smtClean="0"/>
              <a:t>key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8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Key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done by master key management tool </a:t>
            </a:r>
            <a:r>
              <a:rPr lang="en-US" dirty="0" err="1" smtClean="0"/>
              <a:t>fskey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a master key store (first time)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fskey</a:t>
            </a:r>
            <a:r>
              <a:rPr lang="en-US" dirty="0"/>
              <a:t> -c </a:t>
            </a:r>
            <a:r>
              <a:rPr lang="en-US" dirty="0" err="1"/>
              <a:t>mkstoreid</a:t>
            </a:r>
            <a:endParaRPr lang="en-US" dirty="0" smtClean="0"/>
          </a:p>
          <a:p>
            <a:r>
              <a:rPr lang="en-US" dirty="0" smtClean="0"/>
              <a:t>Create a new master key name </a:t>
            </a:r>
          </a:p>
          <a:p>
            <a:pPr lvl="1"/>
            <a:r>
              <a:rPr lang="en-US" dirty="0" err="1" smtClean="0"/>
              <a:t>fskey</a:t>
            </a:r>
            <a:r>
              <a:rPr lang="en-US" dirty="0" smtClean="0"/>
              <a:t> </a:t>
            </a:r>
            <a:r>
              <a:rPr lang="en-US" dirty="0"/>
              <a:t>-a -n </a:t>
            </a:r>
            <a:r>
              <a:rPr lang="en-US" dirty="0" err="1"/>
              <a:t>mkname</a:t>
            </a:r>
            <a:r>
              <a:rPr lang="en-US" dirty="0"/>
              <a:t> -p passphrase</a:t>
            </a:r>
          </a:p>
          <a:p>
            <a:r>
              <a:rPr lang="en-US" dirty="0" smtClean="0"/>
              <a:t>Change the passphrase of a master key, need old passphrase (-o)</a:t>
            </a:r>
            <a:endParaRPr lang="en-US" dirty="0"/>
          </a:p>
          <a:p>
            <a:pPr lvl="1"/>
            <a:r>
              <a:rPr lang="en-US" dirty="0" err="1" smtClean="0"/>
              <a:t>fskey</a:t>
            </a:r>
            <a:r>
              <a:rPr lang="en-US" dirty="0" smtClean="0"/>
              <a:t> </a:t>
            </a:r>
            <a:r>
              <a:rPr lang="en-US" dirty="0"/>
              <a:t>-m -n </a:t>
            </a:r>
            <a:r>
              <a:rPr lang="en-US" dirty="0" err="1"/>
              <a:t>mkname</a:t>
            </a:r>
            <a:r>
              <a:rPr lang="en-US" dirty="0"/>
              <a:t> -o passphrase -p </a:t>
            </a:r>
            <a:r>
              <a:rPr lang="en-US" dirty="0" smtClean="0"/>
              <a:t>passphrase</a:t>
            </a:r>
          </a:p>
          <a:p>
            <a:r>
              <a:rPr lang="en-US" dirty="0" smtClean="0"/>
              <a:t>List master keys in the master key store</a:t>
            </a:r>
          </a:p>
          <a:p>
            <a:pPr lvl="1"/>
            <a:r>
              <a:rPr lang="en-US" dirty="0" err="1" smtClean="0"/>
              <a:t>fskey</a:t>
            </a:r>
            <a:r>
              <a:rPr lang="en-US" dirty="0" smtClean="0"/>
              <a:t> </a:t>
            </a:r>
            <a:r>
              <a:rPr lang="en-US" dirty="0"/>
              <a:t>[-l] [-n </a:t>
            </a:r>
            <a:r>
              <a:rPr lang="en-US" dirty="0" err="1"/>
              <a:t>mkname</a:t>
            </a:r>
            <a:r>
              <a:rPr lang="en-US" dirty="0"/>
              <a:t>] [-F type]</a:t>
            </a:r>
          </a:p>
          <a:p>
            <a:r>
              <a:rPr lang="en-US" dirty="0" smtClean="0"/>
              <a:t>Create a new Data Protection Key for a master key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fskey</a:t>
            </a:r>
            <a:r>
              <a:rPr lang="en-US" dirty="0"/>
              <a:t> -u -n </a:t>
            </a:r>
            <a:r>
              <a:rPr lang="en-US" dirty="0" err="1" smtClean="0"/>
              <a:t>mkname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88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87626" y="171451"/>
            <a:ext cx="7537309" cy="479822"/>
          </a:xfrm>
        </p:spPr>
        <p:txBody>
          <a:bodyPr/>
          <a:lstStyle/>
          <a:p>
            <a:pPr lvl="1"/>
            <a:r>
              <a:rPr lang="en-US" dirty="0" smtClean="0"/>
              <a:t>Master Key Recovery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87626" y="857250"/>
            <a:ext cx="8348870" cy="3771900"/>
          </a:xfrm>
        </p:spPr>
        <p:txBody>
          <a:bodyPr>
            <a:normAutofit/>
          </a:bodyPr>
          <a:lstStyle/>
          <a:p>
            <a:r>
              <a:rPr lang="en-US" dirty="0" smtClean="0"/>
              <a:t>If master key store is lost, e.g. in the case of disaster recovery, and there is no backup copy. Need to recover the master key store file first.</a:t>
            </a:r>
          </a:p>
          <a:p>
            <a:r>
              <a:rPr lang="en-US" dirty="0"/>
              <a:t>First, </a:t>
            </a:r>
            <a:r>
              <a:rPr lang="en-US" dirty="0" smtClean="0"/>
              <a:t>enable to access </a:t>
            </a:r>
            <a:r>
              <a:rPr lang="en-US" dirty="0"/>
              <a:t>the Name Value Store (NVS) in Quantum Cloud </a:t>
            </a:r>
            <a:r>
              <a:rPr lang="en-US" dirty="0" smtClean="0"/>
              <a:t>Storage, using the following command:</a:t>
            </a:r>
          </a:p>
          <a:p>
            <a:pPr lvl="1"/>
            <a:r>
              <a:rPr lang="pt-BR" dirty="0"/>
              <a:t>fskey -R -I QCAI -P </a:t>
            </a:r>
            <a:r>
              <a:rPr lang="pt-BR" dirty="0" smtClean="0"/>
              <a:t>QCPK</a:t>
            </a:r>
          </a:p>
          <a:p>
            <a:r>
              <a:rPr lang="pt-BR" dirty="0" smtClean="0"/>
              <a:t>Second, </a:t>
            </a:r>
            <a:r>
              <a:rPr lang="en-US" dirty="0"/>
              <a:t>recover all the master keys by running the following command for each master key</a:t>
            </a:r>
            <a:r>
              <a:rPr lang="pt-BR" dirty="0" smtClean="0"/>
              <a:t>:</a:t>
            </a:r>
          </a:p>
          <a:p>
            <a:pPr lvl="1"/>
            <a:r>
              <a:rPr lang="en-US" dirty="0" err="1"/>
              <a:t>fskey</a:t>
            </a:r>
            <a:r>
              <a:rPr lang="en-US" dirty="0"/>
              <a:t> -r </a:t>
            </a:r>
            <a:r>
              <a:rPr lang="en-US" dirty="0" err="1"/>
              <a:t>mkstoreid</a:t>
            </a:r>
            <a:r>
              <a:rPr lang="en-US" dirty="0"/>
              <a:t> -n </a:t>
            </a:r>
            <a:r>
              <a:rPr lang="en-US" dirty="0" err="1"/>
              <a:t>mkname</a:t>
            </a:r>
            <a:r>
              <a:rPr lang="en-US" dirty="0"/>
              <a:t> -p </a:t>
            </a:r>
            <a:r>
              <a:rPr lang="en-US" dirty="0" smtClean="0"/>
              <a:t>passphrase</a:t>
            </a:r>
          </a:p>
          <a:p>
            <a:pPr marL="0" indent="0">
              <a:buNone/>
            </a:pPr>
            <a:endParaRPr lang="en-US" sz="7200" dirty="0"/>
          </a:p>
          <a:p>
            <a:endParaRPr lang="en-US" dirty="0"/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14450" y="4963716"/>
            <a:ext cx="347663" cy="1845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8</a:t>
            </a:fld>
            <a:endParaRPr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621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Encryption License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license for Encryption feature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0" y="1617809"/>
            <a:ext cx="8385414" cy="4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4466"/>
      </p:ext>
    </p:extLst>
  </p:cSld>
  <p:clrMapOvr>
    <a:masterClrMapping/>
  </p:clrMapOvr>
</p:sld>
</file>

<file path=ppt/theme/theme1.xml><?xml version="1.0" encoding="utf-8"?>
<a:theme xmlns:a="http://schemas.openxmlformats.org/drawingml/2006/main" name="Quantum-master-template-widescreen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</Template>
  <TotalTime>43</TotalTime>
  <Words>752</Words>
  <Application>Microsoft Macintosh PowerPoint</Application>
  <PresentationFormat>On-screen Show (16:9)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ＭＳ Ｐゴシック</vt:lpstr>
      <vt:lpstr>Wingdings</vt:lpstr>
      <vt:lpstr>Arial</vt:lpstr>
      <vt:lpstr>Quantum-master-template-widescreen</vt:lpstr>
      <vt:lpstr>PowerPoint Presentation</vt:lpstr>
      <vt:lpstr>Q-Cloud Encryption Overview</vt:lpstr>
      <vt:lpstr>Master Key</vt:lpstr>
      <vt:lpstr>Data Protection Key</vt:lpstr>
      <vt:lpstr>NVS (Name-Value Store)</vt:lpstr>
      <vt:lpstr>Encryption Configuration</vt:lpstr>
      <vt:lpstr>Encryption Key Management</vt:lpstr>
      <vt:lpstr>Master Key Recovery</vt:lpstr>
      <vt:lpstr>GUI – Encryption License</vt:lpstr>
      <vt:lpstr>GUI – Encryption Key Page</vt:lpstr>
      <vt:lpstr>GUI – New Encryption Key</vt:lpstr>
      <vt:lpstr>GUI – New Encryption Key (contd…)</vt:lpstr>
      <vt:lpstr>GUI – Save the Master Key Credentials</vt:lpstr>
      <vt:lpstr>GUI – Edit Encryption Key</vt:lpstr>
      <vt:lpstr>GUI – Storage Manager Policies</vt:lpstr>
      <vt:lpstr>GUI – Storage Manager Policies (contd..)</vt:lpstr>
      <vt:lpstr>GUI – Storage Manager Policies (contd..)</vt:lpstr>
      <vt:lpstr>GUI – Object Storage Media Usage Report</vt:lpstr>
      <vt:lpstr>Q-Cloud Encryption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Brent Petit</dc:creator>
  <cp:keywords>Template Mater 2015</cp:keywords>
  <cp:lastModifiedBy>Ani Bhattacharya</cp:lastModifiedBy>
  <cp:revision>13</cp:revision>
  <cp:lastPrinted>2015-05-05T15:24:22Z</cp:lastPrinted>
  <dcterms:created xsi:type="dcterms:W3CDTF">2015-12-10T17:06:58Z</dcterms:created>
  <dcterms:modified xsi:type="dcterms:W3CDTF">2015-12-11T19:55:52Z</dcterms:modified>
</cp:coreProperties>
</file>