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0" r:id="rId3"/>
    <p:sldId id="261" r:id="rId4"/>
    <p:sldId id="262" r:id="rId5"/>
    <p:sldId id="263" r:id="rId6"/>
    <p:sldId id="258" r:id="rId7"/>
  </p:sldIdLst>
  <p:sldSz cx="9144000" cy="5143500" type="screen16x9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80">
          <p15:clr>
            <a:srgbClr val="A4A3A4"/>
          </p15:clr>
        </p15:guide>
        <p15:guide id="2" pos="22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141"/>
    <a:srgbClr val="0F73C3"/>
    <a:srgbClr val="00B6F1"/>
    <a:srgbClr val="8EBE68"/>
    <a:srgbClr val="DCDCDC"/>
    <a:srgbClr val="F47F16"/>
    <a:srgbClr val="B0B9BF"/>
    <a:srgbClr val="002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82"/>
    <p:restoredTop sz="94706"/>
  </p:normalViewPr>
  <p:slideViewPr>
    <p:cSldViewPr snapToGrid="0">
      <p:cViewPr>
        <p:scale>
          <a:sx n="120" d="100"/>
          <a:sy n="120" d="100"/>
        </p:scale>
        <p:origin x="-1446" y="-660"/>
      </p:cViewPr>
      <p:guideLst>
        <p:guide orient="horz" pos="1180"/>
        <p:guide pos="22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234"/>
    </p:cViewPr>
  </p:sorterViewPr>
  <p:notesViewPr>
    <p:cSldViewPr snapToGrid="0">
      <p:cViewPr varScale="1">
        <p:scale>
          <a:sx n="132" d="100"/>
          <a:sy n="132" d="100"/>
        </p:scale>
        <p:origin x="-858" y="-9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2007_Workbook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2007_Workbook10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2007_Workbook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2007_Workbook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2007_Workbook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2007_Workbook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2007_Workbook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2007_Workbook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2007_Workbook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2007_Workbook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 smtClean="0"/>
              <a:t>Master</a:t>
            </a:r>
            <a:r>
              <a:rPr lang="en-US" sz="1400" b="0" baseline="0" dirty="0" smtClean="0"/>
              <a:t> template </a:t>
            </a:r>
            <a:r>
              <a:rPr lang="en-US" sz="1400" b="0" dirty="0" smtClean="0"/>
              <a:t>chart title</a:t>
            </a:r>
            <a:endParaRPr lang="en-US" sz="1400" b="0" dirty="0"/>
          </a:p>
        </c:rich>
      </c:tx>
      <c:layout>
        <c:manualLayout>
          <c:xMode val="edge"/>
          <c:yMode val="edge"/>
          <c:x val="1.37303149606299E-4"/>
          <c:y val="5.196757977927040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6276738845144397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008576"/>
        <c:axId val="42010112"/>
      </c:barChart>
      <c:catAx>
        <c:axId val="420085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2010112"/>
        <c:crosses val="autoZero"/>
        <c:auto val="1"/>
        <c:lblAlgn val="ctr"/>
        <c:lblOffset val="100"/>
        <c:noMultiLvlLbl val="0"/>
      </c:catAx>
      <c:valAx>
        <c:axId val="42010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420085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098"/>
          <c:w val="0.43347019016973898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01"/>
          <c:y val="5.324347946372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01"/>
          <c:y val="0.21570492733150101"/>
          <c:w val="0.67648918108944001"/>
          <c:h val="0.713318262753993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68878256401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859819901322801"/>
                  <c:y val="-0.457643078544729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099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 smtClean="0"/>
              <a:t>Master</a:t>
            </a:r>
            <a:r>
              <a:rPr lang="en-US" sz="1400" b="0" baseline="0" dirty="0" smtClean="0"/>
              <a:t> template </a:t>
            </a:r>
            <a:r>
              <a:rPr lang="en-US" sz="1400" b="0" dirty="0" smtClean="0"/>
              <a:t>chart title</a:t>
            </a:r>
            <a:endParaRPr lang="en-US" sz="1400" b="0" dirty="0"/>
          </a:p>
        </c:rich>
      </c:tx>
      <c:layout>
        <c:manualLayout>
          <c:xMode val="edge"/>
          <c:yMode val="edge"/>
          <c:x val="1.37303149606299E-4"/>
          <c:y val="5.196757977927040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F73C3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123264"/>
        <c:axId val="42124800"/>
      </c:barChart>
      <c:catAx>
        <c:axId val="421232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2124800"/>
        <c:crosses val="autoZero"/>
        <c:auto val="1"/>
        <c:lblAlgn val="ctr"/>
        <c:lblOffset val="100"/>
        <c:noMultiLvlLbl val="0"/>
      </c:catAx>
      <c:valAx>
        <c:axId val="42124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421232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098"/>
          <c:w val="0.43347019016973898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2.2068891845435201E-4"/>
          <c:y val="5.196615992604209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180608"/>
        <c:axId val="42182144"/>
      </c:barChart>
      <c:catAx>
        <c:axId val="421806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2182144"/>
        <c:crosses val="autoZero"/>
        <c:auto val="1"/>
        <c:lblAlgn val="ctr"/>
        <c:lblOffset val="100"/>
        <c:noMultiLvlLbl val="0"/>
      </c:catAx>
      <c:valAx>
        <c:axId val="42182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421806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602439986583898E-2"/>
          <c:y val="0.86239225981534495"/>
          <c:w val="0.92346245024045803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2.2068891845435201E-4"/>
          <c:y val="5.196615992604209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634240"/>
        <c:axId val="42636032"/>
      </c:barChart>
      <c:catAx>
        <c:axId val="42634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2636032"/>
        <c:crosses val="autoZero"/>
        <c:auto val="1"/>
        <c:lblAlgn val="ctr"/>
        <c:lblOffset val="100"/>
        <c:noMultiLvlLbl val="0"/>
      </c:catAx>
      <c:valAx>
        <c:axId val="42636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426342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4894254979323799E-2"/>
          <c:y val="0.86239244110645696"/>
          <c:w val="0.92017063524771803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2.2068891845435201E-4"/>
          <c:y val="5.196615992604209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548608"/>
        <c:axId val="42562688"/>
      </c:barChart>
      <c:catAx>
        <c:axId val="425486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2562688"/>
        <c:crosses val="autoZero"/>
        <c:auto val="1"/>
        <c:lblAlgn val="ctr"/>
        <c:lblOffset val="100"/>
        <c:noMultiLvlLbl val="0"/>
      </c:catAx>
      <c:valAx>
        <c:axId val="42562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425486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1477884964803498E-2"/>
          <c:y val="0.87841537006422299"/>
          <c:w val="0.87408523030793905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 smtClean="0"/>
              <a:t>Master template chart title</a:t>
            </a:r>
            <a:endParaRPr lang="en-US" sz="1400" dirty="0"/>
          </a:p>
        </c:rich>
      </c:tx>
      <c:layout>
        <c:manualLayout>
          <c:xMode val="edge"/>
          <c:yMode val="edge"/>
          <c:x val="0.24144012731396"/>
          <c:y val="5.854448518258380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196"/>
          <c:h val="0.759321409141317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9826409940710599"/>
                  <c:y val="0.166187119161908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5761702451346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 smtClean="0"/>
              <a:t>Call out category</a:t>
            </a:r>
            <a:endParaRPr lang="en-US" sz="1400" dirty="0"/>
          </a:p>
        </c:rich>
      </c:tx>
      <c:layout>
        <c:manualLayout>
          <c:xMode val="edge"/>
          <c:yMode val="edge"/>
          <c:x val="0.33615002047075998"/>
          <c:y val="5.854448518258380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196"/>
          <c:h val="0.759321409141317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A7B84"/>
            </a:solidFill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0F73C3"/>
              </a:solidFill>
              <a:ln>
                <a:solidFill>
                  <a:srgbClr val="FFFFFF"/>
                </a:solidFill>
              </a:ln>
            </c:spPr>
          </c:dPt>
          <c:dPt>
            <c:idx val="1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Lbls>
            <c:dLbl>
              <c:idx val="0"/>
              <c:layout>
                <c:manualLayout>
                  <c:x val="-0.19826409940710599"/>
                  <c:y val="0.162165380237998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75232940349422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01"/>
          <c:y val="5.324347946372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01"/>
          <c:y val="0.21570492733150101"/>
          <c:w val="0.67648918108944001"/>
          <c:h val="0.713318262753993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96259695401"/>
                  <c:y val="0.179180573511989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54688427974083"/>
                  <c:y val="-0.158306202266258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099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01"/>
          <c:y val="5.324347946372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01"/>
          <c:y val="0.21570492733150101"/>
          <c:w val="0.67648918108944001"/>
          <c:h val="0.713318262753993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68878256401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859819901322801"/>
                  <c:y val="-0.457643078544729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099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91126B-48DF-9943-97B3-6F4FE00A989C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82CFC8-E374-F944-BB96-0DA719E3E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5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6AE0F1-34EE-2949-9CD6-2F08B9797F13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AA793E-8016-FE43-AB97-BC0D9B80D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63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9.png"/><Relationship Id="rId11" Type="http://schemas.openxmlformats.org/officeDocument/2006/relationships/image" Target="../media/image53.png"/><Relationship Id="rId5" Type="http://schemas.openxmlformats.org/officeDocument/2006/relationships/image" Target="../media/image48.pn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092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rveillanc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934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8681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Storag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8802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Archiv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9918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bersecurity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8100" y="0"/>
            <a:ext cx="9220200" cy="514191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rgbClr val="26292E">
                  <a:alpha val="33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65313" y="1628775"/>
            <a:ext cx="7354887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9546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Data Protection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601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Entertainment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437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ud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4066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81000" y="1047750"/>
            <a:ext cx="12954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Default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801813" y="1047750"/>
            <a:ext cx="1295400" cy="1143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81000" y="2290763"/>
            <a:ext cx="1295400" cy="433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801813" y="2290763"/>
            <a:ext cx="1295400" cy="433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2952750"/>
            <a:ext cx="12954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801813" y="2952750"/>
            <a:ext cx="1295400" cy="1143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81000" y="4195763"/>
            <a:ext cx="1295400" cy="4333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801813" y="4195763"/>
            <a:ext cx="1295400" cy="4333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6019800" y="1047750"/>
            <a:ext cx="2743200" cy="1143000"/>
          </a:xfrm>
          <a:prstGeom prst="rect">
            <a:avLst/>
          </a:prstGeom>
          <a:solidFill>
            <a:srgbClr val="414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Dark Callout/takeaway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019800" y="2952750"/>
            <a:ext cx="2752725" cy="1143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Bright Highlight/takeaway</a:t>
            </a:r>
          </a:p>
        </p:txBody>
      </p:sp>
      <p:sp>
        <p:nvSpPr>
          <p:cNvPr id="13" name="TextBox 21"/>
          <p:cNvSpPr txBox="1">
            <a:spLocks noChangeArrowheads="1"/>
          </p:cNvSpPr>
          <p:nvPr userDrawn="1"/>
        </p:nvSpPr>
        <p:spPr bwMode="auto">
          <a:xfrm>
            <a:off x="3475038" y="1114425"/>
            <a:ext cx="1995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accent1"/>
                </a:solidFill>
              </a:rPr>
              <a:t>As a style standard</a:t>
            </a:r>
          </a:p>
        </p:txBody>
      </p:sp>
      <p:sp>
        <p:nvSpPr>
          <p:cNvPr id="14" name="Rectangle 22"/>
          <p:cNvSpPr>
            <a:spLocks noChangeArrowheads="1"/>
          </p:cNvSpPr>
          <p:nvPr userDrawn="1"/>
        </p:nvSpPr>
        <p:spPr bwMode="auto">
          <a:xfrm>
            <a:off x="3503613" y="1204913"/>
            <a:ext cx="1128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600" b="1">
                <a:solidFill>
                  <a:srgbClr val="BCC0BA"/>
                </a:solidFill>
              </a:rPr>
              <a:t>NO</a:t>
            </a:r>
          </a:p>
        </p:txBody>
      </p:sp>
      <p:sp>
        <p:nvSpPr>
          <p:cNvPr id="15" name="Rectangle 24"/>
          <p:cNvSpPr>
            <a:spLocks noChangeArrowheads="1"/>
          </p:cNvSpPr>
          <p:nvPr userDrawn="1"/>
        </p:nvSpPr>
        <p:spPr bwMode="auto">
          <a:xfrm>
            <a:off x="4600575" y="1384300"/>
            <a:ext cx="8969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shadows</a:t>
            </a:r>
          </a:p>
          <a:p>
            <a:r>
              <a:rPr lang="en-US" sz="1400"/>
              <a:t>gradients</a:t>
            </a:r>
          </a:p>
          <a:p>
            <a:r>
              <a:rPr lang="en-US" sz="1400"/>
              <a:t>bevels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352800" y="1047750"/>
            <a:ext cx="2344738" cy="1143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706813" y="3021013"/>
            <a:ext cx="1751012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3706813" y="3162300"/>
            <a:ext cx="1751012" cy="0"/>
          </a:xfrm>
          <a:prstGeom prst="line">
            <a:avLst/>
          </a:prstGeom>
          <a:ln w="28575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706813" y="3363913"/>
            <a:ext cx="1751012" cy="0"/>
          </a:xfrm>
          <a:prstGeom prst="line">
            <a:avLst/>
          </a:prstGeom>
          <a:ln w="28575" cmpd="sng"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3706813" y="3675063"/>
            <a:ext cx="1751012" cy="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706813" y="3817938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3706813" y="4019550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="1" baseline="0"/>
            </a:lvl1pPr>
          </a:lstStyle>
          <a:p>
            <a:r>
              <a:rPr lang="en-US" dirty="0" smtClean="0"/>
              <a:t>Standard Styles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58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6875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48200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Sample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16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54864"/>
            <a:ext cx="7863840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00777" y="1200151"/>
            <a:ext cx="8286023" cy="339447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3435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Chart</a:t>
            </a:r>
            <a:endParaRPr lang="en-US" dirty="0"/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31211836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7295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Category Call Out Chart</a:t>
            </a:r>
            <a:endParaRPr lang="en-US" dirty="0"/>
          </a:p>
        </p:txBody>
      </p:sp>
      <p:graphicFrame>
        <p:nvGraphicFramePr>
          <p:cNvPr id="3" name="Chart 2"/>
          <p:cNvGraphicFramePr/>
          <p:nvPr userDrawn="1">
            <p:extLst>
              <p:ext uri="{D42A27DB-BD31-4B8C-83A1-F6EECF244321}">
                <p14:modId xmlns:p14="http://schemas.microsoft.com/office/powerpoint/2010/main" val="1639361300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5619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Chart 2-up W/Text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029290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3887932860"/>
              </p:ext>
            </p:extLst>
          </p:nvPr>
        </p:nvGraphicFramePr>
        <p:xfrm>
          <a:off x="411892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 userDrawn="1">
            <p:extLst>
              <p:ext uri="{D42A27DB-BD31-4B8C-83A1-F6EECF244321}">
                <p14:modId xmlns:p14="http://schemas.microsoft.com/office/powerpoint/2010/main" val="338070548"/>
              </p:ext>
            </p:extLst>
          </p:nvPr>
        </p:nvGraphicFramePr>
        <p:xfrm>
          <a:off x="4876800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8220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V="1">
            <a:off x="4462463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Sample Column Chart With Text Layout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2050874442"/>
              </p:ext>
            </p:extLst>
          </p:nvPr>
        </p:nvGraphicFramePr>
        <p:xfrm>
          <a:off x="4876800" y="1411588"/>
          <a:ext cx="3858054" cy="2377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7355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Pie Chart</a:t>
            </a:r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1741949400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35525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Category Call Out Pie</a:t>
            </a:r>
          </a:p>
        </p:txBody>
      </p:sp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2321601228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18306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132263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644665309"/>
              </p:ext>
            </p:extLst>
          </p:nvPr>
        </p:nvGraphicFramePr>
        <p:xfrm>
          <a:off x="556053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965866956"/>
              </p:ext>
            </p:extLst>
          </p:nvPr>
        </p:nvGraphicFramePr>
        <p:xfrm>
          <a:off x="4974281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61126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4778375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3182214891"/>
              </p:ext>
            </p:extLst>
          </p:nvPr>
        </p:nvGraphicFramePr>
        <p:xfrm>
          <a:off x="4974281" y="1304324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24477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 userDrawn="1"/>
        </p:nvSpPr>
        <p:spPr>
          <a:xfrm>
            <a:off x="4661244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8" name="Rounded Rectangle 77"/>
          <p:cNvSpPr/>
          <p:nvPr userDrawn="1"/>
        </p:nvSpPr>
        <p:spPr>
          <a:xfrm>
            <a:off x="457201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9" name="Rounded Rectangle 78"/>
          <p:cNvSpPr/>
          <p:nvPr userDrawn="1"/>
        </p:nvSpPr>
        <p:spPr>
          <a:xfrm>
            <a:off x="3258066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0" name="Rounded Rectangle 79"/>
          <p:cNvSpPr/>
          <p:nvPr userDrawn="1"/>
        </p:nvSpPr>
        <p:spPr>
          <a:xfrm>
            <a:off x="6039708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1" name="Rounded Rectangle 80"/>
          <p:cNvSpPr/>
          <p:nvPr userDrawn="1"/>
        </p:nvSpPr>
        <p:spPr>
          <a:xfrm>
            <a:off x="457200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2" name="Rounded Rectangle 81"/>
          <p:cNvSpPr/>
          <p:nvPr userDrawn="1"/>
        </p:nvSpPr>
        <p:spPr>
          <a:xfrm>
            <a:off x="4661244" y="3521160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3" name="Rounded Rectangle 82"/>
          <p:cNvSpPr/>
          <p:nvPr userDrawn="1"/>
        </p:nvSpPr>
        <p:spPr>
          <a:xfrm>
            <a:off x="457200" y="3528025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2173416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GLOBE</a:t>
            </a:r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74" y="1183124"/>
            <a:ext cx="394394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3442430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MAP MARKER</a:t>
            </a:r>
            <a:endParaRPr lang="en-US" altLang="en-US" dirty="0">
              <a:ea typeface="+mn-ea"/>
            </a:endParaRPr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572" y="1216462"/>
            <a:ext cx="304758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39" y="1155232"/>
            <a:ext cx="747328" cy="49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2"/>
          <p:cNvSpPr txBox="1">
            <a:spLocks noChangeArrowheads="1"/>
          </p:cNvSpPr>
          <p:nvPr userDrawn="1"/>
        </p:nvSpPr>
        <p:spPr bwMode="auto">
          <a:xfrm>
            <a:off x="724672" y="1847850"/>
            <a:ext cx="85883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WORLD MAP</a:t>
            </a:r>
            <a:endParaRPr lang="en-US" altLang="en-US" dirty="0">
              <a:ea typeface="+mn-ea"/>
            </a:endParaRPr>
          </a:p>
        </p:txBody>
      </p:sp>
      <p:sp>
        <p:nvSpPr>
          <p:cNvPr id="9" name="Text Box 79"/>
          <p:cNvSpPr txBox="1">
            <a:spLocks noChangeArrowheads="1"/>
          </p:cNvSpPr>
          <p:nvPr userDrawn="1"/>
        </p:nvSpPr>
        <p:spPr bwMode="auto">
          <a:xfrm>
            <a:off x="1189038" y="3150285"/>
            <a:ext cx="13795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 smtClean="0">
                <a:solidFill>
                  <a:srgbClr val="BCC0BA"/>
                </a:solidFill>
                <a:ea typeface="+mn-ea"/>
              </a:rPr>
              <a:t>DISK DRUMS / STORAGE</a:t>
            </a:r>
            <a:endParaRPr lang="en-US" altLang="en-US" sz="800" dirty="0">
              <a:solidFill>
                <a:srgbClr val="BCC0BA"/>
              </a:solidFill>
              <a:ea typeface="+mn-ea"/>
            </a:endParaRPr>
          </a:p>
        </p:txBody>
      </p:sp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49" y="2579155"/>
            <a:ext cx="262181" cy="30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9"/>
          <p:cNvGrpSpPr>
            <a:grpSpLocks/>
          </p:cNvGrpSpPr>
          <p:nvPr userDrawn="1"/>
        </p:nvGrpSpPr>
        <p:grpSpPr bwMode="auto">
          <a:xfrm>
            <a:off x="1488530" y="2536579"/>
            <a:ext cx="429125" cy="391031"/>
            <a:chOff x="8018997" y="2625171"/>
            <a:chExt cx="659169" cy="601150"/>
          </a:xfrm>
        </p:grpSpPr>
        <p:pic>
          <p:nvPicPr>
            <p:cNvPr id="12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541" y="275859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22"/>
          <p:cNvGrpSpPr>
            <a:grpSpLocks/>
          </p:cNvGrpSpPr>
          <p:nvPr userDrawn="1"/>
        </p:nvGrpSpPr>
        <p:grpSpPr bwMode="auto">
          <a:xfrm>
            <a:off x="2497055" y="2532097"/>
            <a:ext cx="521001" cy="399994"/>
            <a:chOff x="8018997" y="2625171"/>
            <a:chExt cx="801250" cy="615646"/>
          </a:xfrm>
        </p:grpSpPr>
        <p:pic>
          <p:nvPicPr>
            <p:cNvPr id="1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9622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6800" y="2773087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Box 73"/>
          <p:cNvSpPr txBox="1">
            <a:spLocks noChangeArrowheads="1"/>
          </p:cNvSpPr>
          <p:nvPr/>
        </p:nvSpPr>
        <p:spPr bwMode="auto">
          <a:xfrm>
            <a:off x="4043963" y="3150285"/>
            <a:ext cx="11795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SECURITY / LOCKS</a:t>
            </a:r>
            <a:endParaRPr lang="en-US" altLang="en-US" dirty="0">
              <a:ea typeface="+mn-ea"/>
            </a:endParaRPr>
          </a:p>
        </p:txBody>
      </p:sp>
      <p:pic>
        <p:nvPicPr>
          <p:cNvPr id="1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134" y="2532242"/>
            <a:ext cx="316067" cy="39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41" y="2529634"/>
            <a:ext cx="400447" cy="39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41" y="2571354"/>
            <a:ext cx="308917" cy="30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7"/>
          <p:cNvSpPr txBox="1">
            <a:spLocks noChangeArrowheads="1"/>
          </p:cNvSpPr>
          <p:nvPr userDrawn="1"/>
        </p:nvSpPr>
        <p:spPr bwMode="auto">
          <a:xfrm>
            <a:off x="6027351" y="1847850"/>
            <a:ext cx="13018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MOBILE </a:t>
            </a:r>
            <a:r>
              <a:rPr lang="en-US" altLang="en-US" dirty="0" smtClean="0">
                <a:ea typeface="+mn-ea"/>
              </a:rPr>
              <a:t>PHONE/</a:t>
            </a:r>
            <a:r>
              <a:rPr lang="en-US" altLang="en-US" dirty="0" err="1" smtClean="0">
                <a:ea typeface="+mn-ea"/>
              </a:rPr>
              <a:t>iPHONE</a:t>
            </a:r>
            <a:endParaRPr lang="en-US" altLang="en-US" dirty="0">
              <a:ea typeface="+mn-ea"/>
            </a:endParaRPr>
          </a:p>
        </p:txBody>
      </p:sp>
      <p:pic>
        <p:nvPicPr>
          <p:cNvPr id="23" name="Picture 3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575" y="1240515"/>
            <a:ext cx="192715" cy="35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580" y="1151323"/>
            <a:ext cx="363020" cy="48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0"/>
          <p:cNvSpPr txBox="1">
            <a:spLocks noChangeArrowheads="1"/>
          </p:cNvSpPr>
          <p:nvPr userDrawn="1"/>
        </p:nvSpPr>
        <p:spPr bwMode="auto">
          <a:xfrm>
            <a:off x="5096518" y="1847850"/>
            <a:ext cx="72231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err="1" smtClean="0">
                <a:ea typeface="+mn-ea"/>
              </a:rPr>
              <a:t>iPAD</a:t>
            </a:r>
            <a:endParaRPr lang="en-US" altLang="en-US" dirty="0">
              <a:ea typeface="+mn-ea"/>
            </a:endParaRPr>
          </a:p>
        </p:txBody>
      </p:sp>
      <p:pic>
        <p:nvPicPr>
          <p:cNvPr id="26" name="Picture 3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405" y="1095734"/>
            <a:ext cx="693548" cy="50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0"/>
          <p:cNvSpPr txBox="1">
            <a:spLocks noChangeArrowheads="1"/>
          </p:cNvSpPr>
          <p:nvPr userDrawn="1"/>
        </p:nvSpPr>
        <p:spPr bwMode="auto">
          <a:xfrm>
            <a:off x="7585976" y="1847850"/>
            <a:ext cx="939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TV</a:t>
            </a:r>
            <a:endParaRPr lang="en-US" altLang="en-US" dirty="0">
              <a:ea typeface="+mn-ea"/>
            </a:endParaRPr>
          </a:p>
        </p:txBody>
      </p:sp>
      <p:pic>
        <p:nvPicPr>
          <p:cNvPr id="28" name="Picture 4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58" y="3786030"/>
            <a:ext cx="532206" cy="30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31" y="3800226"/>
            <a:ext cx="529964" cy="30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17" y="3785938"/>
            <a:ext cx="529965" cy="3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67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829" y="2546209"/>
            <a:ext cx="286498" cy="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5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018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55"/>
          <p:cNvSpPr txBox="1">
            <a:spLocks noChangeArrowheads="1"/>
          </p:cNvSpPr>
          <p:nvPr userDrawn="1"/>
        </p:nvSpPr>
        <p:spPr bwMode="auto">
          <a:xfrm>
            <a:off x="3581959" y="4335892"/>
            <a:ext cx="8445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MAGNIFYING GLASS</a:t>
            </a:r>
          </a:p>
        </p:txBody>
      </p:sp>
      <p:pic>
        <p:nvPicPr>
          <p:cNvPr id="35" name="Picture 4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4" t="18568" r="21211" b="18280"/>
          <a:stretch>
            <a:fillRect/>
          </a:stretch>
        </p:blipFill>
        <p:spPr bwMode="auto">
          <a:xfrm flipH="1">
            <a:off x="3787052" y="3658087"/>
            <a:ext cx="620720" cy="5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60"/>
          <p:cNvSpPr txBox="1">
            <a:spLocks noChangeArrowheads="1"/>
          </p:cNvSpPr>
          <p:nvPr userDrawn="1"/>
        </p:nvSpPr>
        <p:spPr bwMode="auto">
          <a:xfrm>
            <a:off x="2574667" y="4337479"/>
            <a:ext cx="7683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SERVICE TEAM</a:t>
            </a:r>
          </a:p>
        </p:txBody>
      </p:sp>
      <p:sp>
        <p:nvSpPr>
          <p:cNvPr id="37" name="Text Box 60"/>
          <p:cNvSpPr txBox="1">
            <a:spLocks noChangeArrowheads="1"/>
          </p:cNvSpPr>
          <p:nvPr userDrawn="1"/>
        </p:nvSpPr>
        <p:spPr bwMode="auto">
          <a:xfrm>
            <a:off x="1532279" y="4275567"/>
            <a:ext cx="768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PROBLEM</a:t>
            </a:r>
            <a:b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</a:b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/HEALTH</a:t>
            </a:r>
          </a:p>
        </p:txBody>
      </p:sp>
      <p:sp>
        <p:nvSpPr>
          <p:cNvPr id="38" name="Text Box 60"/>
          <p:cNvSpPr txBox="1">
            <a:spLocks noChangeArrowheads="1"/>
          </p:cNvSpPr>
          <p:nvPr userDrawn="1"/>
        </p:nvSpPr>
        <p:spPr bwMode="auto">
          <a:xfrm>
            <a:off x="504567" y="4268702"/>
            <a:ext cx="857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PERFORMANCE MONITORING</a:t>
            </a:r>
          </a:p>
        </p:txBody>
      </p:sp>
      <p:pic>
        <p:nvPicPr>
          <p:cNvPr id="39" name="Picture 5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47" y="3734277"/>
            <a:ext cx="432487" cy="4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40" y="3711868"/>
            <a:ext cx="481786" cy="47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3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92" y="3703464"/>
            <a:ext cx="498593" cy="4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Connector 41"/>
          <p:cNvCxnSpPr/>
          <p:nvPr userDrawn="1"/>
        </p:nvCxnSpPr>
        <p:spPr>
          <a:xfrm flipH="1" flipV="1">
            <a:off x="1400257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 flipH="1" flipV="1">
            <a:off x="2207355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 flipV="1">
            <a:off x="1891099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 flipV="1">
            <a:off x="3219622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4269541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flipH="1" flipV="1">
            <a:off x="5071685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 flipH="1" flipV="1">
            <a:off x="7002612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 flipV="1">
            <a:off x="7916663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 Box 73"/>
          <p:cNvSpPr txBox="1">
            <a:spLocks noChangeArrowheads="1"/>
          </p:cNvSpPr>
          <p:nvPr userDrawn="1"/>
        </p:nvSpPr>
        <p:spPr bwMode="auto">
          <a:xfrm>
            <a:off x="6452244" y="3067907"/>
            <a:ext cx="2101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COGS – PROCESSES – SYSTEM -  POLICY MANAGER – DATA MOVEMENT - </a:t>
            </a:r>
            <a:r>
              <a:rPr lang="en-US" altLang="en-US" dirty="0" err="1" smtClean="0">
                <a:ea typeface="+mn-ea"/>
              </a:rPr>
              <a:t>iMover</a:t>
            </a:r>
            <a:endParaRPr lang="en-US" altLang="en-US" dirty="0" smtClean="0">
              <a:ea typeface="+mn-ea"/>
            </a:endParaRPr>
          </a:p>
        </p:txBody>
      </p:sp>
      <p:sp>
        <p:nvSpPr>
          <p:cNvPr id="51" name="Text Box 55"/>
          <p:cNvSpPr txBox="1">
            <a:spLocks noChangeArrowheads="1"/>
          </p:cNvSpPr>
          <p:nvPr userDrawn="1"/>
        </p:nvSpPr>
        <p:spPr bwMode="auto">
          <a:xfrm>
            <a:off x="5347173" y="4335891"/>
            <a:ext cx="2911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 smtClean="0">
                <a:solidFill>
                  <a:schemeClr val="accent5"/>
                </a:solidFill>
                <a:latin typeface="+mn-lt"/>
                <a:ea typeface="+mn-ea"/>
              </a:rPr>
              <a:t>CLOUD, WAN, LAN, SAN, WWW</a:t>
            </a:r>
            <a:endParaRPr lang="en-US" altLang="en-US" sz="800" dirty="0">
              <a:solidFill>
                <a:schemeClr val="accent5"/>
              </a:solidFill>
              <a:latin typeface="+mn-lt"/>
              <a:ea typeface="+mn-ea"/>
            </a:endParaRPr>
          </a:p>
        </p:txBody>
      </p:sp>
      <p:cxnSp>
        <p:nvCxnSpPr>
          <p:cNvPr id="52" name="Straight Connector 51"/>
          <p:cNvCxnSpPr/>
          <p:nvPr userDrawn="1"/>
        </p:nvCxnSpPr>
        <p:spPr>
          <a:xfrm flipH="1" flipV="1">
            <a:off x="5971745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 flipH="1" flipV="1">
            <a:off x="7396376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 flipV="1">
            <a:off x="73289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flipV="1">
            <a:off x="62367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 flipH="1" flipV="1">
            <a:off x="2444609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 flipH="1" flipV="1">
            <a:off x="3505768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 flipH="1" flipV="1">
            <a:off x="1198830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Useful Iconography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5798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2982913" y="1262063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3"/>
          <p:cNvSpPr/>
          <p:nvPr userDrawn="1"/>
        </p:nvSpPr>
        <p:spPr>
          <a:xfrm>
            <a:off x="376238" y="1262063"/>
            <a:ext cx="2379662" cy="3633787"/>
          </a:xfrm>
          <a:prstGeom prst="roundRect">
            <a:avLst>
              <a:gd name="adj" fmla="val 4659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 Box 41"/>
          <p:cNvSpPr txBox="1">
            <a:spLocks noChangeArrowheads="1"/>
          </p:cNvSpPr>
          <p:nvPr userDrawn="1"/>
        </p:nvSpPr>
        <p:spPr bwMode="auto">
          <a:xfrm>
            <a:off x="500063" y="1000125"/>
            <a:ext cx="41687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SzPct val="75000"/>
              <a:buBlip>
                <a:blip r:embed="rId2"/>
              </a:buBlip>
              <a:defRPr sz="2400">
                <a:solidFill>
                  <a:srgbClr val="21212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2800">
                <a:solidFill>
                  <a:srgbClr val="21212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en-US" altLang="en-US" sz="800" b="1" dirty="0" smtClean="0">
                <a:solidFill>
                  <a:schemeClr val="tx1"/>
                </a:solidFill>
                <a:ea typeface="+mn-ea"/>
              </a:rPr>
              <a:t>Background Shapes (can depict different locations, e.g. On-site, Offsite, etc.</a:t>
            </a:r>
            <a:endParaRPr lang="en-US" altLang="en-US" sz="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4737100" y="1289050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4937125" y="15240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4937125" y="26162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6478588" y="1309688"/>
            <a:ext cx="1611312" cy="1309687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6A7B8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4119563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6151563" y="4271963"/>
            <a:ext cx="1852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NUMBERS</a:t>
            </a:r>
            <a:b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(FOR STEPS IN DIAGRAMS)</a:t>
            </a:r>
          </a:p>
        </p:txBody>
      </p:sp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3151188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3" name="Text Box 10"/>
          <p:cNvSpPr txBox="1">
            <a:spLocks noChangeArrowheads="1"/>
          </p:cNvSpPr>
          <p:nvPr userDrawn="1"/>
        </p:nvSpPr>
        <p:spPr bwMode="auto">
          <a:xfrm>
            <a:off x="5086350" y="3732213"/>
            <a:ext cx="10715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Useful Iconography Frames And Backgrounds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9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14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3"/>
          <p:cNvSpPr txBox="1">
            <a:spLocks noChangeArrowheads="1"/>
          </p:cNvSpPr>
          <p:nvPr userDrawn="1"/>
        </p:nvSpPr>
        <p:spPr bwMode="auto">
          <a:xfrm>
            <a:off x="52498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ARROW 1</a:t>
            </a:r>
          </a:p>
        </p:txBody>
      </p:sp>
      <p:sp>
        <p:nvSpPr>
          <p:cNvPr id="4" name="Text Box 34"/>
          <p:cNvSpPr txBox="1">
            <a:spLocks noChangeArrowheads="1"/>
          </p:cNvSpPr>
          <p:nvPr userDrawn="1"/>
        </p:nvSpPr>
        <p:spPr bwMode="auto">
          <a:xfrm>
            <a:off x="76882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ARROW 2 </a:t>
            </a:r>
          </a:p>
        </p:txBody>
      </p:sp>
      <p:sp>
        <p:nvSpPr>
          <p:cNvPr id="5" name="Text Box 54"/>
          <p:cNvSpPr txBox="1">
            <a:spLocks noChangeArrowheads="1"/>
          </p:cNvSpPr>
          <p:nvPr userDrawn="1"/>
        </p:nvSpPr>
        <p:spPr bwMode="auto">
          <a:xfrm>
            <a:off x="555625" y="2646363"/>
            <a:ext cx="10048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Broken Arrow</a:t>
            </a:r>
          </a:p>
        </p:txBody>
      </p:sp>
      <p:sp>
        <p:nvSpPr>
          <p:cNvPr id="6" name="Text Box 55"/>
          <p:cNvSpPr txBox="1">
            <a:spLocks noChangeArrowheads="1"/>
          </p:cNvSpPr>
          <p:nvPr userDrawn="1"/>
        </p:nvSpPr>
        <p:spPr bwMode="auto">
          <a:xfrm>
            <a:off x="2786063" y="264636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Cyclical Arrow</a:t>
            </a:r>
          </a:p>
        </p:txBody>
      </p:sp>
      <p:sp>
        <p:nvSpPr>
          <p:cNvPr id="7" name="Text Box 64"/>
          <p:cNvSpPr txBox="1">
            <a:spLocks noChangeArrowheads="1"/>
          </p:cNvSpPr>
          <p:nvPr userDrawn="1"/>
        </p:nvSpPr>
        <p:spPr bwMode="auto">
          <a:xfrm>
            <a:off x="9144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WRAP ARROW (L)</a:t>
            </a:r>
          </a:p>
        </p:txBody>
      </p:sp>
      <p:sp>
        <p:nvSpPr>
          <p:cNvPr id="8" name="Text Box 65"/>
          <p:cNvSpPr txBox="1">
            <a:spLocks noChangeArrowheads="1"/>
          </p:cNvSpPr>
          <p:nvPr userDrawn="1"/>
        </p:nvSpPr>
        <p:spPr bwMode="auto">
          <a:xfrm>
            <a:off x="24003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WRAP ARROW (R)</a:t>
            </a:r>
          </a:p>
        </p:txBody>
      </p:sp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1004888"/>
            <a:ext cx="61595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1492250"/>
            <a:ext cx="2227262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811463"/>
            <a:ext cx="18510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3121025"/>
            <a:ext cx="20859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312863"/>
            <a:ext cx="1296987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373063" y="1966913"/>
            <a:ext cx="2012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373063" y="1624013"/>
            <a:ext cx="2012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Arrows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58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371725"/>
            <a:ext cx="9794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2371725"/>
            <a:ext cx="9763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4119563" y="2209800"/>
            <a:ext cx="2752725" cy="2039938"/>
          </a:xfrm>
          <a:prstGeom prst="rect">
            <a:avLst/>
          </a:prstGeom>
          <a:solidFill>
            <a:srgbClr val="41A2E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Picture 24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3619500"/>
            <a:ext cx="19891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2460625"/>
            <a:ext cx="19764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5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3041650"/>
            <a:ext cx="198913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Company Logos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89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4629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6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834" y="1197864"/>
            <a:ext cx="4096966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2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7864"/>
            <a:ext cx="4038600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5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09750"/>
            <a:ext cx="4040188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 marL="685800" indent="-287338"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9750"/>
            <a:ext cx="4041775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F73C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7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763" y="0"/>
            <a:ext cx="9139237" cy="5141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84" y="2339336"/>
            <a:ext cx="2979163" cy="46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014"/>
          <p:cNvSpPr>
            <a:spLocks noChangeArrowheads="1"/>
          </p:cNvSpPr>
          <p:nvPr userDrawn="1"/>
        </p:nvSpPr>
        <p:spPr bwMode="auto">
          <a:xfrm>
            <a:off x="1066800" y="4400550"/>
            <a:ext cx="7310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© 2015 Quantum Corporation. Company Confidential. Forward-looking information is based upon multiple assumptions and uncertainties,</a:t>
            </a:r>
            <a:b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</a:b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does not necessarily represent the company</a:t>
            </a:r>
            <a:r>
              <a:rPr lang="ja-JP" alt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’</a:t>
            </a: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261737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erenceRoom Background on Whi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6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96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1"/>
          <p:cNvGrpSpPr>
            <a:grpSpLocks/>
          </p:cNvGrpSpPr>
          <p:nvPr/>
        </p:nvGrpSpPr>
        <p:grpSpPr bwMode="auto">
          <a:xfrm>
            <a:off x="400050" y="438150"/>
            <a:ext cx="8345488" cy="407988"/>
            <a:chOff x="400778" y="438150"/>
            <a:chExt cx="8343994" cy="408049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00778" y="827146"/>
              <a:ext cx="8343994" cy="19053"/>
            </a:xfrm>
            <a:prstGeom prst="rect">
              <a:avLst/>
            </a:prstGeom>
            <a:solidFill>
              <a:srgbClr val="0F7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032" name="Picture 12"/>
            <p:cNvPicPr>
              <a:picLocks noChangeAspect="1"/>
            </p:cNvPicPr>
            <p:nvPr userDrawn="1"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837" y="438150"/>
              <a:ext cx="325737" cy="232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23"/>
          <p:cNvSpPr>
            <a:spLocks noGrp="1"/>
          </p:cNvSpPr>
          <p:nvPr>
            <p:ph type="title"/>
          </p:nvPr>
        </p:nvSpPr>
        <p:spPr bwMode="auto">
          <a:xfrm>
            <a:off x="365125" y="57150"/>
            <a:ext cx="7864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" name="Slide Number Placeholder 27"/>
          <p:cNvSpPr txBox="1">
            <a:spLocks/>
          </p:cNvSpPr>
          <p:nvPr/>
        </p:nvSpPr>
        <p:spPr>
          <a:xfrm>
            <a:off x="8448675" y="4772025"/>
            <a:ext cx="390525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9B86059C-0B7F-F140-9E3F-CD83B681D04B}" type="slidenum">
              <a:rPr 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556260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© 2015 Quantum Corporation | </a:t>
            </a:r>
            <a:r>
              <a:rPr i="1" dirty="0">
                <a:solidFill>
                  <a:srgbClr val="898989"/>
                </a:solidFill>
                <a:latin typeface="Calibri" panose="020F0502020204030204" pitchFamily="34" charset="0"/>
              </a:rPr>
              <a:t>Company Confidential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0050" y="1200150"/>
            <a:ext cx="828675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09" r:id="rId2"/>
    <p:sldLayoutId id="2147483710" r:id="rId3"/>
    <p:sldLayoutId id="2147483714" r:id="rId4"/>
    <p:sldLayoutId id="2147483711" r:id="rId5"/>
    <p:sldLayoutId id="2147483712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39" r:id="rId21"/>
    <p:sldLayoutId id="2147483729" r:id="rId22"/>
    <p:sldLayoutId id="2147483730" r:id="rId23"/>
    <p:sldLayoutId id="2147483731" r:id="rId24"/>
    <p:sldLayoutId id="2147483738" r:id="rId25"/>
    <p:sldLayoutId id="2147483732" r:id="rId26"/>
    <p:sldLayoutId id="2147483733" r:id="rId27"/>
    <p:sldLayoutId id="2147483734" r:id="rId28"/>
    <p:sldLayoutId id="2147483735" r:id="rId29"/>
    <p:sldLayoutId id="2147483736" r:id="rId30"/>
    <p:sldLayoutId id="2147483737" r:id="rId31"/>
  </p:sldLayoutIdLst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lang="en-US" sz="2400" b="1" kern="1200" dirty="0">
          <a:solidFill>
            <a:srgbClr val="0F73C3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7013" indent="-227013" algn="l" rtl="0" eaLnBrk="1" fontAlgn="base" hangingPunct="1">
        <a:spcBef>
          <a:spcPts val="300"/>
        </a:spcBef>
        <a:spcAft>
          <a:spcPts val="300"/>
        </a:spcAft>
        <a:buSzPct val="95000"/>
        <a:buBlip>
          <a:blip r:embed="rId34"/>
        </a:buBlip>
        <a:defRPr lang="en-US" sz="2000" kern="1200" dirty="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marL="569913" indent="-171450" algn="l" rtl="0" eaLnBrk="1" fontAlgn="base" hangingPunct="1">
        <a:spcBef>
          <a:spcPct val="0"/>
        </a:spcBef>
        <a:spcAft>
          <a:spcPts val="200"/>
        </a:spcAft>
        <a:buClr>
          <a:srgbClr val="0F73C3"/>
        </a:buClr>
        <a:buSzPct val="95000"/>
        <a:buFont typeface="Arial" charset="0"/>
        <a:buChar char="–"/>
        <a:defRPr sz="16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2pPr>
      <a:lvl3pPr marL="858838" indent="-1730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Wingdings" charset="0"/>
        <a:buChar char="§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3pPr>
      <a:lvl4pPr marL="108426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•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4pPr>
      <a:lvl5pPr marL="125571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»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54545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Dzung</a:t>
            </a:r>
            <a:r>
              <a:rPr lang="en-US" dirty="0" smtClean="0">
                <a:latin typeface="Calibri" charset="0"/>
              </a:rPr>
              <a:t> Pham</a:t>
            </a:r>
          </a:p>
          <a:p>
            <a:r>
              <a:rPr lang="en-US" dirty="0" smtClean="0">
                <a:latin typeface="Calibri" charset="0"/>
              </a:rPr>
              <a:t>December 2015</a:t>
            </a:r>
            <a:endParaRPr dirty="0">
              <a:latin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57400" y="2038350"/>
            <a:ext cx="6705600" cy="1219200"/>
          </a:xfrm>
        </p:spPr>
        <p:txBody>
          <a:bodyPr rtlCol="0"/>
          <a:lstStyle/>
          <a:p>
            <a:pPr>
              <a:defRPr/>
            </a:pPr>
            <a:r>
              <a:rPr lang="en-US" dirty="0"/>
              <a:t>Q-Cloud Compression</a:t>
            </a:r>
          </a:p>
          <a:p>
            <a:pPr>
              <a:defRPr/>
            </a:pPr>
            <a:r>
              <a:rPr lang="en-US" dirty="0" err="1" smtClean="0"/>
              <a:t>StorNext</a:t>
            </a:r>
            <a:r>
              <a:rPr lang="en-US" dirty="0" smtClean="0"/>
              <a:t> 5.3.0 TOI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Q-Cloud Compression Overview</a:t>
            </a:r>
            <a:endParaRPr dirty="0" smtClean="0">
              <a:ea typeface="ＭＳ Ｐゴシック" pitchFamily="34" charset="-128"/>
            </a:endParaRPr>
          </a:p>
        </p:txBody>
      </p:sp>
      <p:sp>
        <p:nvSpPr>
          <p:cNvPr id="15363" name="Content Placeholder 6"/>
          <p:cNvSpPr>
            <a:spLocks noGrp="1"/>
          </p:cNvSpPr>
          <p:nvPr>
            <p:ph idx="1"/>
          </p:nvPr>
        </p:nvSpPr>
        <p:spPr>
          <a:xfrm>
            <a:off x="365760" y="857250"/>
            <a:ext cx="7276863" cy="37719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StorNext</a:t>
            </a:r>
            <a:r>
              <a:rPr lang="en-US" sz="2400" dirty="0" smtClean="0"/>
              <a:t> client</a:t>
            </a:r>
            <a:r>
              <a:rPr lang="en-US" sz="2400" dirty="0"/>
              <a:t>-side </a:t>
            </a:r>
            <a:r>
              <a:rPr lang="en-US" sz="2400" dirty="0" smtClean="0"/>
              <a:t>compression </a:t>
            </a:r>
            <a:r>
              <a:rPr lang="en-US" sz="2400" dirty="0"/>
              <a:t>compresses data on-the-fly </a:t>
            </a:r>
            <a:r>
              <a:rPr lang="en-US" sz="2400" dirty="0" smtClean="0"/>
              <a:t>before writing </a:t>
            </a:r>
            <a:r>
              <a:rPr lang="en-US" sz="2400" dirty="0"/>
              <a:t>to the </a:t>
            </a:r>
            <a:r>
              <a:rPr lang="en-US" sz="2400" dirty="0" smtClean="0"/>
              <a:t>cloud.</a:t>
            </a:r>
          </a:p>
          <a:p>
            <a:r>
              <a:rPr lang="en-US" sz="2400" dirty="0" smtClean="0"/>
              <a:t>Saves </a:t>
            </a:r>
            <a:r>
              <a:rPr lang="en-US" sz="2400" dirty="0"/>
              <a:t>space on Q-Cloud storage tier.</a:t>
            </a:r>
          </a:p>
          <a:p>
            <a:r>
              <a:rPr lang="en-US" sz="2400" dirty="0" smtClean="0"/>
              <a:t>Reduces data transmission time between </a:t>
            </a:r>
            <a:r>
              <a:rPr lang="en-US" sz="2400" dirty="0" err="1" smtClean="0"/>
              <a:t>StorNext</a:t>
            </a:r>
            <a:r>
              <a:rPr lang="en-US" sz="2400" dirty="0" smtClean="0"/>
              <a:t> </a:t>
            </a:r>
            <a:r>
              <a:rPr lang="en-US" sz="2400" dirty="0"/>
              <a:t>and Q-Cloud systems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Initial release supports one compression type </a:t>
            </a:r>
            <a:r>
              <a:rPr lang="en-US" sz="2400" dirty="0" smtClean="0"/>
              <a:t>- LZ4</a:t>
            </a:r>
            <a:r>
              <a:rPr lang="en-US" sz="2400" dirty="0"/>
              <a:t>. Subsequent releases </a:t>
            </a:r>
            <a:r>
              <a:rPr lang="en-US" sz="2400" dirty="0" smtClean="0"/>
              <a:t>may </a:t>
            </a:r>
            <a:r>
              <a:rPr lang="en-US" sz="2400" dirty="0"/>
              <a:t>support more compression types.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2123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</a:t>
            </a:r>
            <a:r>
              <a:rPr lang="en-US" dirty="0"/>
              <a:t>Mechanics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846594"/>
            <a:ext cx="8395468" cy="3782556"/>
          </a:xfrm>
        </p:spPr>
        <p:txBody>
          <a:bodyPr/>
          <a:lstStyle/>
          <a:p>
            <a:r>
              <a:rPr lang="en-US" sz="2400" dirty="0"/>
              <a:t>Can be configured on a policy basis using </a:t>
            </a:r>
            <a:r>
              <a:rPr lang="en-US" sz="2400" dirty="0" smtClean="0"/>
              <a:t>Stornext GUI or </a:t>
            </a:r>
            <a:r>
              <a:rPr lang="en-US" sz="2400" dirty="0" err="1" smtClean="0"/>
              <a:t>fsaddclass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dirty="0" err="1"/>
              <a:t>fsmodclass</a:t>
            </a:r>
            <a:r>
              <a:rPr lang="en-US" sz="2400" dirty="0"/>
              <a:t>; or on a file copy basis using </a:t>
            </a:r>
            <a:r>
              <a:rPr lang="en-US" sz="2400" dirty="0" err="1"/>
              <a:t>fsfilecopy</a:t>
            </a:r>
            <a:r>
              <a:rPr lang="en-US" sz="2400" dirty="0"/>
              <a:t>, </a:t>
            </a:r>
            <a:r>
              <a:rPr lang="en-US" sz="2400" dirty="0" err="1"/>
              <a:t>fsmedcopy</a:t>
            </a:r>
            <a:r>
              <a:rPr lang="en-US" sz="2400" dirty="0"/>
              <a:t>, </a:t>
            </a:r>
            <a:r>
              <a:rPr lang="en-US" sz="2400" dirty="0" err="1" smtClean="0"/>
              <a:t>fsmedwrite</a:t>
            </a:r>
            <a:r>
              <a:rPr lang="en-US" sz="2400" dirty="0" smtClean="0"/>
              <a:t>, and </a:t>
            </a:r>
            <a:r>
              <a:rPr lang="en-US" sz="2400" dirty="0" err="1" smtClean="0"/>
              <a:t>fsmedread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Option -q is used to specify client-side compression type, for all applicable commands:</a:t>
            </a:r>
          </a:p>
          <a:p>
            <a:pPr lvl="1"/>
            <a:r>
              <a:rPr lang="en-US" sz="1800" dirty="0" smtClean="0"/>
              <a:t>0		No compression</a:t>
            </a:r>
          </a:p>
          <a:p>
            <a:pPr lvl="1"/>
            <a:r>
              <a:rPr lang="en-US" sz="1800" dirty="0" smtClean="0"/>
              <a:t>1		Client-side LZ4 compression</a:t>
            </a:r>
          </a:p>
          <a:p>
            <a:r>
              <a:rPr lang="en-US" sz="2400" dirty="0"/>
              <a:t>Works in conjunction with client-side encryption, but also independently by itself.  A policy can have both compression and encryption enabled, or just either </a:t>
            </a:r>
            <a:r>
              <a:rPr lang="en-US" sz="2400" dirty="0" smtClean="0"/>
              <a:t>one enabled</a:t>
            </a:r>
            <a:r>
              <a:rPr lang="en-US" sz="2400" dirty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1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>
          <a:xfrm>
            <a:off x="404038" y="171451"/>
            <a:ext cx="7520898" cy="479822"/>
          </a:xfrm>
        </p:spPr>
        <p:txBody>
          <a:bodyPr/>
          <a:lstStyle/>
          <a:p>
            <a:pPr lvl="1"/>
            <a:r>
              <a:rPr lang="en-US" dirty="0" smtClean="0"/>
              <a:t>Compression Mechanics Continued</a:t>
            </a:r>
            <a:endParaRPr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5363" name="Content Placeholder 6"/>
          <p:cNvSpPr>
            <a:spLocks noGrp="1"/>
          </p:cNvSpPr>
          <p:nvPr>
            <p:ph idx="1"/>
          </p:nvPr>
        </p:nvSpPr>
        <p:spPr>
          <a:xfrm>
            <a:off x="404038" y="857250"/>
            <a:ext cx="8335925" cy="37719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Actual compression and/or encryption of file data will take place inside the </a:t>
            </a:r>
            <a:r>
              <a:rPr lang="en-US" sz="2800" dirty="0" err="1" smtClean="0"/>
              <a:t>StorNext</a:t>
            </a:r>
            <a:r>
              <a:rPr lang="en-US" sz="2800" dirty="0" smtClean="0"/>
              <a:t> mover (</a:t>
            </a:r>
            <a:r>
              <a:rPr lang="en-US" sz="2800" dirty="0" err="1" smtClean="0"/>
              <a:t>fs_fmover</a:t>
            </a:r>
            <a:r>
              <a:rPr lang="en-US" sz="2800" dirty="0" smtClean="0"/>
              <a:t>) process. If both compression and encryption were enabled:</a:t>
            </a:r>
          </a:p>
          <a:p>
            <a:pPr lvl="1"/>
            <a:r>
              <a:rPr lang="en-US" sz="2000" dirty="0" smtClean="0"/>
              <a:t>File content will be compressed first then encrypted, before writing to the cloud.</a:t>
            </a:r>
          </a:p>
          <a:p>
            <a:pPr lvl="1"/>
            <a:r>
              <a:rPr lang="en-US" sz="2000" dirty="0" smtClean="0"/>
              <a:t>In reverse, when a compressed and encrypted file copy is retrieved from the cloud, the file content will be decrypted first then decompressed, before writing to the destination device</a:t>
            </a:r>
            <a:r>
              <a:rPr lang="en-US" dirty="0" smtClean="0"/>
              <a:t>.</a:t>
            </a:r>
          </a:p>
          <a:p>
            <a:pPr lvl="1"/>
            <a:r>
              <a:rPr lang="en-US" sz="2000" dirty="0" smtClean="0"/>
              <a:t>Detailed debugging compression information is available in Stornext trace_05 file, if</a:t>
            </a:r>
            <a:r>
              <a:rPr lang="en-US" sz="2000" dirty="0" smtClean="0"/>
              <a:t> SL_TAC_MASK’s DEBUG2 and SL_TRACE_MASK’s </a:t>
            </a:r>
            <a:r>
              <a:rPr lang="en-US" sz="2000" dirty="0" err="1" smtClean="0"/>
              <a:t>fmover</a:t>
            </a:r>
            <a:r>
              <a:rPr lang="en-US" sz="2000" dirty="0" smtClean="0"/>
              <a:t> bits are set in </a:t>
            </a:r>
            <a:r>
              <a:rPr lang="en-US" sz="2000" dirty="0" err="1" smtClean="0"/>
              <a:t>log_params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endParaRPr lang="en-US" sz="7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524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>
          <a:xfrm>
            <a:off x="393406" y="171451"/>
            <a:ext cx="7531530" cy="479822"/>
          </a:xfrm>
        </p:spPr>
        <p:txBody>
          <a:bodyPr/>
          <a:lstStyle/>
          <a:p>
            <a:pPr lvl="1"/>
            <a:r>
              <a:rPr lang="en-US" dirty="0" smtClean="0"/>
              <a:t>Compression Mechanics Continued</a:t>
            </a:r>
            <a:endParaRPr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5363" name="Content Placeholder 6"/>
          <p:cNvSpPr>
            <a:spLocks noGrp="1"/>
          </p:cNvSpPr>
          <p:nvPr>
            <p:ph idx="1"/>
          </p:nvPr>
        </p:nvSpPr>
        <p:spPr>
          <a:xfrm>
            <a:off x="393406" y="857250"/>
            <a:ext cx="7249217" cy="3771900"/>
          </a:xfrm>
        </p:spPr>
        <p:txBody>
          <a:bodyPr>
            <a:normAutofit/>
          </a:bodyPr>
          <a:lstStyle/>
          <a:p>
            <a:r>
              <a:rPr lang="en-US" dirty="0" smtClean="0"/>
              <a:t>Commands </a:t>
            </a:r>
            <a:r>
              <a:rPr lang="en-US" dirty="0" err="1"/>
              <a:t>fsclassinfo</a:t>
            </a:r>
            <a:r>
              <a:rPr lang="en-US" dirty="0"/>
              <a:t> and </a:t>
            </a:r>
            <a:r>
              <a:rPr lang="en-US" dirty="0" err="1"/>
              <a:t>fsfileinfo</a:t>
            </a:r>
            <a:r>
              <a:rPr lang="en-US" dirty="0"/>
              <a:t> were updated to report compression </a:t>
            </a:r>
            <a:r>
              <a:rPr lang="en-US" dirty="0" smtClean="0"/>
              <a:t>and encryption </a:t>
            </a:r>
            <a:r>
              <a:rPr lang="en-US" dirty="0"/>
              <a:t>related information on a given policy class or file:</a:t>
            </a:r>
          </a:p>
          <a:p>
            <a:pPr marL="0" indent="0">
              <a:buNone/>
            </a:pPr>
            <a:endParaRPr lang="en-US" sz="5550" dirty="0"/>
          </a:p>
        </p:txBody>
      </p:sp>
      <p:pic>
        <p:nvPicPr>
          <p:cNvPr id="2" name="Picture 1" descr="Screen Shot 2015-07-12 at 11.27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75" y="1715185"/>
            <a:ext cx="3259783" cy="2930222"/>
          </a:xfrm>
          <a:prstGeom prst="rect">
            <a:avLst/>
          </a:prstGeom>
        </p:spPr>
      </p:pic>
      <p:pic>
        <p:nvPicPr>
          <p:cNvPr id="3" name="Picture 2" descr="Screen Shot 2015-07-12 at 11.29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327" y="1836605"/>
            <a:ext cx="3490675" cy="268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12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ntum-master-template-widescreen">
  <a:themeElements>
    <a:clrScheme name="Quantum">
      <a:dk1>
        <a:srgbClr val="FFFFFF"/>
      </a:dk1>
      <a:lt1>
        <a:srgbClr val="454545"/>
      </a:lt1>
      <a:dk2>
        <a:srgbClr val="FFFFFF"/>
      </a:dk2>
      <a:lt2>
        <a:srgbClr val="454545"/>
      </a:lt2>
      <a:accent1>
        <a:srgbClr val="0F73C3"/>
      </a:accent1>
      <a:accent2>
        <a:srgbClr val="00B6F1"/>
      </a:accent2>
      <a:accent3>
        <a:srgbClr val="8EBE68"/>
      </a:accent3>
      <a:accent4>
        <a:srgbClr val="FBC85B"/>
      </a:accent4>
      <a:accent5>
        <a:srgbClr val="BCC0BA"/>
      </a:accent5>
      <a:accent6>
        <a:srgbClr val="6A7B84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600" dirty="0">
            <a:solidFill>
              <a:srgbClr val="FFFFF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_New_ 2015 Quantum PowerPoint Template - Widescreen Format [P00582A]</Template>
  <TotalTime>38</TotalTime>
  <Words>233</Words>
  <Application>Microsoft Office PowerPoint</Application>
  <PresentationFormat>On-screen Show (16:9)</PresentationFormat>
  <Paragraphs>24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Quantum-master-template-widescreen</vt:lpstr>
      <vt:lpstr>PowerPoint Presentation</vt:lpstr>
      <vt:lpstr>Q-Cloud Compression Overview</vt:lpstr>
      <vt:lpstr>Compression Mechanics</vt:lpstr>
      <vt:lpstr>Compression Mechanics Continued</vt:lpstr>
      <vt:lpstr>Compression Mechanics Continued</vt:lpstr>
      <vt:lpstr>PowerPoint Presentation</vt:lpstr>
    </vt:vector>
  </TitlesOfParts>
  <Manager>Isaac Alves</Manager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Quantum 16:9</dc:subject>
  <dc:creator>Brent Petit</dc:creator>
  <cp:keywords>Template Mater 2015</cp:keywords>
  <cp:lastModifiedBy>Dzung Pham</cp:lastModifiedBy>
  <cp:revision>4</cp:revision>
  <cp:lastPrinted>2015-05-05T15:24:22Z</cp:lastPrinted>
  <dcterms:created xsi:type="dcterms:W3CDTF">2015-12-10T17:22:10Z</dcterms:created>
  <dcterms:modified xsi:type="dcterms:W3CDTF">2015-12-10T18:27:35Z</dcterms:modified>
</cp:coreProperties>
</file>