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329" r:id="rId3"/>
    <p:sldId id="334" r:id="rId4"/>
    <p:sldId id="331" r:id="rId5"/>
    <p:sldId id="335" r:id="rId6"/>
    <p:sldId id="332" r:id="rId7"/>
    <p:sldId id="333" r:id="rId8"/>
    <p:sldId id="330" r:id="rId9"/>
    <p:sldId id="337" r:id="rId10"/>
    <p:sldId id="338" r:id="rId11"/>
    <p:sldId id="339" r:id="rId12"/>
    <p:sldId id="336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pos="39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4549"/>
    <p:restoredTop sz="94718"/>
  </p:normalViewPr>
  <p:slideViewPr>
    <p:cSldViewPr snapToObjects="1">
      <p:cViewPr>
        <p:scale>
          <a:sx n="90" d="100"/>
          <a:sy n="90" d="100"/>
        </p:scale>
        <p:origin x="440" y="232"/>
      </p:cViewPr>
      <p:guideLst>
        <p:guide orient="horz" pos="2160"/>
        <p:guide pos="3840"/>
        <p:guide pos="39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1F6E6-05DD-3449-AF58-88833E902316}" type="datetimeFigureOut">
              <a:rPr lang="en-US" smtClean="0"/>
              <a:t>9/14/16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9FDEA-B90B-1145-9BE4-5077741886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19216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1F6E6-05DD-3449-AF58-88833E902316}" type="datetimeFigureOut">
              <a:rPr lang="en-US" smtClean="0"/>
              <a:t>9/14/16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9FDEA-B90B-1145-9BE4-5077741886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1948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1F6E6-05DD-3449-AF58-88833E902316}" type="datetimeFigureOut">
              <a:rPr lang="en-US" smtClean="0"/>
              <a:t>9/14/16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9FDEA-B90B-1145-9BE4-5077741886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51499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1F6E6-05DD-3449-AF58-88833E902316}" type="datetimeFigureOut">
              <a:rPr lang="en-US" smtClean="0"/>
              <a:t>9/14/16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9FDEA-B90B-1145-9BE4-5077741886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0151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1F6E6-05DD-3449-AF58-88833E902316}" type="datetimeFigureOut">
              <a:rPr lang="en-US" smtClean="0"/>
              <a:t>9/14/16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9FDEA-B90B-1145-9BE4-5077741886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0649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1F6E6-05DD-3449-AF58-88833E902316}" type="datetimeFigureOut">
              <a:rPr lang="en-US" smtClean="0"/>
              <a:t>9/14/16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9FDEA-B90B-1145-9BE4-5077741886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5796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1F6E6-05DD-3449-AF58-88833E902316}" type="datetimeFigureOut">
              <a:rPr lang="en-US" smtClean="0"/>
              <a:t>9/14/16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9FDEA-B90B-1145-9BE4-5077741886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22146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1F6E6-05DD-3449-AF58-88833E902316}" type="datetimeFigureOut">
              <a:rPr lang="en-US" smtClean="0"/>
              <a:t>9/14/16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9FDEA-B90B-1145-9BE4-5077741886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80358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1F6E6-05DD-3449-AF58-88833E902316}" type="datetimeFigureOut">
              <a:rPr lang="en-US" smtClean="0"/>
              <a:t>9/14/16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9FDEA-B90B-1145-9BE4-5077741886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31864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1F6E6-05DD-3449-AF58-88833E902316}" type="datetimeFigureOut">
              <a:rPr lang="en-US" smtClean="0"/>
              <a:t>9/14/16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9FDEA-B90B-1145-9BE4-5077741886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22551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1F6E6-05DD-3449-AF58-88833E902316}" type="datetimeFigureOut">
              <a:rPr lang="en-US" smtClean="0"/>
              <a:t>9/14/16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9FDEA-B90B-1145-9BE4-5077741886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26812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D1F6E6-05DD-3449-AF58-88833E902316}" type="datetimeFigureOut">
              <a:rPr lang="en-US" smtClean="0"/>
              <a:t>9/14/16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E9FDEA-B90B-1145-9BE4-5077741886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04321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5.3.1LFR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Support For IBM </a:t>
            </a:r>
            <a:r>
              <a:rPr lang="en-US" dirty="0" err="1" smtClean="0"/>
              <a:t>Cleversafe</a:t>
            </a:r>
            <a:r>
              <a:rPr lang="en-US" dirty="0" smtClean="0"/>
              <a:t> and NETAPP </a:t>
            </a:r>
            <a:r>
              <a:rPr lang="en-US" dirty="0" err="1" smtClean="0"/>
              <a:t>Webscale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39243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Logs And Error Messages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00000"/>
              </a:lnSpc>
              <a:spcBef>
                <a:spcPts val="0"/>
              </a:spcBef>
              <a:defRPr/>
            </a:pPr>
            <a:r>
              <a:rPr lang="en-US" dirty="0" smtClean="0"/>
              <a:t>Extract the </a:t>
            </a:r>
            <a:r>
              <a:rPr lang="en-US" dirty="0"/>
              <a:t>e</a:t>
            </a:r>
            <a:r>
              <a:rPr lang="en-US" dirty="0" smtClean="0"/>
              <a:t>rror message</a:t>
            </a:r>
          </a:p>
          <a:p>
            <a:pPr>
              <a:lnSpc>
                <a:spcPct val="100000"/>
              </a:lnSpc>
              <a:spcBef>
                <a:spcPts val="0"/>
              </a:spcBef>
              <a:defRPr/>
            </a:pPr>
            <a:r>
              <a:rPr lang="en-US" dirty="0" smtClean="0"/>
              <a:t>Determine the </a:t>
            </a:r>
            <a:r>
              <a:rPr lang="en-US" dirty="0"/>
              <a:t>o</a:t>
            </a:r>
            <a:r>
              <a:rPr lang="en-US" dirty="0" smtClean="0"/>
              <a:t>peration – PUT/GET/DELETE etc.</a:t>
            </a:r>
          </a:p>
          <a:p>
            <a:pPr>
              <a:lnSpc>
                <a:spcPct val="100000"/>
              </a:lnSpc>
              <a:spcBef>
                <a:spcPts val="0"/>
              </a:spcBef>
              <a:defRPr/>
            </a:pPr>
            <a:r>
              <a:rPr lang="en-US" dirty="0" smtClean="0"/>
              <a:t>Associate that to </a:t>
            </a:r>
            <a:r>
              <a:rPr lang="en-US" dirty="0" err="1" smtClean="0"/>
              <a:t>Stornext</a:t>
            </a:r>
            <a:r>
              <a:rPr lang="en-US" dirty="0" smtClean="0"/>
              <a:t> Operation – Store, Retrieve, Connectivity test, Multipart Operation, Delete?</a:t>
            </a:r>
          </a:p>
          <a:p>
            <a:pPr>
              <a:lnSpc>
                <a:spcPct val="100000"/>
              </a:lnSpc>
              <a:spcBef>
                <a:spcPts val="0"/>
              </a:spcBef>
              <a:defRPr/>
            </a:pPr>
            <a:r>
              <a:rPr lang="en-US" dirty="0" smtClean="0"/>
              <a:t>Get the Bucket Name from the http Path.</a:t>
            </a:r>
          </a:p>
          <a:p>
            <a:pPr>
              <a:lnSpc>
                <a:spcPct val="100000"/>
              </a:lnSpc>
              <a:spcBef>
                <a:spcPts val="0"/>
              </a:spcBef>
              <a:defRPr/>
            </a:pPr>
            <a:r>
              <a:rPr lang="en-US" dirty="0" smtClean="0"/>
              <a:t>Associate the Bucket to the </a:t>
            </a:r>
            <a:r>
              <a:rPr lang="en-US" dirty="0" smtClean="0"/>
              <a:t>Provider – </a:t>
            </a:r>
            <a:r>
              <a:rPr lang="en-US" dirty="0" err="1" smtClean="0"/>
              <a:t>fsobjcfg</a:t>
            </a:r>
            <a:r>
              <a:rPr lang="en-US" dirty="0" smtClean="0"/>
              <a:t> -l</a:t>
            </a:r>
            <a:endParaRPr lang="en-US" dirty="0" smtClean="0"/>
          </a:p>
          <a:p>
            <a:pPr>
              <a:lnSpc>
                <a:spcPct val="100000"/>
              </a:lnSpc>
              <a:spcBef>
                <a:spcPts val="0"/>
              </a:spcBef>
              <a:defRPr/>
            </a:pPr>
            <a:r>
              <a:rPr lang="en-US" dirty="0" smtClean="0"/>
              <a:t>Get the Extended http error message – this comes from the Provider.</a:t>
            </a:r>
          </a:p>
          <a:p>
            <a:pPr>
              <a:lnSpc>
                <a:spcPct val="100000"/>
              </a:lnSpc>
              <a:spcBef>
                <a:spcPts val="0"/>
              </a:spcBef>
              <a:defRPr/>
            </a:pPr>
            <a:r>
              <a:rPr lang="en-US" dirty="0" smtClean="0"/>
              <a:t>If </a:t>
            </a:r>
            <a:r>
              <a:rPr lang="en-US" dirty="0" err="1" smtClean="0"/>
              <a:t>Stornext</a:t>
            </a:r>
            <a:r>
              <a:rPr lang="en-US" dirty="0" smtClean="0"/>
              <a:t> is Not the Issue – You need </a:t>
            </a:r>
            <a:r>
              <a:rPr lang="en-US" dirty="0"/>
              <a:t>h</a:t>
            </a:r>
            <a:r>
              <a:rPr lang="en-US" dirty="0" smtClean="0"/>
              <a:t>elp </a:t>
            </a:r>
            <a:r>
              <a:rPr lang="en-US" dirty="0"/>
              <a:t>f</a:t>
            </a:r>
            <a:r>
              <a:rPr lang="en-US" dirty="0" smtClean="0"/>
              <a:t>rom </a:t>
            </a:r>
            <a:r>
              <a:rPr lang="en-US" dirty="0"/>
              <a:t>s</a:t>
            </a:r>
            <a:r>
              <a:rPr lang="en-US" dirty="0" smtClean="0"/>
              <a:t>ite Admin. They can get help from their Vendor. You may not have access to the Vendor’s machine.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3545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Logs And Error Messages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defRPr/>
            </a:pPr>
            <a:r>
              <a:rPr lang="en-US" dirty="0" smtClean="0"/>
              <a:t>All these Providers use the same S3 Path through </a:t>
            </a:r>
            <a:r>
              <a:rPr lang="en-US" dirty="0" err="1" smtClean="0"/>
              <a:t>Stornext</a:t>
            </a:r>
            <a:r>
              <a:rPr lang="en-US" dirty="0" smtClean="0"/>
              <a:t> Code</a:t>
            </a:r>
          </a:p>
          <a:p>
            <a:pPr>
              <a:lnSpc>
                <a:spcPct val="100000"/>
              </a:lnSpc>
              <a:spcBef>
                <a:spcPts val="0"/>
              </a:spcBef>
              <a:defRPr/>
            </a:pPr>
            <a:r>
              <a:rPr lang="en-US" dirty="0" smtClean="0"/>
              <a:t>This is the same path as </a:t>
            </a:r>
            <a:r>
              <a:rPr lang="en-US" dirty="0" err="1" smtClean="0"/>
              <a:t>Lattus</a:t>
            </a:r>
            <a:r>
              <a:rPr lang="en-US" dirty="0" smtClean="0"/>
              <a:t> S3 or </a:t>
            </a:r>
            <a:r>
              <a:rPr lang="en-US" dirty="0" err="1" smtClean="0"/>
              <a:t>QArchive</a:t>
            </a:r>
            <a:r>
              <a:rPr lang="en-US" dirty="0" smtClean="0"/>
              <a:t>/</a:t>
            </a:r>
            <a:r>
              <a:rPr lang="en-US" dirty="0" err="1" smtClean="0"/>
              <a:t>QVault</a:t>
            </a:r>
            <a:endParaRPr lang="en-US" dirty="0" smtClean="0"/>
          </a:p>
          <a:p>
            <a:pPr>
              <a:lnSpc>
                <a:spcPct val="100000"/>
              </a:lnSpc>
              <a:spcBef>
                <a:spcPts val="0"/>
              </a:spcBef>
              <a:defRPr/>
            </a:pPr>
            <a:r>
              <a:rPr lang="en-US" dirty="0" smtClean="0"/>
              <a:t>The Object Storage System </a:t>
            </a:r>
            <a:r>
              <a:rPr lang="en-US" dirty="0" smtClean="0"/>
              <a:t>was </a:t>
            </a:r>
            <a:r>
              <a:rPr lang="en-US" dirty="0" smtClean="0"/>
              <a:t>NOT purchased from Quantum</a:t>
            </a:r>
          </a:p>
          <a:p>
            <a:pPr>
              <a:lnSpc>
                <a:spcPct val="100000"/>
              </a:lnSpc>
              <a:spcBef>
                <a:spcPts val="0"/>
              </a:spcBef>
              <a:defRPr/>
            </a:pPr>
            <a:r>
              <a:rPr lang="en-US" dirty="0" smtClean="0"/>
              <a:t>You will need help from Site Administrator</a:t>
            </a:r>
          </a:p>
          <a:p>
            <a:pPr>
              <a:lnSpc>
                <a:spcPct val="100000"/>
              </a:lnSpc>
              <a:spcBef>
                <a:spcPts val="0"/>
              </a:spcBef>
              <a:defRPr/>
            </a:pPr>
            <a:r>
              <a:rPr lang="en-US" dirty="0" smtClean="0"/>
              <a:t>Site Administrator will get help from the Vendor of </a:t>
            </a:r>
            <a:r>
              <a:rPr lang="en-US" dirty="0" smtClean="0">
                <a:solidFill>
                  <a:srgbClr val="C00000"/>
                </a:solidFill>
              </a:rPr>
              <a:t>THEIR</a:t>
            </a:r>
            <a:r>
              <a:rPr lang="en-US" dirty="0" smtClean="0"/>
              <a:t> Object Storage System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85923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That’s All The Visible Changes!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Questions?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80774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What Did We Do?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Target any S3 compatible Object Storage Vendors</a:t>
            </a:r>
            <a:endParaRPr lang="en-US" dirty="0" smtClean="0">
              <a:solidFill>
                <a:srgbClr val="C00000"/>
              </a:solidFill>
            </a:endParaRPr>
          </a:p>
          <a:p>
            <a:pPr marL="228600" lvl="1">
              <a:spcBef>
                <a:spcPts val="1000"/>
              </a:spcBef>
            </a:pPr>
            <a:r>
              <a:rPr lang="en-US" sz="2800" dirty="0" smtClean="0"/>
              <a:t>Some Vendors we </a:t>
            </a:r>
            <a:r>
              <a:rPr lang="en-US" sz="2800" dirty="0"/>
              <a:t>k</a:t>
            </a:r>
            <a:r>
              <a:rPr lang="en-US" sz="2800" dirty="0" smtClean="0"/>
              <a:t>now, while Others may </a:t>
            </a:r>
            <a:r>
              <a:rPr lang="en-US" sz="2800" dirty="0"/>
              <a:t>b</a:t>
            </a:r>
            <a:r>
              <a:rPr lang="en-US" sz="2800" dirty="0" smtClean="0"/>
              <a:t>e </a:t>
            </a:r>
            <a:r>
              <a:rPr lang="en-US" sz="2800" dirty="0"/>
              <a:t>l</a:t>
            </a:r>
            <a:r>
              <a:rPr lang="en-US" sz="2800" dirty="0" smtClean="0"/>
              <a:t>urking</a:t>
            </a:r>
          </a:p>
          <a:p>
            <a:pPr marL="228600" lvl="1">
              <a:spcBef>
                <a:spcPts val="1000"/>
              </a:spcBef>
            </a:pPr>
            <a:r>
              <a:rPr lang="en-US" sz="2800" dirty="0" smtClean="0"/>
              <a:t>Some Vendors we </a:t>
            </a:r>
            <a:r>
              <a:rPr lang="en-US" sz="2800" dirty="0"/>
              <a:t>l</a:t>
            </a:r>
            <a:r>
              <a:rPr lang="en-US" sz="2800" dirty="0" smtClean="0"/>
              <a:t>ightly </a:t>
            </a:r>
            <a:r>
              <a:rPr lang="en-US" sz="2800" dirty="0"/>
              <a:t>q</a:t>
            </a:r>
            <a:r>
              <a:rPr lang="en-US" sz="2800" dirty="0" smtClean="0"/>
              <a:t>ualify – VMs</a:t>
            </a:r>
          </a:p>
          <a:p>
            <a:pPr marL="228600" lvl="1">
              <a:spcBef>
                <a:spcPts val="1000"/>
              </a:spcBef>
            </a:pPr>
            <a:r>
              <a:rPr lang="en-US" sz="2800" dirty="0" smtClean="0"/>
              <a:t>Some Vendors will </a:t>
            </a:r>
            <a:r>
              <a:rPr lang="en-US" sz="2800" dirty="0"/>
              <a:t>q</a:t>
            </a:r>
            <a:r>
              <a:rPr lang="en-US" sz="2800" dirty="0" smtClean="0"/>
              <a:t>ualify </a:t>
            </a:r>
            <a:r>
              <a:rPr lang="en-US" sz="2800" dirty="0"/>
              <a:t>t</a:t>
            </a:r>
            <a:r>
              <a:rPr lang="en-US" sz="2800" dirty="0" smtClean="0"/>
              <a:t>hemselves</a:t>
            </a:r>
          </a:p>
          <a:p>
            <a:pPr marL="228600" lvl="1">
              <a:spcBef>
                <a:spcPts val="1000"/>
              </a:spcBef>
            </a:pPr>
            <a:r>
              <a:rPr lang="en-US" sz="2800" dirty="0" smtClean="0"/>
              <a:t>New Provider Types – Those that </a:t>
            </a:r>
            <a:r>
              <a:rPr lang="en-US" sz="2800" dirty="0"/>
              <a:t>w</a:t>
            </a:r>
            <a:r>
              <a:rPr lang="en-US" sz="2800" dirty="0" smtClean="0"/>
              <a:t>e know</a:t>
            </a:r>
          </a:p>
          <a:p>
            <a:pPr marL="228600" lvl="1">
              <a:spcBef>
                <a:spcPts val="1000"/>
              </a:spcBef>
            </a:pPr>
            <a:r>
              <a:rPr lang="en-US" sz="2800" dirty="0" smtClean="0"/>
              <a:t>New Media Type And RESTAPI</a:t>
            </a:r>
            <a:r>
              <a:rPr lang="en-US" dirty="0" smtClean="0"/>
              <a:t> </a:t>
            </a:r>
            <a:r>
              <a:rPr lang="en-US" sz="2800" dirty="0" smtClean="0">
                <a:solidFill>
                  <a:srgbClr val="C00000"/>
                </a:solidFill>
              </a:rPr>
              <a:t>S3COMPAT</a:t>
            </a:r>
          </a:p>
          <a:p>
            <a:pPr marL="228600" lvl="1">
              <a:spcBef>
                <a:spcPts val="1000"/>
              </a:spcBef>
            </a:pPr>
            <a:r>
              <a:rPr lang="en-US" sz="2800" dirty="0" smtClean="0">
                <a:solidFill>
                  <a:srgbClr val="C00000"/>
                </a:solidFill>
              </a:rPr>
              <a:t>A Special CATCH-ALL Provider Type ANY:S3COMPAT</a:t>
            </a:r>
          </a:p>
          <a:p>
            <a:pPr marL="228600" lvl="1">
              <a:spcBef>
                <a:spcPts val="1000"/>
              </a:spcBef>
            </a:pPr>
            <a:r>
              <a:rPr lang="en-US" sz="2800" dirty="0" smtClean="0"/>
              <a:t>We treat </a:t>
            </a:r>
            <a:r>
              <a:rPr lang="en-US" sz="2800" dirty="0"/>
              <a:t>t</a:t>
            </a:r>
            <a:r>
              <a:rPr lang="en-US" sz="2800" dirty="0" smtClean="0"/>
              <a:t>hem </a:t>
            </a:r>
            <a:r>
              <a:rPr lang="en-US" sz="2800" dirty="0"/>
              <a:t>a</a:t>
            </a:r>
            <a:r>
              <a:rPr lang="en-US" sz="2800" dirty="0" smtClean="0"/>
              <a:t>ll </a:t>
            </a:r>
            <a:r>
              <a:rPr lang="en-US" sz="2800" dirty="0"/>
              <a:t>l</a:t>
            </a:r>
            <a:r>
              <a:rPr lang="en-US" sz="2800" dirty="0" smtClean="0"/>
              <a:t>ike AWS/</a:t>
            </a:r>
            <a:r>
              <a:rPr lang="en-US" sz="2800" dirty="0" err="1" smtClean="0"/>
              <a:t>Lattus</a:t>
            </a:r>
            <a:r>
              <a:rPr lang="en-US" sz="2800" dirty="0" smtClean="0"/>
              <a:t> using </a:t>
            </a:r>
            <a:r>
              <a:rPr lang="en-US" sz="2800" dirty="0" smtClean="0"/>
              <a:t>S3</a:t>
            </a:r>
          </a:p>
          <a:p>
            <a:pPr marL="228600" lvl="1">
              <a:spcBef>
                <a:spcPts val="1000"/>
              </a:spcBef>
            </a:pPr>
            <a:r>
              <a:rPr lang="en-US" sz="2800" dirty="0" smtClean="0"/>
              <a:t>That’s the idea of </a:t>
            </a:r>
            <a:r>
              <a:rPr lang="en-US" sz="2800" dirty="0" smtClean="0">
                <a:solidFill>
                  <a:srgbClr val="C00000"/>
                </a:solidFill>
              </a:rPr>
              <a:t>Bring Your Own Object Storage System</a:t>
            </a:r>
            <a:r>
              <a:rPr lang="en-US" sz="2800" dirty="0" smtClean="0"/>
              <a:t> - BYOO</a:t>
            </a:r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12345840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5.3.1LFR New Provider, Media Type And RESTAPI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Provider </a:t>
            </a:r>
            <a:r>
              <a:rPr lang="en-US" dirty="0" smtClean="0">
                <a:solidFill>
                  <a:srgbClr val="C00000"/>
                </a:solidFill>
              </a:rPr>
              <a:t>IBM:CLEVERSAFE</a:t>
            </a:r>
          </a:p>
          <a:p>
            <a:pPr marL="228600" lvl="1">
              <a:spcBef>
                <a:spcPts val="1000"/>
              </a:spcBef>
            </a:pPr>
            <a:r>
              <a:rPr lang="en-US" sz="2800" dirty="0" smtClean="0"/>
              <a:t>Provider</a:t>
            </a:r>
            <a:r>
              <a:rPr lang="en-US" dirty="0" smtClean="0"/>
              <a:t> </a:t>
            </a:r>
            <a:r>
              <a:rPr lang="en-US" sz="2800" dirty="0" smtClean="0">
                <a:solidFill>
                  <a:srgbClr val="C00000"/>
                </a:solidFill>
              </a:rPr>
              <a:t>NETAPP:WEBSCALE</a:t>
            </a:r>
          </a:p>
          <a:p>
            <a:pPr marL="228600" lvl="1">
              <a:spcBef>
                <a:spcPts val="1000"/>
              </a:spcBef>
            </a:pPr>
            <a:r>
              <a:rPr lang="en-US" sz="2800" dirty="0" smtClean="0"/>
              <a:t>Media Type/RESTAPI</a:t>
            </a:r>
            <a:r>
              <a:rPr lang="en-US" dirty="0" smtClean="0"/>
              <a:t> </a:t>
            </a:r>
            <a:r>
              <a:rPr lang="en-US" sz="2800" dirty="0" smtClean="0">
                <a:solidFill>
                  <a:srgbClr val="C00000"/>
                </a:solidFill>
              </a:rPr>
              <a:t>S3COMPAT</a:t>
            </a:r>
            <a:endParaRPr lang="en-US" sz="2800" dirty="0" smtClean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50739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Configuration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They all configure like a </a:t>
            </a:r>
            <a:r>
              <a:rPr lang="en-US" dirty="0" err="1" smtClean="0"/>
              <a:t>Lattus</a:t>
            </a:r>
            <a:r>
              <a:rPr lang="en-US" dirty="0" smtClean="0"/>
              <a:t> system – From </a:t>
            </a:r>
            <a:r>
              <a:rPr lang="en-US" dirty="0" err="1" smtClean="0"/>
              <a:t>Stornext</a:t>
            </a:r>
            <a:r>
              <a:rPr lang="en-US" dirty="0" smtClean="0"/>
              <a:t> View</a:t>
            </a:r>
          </a:p>
          <a:p>
            <a:r>
              <a:rPr lang="en-US" dirty="0" err="1" smtClean="0"/>
              <a:t>fsobjcfg</a:t>
            </a:r>
            <a:r>
              <a:rPr lang="en-US" dirty="0" smtClean="0"/>
              <a:t> – To create an Appliance</a:t>
            </a:r>
          </a:p>
          <a:p>
            <a:r>
              <a:rPr lang="en-US" dirty="0" err="1" smtClean="0"/>
              <a:t>fsobjcfg</a:t>
            </a:r>
            <a:r>
              <a:rPr lang="en-US" dirty="0" smtClean="0"/>
              <a:t> – To create a Controller or Controllers</a:t>
            </a:r>
          </a:p>
          <a:p>
            <a:r>
              <a:rPr lang="en-US" dirty="0" err="1" smtClean="0"/>
              <a:t>fsobjcfg</a:t>
            </a:r>
            <a:r>
              <a:rPr lang="en-US" dirty="0" smtClean="0"/>
              <a:t> – To create IO Paths within the Controller</a:t>
            </a:r>
          </a:p>
          <a:p>
            <a:r>
              <a:rPr lang="en-US" dirty="0" err="1" smtClean="0"/>
              <a:t>fsobjcfg</a:t>
            </a:r>
            <a:r>
              <a:rPr lang="en-US" dirty="0" smtClean="0"/>
              <a:t> – To associate the bucket/buckets</a:t>
            </a:r>
          </a:p>
          <a:p>
            <a:r>
              <a:rPr lang="en-US" dirty="0" smtClean="0"/>
              <a:t>No real </a:t>
            </a:r>
            <a:r>
              <a:rPr lang="en-US" dirty="0" smtClean="0"/>
              <a:t>differences</a:t>
            </a:r>
            <a:endParaRPr lang="en-US" dirty="0" smtClean="0"/>
          </a:p>
          <a:p>
            <a:pPr marL="228600" lvl="1">
              <a:spcBef>
                <a:spcPts val="1000"/>
              </a:spcBef>
            </a:pPr>
            <a:endParaRPr lang="en-US" dirty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8633489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Configuring IBM:CLEVERSAFE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fsobjcfg</a:t>
            </a:r>
            <a:r>
              <a:rPr lang="en-US" dirty="0"/>
              <a:t> -a -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cleversafedemo.ibm.com</a:t>
            </a:r>
            <a:r>
              <a:rPr lang="en-US" dirty="0"/>
              <a:t> -e http -v </a:t>
            </a:r>
            <a:r>
              <a:rPr lang="en-US" dirty="0">
                <a:solidFill>
                  <a:srgbClr val="C00000"/>
                </a:solidFill>
              </a:rPr>
              <a:t>IBM:CLEVERSAFE</a:t>
            </a:r>
            <a:r>
              <a:rPr lang="en-US" dirty="0"/>
              <a:t> </a:t>
            </a:r>
            <a:r>
              <a:rPr lang="en-US" dirty="0" err="1" smtClean="0"/>
              <a:t>cleversafe</a:t>
            </a:r>
            <a:endParaRPr lang="en-US" dirty="0" smtClean="0"/>
          </a:p>
          <a:p>
            <a:r>
              <a:rPr lang="en-US" dirty="0" err="1" smtClean="0"/>
              <a:t>fsobjcfg</a:t>
            </a:r>
            <a:r>
              <a:rPr lang="en-US" dirty="0" smtClean="0"/>
              <a:t> </a:t>
            </a:r>
            <a:r>
              <a:rPr lang="en-US" dirty="0"/>
              <a:t>-a -n c1 </a:t>
            </a:r>
            <a:r>
              <a:rPr lang="en-US" dirty="0" err="1" smtClean="0"/>
              <a:t>cleversafe</a:t>
            </a:r>
            <a:endParaRPr lang="en-US" dirty="0" smtClean="0"/>
          </a:p>
          <a:p>
            <a:r>
              <a:rPr lang="en-US" dirty="0" err="1" smtClean="0"/>
              <a:t>fsobjcfg</a:t>
            </a:r>
            <a:r>
              <a:rPr lang="en-US" dirty="0" smtClean="0"/>
              <a:t> </a:t>
            </a:r>
            <a:r>
              <a:rPr lang="en-US" dirty="0"/>
              <a:t>-a -o io1 -</a:t>
            </a:r>
            <a:r>
              <a:rPr lang="en-US" dirty="0" err="1"/>
              <a:t>i</a:t>
            </a:r>
            <a:r>
              <a:rPr lang="en-US" dirty="0"/>
              <a:t> cleversafedemo.ibm.com:8082 -e https -t </a:t>
            </a:r>
            <a:r>
              <a:rPr lang="en-US" dirty="0">
                <a:solidFill>
                  <a:srgbClr val="C00000"/>
                </a:solidFill>
              </a:rPr>
              <a:t>S3COMPAT</a:t>
            </a:r>
            <a:r>
              <a:rPr lang="en-US" dirty="0"/>
              <a:t> </a:t>
            </a:r>
            <a:r>
              <a:rPr lang="en-US" dirty="0" smtClean="0"/>
              <a:t>-n c1</a:t>
            </a:r>
          </a:p>
          <a:p>
            <a:r>
              <a:rPr lang="en-US" dirty="0" err="1" smtClean="0"/>
              <a:t>fsobjcfg</a:t>
            </a:r>
            <a:r>
              <a:rPr lang="en-US" dirty="0" smtClean="0"/>
              <a:t> </a:t>
            </a:r>
            <a:r>
              <a:rPr lang="en-US" dirty="0"/>
              <a:t>-a -b my-bucket -f my-bucket-id -t </a:t>
            </a:r>
            <a:r>
              <a:rPr lang="en-US" dirty="0">
                <a:solidFill>
                  <a:srgbClr val="C00000"/>
                </a:solidFill>
              </a:rPr>
              <a:t>S3COMPAT</a:t>
            </a:r>
            <a:r>
              <a:rPr lang="en-US" dirty="0"/>
              <a:t> -U my-access-key -P my-secret-key </a:t>
            </a:r>
            <a:r>
              <a:rPr lang="en-US" dirty="0" err="1"/>
              <a:t>cleversafe</a:t>
            </a:r>
            <a:endParaRPr lang="en-US" dirty="0" smtClean="0"/>
          </a:p>
          <a:p>
            <a:pPr marL="228600" lvl="1">
              <a:spcBef>
                <a:spcPts val="1000"/>
              </a:spcBef>
            </a:pPr>
            <a:endParaRPr lang="en-US" dirty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6837165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Configuring NETAPP:WEBSCALE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fsobjcfg</a:t>
            </a:r>
            <a:r>
              <a:rPr lang="en-US" dirty="0"/>
              <a:t> -a -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demo.webscale.com</a:t>
            </a:r>
            <a:r>
              <a:rPr lang="en-US" dirty="0" smtClean="0"/>
              <a:t> </a:t>
            </a:r>
            <a:r>
              <a:rPr lang="en-US" dirty="0"/>
              <a:t>-e http -v </a:t>
            </a:r>
            <a:r>
              <a:rPr lang="en-US" dirty="0" smtClean="0">
                <a:solidFill>
                  <a:srgbClr val="C00000"/>
                </a:solidFill>
              </a:rPr>
              <a:t>NETAPP:WEBSCALE</a:t>
            </a:r>
            <a:r>
              <a:rPr lang="en-US" dirty="0" smtClean="0"/>
              <a:t> </a:t>
            </a:r>
            <a:r>
              <a:rPr lang="en-US" dirty="0" err="1" smtClean="0"/>
              <a:t>webscale</a:t>
            </a:r>
            <a:endParaRPr lang="en-US" dirty="0" smtClean="0"/>
          </a:p>
          <a:p>
            <a:r>
              <a:rPr lang="en-US" dirty="0" err="1" smtClean="0"/>
              <a:t>fsobjcfg</a:t>
            </a:r>
            <a:r>
              <a:rPr lang="en-US" dirty="0" smtClean="0"/>
              <a:t> </a:t>
            </a:r>
            <a:r>
              <a:rPr lang="en-US" dirty="0"/>
              <a:t>-a -n c1 </a:t>
            </a:r>
            <a:r>
              <a:rPr lang="en-US" dirty="0" err="1" smtClean="0"/>
              <a:t>webscale</a:t>
            </a:r>
            <a:endParaRPr lang="en-US" dirty="0" smtClean="0"/>
          </a:p>
          <a:p>
            <a:r>
              <a:rPr lang="en-US" dirty="0" err="1" smtClean="0"/>
              <a:t>fsobjcfg</a:t>
            </a:r>
            <a:r>
              <a:rPr lang="en-US" dirty="0" smtClean="0"/>
              <a:t> </a:t>
            </a:r>
            <a:r>
              <a:rPr lang="en-US" dirty="0"/>
              <a:t>-a -o io1 -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smtClean="0"/>
              <a:t>demo.webscale.com:8082 </a:t>
            </a:r>
            <a:r>
              <a:rPr lang="en-US" dirty="0"/>
              <a:t>-e https -t </a:t>
            </a:r>
            <a:r>
              <a:rPr lang="en-US" dirty="0" smtClean="0">
                <a:solidFill>
                  <a:srgbClr val="C00000"/>
                </a:solidFill>
              </a:rPr>
              <a:t>S3COMPAT</a:t>
            </a:r>
            <a:r>
              <a:rPr lang="en-US" dirty="0" smtClean="0"/>
              <a:t> </a:t>
            </a:r>
            <a:r>
              <a:rPr lang="en-US" dirty="0"/>
              <a:t>-n </a:t>
            </a:r>
            <a:r>
              <a:rPr lang="en-US" dirty="0" smtClean="0"/>
              <a:t>c1</a:t>
            </a:r>
          </a:p>
          <a:p>
            <a:r>
              <a:rPr lang="en-US" dirty="0" err="1" smtClean="0"/>
              <a:t>fsobjcfg</a:t>
            </a:r>
            <a:r>
              <a:rPr lang="en-US" dirty="0" smtClean="0"/>
              <a:t> </a:t>
            </a:r>
            <a:r>
              <a:rPr lang="en-US" dirty="0"/>
              <a:t>-a -b my-bucket -f my-bucket-id -t </a:t>
            </a:r>
            <a:r>
              <a:rPr lang="en-US" dirty="0">
                <a:solidFill>
                  <a:srgbClr val="C00000"/>
                </a:solidFill>
              </a:rPr>
              <a:t>S3COMPAT</a:t>
            </a:r>
            <a:r>
              <a:rPr lang="en-US" dirty="0"/>
              <a:t> -U my-access-key -P my-secret-key </a:t>
            </a:r>
            <a:r>
              <a:rPr lang="en-US" dirty="0" err="1" smtClean="0"/>
              <a:t>webscale</a:t>
            </a:r>
            <a:endParaRPr lang="en-US" dirty="0" smtClean="0"/>
          </a:p>
          <a:p>
            <a:pPr marL="228600" lvl="1">
              <a:spcBef>
                <a:spcPts val="1000"/>
              </a:spcBef>
            </a:pPr>
            <a:endParaRPr lang="en-US" dirty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8866666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Configuring Policy Class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fsaddclass</a:t>
            </a:r>
            <a:r>
              <a:rPr lang="en-US" dirty="0"/>
              <a:t> -s 20000 -h 25000 -d 1 -x 4 -t </a:t>
            </a:r>
            <a:r>
              <a:rPr lang="en-US" dirty="0">
                <a:solidFill>
                  <a:srgbClr val="C00000"/>
                </a:solidFill>
              </a:rPr>
              <a:t>S3COMPAT</a:t>
            </a:r>
            <a:r>
              <a:rPr lang="en-US" dirty="0"/>
              <a:t> -m 5m -c 3d -k 10 -f </a:t>
            </a:r>
            <a:r>
              <a:rPr lang="en-US" dirty="0" err="1"/>
              <a:t>i</a:t>
            </a:r>
            <a:r>
              <a:rPr lang="en-US" dirty="0"/>
              <a:t> -r s -a none -G y -V y -p yes -D n -z 0MB -g 0 -S 0 -R none </a:t>
            </a:r>
            <a:r>
              <a:rPr lang="en-US" dirty="0" err="1" smtClean="0"/>
              <a:t>cleversafe</a:t>
            </a:r>
            <a:endParaRPr lang="en-US" dirty="0" smtClean="0"/>
          </a:p>
          <a:p>
            <a:r>
              <a:rPr lang="en-US" dirty="0" err="1"/>
              <a:t>fsaddclass</a:t>
            </a:r>
            <a:r>
              <a:rPr lang="en-US" dirty="0"/>
              <a:t> -s 20000 -h 25000 -d 1 -x 4 -t </a:t>
            </a:r>
            <a:r>
              <a:rPr lang="en-US" dirty="0">
                <a:solidFill>
                  <a:srgbClr val="C00000"/>
                </a:solidFill>
              </a:rPr>
              <a:t>S3COMPAT</a:t>
            </a:r>
            <a:r>
              <a:rPr lang="en-US" dirty="0"/>
              <a:t> -m 5m -c 3d -k 10 -f </a:t>
            </a:r>
            <a:r>
              <a:rPr lang="en-US" dirty="0" err="1"/>
              <a:t>i</a:t>
            </a:r>
            <a:r>
              <a:rPr lang="en-US" dirty="0"/>
              <a:t> -r s -a none -G y -V y -p yes -D n -z 0MB -g 0 -S 0 -R none </a:t>
            </a:r>
            <a:r>
              <a:rPr lang="en-US" dirty="0" err="1" smtClean="0"/>
              <a:t>webscale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3391654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Logs And Error Messages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  <a:defRPr/>
            </a:pPr>
            <a:r>
              <a:rPr lang="en-US" dirty="0" smtClean="0"/>
              <a:t>Types of S3 REST operations </a:t>
            </a:r>
            <a:r>
              <a:rPr lang="en-US" dirty="0"/>
              <a:t>f</a:t>
            </a:r>
            <a:r>
              <a:rPr lang="en-US" dirty="0" smtClean="0"/>
              <a:t>rom </a:t>
            </a:r>
            <a:r>
              <a:rPr lang="en-US" dirty="0" err="1" smtClean="0"/>
              <a:t>Stornext</a:t>
            </a:r>
            <a:r>
              <a:rPr lang="en-US" dirty="0" smtClean="0"/>
              <a:t> to </a:t>
            </a:r>
            <a:r>
              <a:rPr lang="en-US" dirty="0" smtClean="0"/>
              <a:t>any Object </a:t>
            </a:r>
            <a:r>
              <a:rPr lang="en-US" dirty="0" smtClean="0"/>
              <a:t>Storage</a:t>
            </a:r>
          </a:p>
          <a:p>
            <a:pPr marL="971550" lvl="1" indent="-51435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  <a:defRPr/>
            </a:pPr>
            <a:r>
              <a:rPr lang="en-US" dirty="0" smtClean="0"/>
              <a:t>Connectivity Tests – during bucket configuration time</a:t>
            </a:r>
          </a:p>
          <a:p>
            <a:pPr marL="971550" lvl="1" indent="-51435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  <a:defRPr/>
            </a:pPr>
            <a:r>
              <a:rPr lang="en-US" dirty="0" smtClean="0"/>
              <a:t>PUT Objects – archive a file</a:t>
            </a:r>
          </a:p>
          <a:p>
            <a:pPr marL="971550" lvl="1" indent="-51435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  <a:defRPr/>
            </a:pPr>
            <a:r>
              <a:rPr lang="en-US" dirty="0" smtClean="0"/>
              <a:t>GET Objects – retrieve a file</a:t>
            </a:r>
          </a:p>
          <a:p>
            <a:pPr marL="971550" lvl="1" indent="-51435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  <a:defRPr/>
            </a:pPr>
            <a:r>
              <a:rPr lang="en-US" dirty="0" smtClean="0"/>
              <a:t>DELETE Objects – delete a file</a:t>
            </a:r>
          </a:p>
          <a:p>
            <a:pPr marL="971550" lvl="1" indent="-51435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  <a:defRPr/>
            </a:pPr>
            <a:r>
              <a:rPr lang="en-US" dirty="0" err="1" smtClean="0"/>
              <a:t>MultiPart</a:t>
            </a:r>
            <a:r>
              <a:rPr lang="en-US" dirty="0" smtClean="0"/>
              <a:t> Setup </a:t>
            </a:r>
            <a:r>
              <a:rPr lang="en-US" dirty="0" smtClean="0"/>
              <a:t>PUT </a:t>
            </a:r>
            <a:r>
              <a:rPr lang="en-US" dirty="0" smtClean="0"/>
              <a:t>– File Greater Than 5G</a:t>
            </a:r>
          </a:p>
          <a:p>
            <a:pPr marL="971550" lvl="1" indent="-51435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  <a:defRPr/>
            </a:pPr>
            <a:r>
              <a:rPr lang="en-US" dirty="0" err="1" smtClean="0"/>
              <a:t>MultiPart</a:t>
            </a:r>
            <a:r>
              <a:rPr lang="en-US" dirty="0" smtClean="0"/>
              <a:t> IO PUT part – For each Part</a:t>
            </a:r>
          </a:p>
          <a:p>
            <a:pPr marL="971550" lvl="1" indent="-51435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  <a:defRPr/>
            </a:pPr>
            <a:r>
              <a:rPr lang="en-US" dirty="0" err="1" smtClean="0"/>
              <a:t>MultiPart</a:t>
            </a:r>
            <a:r>
              <a:rPr lang="en-US" dirty="0" smtClean="0"/>
              <a:t> Complete </a:t>
            </a:r>
            <a:r>
              <a:rPr lang="en-US" dirty="0" smtClean="0"/>
              <a:t>PUT </a:t>
            </a:r>
            <a:r>
              <a:rPr lang="en-US" dirty="0" smtClean="0"/>
              <a:t>– Complete the </a:t>
            </a:r>
            <a:r>
              <a:rPr lang="en-US" dirty="0" err="1" smtClean="0"/>
              <a:t>MultiPart</a:t>
            </a:r>
            <a:r>
              <a:rPr lang="en-US" dirty="0" smtClean="0"/>
              <a:t> Operation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29193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Logs And Error Messages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defRPr/>
            </a:pPr>
            <a:r>
              <a:rPr lang="en-US" dirty="0" smtClean="0"/>
              <a:t>Log files </a:t>
            </a:r>
            <a:r>
              <a:rPr lang="en-US" dirty="0"/>
              <a:t>o</a:t>
            </a:r>
            <a:r>
              <a:rPr lang="en-US" dirty="0" smtClean="0"/>
              <a:t>f </a:t>
            </a:r>
            <a:r>
              <a:rPr lang="en-US" dirty="0" smtClean="0"/>
              <a:t>interest </a:t>
            </a:r>
            <a:r>
              <a:rPr lang="en-US" dirty="0" smtClean="0"/>
              <a:t>are trace04, trace05 or tac_00</a:t>
            </a:r>
          </a:p>
          <a:p>
            <a:pPr>
              <a:lnSpc>
                <a:spcPct val="100000"/>
              </a:lnSpc>
              <a:spcBef>
                <a:spcPts val="0"/>
              </a:spcBef>
              <a:defRPr/>
            </a:pPr>
            <a:r>
              <a:rPr lang="en-US" dirty="0" smtClean="0"/>
              <a:t>Connectivity tests </a:t>
            </a:r>
            <a:r>
              <a:rPr lang="en-US" dirty="0"/>
              <a:t>e</a:t>
            </a:r>
            <a:r>
              <a:rPr lang="en-US" dirty="0" smtClean="0"/>
              <a:t>rror messages </a:t>
            </a:r>
            <a:r>
              <a:rPr lang="en-US" dirty="0"/>
              <a:t>g</a:t>
            </a:r>
            <a:r>
              <a:rPr lang="en-US" dirty="0" smtClean="0"/>
              <a:t>o </a:t>
            </a:r>
            <a:r>
              <a:rPr lang="en-US" dirty="0"/>
              <a:t>t</a:t>
            </a:r>
            <a:r>
              <a:rPr lang="en-US" dirty="0" smtClean="0"/>
              <a:t>o tac_00</a:t>
            </a:r>
          </a:p>
          <a:p>
            <a:pPr>
              <a:lnSpc>
                <a:spcPct val="100000"/>
              </a:lnSpc>
              <a:spcBef>
                <a:spcPts val="0"/>
              </a:spcBef>
              <a:defRPr/>
            </a:pPr>
            <a:r>
              <a:rPr lang="en-US" dirty="0" smtClean="0"/>
              <a:t>PUT, GET, DELETE, MULTIPART error messages go to trace_04 and/or trace_05 – These are MOVER encountered errors.</a:t>
            </a:r>
          </a:p>
          <a:p>
            <a:pPr>
              <a:lnSpc>
                <a:spcPct val="100000"/>
              </a:lnSpc>
              <a:spcBef>
                <a:spcPts val="0"/>
              </a:spcBef>
              <a:defRPr/>
            </a:pPr>
            <a:r>
              <a:rPr lang="en-US" dirty="0" smtClean="0"/>
              <a:t>DELETE – If done by the </a:t>
            </a:r>
            <a:r>
              <a:rPr lang="en-US" dirty="0" err="1" smtClean="0"/>
              <a:t>fsclean</a:t>
            </a:r>
            <a:r>
              <a:rPr lang="en-US" dirty="0" smtClean="0"/>
              <a:t> process are logged in tac_00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31057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1161</TotalTime>
  <Words>657</Words>
  <Application>Microsoft Macintosh PowerPoint</Application>
  <PresentationFormat>Widescreen</PresentationFormat>
  <Paragraphs>66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Office Theme</vt:lpstr>
      <vt:lpstr>5.3.1LFR</vt:lpstr>
      <vt:lpstr>What Did We Do?</vt:lpstr>
      <vt:lpstr>5.3.1LFR New Provider, Media Type And RESTAPI</vt:lpstr>
      <vt:lpstr>Configuration</vt:lpstr>
      <vt:lpstr>Configuring IBM:CLEVERSAFE</vt:lpstr>
      <vt:lpstr>Configuring NETAPP:WEBSCALE</vt:lpstr>
      <vt:lpstr>Configuring Policy Class</vt:lpstr>
      <vt:lpstr>Logs And Error Messages</vt:lpstr>
      <vt:lpstr>Logs And Error Messages</vt:lpstr>
      <vt:lpstr>Logs And Error Messages</vt:lpstr>
      <vt:lpstr>Logs And Error Messages</vt:lpstr>
      <vt:lpstr>That’s All The Visible Changes!</vt:lpstr>
    </vt:vector>
  </TitlesOfParts>
  <Company/>
  <LinksUpToDate>false</LinksUpToDate>
  <SharedDoc>false</SharedDoc>
  <HyperlinksChanged>false</HyperlinksChanged>
  <AppVersion>15.0025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Ramblings</dc:title>
  <dc:creator>Colin Ngam</dc:creator>
  <cp:lastModifiedBy>Colin Ngam</cp:lastModifiedBy>
  <cp:revision>67</cp:revision>
  <dcterms:created xsi:type="dcterms:W3CDTF">2016-07-10T14:00:45Z</dcterms:created>
  <dcterms:modified xsi:type="dcterms:W3CDTF">2016-09-14T13:26:03Z</dcterms:modified>
</cp:coreProperties>
</file>