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74" r:id="rId3"/>
    <p:sldId id="277" r:id="rId4"/>
    <p:sldId id="278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F1ECE6"/>
    <a:srgbClr val="96B0C9"/>
    <a:srgbClr val="014397"/>
    <a:srgbClr val="0749B5"/>
    <a:srgbClr val="004182"/>
    <a:srgbClr val="074EC0"/>
    <a:srgbClr val="0167D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5" autoAdjust="0"/>
    <p:restoredTop sz="94655" autoAdjust="0"/>
  </p:normalViewPr>
  <p:slideViewPr>
    <p:cSldViewPr>
      <p:cViewPr varScale="1">
        <p:scale>
          <a:sx n="101" d="100"/>
          <a:sy n="101" d="100"/>
        </p:scale>
        <p:origin x="-96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12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248400" y="8685213"/>
            <a:ext cx="6080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9CFC92F-EFB5-4A31-AC92-11887721C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19460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57912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248400" y="8685213"/>
            <a:ext cx="6080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25092A-D5D2-43E4-87ED-F5749CBD2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46D41D-DA72-4B88-B457-5203E74BC2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25" y="3821113"/>
            <a:ext cx="9124950" cy="2514600"/>
          </a:xfrm>
          <a:prstGeom prst="rect">
            <a:avLst/>
          </a:prstGeom>
          <a:gradFill>
            <a:gsLst>
              <a:gs pos="23000">
                <a:schemeClr val="bg1"/>
              </a:gs>
              <a:gs pos="100000">
                <a:srgbClr val="E2E2E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9525" y="6329363"/>
            <a:ext cx="9124950" cy="519112"/>
            <a:chOff x="0" y="4945856"/>
            <a:chExt cx="9144000" cy="537369"/>
          </a:xfrm>
        </p:grpSpPr>
        <p:sp>
          <p:nvSpPr>
            <p:cNvPr id="6" name="Rectangle 5"/>
            <p:cNvSpPr/>
            <p:nvPr/>
          </p:nvSpPr>
          <p:spPr>
            <a:xfrm>
              <a:off x="0" y="4952429"/>
              <a:ext cx="9144000" cy="530796"/>
            </a:xfrm>
            <a:prstGeom prst="rect">
              <a:avLst/>
            </a:prstGeom>
            <a:gradFill>
              <a:gsLst>
                <a:gs pos="0">
                  <a:srgbClr val="004182"/>
                </a:gs>
                <a:gs pos="7000">
                  <a:srgbClr val="0167D5"/>
                </a:gs>
                <a:gs pos="100000">
                  <a:srgbClr val="0749B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4965576"/>
              <a:ext cx="9144000" cy="0"/>
            </a:xfrm>
            <a:prstGeom prst="line">
              <a:avLst/>
            </a:prstGeom>
            <a:ln>
              <a:solidFill>
                <a:srgbClr val="0143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0" y="4955716"/>
              <a:ext cx="9144000" cy="0"/>
            </a:xfrm>
            <a:prstGeom prst="line">
              <a:avLst/>
            </a:prstGeom>
            <a:ln>
              <a:solidFill>
                <a:srgbClr val="96B0C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4945856"/>
              <a:ext cx="9144000" cy="0"/>
            </a:xfrm>
            <a:prstGeom prst="line">
              <a:avLst/>
            </a:prstGeom>
            <a:ln>
              <a:solidFill>
                <a:srgbClr val="F1EC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4" descr="QTM_Logo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6477000"/>
            <a:ext cx="14668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8" descr="TopEnergyStrea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3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5FB49-E71D-4E38-857F-58438D254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5BBE0-059C-4EC9-BF8E-7D1075350F74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56E5A-6978-4528-89BD-F8BA1717BB21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CF7CE-1A3D-4EDF-A2CA-B7B45B9EE23B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ACB01-EDD9-461E-8FCA-F8520D1DED0A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9525" y="3821113"/>
            <a:ext cx="9124950" cy="2514600"/>
          </a:xfrm>
          <a:prstGeom prst="rect">
            <a:avLst/>
          </a:prstGeom>
          <a:gradFill>
            <a:gsLst>
              <a:gs pos="23000">
                <a:schemeClr val="bg1"/>
              </a:gs>
              <a:gs pos="100000">
                <a:srgbClr val="E2E2E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2051" name="Group 23"/>
          <p:cNvGrpSpPr>
            <a:grpSpLocks/>
          </p:cNvGrpSpPr>
          <p:nvPr/>
        </p:nvGrpSpPr>
        <p:grpSpPr bwMode="auto">
          <a:xfrm>
            <a:off x="9525" y="6329363"/>
            <a:ext cx="9124950" cy="519112"/>
            <a:chOff x="0" y="4945856"/>
            <a:chExt cx="9144000" cy="537369"/>
          </a:xfrm>
        </p:grpSpPr>
        <p:sp>
          <p:nvSpPr>
            <p:cNvPr id="20" name="Rectangle 19"/>
            <p:cNvSpPr/>
            <p:nvPr/>
          </p:nvSpPr>
          <p:spPr>
            <a:xfrm>
              <a:off x="0" y="4952429"/>
              <a:ext cx="9144000" cy="530796"/>
            </a:xfrm>
            <a:prstGeom prst="rect">
              <a:avLst/>
            </a:prstGeom>
            <a:gradFill>
              <a:gsLst>
                <a:gs pos="0">
                  <a:srgbClr val="004182"/>
                </a:gs>
                <a:gs pos="7000">
                  <a:srgbClr val="0167D5"/>
                </a:gs>
                <a:gs pos="100000">
                  <a:srgbClr val="0749B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0" y="4965576"/>
              <a:ext cx="9144000" cy="0"/>
            </a:xfrm>
            <a:prstGeom prst="line">
              <a:avLst/>
            </a:prstGeom>
            <a:ln>
              <a:solidFill>
                <a:srgbClr val="0143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0" y="4955716"/>
              <a:ext cx="9144000" cy="0"/>
            </a:xfrm>
            <a:prstGeom prst="line">
              <a:avLst/>
            </a:prstGeom>
            <a:ln>
              <a:solidFill>
                <a:srgbClr val="96B0C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0" y="4945856"/>
              <a:ext cx="9144000" cy="0"/>
            </a:xfrm>
            <a:prstGeom prst="line">
              <a:avLst/>
            </a:prstGeom>
            <a:ln>
              <a:solidFill>
                <a:srgbClr val="F1EC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52" name="Picture 24" descr="QTM_Logo_whi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62825" y="6477000"/>
            <a:ext cx="14668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7" descr="TopEnergyStream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28FC8D05-8C21-48EF-8B5D-F4DE51085022}" type="slidenum">
              <a:rPr lang="en-US"/>
              <a:pPr>
                <a:defRPr/>
              </a:pPr>
              <a:t>‹#›</a:t>
            </a:fld>
            <a:endParaRPr lang="en-US" sz="1200" dirty="0"/>
          </a:p>
        </p:txBody>
      </p:sp>
      <p:pic>
        <p:nvPicPr>
          <p:cNvPr id="2057" name="Picture 8" descr="Dotted_Line.png"/>
          <p:cNvPicPr preferRelativeResize="0">
            <a:picLocks/>
          </p:cNvPicPr>
          <p:nvPr/>
        </p:nvPicPr>
        <p:blipFill>
          <a:blip r:embed="rId9" cstate="print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1" r:id="rId2"/>
    <p:sldLayoutId id="2147483732" r:id="rId3"/>
    <p:sldLayoutId id="2147483733" r:id="rId4"/>
    <p:sldLayoutId id="2147483734" r:id="rId5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0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ve.mitre.org/about/faqs.html" TargetMode="External"/><Relationship Id="rId2" Type="http://schemas.openxmlformats.org/officeDocument/2006/relationships/hyperlink" Target="http://cve.mitre.org/about/terminolog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ve.mitre.org/" TargetMode="External"/><Relationship Id="rId2" Type="http://schemas.openxmlformats.org/officeDocument/2006/relationships/hyperlink" Target="http://dxwiki.quantum.com/dxwiki/Security_Updates_for_3rdparty_Components_(StorNext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vd.nist.gov/download.cf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5"/>
          <p:cNvGrpSpPr>
            <a:grpSpLocks/>
          </p:cNvGrpSpPr>
          <p:nvPr/>
        </p:nvGrpSpPr>
        <p:grpSpPr bwMode="auto">
          <a:xfrm>
            <a:off x="7938" y="952500"/>
            <a:ext cx="9128125" cy="5900738"/>
            <a:chOff x="7144" y="952500"/>
            <a:chExt cx="9129236" cy="5900420"/>
          </a:xfrm>
        </p:grpSpPr>
        <p:sp>
          <p:nvSpPr>
            <p:cNvPr id="7" name="Rectangle 6"/>
            <p:cNvSpPr/>
            <p:nvPr/>
          </p:nvSpPr>
          <p:spPr>
            <a:xfrm>
              <a:off x="7144" y="952500"/>
              <a:ext cx="9127648" cy="4051082"/>
            </a:xfrm>
            <a:prstGeom prst="rect">
              <a:avLst/>
            </a:prstGeom>
            <a:gradFill>
              <a:gsLst>
                <a:gs pos="23000">
                  <a:schemeClr val="bg1"/>
                </a:gs>
                <a:gs pos="100000">
                  <a:srgbClr val="E2E2E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105" name="Group 7"/>
            <p:cNvGrpSpPr>
              <a:grpSpLocks/>
            </p:cNvGrpSpPr>
            <p:nvPr/>
          </p:nvGrpSpPr>
          <p:grpSpPr bwMode="auto">
            <a:xfrm>
              <a:off x="7620" y="4983480"/>
              <a:ext cx="9128760" cy="586740"/>
              <a:chOff x="0" y="4945856"/>
              <a:chExt cx="9144000" cy="53736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-477" y="4952636"/>
                <a:ext cx="9144477" cy="530652"/>
              </a:xfrm>
              <a:prstGeom prst="rect">
                <a:avLst/>
              </a:prstGeom>
              <a:gradFill>
                <a:gsLst>
                  <a:gs pos="0">
                    <a:srgbClr val="004182"/>
                  </a:gs>
                  <a:gs pos="7000">
                    <a:srgbClr val="0167D5"/>
                  </a:gs>
                  <a:gs pos="100000">
                    <a:srgbClr val="0749B5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-477" y="4964266"/>
                <a:ext cx="9144477" cy="0"/>
              </a:xfrm>
              <a:prstGeom prst="line">
                <a:avLst/>
              </a:prstGeom>
              <a:ln>
                <a:solidFill>
                  <a:srgbClr val="01439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-477" y="4955543"/>
                <a:ext cx="9144477" cy="0"/>
              </a:xfrm>
              <a:prstGeom prst="line">
                <a:avLst/>
              </a:prstGeom>
              <a:ln>
                <a:solidFill>
                  <a:srgbClr val="96B0C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-477" y="4945367"/>
                <a:ext cx="9144477" cy="0"/>
              </a:xfrm>
              <a:prstGeom prst="line">
                <a:avLst/>
              </a:prstGeom>
              <a:ln>
                <a:solidFill>
                  <a:srgbClr val="F1ECE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106" name="Picture 24" descr="QTM_Logo_whit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95160" y="5128260"/>
              <a:ext cx="1820465" cy="274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14" descr="titleSlide_baseImage.png"/>
            <p:cNvPicPr>
              <a:picLocks noChangeAspect="1"/>
            </p:cNvPicPr>
            <p:nvPr/>
          </p:nvPicPr>
          <p:blipFill>
            <a:blip r:embed="rId4" cstate="print"/>
            <a:srcRect l="84" r="84"/>
            <a:stretch>
              <a:fillRect/>
            </a:stretch>
          </p:blipFill>
          <p:spPr bwMode="auto">
            <a:xfrm>
              <a:off x="7620" y="5570220"/>
              <a:ext cx="9128760" cy="128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304800" y="2438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dirty="0" smtClean="0"/>
              <a:t>Security Audit Results</a:t>
            </a:r>
          </a:p>
          <a:p>
            <a:r>
              <a:rPr lang="en-US" sz="4000" dirty="0" smtClean="0"/>
              <a:t>and 3</a:t>
            </a:r>
            <a:r>
              <a:rPr lang="en-US" sz="4000" baseline="30000" dirty="0" smtClean="0"/>
              <a:t>rd </a:t>
            </a:r>
            <a:r>
              <a:rPr lang="en-US" sz="4000" dirty="0" smtClean="0"/>
              <a:t>Party Software Updates</a:t>
            </a:r>
            <a:endParaRPr lang="en-US" sz="4000" dirty="0">
              <a:solidFill>
                <a:srgbClr val="006AD6"/>
              </a:solidFill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4800" y="3124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SzPct val="75000"/>
            </a:pPr>
            <a:r>
              <a:rPr lang="en-US" sz="1600" b="1" dirty="0" smtClean="0">
                <a:solidFill>
                  <a:srgbClr val="666666"/>
                </a:solidFill>
              </a:rPr>
              <a:t>A DESCRIPTION OF THE PROCESS AND THE RESULTS FOR STORNEXT 4.7.0</a:t>
            </a:r>
            <a:endParaRPr lang="en-US" sz="1600" b="1" dirty="0">
              <a:solidFill>
                <a:srgbClr val="666666"/>
              </a:solidFill>
            </a:endParaRP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04800" y="3962400"/>
            <a:ext cx="11288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666666"/>
                </a:solidFill>
              </a:rPr>
              <a:t>12Jul2013</a:t>
            </a:r>
            <a:endParaRPr lang="en-US" sz="1600" dirty="0">
              <a:solidFill>
                <a:srgbClr val="666666"/>
              </a:solidFill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04800" y="4595813"/>
            <a:ext cx="178125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rgbClr val="666666"/>
                </a:solidFill>
              </a:rPr>
              <a:t>SNSecurityAuditResults-46-47-TOI</a:t>
            </a:r>
            <a:endParaRPr lang="en-US" sz="800" dirty="0">
              <a:solidFill>
                <a:srgbClr val="666666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8A5CA3-93BA-42C4-895E-DA5EECAC0572}" type="slidenum">
              <a:rPr lang="en-US" smtClean="0"/>
              <a:pPr>
                <a:defRPr/>
              </a:pPr>
              <a:t>1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Vulnerabilities and Exposures (CVE)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CVE is a standardized format for identifying common vulnerabilities and exposures in software.</a:t>
            </a:r>
          </a:p>
          <a:p>
            <a:pPr lvl="1"/>
            <a:r>
              <a:rPr lang="en-US" dirty="0" smtClean="0"/>
              <a:t>Vulnerability: “An information security "vulnerability" is a mistake in software that can be directly used by a hacker to gain access to a system or network.”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Exposure: “An information security "exposure" is a system configuration issue or a mistake in software that allows access to information or capabilities that can be used by a hacker as a stepping-stone into a system or network.” 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CVE Identifier “provides common names for publicly known problems.”</a:t>
            </a:r>
            <a:r>
              <a:rPr lang="en-US" baseline="30000" dirty="0" smtClean="0"/>
              <a:t>3  </a:t>
            </a:r>
            <a:r>
              <a:rPr lang="en-US" dirty="0" smtClean="0"/>
              <a:t>It’s a way for software venders, distributors, and customers to clearly communicate about a specific problem.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5BBE0-059C-4EC9-BF8E-7D1075350F74}" type="slidenum">
              <a:rPr lang="en-US" smtClean="0"/>
              <a:pPr>
                <a:defRPr/>
              </a:pPr>
              <a:t>2</a:t>
            </a:fld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638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>
                <a:hlinkClick r:id="rId2"/>
              </a:rPr>
              <a:t>http://cve.mitre.org/about/terminology.html#vulnerability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>
                <a:hlinkClick r:id="rId2"/>
              </a:rPr>
              <a:t>http://cve.mitre.org/about/terminology.html#exposure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>
                <a:hlinkClick r:id="rId3"/>
              </a:rPr>
              <a:t>http://cve.mitre.org/about/faqs.html#a1</a:t>
            </a:r>
            <a:r>
              <a:rPr lang="en-US" sz="1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</a:t>
            </a:r>
            <a:r>
              <a:rPr lang="en-US" dirty="0" smtClean="0"/>
              <a:t>Security Audit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 through CVEs for all known 3rdparty software used by </a:t>
            </a:r>
            <a:r>
              <a:rPr lang="en-US" dirty="0" err="1" smtClean="0"/>
              <a:t>StorNext</a:t>
            </a:r>
            <a:endParaRPr lang="en-US" dirty="0" smtClean="0"/>
          </a:p>
          <a:p>
            <a:r>
              <a:rPr lang="en-US" dirty="0" smtClean="0"/>
              <a:t>Any new CVEs are analyzed to identify if/how they affect </a:t>
            </a:r>
            <a:r>
              <a:rPr lang="en-US" dirty="0" err="1" smtClean="0"/>
              <a:t>StorNext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Recommendations about updating 3rdparty software are made through </a:t>
            </a:r>
            <a:r>
              <a:rPr lang="en-US" dirty="0" err="1" smtClean="0"/>
              <a:t>bugzilla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Audit results are posted on the </a:t>
            </a:r>
            <a:r>
              <a:rPr lang="en-US" dirty="0" err="1" smtClean="0"/>
              <a:t>dxwiki</a:t>
            </a:r>
            <a:endParaRPr lang="en-US" sz="1600" dirty="0" smtClean="0"/>
          </a:p>
          <a:p>
            <a:r>
              <a:rPr lang="en-US" dirty="0" smtClean="0"/>
              <a:t>Audits are intended to happen at least monthly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5BBE0-059C-4EC9-BF8E-7D1075350F74}" type="slidenum">
              <a:rPr lang="en-US" smtClean="0"/>
              <a:pPr>
                <a:defRPr/>
              </a:pPr>
              <a:t>3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Software updates in 4.7.0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Boost –1.31.0 -&gt; 1.52.0</a:t>
            </a:r>
          </a:p>
          <a:p>
            <a:pPr lvl="1"/>
            <a:r>
              <a:rPr lang="en-US" sz="1600" dirty="0" smtClean="0"/>
              <a:t>Got rid of compile time warnings</a:t>
            </a:r>
          </a:p>
          <a:p>
            <a:pPr lvl="1"/>
            <a:r>
              <a:rPr lang="en-US" sz="1600" dirty="0" smtClean="0"/>
              <a:t>Added 1 CVE related to UTF decoding, which we currently don’t use</a:t>
            </a:r>
          </a:p>
          <a:p>
            <a:r>
              <a:rPr lang="en-US" sz="2000" dirty="0" smtClean="0"/>
              <a:t>curl – 7.25.0 -&gt; 7.30.0</a:t>
            </a:r>
          </a:p>
          <a:p>
            <a:pPr lvl="1"/>
            <a:r>
              <a:rPr lang="en-US" sz="1600" dirty="0" smtClean="0"/>
              <a:t>7.25.0 </a:t>
            </a:r>
            <a:r>
              <a:rPr lang="en-US" sz="1600" dirty="0" smtClean="0"/>
              <a:t>had 1 CVE that didn’t affect SN </a:t>
            </a:r>
            <a:r>
              <a:rPr lang="en-US" sz="1600" dirty="0" smtClean="0"/>
              <a:t>usage</a:t>
            </a:r>
          </a:p>
          <a:p>
            <a:pPr lvl="1"/>
            <a:r>
              <a:rPr lang="en-US" sz="1600" dirty="0" smtClean="0"/>
              <a:t>7.30.0 included features required for MAS integration </a:t>
            </a:r>
            <a:r>
              <a:rPr lang="en-US" sz="1600" dirty="0" smtClean="0"/>
              <a:t>product</a:t>
            </a:r>
            <a:endParaRPr lang="en-US" sz="1600" dirty="0" smtClean="0"/>
          </a:p>
          <a:p>
            <a:pPr lvl="1"/>
            <a:r>
              <a:rPr lang="en-US" sz="1600" dirty="0" smtClean="0"/>
              <a:t>7.30.0 has no known CVEs</a:t>
            </a:r>
          </a:p>
          <a:p>
            <a:r>
              <a:rPr lang="en-US" sz="2000" dirty="0" smtClean="0"/>
              <a:t>Java – 1.6.0.31 -&gt; </a:t>
            </a:r>
            <a:r>
              <a:rPr lang="en-US" sz="2000" dirty="0" smtClean="0"/>
              <a:t>1.7.0.25</a:t>
            </a:r>
            <a:endParaRPr lang="en-US" sz="2000" dirty="0" smtClean="0"/>
          </a:p>
          <a:p>
            <a:pPr lvl="1"/>
            <a:r>
              <a:rPr lang="en-US" sz="1600" dirty="0" smtClean="0"/>
              <a:t>Java 1.6 is EOL and 1.6.0.31 has 121 CVEs against it</a:t>
            </a:r>
          </a:p>
          <a:p>
            <a:pPr lvl="1"/>
            <a:r>
              <a:rPr lang="en-US" sz="1600" dirty="0" smtClean="0"/>
              <a:t>1.7.0.25 has no known CVEs</a:t>
            </a:r>
            <a:endParaRPr lang="en-US" sz="1600" dirty="0" smtClean="0"/>
          </a:p>
          <a:p>
            <a:r>
              <a:rPr lang="en-US" sz="2000" dirty="0" err="1" smtClean="0"/>
              <a:t>MySQL</a:t>
            </a:r>
            <a:r>
              <a:rPr lang="en-US" sz="2000" dirty="0" smtClean="0"/>
              <a:t> – 5.5.22 -&gt; 5.5.31</a:t>
            </a:r>
          </a:p>
          <a:p>
            <a:pPr lvl="1"/>
            <a:r>
              <a:rPr lang="en-US" sz="1600" dirty="0" smtClean="0"/>
              <a:t>5.5.22 had 59 CVEs affecting it</a:t>
            </a:r>
          </a:p>
          <a:p>
            <a:pPr lvl="1"/>
            <a:r>
              <a:rPr lang="en-US" sz="1600" dirty="0" smtClean="0"/>
              <a:t>5.5.31 </a:t>
            </a:r>
            <a:r>
              <a:rPr lang="en-US" sz="1600" dirty="0" smtClean="0"/>
              <a:t>has no known CVEs</a:t>
            </a:r>
            <a:endParaRPr lang="en-US" sz="1600" dirty="0" smtClean="0"/>
          </a:p>
          <a:p>
            <a:r>
              <a:rPr lang="en-US" sz="2000" dirty="0" smtClean="0"/>
              <a:t>Tomcat – 7.0.23 -&gt; 7.0.37</a:t>
            </a:r>
          </a:p>
          <a:p>
            <a:pPr lvl="1"/>
            <a:r>
              <a:rPr lang="en-US" sz="1600" dirty="0" smtClean="0"/>
              <a:t>7.0.23 had 11 CVEs affecting it</a:t>
            </a:r>
          </a:p>
          <a:p>
            <a:pPr lvl="1"/>
            <a:r>
              <a:rPr lang="en-US" sz="1600" dirty="0" smtClean="0"/>
              <a:t>7.0.37 currently has none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5BBE0-059C-4EC9-BF8E-7D1075350F74}" type="slidenum">
              <a:rPr lang="en-US" smtClean="0"/>
              <a:pPr>
                <a:defRPr/>
              </a:pPr>
              <a:t>4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3rdparty versions wiki page: </a:t>
            </a:r>
            <a:r>
              <a:rPr lang="en-US" sz="1600" dirty="0" smtClean="0">
                <a:hlinkClick r:id="rId2"/>
              </a:rPr>
              <a:t>http://dxwiki.quantum.com/dxwiki/Security_Updates_for_3rdparty_Components_(StorNext)</a:t>
            </a:r>
            <a:r>
              <a:rPr lang="en-US" sz="1600" dirty="0" smtClean="0"/>
              <a:t> </a:t>
            </a:r>
          </a:p>
          <a:p>
            <a:r>
              <a:rPr lang="en-US" dirty="0" smtClean="0"/>
              <a:t>Main CVE site: </a:t>
            </a:r>
            <a:r>
              <a:rPr lang="en-US" dirty="0" smtClean="0">
                <a:hlinkClick r:id="rId3"/>
              </a:rPr>
              <a:t>http://cve.mitre.org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XML-based list of CVEs broken down by year: </a:t>
            </a:r>
            <a:r>
              <a:rPr lang="en-US" dirty="0" smtClean="0">
                <a:hlinkClick r:id="rId4"/>
              </a:rPr>
              <a:t>http://nvd.nist.gov/download.cfm#CURRENTXML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85BBE0-059C-4EC9-BF8E-7D1075350F74}" type="slidenum">
              <a:rPr lang="en-US" smtClean="0"/>
              <a:pPr>
                <a:defRPr/>
              </a:pPr>
              <a:t>5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2012 Quantum Corporation. Company Confidential. Forward-looking information is based upon multiple assumptions and uncertainties, does not necessarily represent the company’s outlook and is for planning purposes only.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7CF7CE-1A3D-4EDF-A2CA-B7B45B9EE23B}" type="slidenum">
              <a:rPr lang="en-US" smtClean="0"/>
              <a:pPr>
                <a:defRPr/>
              </a:pPr>
              <a:t>6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presentation Templat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Qpresentation Template</Template>
  <TotalTime>1439</TotalTime>
  <Words>551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Qpresentation Template</vt:lpstr>
      <vt:lpstr>Slide 1</vt:lpstr>
      <vt:lpstr>Common Vulnerabilities and Exposures (CVE)</vt:lpstr>
      <vt:lpstr>3rd Party Security Audit Process</vt:lpstr>
      <vt:lpstr>3rd Party Software updates in 4.7.0</vt:lpstr>
      <vt:lpstr>Resources</vt:lpstr>
      <vt:lpstr>Q&amp;A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Audit Results and 3rd Party Software Updates</dc:title>
  <dc:creator>AJ Lewis</dc:creator>
  <cp:keywords>TOI Security</cp:keywords>
  <dc:description>StorNext 4.6/4.7 TOI</dc:description>
  <cp:lastModifiedBy>alewis</cp:lastModifiedBy>
  <cp:revision>57</cp:revision>
  <dcterms:created xsi:type="dcterms:W3CDTF">2013-07-10T15:12:38Z</dcterms:created>
  <dcterms:modified xsi:type="dcterms:W3CDTF">2013-07-18T14:58:38Z</dcterms:modified>
</cp:coreProperties>
</file>