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</p:sldMasterIdLst>
  <p:notesMasterIdLst>
    <p:notesMasterId r:id="rId29"/>
  </p:notesMasterIdLst>
  <p:handoutMasterIdLst>
    <p:handoutMasterId r:id="rId30"/>
  </p:handoutMasterIdLst>
  <p:sldIdLst>
    <p:sldId id="323" r:id="rId2"/>
    <p:sldId id="371" r:id="rId3"/>
    <p:sldId id="373" r:id="rId4"/>
    <p:sldId id="384" r:id="rId5"/>
    <p:sldId id="372" r:id="rId6"/>
    <p:sldId id="379" r:id="rId7"/>
    <p:sldId id="376" r:id="rId8"/>
    <p:sldId id="377" r:id="rId9"/>
    <p:sldId id="390" r:id="rId10"/>
    <p:sldId id="385" r:id="rId11"/>
    <p:sldId id="343" r:id="rId12"/>
    <p:sldId id="350" r:id="rId13"/>
    <p:sldId id="344" r:id="rId14"/>
    <p:sldId id="346" r:id="rId15"/>
    <p:sldId id="356" r:id="rId16"/>
    <p:sldId id="386" r:id="rId17"/>
    <p:sldId id="345" r:id="rId18"/>
    <p:sldId id="362" r:id="rId19"/>
    <p:sldId id="363" r:id="rId20"/>
    <p:sldId id="387" r:id="rId21"/>
    <p:sldId id="330" r:id="rId22"/>
    <p:sldId id="361" r:id="rId23"/>
    <p:sldId id="381" r:id="rId24"/>
    <p:sldId id="329" r:id="rId25"/>
    <p:sldId id="388" r:id="rId26"/>
    <p:sldId id="383" r:id="rId27"/>
    <p:sldId id="389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76BB"/>
    <a:srgbClr val="758087"/>
    <a:srgbClr val="F0F3F7"/>
    <a:srgbClr val="FDFEFF"/>
    <a:srgbClr val="E3E9EF"/>
    <a:srgbClr val="E8EEF1"/>
    <a:srgbClr val="6D9937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17" autoAdjust="0"/>
    <p:restoredTop sz="71403" autoAdjust="0"/>
  </p:normalViewPr>
  <p:slideViewPr>
    <p:cSldViewPr>
      <p:cViewPr>
        <p:scale>
          <a:sx n="50" d="100"/>
          <a:sy n="50" d="100"/>
        </p:scale>
        <p:origin x="-888" y="-23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6" descr="logo_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5" name="Rectangle 7"/>
          <p:cNvSpPr>
            <a:spLocks noChangeArrowheads="1"/>
          </p:cNvSpPr>
          <p:nvPr/>
        </p:nvSpPr>
        <p:spPr bwMode="auto">
          <a:xfrm>
            <a:off x="77893" y="8755724"/>
            <a:ext cx="506306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>
              <a:defRPr/>
            </a:pPr>
            <a:r>
              <a:rPr lang="en-US" sz="600">
                <a:latin typeface="Arial" charset="0"/>
                <a:ea typeface="ＭＳ Ｐゴシック" charset="-128"/>
                <a:cs typeface="+mn-cs"/>
              </a:rPr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z="600">
                <a:latin typeface="Arial" charset="0"/>
                <a:ea typeface="ＭＳ Ｐゴシック" charset="-128"/>
                <a:cs typeface="+mn-cs"/>
              </a:rPr>
              <a:t>’</a:t>
            </a:r>
            <a:r>
              <a:rPr lang="en-US" altLang="ja-JP" sz="600">
                <a:latin typeface="Arial" charset="0"/>
                <a:ea typeface="ＭＳ Ｐゴシック" charset="-128"/>
                <a:cs typeface="+mn-cs"/>
              </a:rPr>
              <a:t>s outlook and is for planning purposes only.</a:t>
            </a:r>
            <a:endParaRPr lang="en-US" sz="600"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28676" name="Rectangle 8"/>
          <p:cNvSpPr>
            <a:spLocks noChangeArrowheads="1"/>
          </p:cNvSpPr>
          <p:nvPr/>
        </p:nvSpPr>
        <p:spPr bwMode="auto">
          <a:xfrm>
            <a:off x="5452534" y="8754110"/>
            <a:ext cx="1556244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>
              <a:defRPr/>
            </a:pPr>
            <a:fld id="{E665A698-AA53-4C62-AEF1-10BCEDD7FA65}" type="slidenum">
              <a:rPr lang="en-US" sz="1200">
                <a:latin typeface="Arial" charset="0"/>
                <a:ea typeface="ＭＳ Ｐゴシック" charset="-128"/>
                <a:cs typeface="+mn-cs"/>
              </a:rPr>
              <a:pPr algn="r">
                <a:defRPr/>
              </a:pPr>
              <a:t>‹#›</a:t>
            </a:fld>
            <a:endParaRPr lang="en-US" sz="1200">
              <a:latin typeface="Arial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4934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7893" y="8754110"/>
            <a:ext cx="5063067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6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/>
              <a:t>’</a:t>
            </a:r>
            <a:r>
              <a:rPr lang="en-US" altLang="ja-JP"/>
              <a:t>s outlook and is for planning purposes only.</a:t>
            </a: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52534" y="8754110"/>
            <a:ext cx="1556244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AACEE38-D4CD-4504-9C73-B6C76D995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5366" name="Picture 8" descr="logo_bl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56694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Currently, all retrieve requests are added to the tail of a FIFO queue of</a:t>
            </a:r>
          </a:p>
          <a:p>
            <a:r>
              <a:rPr lang="en-US" dirty="0"/>
              <a:t>requests with matching internal priorities (originating from </a:t>
            </a:r>
            <a:r>
              <a:rPr lang="en-US" dirty="0" err="1"/>
              <a:t>pri.config</a:t>
            </a:r>
            <a:r>
              <a:rPr lang="en-US" dirty="0"/>
              <a:t>).</a:t>
            </a:r>
          </a:p>
          <a:p>
            <a:r>
              <a:rPr lang="en-US" dirty="0"/>
              <a:t>Ordering by media identifier and media position is only done within</a:t>
            </a:r>
          </a:p>
          <a:p>
            <a:r>
              <a:rPr lang="en-US" dirty="0"/>
              <a:t>a single retrieve request that processes multiple files.  It is not done</a:t>
            </a:r>
          </a:p>
          <a:p>
            <a:r>
              <a:rPr lang="en-US" dirty="0"/>
              <a:t>amongst different retrieve requests.  The following changes will be made: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o) Enhance the TSM request queue insertion algorithm for retrieve requests</a:t>
            </a:r>
          </a:p>
          <a:p>
            <a:r>
              <a:rPr lang="en-US" dirty="0"/>
              <a:t>such that new or reprioritized retrieve requests are inserted in the queue</a:t>
            </a:r>
          </a:p>
          <a:p>
            <a:r>
              <a:rPr lang="en-US" dirty="0"/>
              <a:t>based on priority, media identifier, and media position.  This will group</a:t>
            </a:r>
          </a:p>
          <a:p>
            <a:r>
              <a:rPr lang="en-US" dirty="0"/>
              <a:t>requests of the same priority by media identifier and will order them by</a:t>
            </a:r>
          </a:p>
          <a:p>
            <a:r>
              <a:rPr lang="en-US" dirty="0"/>
              <a:t>media position in an effort to reduce tape mounts and positioning.  This</a:t>
            </a:r>
          </a:p>
          <a:p>
            <a:r>
              <a:rPr lang="en-US" dirty="0"/>
              <a:t>will not be done for requests that have reached the configured </a:t>
            </a:r>
            <a:r>
              <a:rPr lang="en-US" dirty="0" err="1"/>
              <a:t>pri.config</a:t>
            </a:r>
            <a:endParaRPr lang="en-US" dirty="0"/>
          </a:p>
          <a:p>
            <a:r>
              <a:rPr lang="en-US" dirty="0"/>
              <a:t>maximum priority in order to avoid starvation of requests.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o) Add a new option to </a:t>
            </a:r>
            <a:r>
              <a:rPr lang="en-US" dirty="0" err="1"/>
              <a:t>fsretrieve</a:t>
            </a:r>
            <a:r>
              <a:rPr lang="en-US" dirty="0"/>
              <a:t> -p (i.e. priority) to give this request</a:t>
            </a:r>
          </a:p>
          <a:p>
            <a:r>
              <a:rPr lang="en-US" dirty="0"/>
              <a:t>priority over all other retrieve requests in the TSM request queue.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o) Modify </a:t>
            </a:r>
            <a:r>
              <a:rPr lang="en-US" dirty="0" err="1"/>
              <a:t>fsqueue</a:t>
            </a:r>
            <a:r>
              <a:rPr lang="en-US" dirty="0"/>
              <a:t> output so it identifies the top-of-queue retrieve requests</a:t>
            </a:r>
          </a:p>
          <a:p>
            <a:r>
              <a:rPr lang="en-US" dirty="0"/>
              <a:t>from the normal retrieve requests.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o) Add a retrieve queue placement optimization feature true/false configurable</a:t>
            </a:r>
          </a:p>
          <a:p>
            <a:r>
              <a:rPr lang="en-US" dirty="0"/>
              <a:t>with default=true to the 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adic</a:t>
            </a:r>
            <a:r>
              <a:rPr lang="en-US" dirty="0"/>
              <a:t>/TSM/</a:t>
            </a:r>
            <a:r>
              <a:rPr lang="en-US" dirty="0" err="1"/>
              <a:t>config</a:t>
            </a:r>
            <a:r>
              <a:rPr lang="en-US" dirty="0"/>
              <a:t>/</a:t>
            </a:r>
            <a:r>
              <a:rPr lang="en-US" dirty="0" err="1"/>
              <a:t>fs_sysparm</a:t>
            </a:r>
            <a:r>
              <a:rPr lang="en-US" dirty="0"/>
              <a:t> file.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o) Increase the default age time for reprioritization of certain requests in</a:t>
            </a:r>
          </a:p>
          <a:p>
            <a:r>
              <a:rPr lang="en-US" dirty="0"/>
              <a:t>the resource request prioritization configuration file</a:t>
            </a:r>
          </a:p>
          <a:p>
            <a:r>
              <a:rPr lang="en-US" dirty="0"/>
              <a:t>/</a:t>
            </a:r>
            <a:r>
              <a:rPr lang="en-US" dirty="0" err="1"/>
              <a:t>usr</a:t>
            </a:r>
            <a:r>
              <a:rPr lang="en-US" dirty="0"/>
              <a:t>/</a:t>
            </a:r>
            <a:r>
              <a:rPr lang="en-US" dirty="0" err="1"/>
              <a:t>adic</a:t>
            </a:r>
            <a:r>
              <a:rPr lang="en-US" dirty="0"/>
              <a:t>/TSM/</a:t>
            </a:r>
            <a:r>
              <a:rPr lang="en-US" dirty="0" err="1"/>
              <a:t>config</a:t>
            </a:r>
            <a:r>
              <a:rPr lang="en-US" dirty="0"/>
              <a:t>/</a:t>
            </a:r>
            <a:r>
              <a:rPr lang="en-US" dirty="0" err="1"/>
              <a:t>pri.config</a:t>
            </a:r>
            <a:r>
              <a:rPr lang="en-US" dirty="0"/>
              <a:t>.</a:t>
            </a:r>
          </a:p>
          <a:p>
            <a:r>
              <a:rPr lang="en-US" dirty="0"/>
              <a:t>This will allow more time for requests to benefit from retrieve queue</a:t>
            </a:r>
          </a:p>
          <a:p>
            <a:r>
              <a:rPr lang="en-US" dirty="0"/>
              <a:t>optimizations.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NEW </a:t>
            </a:r>
            <a:r>
              <a:rPr lang="en-US" dirty="0" err="1"/>
              <a:t>pri.config</a:t>
            </a:r>
            <a:r>
              <a:rPr lang="en-US" dirty="0"/>
              <a:t>:</a:t>
            </a:r>
          </a:p>
          <a:p>
            <a:r>
              <a:rPr lang="en-US" dirty="0"/>
              <a:t>4 :  6 :  4 : 20   (</a:t>
            </a:r>
            <a:r>
              <a:rPr lang="en-US" dirty="0" err="1"/>
              <a:t>bmap</a:t>
            </a:r>
            <a:r>
              <a:rPr lang="en-US" dirty="0"/>
              <a:t> and command line retrieves)</a:t>
            </a:r>
          </a:p>
          <a:p>
            <a:r>
              <a:rPr lang="en-US" dirty="0"/>
              <a:t>5 :  8 :  6 : 20   (direct to tape stores and retrieves)</a:t>
            </a:r>
          </a:p>
          <a:p>
            <a:r>
              <a:rPr lang="en-US" dirty="0"/>
              <a:t>6 : 10 :  6 : 25   (command line stores)</a:t>
            </a:r>
          </a:p>
          <a:p>
            <a:r>
              <a:rPr lang="en-US" dirty="0"/>
              <a:t>7 : 12 :  6 : 25   (policy stores)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OLD </a:t>
            </a:r>
            <a:r>
              <a:rPr lang="en-US" dirty="0" err="1"/>
              <a:t>pri.config</a:t>
            </a:r>
            <a:r>
              <a:rPr lang="en-US" dirty="0"/>
              <a:t>:</a:t>
            </a:r>
          </a:p>
          <a:p>
            <a:r>
              <a:rPr lang="en-US" dirty="0"/>
              <a:t>4 :  6 :  4 : 5</a:t>
            </a:r>
          </a:p>
          <a:p>
            <a:r>
              <a:rPr lang="en-US" dirty="0"/>
              <a:t>5 :  8 :  6 : 10</a:t>
            </a:r>
          </a:p>
          <a:p>
            <a:r>
              <a:rPr lang="en-US" dirty="0"/>
              <a:t>6 : 10 :  6 : 20</a:t>
            </a:r>
          </a:p>
          <a:p>
            <a:r>
              <a:rPr lang="en-US" dirty="0"/>
              <a:t>7 : 12 :  6 : 20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ACEE38-D4CD-4504-9C73-B6C76D9955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4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There are 3 main pieces to the Turner configuration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Side A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Side B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Workers on clients – these are shared by both sides</a:t>
            </a:r>
          </a:p>
          <a:p>
            <a:pPr marL="171450" lvl="0" indent="-171450">
              <a:buFontTx/>
              <a:buChar char="-"/>
            </a:pPr>
            <a:r>
              <a:rPr lang="en-US" baseline="0" dirty="0" smtClean="0"/>
              <a:t>Each side is autonomous, yet all disks are cross mounted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ACEE38-D4CD-4504-9C73-B6C76D9955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988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Requests come from MAS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Information about the job is placed in the </a:t>
            </a:r>
            <a:r>
              <a:rPr lang="en-US" dirty="0" err="1" smtClean="0"/>
              <a:t>mysql</a:t>
            </a:r>
            <a:r>
              <a:rPr lang="en-US" baseline="0" dirty="0" smtClean="0"/>
              <a:t> database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Job goes on queue for job manager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Job manager reads </a:t>
            </a:r>
            <a:r>
              <a:rPr lang="en-US" baseline="0" dirty="0" err="1" smtClean="0"/>
              <a:t>mysql</a:t>
            </a:r>
            <a:r>
              <a:rPr lang="en-US" baseline="0" dirty="0" smtClean="0"/>
              <a:t> database entry to determine what work is to be done and put individual work requests on worker queues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Workers pull from their queue, read </a:t>
            </a:r>
            <a:r>
              <a:rPr lang="en-US" baseline="0" dirty="0" err="1" smtClean="0"/>
              <a:t>mysql</a:t>
            </a:r>
            <a:r>
              <a:rPr lang="en-US" baseline="0" dirty="0" smtClean="0"/>
              <a:t> database for job details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Workers update </a:t>
            </a:r>
            <a:r>
              <a:rPr lang="en-US" baseline="0" dirty="0" err="1" smtClean="0"/>
              <a:t>mysql</a:t>
            </a:r>
            <a:r>
              <a:rPr lang="en-US" baseline="0" dirty="0" smtClean="0"/>
              <a:t> database with status and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2010 Quantum Corporation. Company Confidential. Forward-looking information is based upon multiple assumptions and uncertainties, does not necessarily represent the company</a:t>
            </a:r>
            <a:r>
              <a:rPr lang="ja-JP" altLang="en-US" smtClean="0"/>
              <a:t>’</a:t>
            </a:r>
            <a:r>
              <a:rPr lang="en-US" altLang="ja-JP" smtClean="0"/>
              <a:t>s outlook and is for planning purposes only.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ACEE38-D4CD-4504-9C73-B6C76D99554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852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latin typeface="Arial" charset="0"/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latin typeface="Arial" charset="0"/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latin typeface="Arial" charset="0"/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latin typeface="Arial" charset="0"/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latin typeface="Arial" charset="0"/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latin typeface="Arial" charset="0"/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F4682-E96C-42A0-8C0E-3E0739300E14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18753-681B-4088-8028-1EDD7E0B70D3}" type="slidenum">
              <a:rPr/>
              <a:pPr>
                <a:defRPr/>
              </a:pPr>
              <a:t>‹#›</a:t>
            </a:fld>
            <a:endParaRPr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 userDrawn="1"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A7ECE503-3DC1-47CD-B44C-DCE35F884724}" type="slidenum">
              <a:rPr/>
              <a:pPr>
                <a:defRPr/>
              </a:pPr>
              <a:t>‹#›</a:t>
            </a:fld>
            <a:endParaRPr dirty="0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latin typeface="Arial" charset="0"/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0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31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Arial" pitchFamily="34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914400" y="4114800"/>
            <a:ext cx="3657600" cy="457200"/>
          </a:xfrm>
        </p:spPr>
        <p:txBody>
          <a:bodyPr anchor="ctr"/>
          <a:lstStyle/>
          <a:p>
            <a:pPr>
              <a:defRPr/>
            </a:pPr>
            <a:r>
              <a:rPr sz="2400" dirty="0" smtClean="0">
                <a:solidFill>
                  <a:schemeClr val="bg1"/>
                </a:solidFill>
                <a:latin typeface="Arial" charset="0"/>
                <a:ea typeface="ＭＳ Ｐゴシック"/>
                <a:cs typeface="Arial" charset="0"/>
              </a:rPr>
              <a:t>Patti Langer</a:t>
            </a:r>
            <a:endParaRPr sz="2400" dirty="0">
              <a:solidFill>
                <a:schemeClr val="bg1"/>
              </a:solidFill>
              <a:latin typeface="Arial" charset="0"/>
              <a:ea typeface="ＭＳ Ｐゴシック"/>
              <a:cs typeface="Arial" charset="0"/>
            </a:endParaRPr>
          </a:p>
        </p:txBody>
      </p:sp>
      <p:sp>
        <p:nvSpPr>
          <p:cNvPr id="17410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4419600" y="4144963"/>
            <a:ext cx="2438400" cy="396875"/>
          </a:xfrm>
        </p:spPr>
        <p:txBody>
          <a:bodyPr anchor="ctr"/>
          <a:lstStyle/>
          <a:p>
            <a:pPr algn="r"/>
            <a:r>
              <a:rPr sz="2000" b="1" dirty="0" smtClean="0">
                <a:solidFill>
                  <a:schemeClr val="bg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rPr>
              <a:t>July 2013</a:t>
            </a:r>
            <a:endParaRPr sz="2000" b="1" dirty="0">
              <a:solidFill>
                <a:schemeClr val="bg1"/>
              </a:solidFill>
              <a:latin typeface="Arial" pitchFamily="34" charset="0"/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942975" y="2895600"/>
            <a:ext cx="7315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4400" dirty="0" smtClean="0">
                <a:solidFill>
                  <a:schemeClr val="bg1"/>
                </a:solidFill>
              </a:rPr>
              <a:t>4.7 TOI</a:t>
            </a:r>
          </a:p>
          <a:p>
            <a:r>
              <a:rPr lang="en-US" sz="4400" dirty="0" smtClean="0">
                <a:solidFill>
                  <a:schemeClr val="bg1"/>
                </a:solidFill>
              </a:rPr>
              <a:t>Custom Engineering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err="1" smtClean="0">
                <a:ea typeface="ＭＳ Ｐゴシック" pitchFamily="34" charset="-128"/>
              </a:rPr>
              <a:t>StorNext</a:t>
            </a:r>
            <a:r>
              <a:rPr lang="en-US" sz="3600" dirty="0" smtClean="0">
                <a:ea typeface="ＭＳ Ｐゴシック" pitchFamily="34" charset="-128"/>
              </a:rPr>
              <a:t> MAS Agent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9" y="11430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Overview</a:t>
            </a:r>
          </a:p>
          <a:p>
            <a:r>
              <a:rPr lang="en-US" b="1" dirty="0" smtClean="0">
                <a:solidFill>
                  <a:schemeClr val="tx1"/>
                </a:solidFill>
                <a:ea typeface="ＭＳ Ｐゴシック" pitchFamily="34" charset="-128"/>
              </a:rPr>
              <a:t>MAS - </a:t>
            </a:r>
            <a:r>
              <a:rPr lang="en-US" b="1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b="1" dirty="0" smtClean="0">
                <a:solidFill>
                  <a:schemeClr val="tx1"/>
                </a:solidFill>
                <a:ea typeface="ＭＳ Ｐゴシック" pitchFamily="34" charset="-128"/>
              </a:rPr>
              <a:t> Integration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Turner Configuration and Operations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Agent software overview</a:t>
            </a:r>
          </a:p>
          <a:p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5"/>
          <p:cNvSpPr>
            <a:spLocks noGrp="1"/>
          </p:cNvSpPr>
          <p:nvPr>
            <p:ph type="title" idx="4294967295"/>
          </p:nvPr>
        </p:nvSpPr>
        <p:spPr>
          <a:xfrm>
            <a:off x="179388" y="247650"/>
            <a:ext cx="8255000" cy="639763"/>
          </a:xfrm>
        </p:spPr>
        <p:txBody>
          <a:bodyPr/>
          <a:lstStyle/>
          <a:p>
            <a:r>
              <a:rPr sz="3600" dirty="0" smtClean="0">
                <a:ea typeface="ＭＳ Ｐゴシック" pitchFamily="34" charset="-128"/>
              </a:rPr>
              <a:t>MAS and </a:t>
            </a:r>
            <a:r>
              <a:rPr sz="3600" dirty="0" err="1" smtClean="0">
                <a:ea typeface="ＭＳ Ｐゴシック" pitchFamily="34" charset="-128"/>
              </a:rPr>
              <a:t>StorNext</a:t>
            </a:r>
            <a:r>
              <a:rPr sz="3600" dirty="0" smtClean="0">
                <a:ea typeface="ＭＳ Ｐゴシック" pitchFamily="34" charset="-128"/>
              </a:rPr>
              <a:t> Integration</a:t>
            </a:r>
          </a:p>
        </p:txBody>
      </p:sp>
      <p:sp>
        <p:nvSpPr>
          <p:cNvPr id="15364" name="Slide Number Placeholder 11"/>
          <p:cNvSpPr txBox="1">
            <a:spLocks noGrp="1"/>
          </p:cNvSpPr>
          <p:nvPr/>
        </p:nvSpPr>
        <p:spPr bwMode="auto"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040DC358-0E3B-47F2-85C4-FE295FDCBA71}" type="slidenum">
              <a:rPr lang="en-US" sz="1000">
                <a:solidFill>
                  <a:srgbClr val="0DB6EC"/>
                </a:solidFill>
                <a:latin typeface="Arial" charset="0"/>
                <a:cs typeface="+mn-cs"/>
              </a:rPr>
              <a:pPr>
                <a:defRPr/>
              </a:pPr>
              <a:t>11</a:t>
            </a:fld>
            <a:endParaRPr lang="en-US" sz="1000">
              <a:solidFill>
                <a:srgbClr val="0DB6EC"/>
              </a:solidFill>
              <a:latin typeface="Arial" charset="0"/>
              <a:cs typeface="+mn-cs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914400" y="1600200"/>
            <a:ext cx="1371600" cy="914400"/>
          </a:xfrm>
          <a:prstGeom prst="rect">
            <a:avLst/>
          </a:prstGeom>
          <a:solidFill>
            <a:srgbClr val="EAEAEA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 smtClean="0"/>
              <a:t>Harmonic</a:t>
            </a:r>
          </a:p>
          <a:p>
            <a:pPr algn="ctr"/>
            <a:r>
              <a:rPr lang="en-US" b="1" dirty="0" smtClean="0"/>
              <a:t>MAS</a:t>
            </a:r>
            <a:endParaRPr lang="en-US" b="1" dirty="0"/>
          </a:p>
        </p:txBody>
      </p:sp>
      <p:sp>
        <p:nvSpPr>
          <p:cNvPr id="27652" name="Rectangle 8"/>
          <p:cNvSpPr>
            <a:spLocks noChangeArrowheads="1"/>
          </p:cNvSpPr>
          <p:nvPr/>
        </p:nvSpPr>
        <p:spPr bwMode="auto">
          <a:xfrm>
            <a:off x="6858000" y="16002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Media</a:t>
            </a:r>
          </a:p>
          <a:p>
            <a:pPr algn="ctr"/>
            <a:r>
              <a:rPr lang="en-US"/>
              <a:t>Grid</a:t>
            </a:r>
          </a:p>
        </p:txBody>
      </p:sp>
      <p:sp>
        <p:nvSpPr>
          <p:cNvPr id="27653" name="Rectangle 10"/>
          <p:cNvSpPr>
            <a:spLocks noChangeArrowheads="1"/>
          </p:cNvSpPr>
          <p:nvPr/>
        </p:nvSpPr>
        <p:spPr bwMode="auto">
          <a:xfrm>
            <a:off x="68580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AIR</a:t>
            </a:r>
          </a:p>
          <a:p>
            <a:pPr algn="ctr"/>
            <a:r>
              <a:rPr lang="en-US"/>
              <a:t>Servers</a:t>
            </a:r>
          </a:p>
        </p:txBody>
      </p:sp>
      <p:sp>
        <p:nvSpPr>
          <p:cNvPr id="27654" name="Rectangle 11"/>
          <p:cNvSpPr>
            <a:spLocks noChangeArrowheads="1"/>
          </p:cNvSpPr>
          <p:nvPr/>
        </p:nvSpPr>
        <p:spPr bwMode="auto">
          <a:xfrm>
            <a:off x="3657600" y="1600200"/>
            <a:ext cx="1371600" cy="914400"/>
          </a:xfrm>
          <a:prstGeom prst="rect">
            <a:avLst/>
          </a:prstGeom>
          <a:solidFill>
            <a:srgbClr val="EAEAEA"/>
          </a:solidFill>
          <a:ln w="76200">
            <a:solidFill>
              <a:schemeClr val="tx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/>
              <a:t>StorNext</a:t>
            </a:r>
          </a:p>
          <a:p>
            <a:pPr algn="ctr"/>
            <a:r>
              <a:rPr lang="en-US" b="1"/>
              <a:t>Archive</a:t>
            </a:r>
          </a:p>
        </p:txBody>
      </p:sp>
      <p:sp>
        <p:nvSpPr>
          <p:cNvPr id="27655" name="Line 10"/>
          <p:cNvSpPr>
            <a:spLocks noChangeShapeType="1"/>
          </p:cNvSpPr>
          <p:nvPr/>
        </p:nvSpPr>
        <p:spPr bwMode="auto">
          <a:xfrm flipV="1">
            <a:off x="2286000" y="20574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56" name="Text Box 11"/>
          <p:cNvSpPr txBox="1">
            <a:spLocks noChangeArrowheads="1"/>
          </p:cNvSpPr>
          <p:nvPr/>
        </p:nvSpPr>
        <p:spPr bwMode="auto">
          <a:xfrm>
            <a:off x="1371600" y="2628900"/>
            <a:ext cx="32004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Archive, pre-stage,</a:t>
            </a:r>
            <a:br>
              <a:rPr lang="en-US" sz="1400"/>
            </a:br>
            <a:r>
              <a:rPr lang="en-US" sz="1400"/>
              <a:t>and restore commands</a:t>
            </a:r>
          </a:p>
        </p:txBody>
      </p:sp>
      <p:sp>
        <p:nvSpPr>
          <p:cNvPr id="27657" name="Line 18"/>
          <p:cNvSpPr>
            <a:spLocks noChangeShapeType="1"/>
          </p:cNvSpPr>
          <p:nvPr/>
        </p:nvSpPr>
        <p:spPr bwMode="auto">
          <a:xfrm flipH="1" flipV="1">
            <a:off x="5029200" y="2057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58" name="Line 20"/>
          <p:cNvSpPr>
            <a:spLocks noChangeShapeType="1"/>
          </p:cNvSpPr>
          <p:nvPr/>
        </p:nvSpPr>
        <p:spPr bwMode="auto">
          <a:xfrm flipV="1">
            <a:off x="4343400" y="2514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9" name="Line 23"/>
          <p:cNvSpPr>
            <a:spLocks noChangeShapeType="1"/>
          </p:cNvSpPr>
          <p:nvPr/>
        </p:nvSpPr>
        <p:spPr bwMode="auto">
          <a:xfrm>
            <a:off x="4343400" y="3429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60" name="Text Box 25"/>
          <p:cNvSpPr txBox="1">
            <a:spLocks noChangeArrowheads="1"/>
          </p:cNvSpPr>
          <p:nvPr/>
        </p:nvSpPr>
        <p:spPr bwMode="auto">
          <a:xfrm>
            <a:off x="5486400" y="3170238"/>
            <a:ext cx="9144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FTP</a:t>
            </a:r>
            <a:br>
              <a:rPr lang="en-US" sz="1400"/>
            </a:br>
            <a:r>
              <a:rPr lang="en-US" sz="1400"/>
              <a:t>out</a:t>
            </a:r>
          </a:p>
        </p:txBody>
      </p:sp>
      <p:sp>
        <p:nvSpPr>
          <p:cNvPr id="27661" name="Text Box 26"/>
          <p:cNvSpPr txBox="1">
            <a:spLocks noChangeArrowheads="1"/>
          </p:cNvSpPr>
          <p:nvPr/>
        </p:nvSpPr>
        <p:spPr bwMode="auto">
          <a:xfrm>
            <a:off x="2514600" y="1828800"/>
            <a:ext cx="8001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Control</a:t>
            </a:r>
            <a:br>
              <a:rPr lang="en-US" sz="1400"/>
            </a:br>
            <a:r>
              <a:rPr lang="en-US" sz="1400"/>
              <a:t>cmds</a:t>
            </a:r>
          </a:p>
        </p:txBody>
      </p:sp>
      <p:sp>
        <p:nvSpPr>
          <p:cNvPr id="27662" name="Content Placeholder 6"/>
          <p:cNvSpPr>
            <a:spLocks/>
          </p:cNvSpPr>
          <p:nvPr/>
        </p:nvSpPr>
        <p:spPr bwMode="auto">
          <a:xfrm>
            <a:off x="857250" y="4686300"/>
            <a:ext cx="74295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MAS sends requests to the </a:t>
            </a:r>
            <a:r>
              <a:rPr lang="en-US" sz="2400" dirty="0" smtClean="0"/>
              <a:t>Archive via HTTP</a:t>
            </a:r>
            <a:endParaRPr lang="en-US" sz="2400" dirty="0"/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err="1"/>
              <a:t>StorNext</a:t>
            </a:r>
            <a:r>
              <a:rPr lang="en-US" sz="2400" dirty="0"/>
              <a:t> FTPs files between various </a:t>
            </a:r>
            <a:r>
              <a:rPr lang="en-US" sz="2400" dirty="0" smtClean="0"/>
              <a:t>systems</a:t>
            </a:r>
            <a:endParaRPr lang="en-US" sz="2400" dirty="0"/>
          </a:p>
        </p:txBody>
      </p:sp>
      <p:sp>
        <p:nvSpPr>
          <p:cNvPr id="27663" name="Text Box 24"/>
          <p:cNvSpPr txBox="1">
            <a:spLocks noChangeArrowheads="1"/>
          </p:cNvSpPr>
          <p:nvPr/>
        </p:nvSpPr>
        <p:spPr bwMode="auto">
          <a:xfrm>
            <a:off x="5486400" y="1828800"/>
            <a:ext cx="9144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FTP in</a:t>
            </a:r>
            <a:br>
              <a:rPr lang="en-US" sz="1400"/>
            </a:br>
            <a:r>
              <a:rPr lang="en-US" sz="1400"/>
              <a:t>and out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314700" y="1143000"/>
            <a:ext cx="3238500" cy="31242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5"/>
          <p:cNvSpPr>
            <a:spLocks noGrp="1"/>
          </p:cNvSpPr>
          <p:nvPr>
            <p:ph type="title" idx="4294967295"/>
          </p:nvPr>
        </p:nvSpPr>
        <p:spPr>
          <a:xfrm>
            <a:off x="179388" y="247650"/>
            <a:ext cx="8812212" cy="639763"/>
          </a:xfrm>
        </p:spPr>
        <p:txBody>
          <a:bodyPr/>
          <a:lstStyle/>
          <a:p>
            <a:r>
              <a:rPr sz="3600" dirty="0" smtClean="0">
                <a:ea typeface="ＭＳ Ｐゴシック" pitchFamily="34" charset="-128"/>
              </a:rPr>
              <a:t>MAS Issues Three Requests</a:t>
            </a:r>
          </a:p>
        </p:txBody>
      </p:sp>
      <p:sp>
        <p:nvSpPr>
          <p:cNvPr id="15364" name="Slide Number Placeholder 11"/>
          <p:cNvSpPr txBox="1">
            <a:spLocks noGrp="1"/>
          </p:cNvSpPr>
          <p:nvPr/>
        </p:nvSpPr>
        <p:spPr bwMode="auto"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943656B-4CA2-4D28-AEA9-DA7A7068D6CC}" type="slidenum">
              <a:rPr lang="en-US" sz="1000">
                <a:solidFill>
                  <a:srgbClr val="0DB6EC"/>
                </a:solidFill>
                <a:latin typeface="Arial" charset="0"/>
                <a:cs typeface="+mn-cs"/>
              </a:rPr>
              <a:pPr>
                <a:defRPr/>
              </a:pPr>
              <a:t>12</a:t>
            </a:fld>
            <a:endParaRPr lang="en-US" sz="1000">
              <a:solidFill>
                <a:srgbClr val="0DB6EC"/>
              </a:solidFill>
              <a:latin typeface="Arial" charset="0"/>
              <a:cs typeface="+mn-cs"/>
            </a:endParaRPr>
          </a:p>
        </p:txBody>
      </p:sp>
      <p:sp>
        <p:nvSpPr>
          <p:cNvPr id="28675" name="Content Placeholder 6"/>
          <p:cNvSpPr>
            <a:spLocks/>
          </p:cNvSpPr>
          <p:nvPr/>
        </p:nvSpPr>
        <p:spPr bwMode="auto">
          <a:xfrm>
            <a:off x="571500" y="1143000"/>
            <a:ext cx="8115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Archive</a:t>
            </a:r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FTP files from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storage to </a:t>
            </a:r>
            <a:r>
              <a:rPr lang="en-US" sz="2000" dirty="0" err="1"/>
              <a:t>StorNext</a:t>
            </a:r>
            <a:endParaRPr lang="en-US" sz="2000" dirty="0"/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Replicate files to other side</a:t>
            </a:r>
            <a:endParaRPr lang="en-US" sz="2000" dirty="0"/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Storage Manager archives files to tape based on policy</a:t>
            </a:r>
            <a:endParaRPr lang="en-US" sz="2000" dirty="0"/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Pre-stage</a:t>
            </a:r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Retrieve files from tape to disk (if necessary)</a:t>
            </a:r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Copy files to other side</a:t>
            </a:r>
            <a:endParaRPr lang="en-US" sz="2000" dirty="0"/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Restore</a:t>
            </a:r>
          </a:p>
          <a:p>
            <a:pPr marL="742950" lvl="1" indent="-28575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FTP files from </a:t>
            </a:r>
            <a:r>
              <a:rPr lang="en-US" sz="2000" dirty="0" err="1"/>
              <a:t>StorNext</a:t>
            </a:r>
            <a:r>
              <a:rPr lang="en-US" sz="2000" dirty="0"/>
              <a:t> to </a:t>
            </a:r>
            <a:r>
              <a:rPr lang="en-US" sz="2000" dirty="0" smtClean="0"/>
              <a:t>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party storage</a:t>
            </a:r>
            <a:endParaRPr lang="en-US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Archive Request </a:t>
            </a:r>
            <a:r>
              <a:rPr sz="3600" dirty="0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29698" name="Content Placeholder 6"/>
          <p:cNvSpPr>
            <a:spLocks/>
          </p:cNvSpPr>
          <p:nvPr/>
        </p:nvSpPr>
        <p:spPr bwMode="auto">
          <a:xfrm>
            <a:off x="304800" y="4686300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Files from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storage placed </a:t>
            </a:r>
            <a:r>
              <a:rPr lang="en-US" sz="2400" dirty="0"/>
              <a:t>on Side A managed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Files are </a:t>
            </a:r>
            <a:r>
              <a:rPr lang="en-US" sz="2400" dirty="0" smtClean="0"/>
              <a:t>replicated to </a:t>
            </a:r>
            <a:r>
              <a:rPr lang="en-US" sz="2400" dirty="0"/>
              <a:t>Side B managed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Files are on </a:t>
            </a:r>
            <a:r>
              <a:rPr lang="en-US" sz="2400" dirty="0" smtClean="0"/>
              <a:t>both sides </a:t>
            </a:r>
            <a:r>
              <a:rPr lang="en-US" sz="2400" dirty="0"/>
              <a:t>for redundancy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Policy </a:t>
            </a:r>
            <a:r>
              <a:rPr lang="en-US" sz="2400" dirty="0" smtClean="0"/>
              <a:t>eventually </a:t>
            </a:r>
            <a:r>
              <a:rPr lang="en-US" sz="2400" dirty="0"/>
              <a:t>backs up files to tape</a:t>
            </a:r>
          </a:p>
        </p:txBody>
      </p:sp>
      <p:sp>
        <p:nvSpPr>
          <p:cNvPr id="29699" name="Rectangle 5"/>
          <p:cNvSpPr>
            <a:spLocks noChangeArrowheads="1"/>
          </p:cNvSpPr>
          <p:nvPr/>
        </p:nvSpPr>
        <p:spPr bwMode="auto">
          <a:xfrm>
            <a:off x="1371600" y="19431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A – HA pair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5029200" y="19431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B – HA pair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371600" y="2857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A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5029200" y="2857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A</a:t>
            </a:r>
            <a:endParaRPr lang="en-US" sz="1600" dirty="0"/>
          </a:p>
        </p:txBody>
      </p:sp>
      <p:sp>
        <p:nvSpPr>
          <p:cNvPr id="29703" name="Rectangle 5"/>
          <p:cNvSpPr>
            <a:spLocks noChangeArrowheads="1"/>
          </p:cNvSpPr>
          <p:nvPr/>
        </p:nvSpPr>
        <p:spPr bwMode="auto">
          <a:xfrm>
            <a:off x="6400800" y="2857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B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29704" name="Rectangle 5"/>
          <p:cNvSpPr>
            <a:spLocks noChangeArrowheads="1"/>
          </p:cNvSpPr>
          <p:nvPr/>
        </p:nvSpPr>
        <p:spPr bwMode="auto">
          <a:xfrm>
            <a:off x="2743200" y="28575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B</a:t>
            </a:r>
            <a:endParaRPr lang="en-US" sz="1600" dirty="0"/>
          </a:p>
        </p:txBody>
      </p:sp>
      <p:sp>
        <p:nvSpPr>
          <p:cNvPr id="29705" name="Oval 59"/>
          <p:cNvSpPr>
            <a:spLocks noChangeArrowheads="1"/>
          </p:cNvSpPr>
          <p:nvPr/>
        </p:nvSpPr>
        <p:spPr bwMode="auto">
          <a:xfrm>
            <a:off x="1828800" y="42291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Tape</a:t>
            </a:r>
          </a:p>
        </p:txBody>
      </p:sp>
      <p:sp>
        <p:nvSpPr>
          <p:cNvPr id="29706" name="Text Box 71"/>
          <p:cNvSpPr txBox="1">
            <a:spLocks noChangeArrowheads="1"/>
          </p:cNvSpPr>
          <p:nvPr/>
        </p:nvSpPr>
        <p:spPr bwMode="auto">
          <a:xfrm>
            <a:off x="914400" y="11430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Archive request from MAS – round-robin to sides A and B</a:t>
            </a:r>
          </a:p>
        </p:txBody>
      </p:sp>
      <p:sp>
        <p:nvSpPr>
          <p:cNvPr id="29707" name="Line 72"/>
          <p:cNvSpPr>
            <a:spLocks noChangeShapeType="1"/>
          </p:cNvSpPr>
          <p:nvPr/>
        </p:nvSpPr>
        <p:spPr bwMode="auto">
          <a:xfrm>
            <a:off x="2743200" y="14859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08" name="Line 73"/>
          <p:cNvSpPr>
            <a:spLocks noChangeShapeType="1"/>
          </p:cNvSpPr>
          <p:nvPr/>
        </p:nvSpPr>
        <p:spPr bwMode="auto">
          <a:xfrm>
            <a:off x="2057400" y="24003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09" name="Line 74"/>
          <p:cNvSpPr>
            <a:spLocks noChangeShapeType="1"/>
          </p:cNvSpPr>
          <p:nvPr/>
        </p:nvSpPr>
        <p:spPr bwMode="auto">
          <a:xfrm>
            <a:off x="7086600" y="26289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0" name="Line 75"/>
          <p:cNvSpPr>
            <a:spLocks noChangeShapeType="1"/>
          </p:cNvSpPr>
          <p:nvPr/>
        </p:nvSpPr>
        <p:spPr bwMode="auto">
          <a:xfrm>
            <a:off x="2057400" y="2628900"/>
            <a:ext cx="502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711" name="Oval 76"/>
          <p:cNvSpPr>
            <a:spLocks noChangeArrowheads="1"/>
          </p:cNvSpPr>
          <p:nvPr/>
        </p:nvSpPr>
        <p:spPr bwMode="auto">
          <a:xfrm>
            <a:off x="6858000" y="42291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Tape</a:t>
            </a:r>
          </a:p>
        </p:txBody>
      </p:sp>
      <p:sp>
        <p:nvSpPr>
          <p:cNvPr id="29712" name="Line 79"/>
          <p:cNvSpPr>
            <a:spLocks noChangeShapeType="1"/>
          </p:cNvSpPr>
          <p:nvPr/>
        </p:nvSpPr>
        <p:spPr bwMode="auto">
          <a:xfrm>
            <a:off x="2057400" y="37719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3" name="Line 80"/>
          <p:cNvSpPr>
            <a:spLocks noChangeShapeType="1"/>
          </p:cNvSpPr>
          <p:nvPr/>
        </p:nvSpPr>
        <p:spPr bwMode="auto">
          <a:xfrm>
            <a:off x="7086600" y="37719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15" name="Text Box 26"/>
          <p:cNvSpPr txBox="1">
            <a:spLocks noChangeArrowheads="1"/>
          </p:cNvSpPr>
          <p:nvPr/>
        </p:nvSpPr>
        <p:spPr bwMode="auto">
          <a:xfrm>
            <a:off x="3657600" y="24765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Copy to other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Pre-stage Request </a:t>
            </a:r>
            <a:r>
              <a:rPr sz="3600" dirty="0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30722" name="Content Placeholder 6"/>
          <p:cNvSpPr>
            <a:spLocks/>
          </p:cNvSpPr>
          <p:nvPr/>
        </p:nvSpPr>
        <p:spPr bwMode="auto">
          <a:xfrm>
            <a:off x="571500" y="4833257"/>
            <a:ext cx="8115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Ensures files </a:t>
            </a:r>
            <a:r>
              <a:rPr lang="en-US" sz="2400" dirty="0"/>
              <a:t>are on disk prior to </a:t>
            </a:r>
            <a:r>
              <a:rPr lang="en-US" sz="2400" dirty="0" smtClean="0"/>
              <a:t>a </a:t>
            </a:r>
            <a:r>
              <a:rPr lang="en-US" sz="2400" dirty="0"/>
              <a:t>R</a:t>
            </a:r>
            <a:r>
              <a:rPr lang="en-US" sz="2400" dirty="0" smtClean="0"/>
              <a:t>estore request 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Retrieve </a:t>
            </a:r>
            <a:r>
              <a:rPr lang="en-US" sz="2400" dirty="0"/>
              <a:t>files from tape to Side A managed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Files are copied to Side </a:t>
            </a:r>
            <a:r>
              <a:rPr lang="en-US" sz="2400" dirty="0" smtClean="0"/>
              <a:t>B </a:t>
            </a:r>
            <a:r>
              <a:rPr lang="en-US" sz="2400" dirty="0"/>
              <a:t>un-managed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Files available to both sides if one side is down</a:t>
            </a:r>
          </a:p>
        </p:txBody>
      </p:sp>
      <p:sp>
        <p:nvSpPr>
          <p:cNvPr id="30723" name="Rectangle 5"/>
          <p:cNvSpPr>
            <a:spLocks noChangeArrowheads="1"/>
          </p:cNvSpPr>
          <p:nvPr/>
        </p:nvSpPr>
        <p:spPr bwMode="auto">
          <a:xfrm>
            <a:off x="1371600" y="20574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A – HA pair</a:t>
            </a:r>
          </a:p>
        </p:txBody>
      </p:sp>
      <p:sp>
        <p:nvSpPr>
          <p:cNvPr id="30724" name="Rectangle 5"/>
          <p:cNvSpPr>
            <a:spLocks noChangeArrowheads="1"/>
          </p:cNvSpPr>
          <p:nvPr/>
        </p:nvSpPr>
        <p:spPr bwMode="auto">
          <a:xfrm>
            <a:off x="5029200" y="20574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B – HA pair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3716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A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50292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A</a:t>
            </a:r>
            <a:endParaRPr lang="en-US" sz="1600" dirty="0"/>
          </a:p>
        </p:txBody>
      </p:sp>
      <p:sp>
        <p:nvSpPr>
          <p:cNvPr id="30727" name="Rectangle 5"/>
          <p:cNvSpPr>
            <a:spLocks noChangeArrowheads="1"/>
          </p:cNvSpPr>
          <p:nvPr/>
        </p:nvSpPr>
        <p:spPr bwMode="auto">
          <a:xfrm>
            <a:off x="64008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B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30728" name="Rectangle 5"/>
          <p:cNvSpPr>
            <a:spLocks noChangeArrowheads="1"/>
          </p:cNvSpPr>
          <p:nvPr/>
        </p:nvSpPr>
        <p:spPr bwMode="auto">
          <a:xfrm>
            <a:off x="27432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B</a:t>
            </a:r>
            <a:endParaRPr lang="en-US" sz="1600" dirty="0"/>
          </a:p>
        </p:txBody>
      </p:sp>
      <p:sp>
        <p:nvSpPr>
          <p:cNvPr id="30729" name="Oval 10"/>
          <p:cNvSpPr>
            <a:spLocks noChangeArrowheads="1"/>
          </p:cNvSpPr>
          <p:nvPr/>
        </p:nvSpPr>
        <p:spPr bwMode="auto">
          <a:xfrm>
            <a:off x="1943100" y="4343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Tape</a:t>
            </a:r>
          </a:p>
        </p:txBody>
      </p:sp>
      <p:sp>
        <p:nvSpPr>
          <p:cNvPr id="30730" name="Text Box 11"/>
          <p:cNvSpPr txBox="1">
            <a:spLocks noChangeArrowheads="1"/>
          </p:cNvSpPr>
          <p:nvPr/>
        </p:nvSpPr>
        <p:spPr bwMode="auto">
          <a:xfrm>
            <a:off x="914400" y="12573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Pre-stage request from MAS – round-robin to sides A and B</a:t>
            </a:r>
          </a:p>
        </p:txBody>
      </p:sp>
      <p:sp>
        <p:nvSpPr>
          <p:cNvPr id="30731" name="Line 12"/>
          <p:cNvSpPr>
            <a:spLocks noChangeShapeType="1"/>
          </p:cNvSpPr>
          <p:nvPr/>
        </p:nvSpPr>
        <p:spPr bwMode="auto">
          <a:xfrm>
            <a:off x="27432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2" name="Line 14"/>
          <p:cNvSpPr>
            <a:spLocks noChangeShapeType="1"/>
          </p:cNvSpPr>
          <p:nvPr/>
        </p:nvSpPr>
        <p:spPr bwMode="auto">
          <a:xfrm>
            <a:off x="5829300" y="2743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3" name="Line 15"/>
          <p:cNvSpPr>
            <a:spLocks noChangeShapeType="1"/>
          </p:cNvSpPr>
          <p:nvPr/>
        </p:nvSpPr>
        <p:spPr bwMode="auto">
          <a:xfrm>
            <a:off x="2171700" y="2743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34" name="Oval 16"/>
          <p:cNvSpPr>
            <a:spLocks noChangeArrowheads="1"/>
          </p:cNvSpPr>
          <p:nvPr/>
        </p:nvSpPr>
        <p:spPr bwMode="auto">
          <a:xfrm>
            <a:off x="6743700" y="42291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Tape</a:t>
            </a:r>
          </a:p>
        </p:txBody>
      </p:sp>
      <p:sp>
        <p:nvSpPr>
          <p:cNvPr id="30735" name="Line 19"/>
          <p:cNvSpPr>
            <a:spLocks noChangeShapeType="1"/>
          </p:cNvSpPr>
          <p:nvPr/>
        </p:nvSpPr>
        <p:spPr bwMode="auto">
          <a:xfrm flipV="1">
            <a:off x="2171700" y="3886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6" name="Line 20"/>
          <p:cNvSpPr>
            <a:spLocks noChangeShapeType="1"/>
          </p:cNvSpPr>
          <p:nvPr/>
        </p:nvSpPr>
        <p:spPr bwMode="auto">
          <a:xfrm flipV="1">
            <a:off x="21717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0738" name="Text Box 26"/>
          <p:cNvSpPr txBox="1">
            <a:spLocks noChangeArrowheads="1"/>
          </p:cNvSpPr>
          <p:nvPr/>
        </p:nvSpPr>
        <p:spPr bwMode="auto">
          <a:xfrm>
            <a:off x="3200400" y="25908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Copy to other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Restore Request </a:t>
            </a:r>
            <a:r>
              <a:rPr sz="3600" dirty="0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31746" name="Content Placeholder 6"/>
          <p:cNvSpPr>
            <a:spLocks/>
          </p:cNvSpPr>
          <p:nvPr/>
        </p:nvSpPr>
        <p:spPr bwMode="auto">
          <a:xfrm>
            <a:off x="571500" y="4800600"/>
            <a:ext cx="8115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Restore </a:t>
            </a:r>
            <a:r>
              <a:rPr lang="en-US" sz="2400" dirty="0" smtClean="0"/>
              <a:t>request from </a:t>
            </a:r>
            <a:r>
              <a:rPr lang="en-US" sz="2400" dirty="0"/>
              <a:t>MAS </a:t>
            </a:r>
            <a:r>
              <a:rPr lang="en-US" sz="2400" dirty="0" smtClean="0"/>
              <a:t>issued to </a:t>
            </a:r>
            <a:r>
              <a:rPr lang="en-US" sz="2400" dirty="0"/>
              <a:t>Side A</a:t>
            </a:r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If side A down, files </a:t>
            </a:r>
            <a:r>
              <a:rPr lang="en-US" sz="2400" dirty="0"/>
              <a:t>are available </a:t>
            </a:r>
            <a:r>
              <a:rPr lang="en-US" sz="2400" dirty="0" smtClean="0"/>
              <a:t>from Side B</a:t>
            </a:r>
            <a:endParaRPr lang="en-US" sz="2400" dirty="0"/>
          </a:p>
          <a:p>
            <a:pPr marL="342900" indent="-342900" defTabSz="457200" eaLnBrk="0" hangingPunct="0">
              <a:spcBef>
                <a:spcPct val="3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Files are </a:t>
            </a:r>
            <a:r>
              <a:rPr lang="en-US" sz="2400" dirty="0" err="1" smtClean="0"/>
              <a:t>FTP’d</a:t>
            </a:r>
            <a:r>
              <a:rPr lang="en-US" sz="2400" dirty="0" smtClean="0"/>
              <a:t> </a:t>
            </a:r>
            <a:r>
              <a:rPr lang="en-US" sz="2400" dirty="0"/>
              <a:t>to </a:t>
            </a:r>
            <a:r>
              <a:rPr lang="en-US" sz="2400" dirty="0" smtClean="0"/>
              <a:t>requested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storage</a:t>
            </a:r>
            <a:endParaRPr lang="en-US" sz="2400" dirty="0"/>
          </a:p>
        </p:txBody>
      </p:sp>
      <p:sp>
        <p:nvSpPr>
          <p:cNvPr id="31747" name="Rectangle 5"/>
          <p:cNvSpPr>
            <a:spLocks noChangeArrowheads="1"/>
          </p:cNvSpPr>
          <p:nvPr/>
        </p:nvSpPr>
        <p:spPr bwMode="auto">
          <a:xfrm>
            <a:off x="1371600" y="20574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A – HA pair</a:t>
            </a:r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5029200" y="2057400"/>
            <a:ext cx="2743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B – HA pair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3716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A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31750" name="Rectangle 5"/>
          <p:cNvSpPr>
            <a:spLocks noChangeArrowheads="1"/>
          </p:cNvSpPr>
          <p:nvPr/>
        </p:nvSpPr>
        <p:spPr bwMode="auto">
          <a:xfrm>
            <a:off x="50292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A</a:t>
            </a:r>
            <a:endParaRPr lang="en-US" sz="1600" dirty="0"/>
          </a:p>
        </p:txBody>
      </p:sp>
      <p:sp>
        <p:nvSpPr>
          <p:cNvPr id="31751" name="Rectangle 5"/>
          <p:cNvSpPr>
            <a:spLocks noChangeArrowheads="1"/>
          </p:cNvSpPr>
          <p:nvPr/>
        </p:nvSpPr>
        <p:spPr bwMode="auto">
          <a:xfrm>
            <a:off x="64008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/>
              <a:t>Side </a:t>
            </a:r>
            <a:r>
              <a:rPr lang="en-US" sz="1600" dirty="0" smtClean="0"/>
              <a:t>B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managed</a:t>
            </a:r>
          </a:p>
        </p:txBody>
      </p:sp>
      <p:sp>
        <p:nvSpPr>
          <p:cNvPr id="31752" name="Rectangle 5"/>
          <p:cNvSpPr>
            <a:spLocks noChangeArrowheads="1"/>
          </p:cNvSpPr>
          <p:nvPr/>
        </p:nvSpPr>
        <p:spPr bwMode="auto">
          <a:xfrm>
            <a:off x="2743200" y="2971800"/>
            <a:ext cx="13716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600" dirty="0" smtClean="0"/>
              <a:t>un-managed copy from Side B</a:t>
            </a:r>
            <a:endParaRPr lang="en-US" sz="1600" dirty="0"/>
          </a:p>
        </p:txBody>
      </p:sp>
      <p:sp>
        <p:nvSpPr>
          <p:cNvPr id="31753" name="Text Box 11"/>
          <p:cNvSpPr txBox="1">
            <a:spLocks noChangeArrowheads="1"/>
          </p:cNvSpPr>
          <p:nvPr/>
        </p:nvSpPr>
        <p:spPr bwMode="auto">
          <a:xfrm>
            <a:off x="914400" y="1257300"/>
            <a:ext cx="7315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Restore request from MAS – round-robin to sides A and B</a:t>
            </a:r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>
            <a:off x="2743200" y="16002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55" name="Line 15"/>
          <p:cNvSpPr>
            <a:spLocks noChangeShapeType="1"/>
          </p:cNvSpPr>
          <p:nvPr/>
        </p:nvSpPr>
        <p:spPr bwMode="auto">
          <a:xfrm>
            <a:off x="2057400" y="2743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6" name="Line 20"/>
          <p:cNvSpPr>
            <a:spLocks noChangeShapeType="1"/>
          </p:cNvSpPr>
          <p:nvPr/>
        </p:nvSpPr>
        <p:spPr bwMode="auto">
          <a:xfrm flipV="1">
            <a:off x="20574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57" name="Line 20"/>
          <p:cNvSpPr>
            <a:spLocks noChangeShapeType="1"/>
          </p:cNvSpPr>
          <p:nvPr/>
        </p:nvSpPr>
        <p:spPr bwMode="auto">
          <a:xfrm flipV="1">
            <a:off x="5715000" y="2514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1759" name="Text Box 26"/>
          <p:cNvSpPr txBox="1">
            <a:spLocks noChangeArrowheads="1"/>
          </p:cNvSpPr>
          <p:nvPr/>
        </p:nvSpPr>
        <p:spPr bwMode="auto">
          <a:xfrm>
            <a:off x="2819400" y="2590800"/>
            <a:ext cx="2133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Restore from either 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err="1" smtClean="0">
                <a:ea typeface="ＭＳ Ｐゴシック" pitchFamily="34" charset="-128"/>
              </a:rPr>
              <a:t>StorNext</a:t>
            </a:r>
            <a:r>
              <a:rPr lang="en-US" sz="3600" dirty="0" smtClean="0">
                <a:ea typeface="ＭＳ Ｐゴシック" pitchFamily="34" charset="-128"/>
              </a:rPr>
              <a:t> MAS Agent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9" y="11430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Overview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-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Integration</a:t>
            </a:r>
          </a:p>
          <a:p>
            <a:r>
              <a:rPr lang="en-US" b="1" dirty="0" smtClean="0">
                <a:solidFill>
                  <a:schemeClr val="tx1"/>
                </a:solidFill>
                <a:ea typeface="ＭＳ Ｐゴシック" pitchFamily="34" charset="-128"/>
              </a:rPr>
              <a:t>Turner Configuration and Operations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Agent software overview</a:t>
            </a:r>
          </a:p>
          <a:p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905000"/>
            <a:ext cx="7848600" cy="3962400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Turner's Hardware </a:t>
            </a:r>
            <a:r>
              <a:rPr sz="3600" dirty="0" smtClean="0">
                <a:ea typeface="ＭＳ Ｐゴシック" pitchFamily="34" charset="-128"/>
              </a:rPr>
              <a:t>Configuration</a:t>
            </a:r>
          </a:p>
        </p:txBody>
      </p:sp>
      <p:sp>
        <p:nvSpPr>
          <p:cNvPr id="32770" name="Rectangle 5"/>
          <p:cNvSpPr>
            <a:spLocks noChangeArrowheads="1"/>
          </p:cNvSpPr>
          <p:nvPr/>
        </p:nvSpPr>
        <p:spPr bwMode="auto">
          <a:xfrm>
            <a:off x="914400" y="1143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 err="1" smtClean="0"/>
              <a:t>MediaGrid</a:t>
            </a:r>
            <a:endParaRPr lang="en-US" dirty="0"/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657600" y="1143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Air Servers</a:t>
            </a:r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6400800" y="11430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Other Servers</a:t>
            </a:r>
          </a:p>
        </p:txBody>
      </p:sp>
      <p:sp>
        <p:nvSpPr>
          <p:cNvPr id="32774" name="Rectangle 5"/>
          <p:cNvSpPr>
            <a:spLocks noChangeArrowheads="1"/>
          </p:cNvSpPr>
          <p:nvPr/>
        </p:nvSpPr>
        <p:spPr bwMode="auto">
          <a:xfrm>
            <a:off x="9144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 dirty="0"/>
              <a:t>SN Client</a:t>
            </a:r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21717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SN Client</a:t>
            </a:r>
          </a:p>
        </p:txBody>
      </p:sp>
      <p:sp>
        <p:nvSpPr>
          <p:cNvPr id="32776" name="Rectangle 5"/>
          <p:cNvSpPr>
            <a:spLocks noChangeArrowheads="1"/>
          </p:cNvSpPr>
          <p:nvPr/>
        </p:nvSpPr>
        <p:spPr bwMode="auto">
          <a:xfrm>
            <a:off x="34290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SN Client</a:t>
            </a:r>
          </a:p>
        </p:txBody>
      </p:sp>
      <p:sp>
        <p:nvSpPr>
          <p:cNvPr id="32777" name="Rectangle 5"/>
          <p:cNvSpPr>
            <a:spLocks noChangeArrowheads="1"/>
          </p:cNvSpPr>
          <p:nvPr/>
        </p:nvSpPr>
        <p:spPr bwMode="auto">
          <a:xfrm>
            <a:off x="48006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SN Client</a:t>
            </a:r>
          </a:p>
        </p:txBody>
      </p:sp>
      <p:sp>
        <p:nvSpPr>
          <p:cNvPr id="32778" name="Rectangle 5"/>
          <p:cNvSpPr>
            <a:spLocks noChangeArrowheads="1"/>
          </p:cNvSpPr>
          <p:nvPr/>
        </p:nvSpPr>
        <p:spPr bwMode="auto">
          <a:xfrm>
            <a:off x="60579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SN Client</a:t>
            </a:r>
          </a:p>
        </p:txBody>
      </p:sp>
      <p:sp>
        <p:nvSpPr>
          <p:cNvPr id="32779" name="Rectangle 5"/>
          <p:cNvSpPr>
            <a:spLocks noChangeArrowheads="1"/>
          </p:cNvSpPr>
          <p:nvPr/>
        </p:nvSpPr>
        <p:spPr bwMode="auto">
          <a:xfrm>
            <a:off x="7315200" y="2667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SN Client</a:t>
            </a:r>
          </a:p>
        </p:txBody>
      </p:sp>
      <p:sp>
        <p:nvSpPr>
          <p:cNvPr id="32780" name="Rectangle 5"/>
          <p:cNvSpPr>
            <a:spLocks noChangeArrowheads="1"/>
          </p:cNvSpPr>
          <p:nvPr/>
        </p:nvSpPr>
        <p:spPr bwMode="auto">
          <a:xfrm>
            <a:off x="1828800" y="3581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A</a:t>
            </a:r>
          </a:p>
        </p:txBody>
      </p:sp>
      <p:sp>
        <p:nvSpPr>
          <p:cNvPr id="32781" name="Rectangle 5"/>
          <p:cNvSpPr>
            <a:spLocks noChangeArrowheads="1"/>
          </p:cNvSpPr>
          <p:nvPr/>
        </p:nvSpPr>
        <p:spPr bwMode="auto">
          <a:xfrm>
            <a:off x="1828800" y="4038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MDC</a:t>
            </a:r>
          </a:p>
        </p:txBody>
      </p:sp>
      <p:sp>
        <p:nvSpPr>
          <p:cNvPr id="32782" name="Rectangle 5"/>
          <p:cNvSpPr>
            <a:spLocks noChangeArrowheads="1"/>
          </p:cNvSpPr>
          <p:nvPr/>
        </p:nvSpPr>
        <p:spPr bwMode="auto">
          <a:xfrm>
            <a:off x="2743200" y="4038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MDC</a:t>
            </a:r>
          </a:p>
        </p:txBody>
      </p:sp>
      <p:sp>
        <p:nvSpPr>
          <p:cNvPr id="32783" name="Rectangle 5"/>
          <p:cNvSpPr>
            <a:spLocks noChangeArrowheads="1"/>
          </p:cNvSpPr>
          <p:nvPr/>
        </p:nvSpPr>
        <p:spPr bwMode="auto">
          <a:xfrm>
            <a:off x="5486400" y="3581400"/>
            <a:ext cx="1828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/>
              <a:t>Side B</a:t>
            </a:r>
          </a:p>
        </p:txBody>
      </p:sp>
      <p:sp>
        <p:nvSpPr>
          <p:cNvPr id="32784" name="Rectangle 5"/>
          <p:cNvSpPr>
            <a:spLocks noChangeArrowheads="1"/>
          </p:cNvSpPr>
          <p:nvPr/>
        </p:nvSpPr>
        <p:spPr bwMode="auto">
          <a:xfrm>
            <a:off x="5486400" y="4038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MDC</a:t>
            </a:r>
          </a:p>
        </p:txBody>
      </p:sp>
      <p:sp>
        <p:nvSpPr>
          <p:cNvPr id="32785" name="Rectangle 5"/>
          <p:cNvSpPr>
            <a:spLocks noChangeArrowheads="1"/>
          </p:cNvSpPr>
          <p:nvPr/>
        </p:nvSpPr>
        <p:spPr bwMode="auto">
          <a:xfrm>
            <a:off x="6400800" y="4038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MDC</a:t>
            </a:r>
          </a:p>
        </p:txBody>
      </p:sp>
      <p:sp>
        <p:nvSpPr>
          <p:cNvPr id="32786" name="Rectangle 5"/>
          <p:cNvSpPr>
            <a:spLocks noChangeArrowheads="1"/>
          </p:cNvSpPr>
          <p:nvPr/>
        </p:nvSpPr>
        <p:spPr bwMode="auto">
          <a:xfrm>
            <a:off x="1828800" y="4953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Side A</a:t>
            </a:r>
            <a:br>
              <a:rPr lang="en-US" sz="1200"/>
            </a:br>
            <a:r>
              <a:rPr lang="en-US" sz="1200"/>
              <a:t>managed</a:t>
            </a:r>
          </a:p>
        </p:txBody>
      </p:sp>
      <p:sp>
        <p:nvSpPr>
          <p:cNvPr id="32787" name="Rectangle 5"/>
          <p:cNvSpPr>
            <a:spLocks noChangeArrowheads="1"/>
          </p:cNvSpPr>
          <p:nvPr/>
        </p:nvSpPr>
        <p:spPr bwMode="auto">
          <a:xfrm>
            <a:off x="5486400" y="4953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Side A</a:t>
            </a:r>
            <a:br>
              <a:rPr lang="en-US" sz="1200"/>
            </a:br>
            <a:r>
              <a:rPr lang="en-US" sz="1200"/>
              <a:t>backup</a:t>
            </a:r>
          </a:p>
        </p:txBody>
      </p:sp>
      <p:sp>
        <p:nvSpPr>
          <p:cNvPr id="32788" name="Rectangle 5"/>
          <p:cNvSpPr>
            <a:spLocks noChangeArrowheads="1"/>
          </p:cNvSpPr>
          <p:nvPr/>
        </p:nvSpPr>
        <p:spPr bwMode="auto">
          <a:xfrm>
            <a:off x="6400800" y="4953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Side B</a:t>
            </a:r>
            <a:br>
              <a:rPr lang="en-US" sz="1200"/>
            </a:br>
            <a:r>
              <a:rPr lang="en-US" sz="1200"/>
              <a:t>managed</a:t>
            </a:r>
          </a:p>
        </p:txBody>
      </p:sp>
      <p:sp>
        <p:nvSpPr>
          <p:cNvPr id="32789" name="Rectangle 5"/>
          <p:cNvSpPr>
            <a:spLocks noChangeArrowheads="1"/>
          </p:cNvSpPr>
          <p:nvPr/>
        </p:nvSpPr>
        <p:spPr bwMode="auto">
          <a:xfrm>
            <a:off x="2743200" y="4953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1200"/>
              <a:t>Side B</a:t>
            </a:r>
            <a:br>
              <a:rPr lang="en-US" sz="1200"/>
            </a:br>
            <a:r>
              <a:rPr lang="en-US" sz="1200"/>
              <a:t>backup</a:t>
            </a:r>
          </a:p>
        </p:txBody>
      </p:sp>
      <p:sp>
        <p:nvSpPr>
          <p:cNvPr id="32790" name="Line 23"/>
          <p:cNvSpPr>
            <a:spLocks noChangeShapeType="1"/>
          </p:cNvSpPr>
          <p:nvPr/>
        </p:nvSpPr>
        <p:spPr bwMode="auto">
          <a:xfrm>
            <a:off x="1143000" y="33528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1" name="Line 24"/>
          <p:cNvSpPr>
            <a:spLocks noChangeShapeType="1"/>
          </p:cNvSpPr>
          <p:nvPr/>
        </p:nvSpPr>
        <p:spPr bwMode="auto">
          <a:xfrm>
            <a:off x="2286000" y="47244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2" name="Line 25"/>
          <p:cNvSpPr>
            <a:spLocks noChangeShapeType="1"/>
          </p:cNvSpPr>
          <p:nvPr/>
        </p:nvSpPr>
        <p:spPr bwMode="auto">
          <a:xfrm>
            <a:off x="22860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3" name="Line 26"/>
          <p:cNvSpPr>
            <a:spLocks noChangeShapeType="1"/>
          </p:cNvSpPr>
          <p:nvPr/>
        </p:nvSpPr>
        <p:spPr bwMode="auto">
          <a:xfrm>
            <a:off x="68580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4" name="Line 27"/>
          <p:cNvSpPr>
            <a:spLocks noChangeShapeType="1"/>
          </p:cNvSpPr>
          <p:nvPr/>
        </p:nvSpPr>
        <p:spPr bwMode="auto">
          <a:xfrm>
            <a:off x="4572000" y="3352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5" name="Line 28"/>
          <p:cNvSpPr>
            <a:spLocks noChangeShapeType="1"/>
          </p:cNvSpPr>
          <p:nvPr/>
        </p:nvSpPr>
        <p:spPr bwMode="auto">
          <a:xfrm>
            <a:off x="13716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6" name="Line 29"/>
          <p:cNvSpPr>
            <a:spLocks noChangeShapeType="1"/>
          </p:cNvSpPr>
          <p:nvPr/>
        </p:nvSpPr>
        <p:spPr bwMode="auto">
          <a:xfrm>
            <a:off x="26289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7" name="Line 30"/>
          <p:cNvSpPr>
            <a:spLocks noChangeShapeType="1"/>
          </p:cNvSpPr>
          <p:nvPr/>
        </p:nvSpPr>
        <p:spPr bwMode="auto">
          <a:xfrm>
            <a:off x="38862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8" name="Line 31"/>
          <p:cNvSpPr>
            <a:spLocks noChangeShapeType="1"/>
          </p:cNvSpPr>
          <p:nvPr/>
        </p:nvSpPr>
        <p:spPr bwMode="auto">
          <a:xfrm>
            <a:off x="52578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99" name="Line 32"/>
          <p:cNvSpPr>
            <a:spLocks noChangeShapeType="1"/>
          </p:cNvSpPr>
          <p:nvPr/>
        </p:nvSpPr>
        <p:spPr bwMode="auto">
          <a:xfrm>
            <a:off x="65151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0" name="Line 33"/>
          <p:cNvSpPr>
            <a:spLocks noChangeShapeType="1"/>
          </p:cNvSpPr>
          <p:nvPr/>
        </p:nvSpPr>
        <p:spPr bwMode="auto">
          <a:xfrm>
            <a:off x="7772400" y="3124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1" name="Text Box 26"/>
          <p:cNvSpPr txBox="1">
            <a:spLocks noChangeArrowheads="1"/>
          </p:cNvSpPr>
          <p:nvPr/>
        </p:nvSpPr>
        <p:spPr bwMode="auto">
          <a:xfrm>
            <a:off x="3886200" y="3779838"/>
            <a:ext cx="13716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SAN</a:t>
            </a:r>
            <a:br>
              <a:rPr lang="en-US" sz="1400" dirty="0"/>
            </a:br>
            <a:r>
              <a:rPr lang="en-US" sz="1400" dirty="0"/>
              <a:t>Interconnect</a:t>
            </a:r>
          </a:p>
        </p:txBody>
      </p:sp>
      <p:sp>
        <p:nvSpPr>
          <p:cNvPr id="32802" name="Line 35"/>
          <p:cNvSpPr>
            <a:spLocks noChangeShapeType="1"/>
          </p:cNvSpPr>
          <p:nvPr/>
        </p:nvSpPr>
        <p:spPr bwMode="auto">
          <a:xfrm>
            <a:off x="32004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3" name="Line 36"/>
          <p:cNvSpPr>
            <a:spLocks noChangeShapeType="1"/>
          </p:cNvSpPr>
          <p:nvPr/>
        </p:nvSpPr>
        <p:spPr bwMode="auto">
          <a:xfrm>
            <a:off x="5943600" y="4495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4" name="Line 37"/>
          <p:cNvSpPr>
            <a:spLocks noChangeShapeType="1"/>
          </p:cNvSpPr>
          <p:nvPr/>
        </p:nvSpPr>
        <p:spPr bwMode="auto">
          <a:xfrm>
            <a:off x="1371600" y="2438400"/>
            <a:ext cx="640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5" name="Line 38"/>
          <p:cNvSpPr>
            <a:spLocks noChangeShapeType="1"/>
          </p:cNvSpPr>
          <p:nvPr/>
        </p:nvSpPr>
        <p:spPr bwMode="auto">
          <a:xfrm>
            <a:off x="18288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6" name="Line 39"/>
          <p:cNvSpPr>
            <a:spLocks noChangeShapeType="1"/>
          </p:cNvSpPr>
          <p:nvPr/>
        </p:nvSpPr>
        <p:spPr bwMode="auto">
          <a:xfrm>
            <a:off x="4572000" y="1676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7" name="Line 40"/>
          <p:cNvSpPr>
            <a:spLocks noChangeShapeType="1"/>
          </p:cNvSpPr>
          <p:nvPr/>
        </p:nvSpPr>
        <p:spPr bwMode="auto">
          <a:xfrm>
            <a:off x="7315200" y="16002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8" name="Line 41"/>
          <p:cNvSpPr>
            <a:spLocks noChangeShapeType="1"/>
          </p:cNvSpPr>
          <p:nvPr/>
        </p:nvSpPr>
        <p:spPr bwMode="auto">
          <a:xfrm>
            <a:off x="13716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09" name="Line 42"/>
          <p:cNvSpPr>
            <a:spLocks noChangeShapeType="1"/>
          </p:cNvSpPr>
          <p:nvPr/>
        </p:nvSpPr>
        <p:spPr bwMode="auto">
          <a:xfrm>
            <a:off x="26289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0" name="Line 43"/>
          <p:cNvSpPr>
            <a:spLocks noChangeShapeType="1"/>
          </p:cNvSpPr>
          <p:nvPr/>
        </p:nvSpPr>
        <p:spPr bwMode="auto">
          <a:xfrm>
            <a:off x="38862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1" name="Line 44"/>
          <p:cNvSpPr>
            <a:spLocks noChangeShapeType="1"/>
          </p:cNvSpPr>
          <p:nvPr/>
        </p:nvSpPr>
        <p:spPr bwMode="auto">
          <a:xfrm>
            <a:off x="52578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2" name="Line 45"/>
          <p:cNvSpPr>
            <a:spLocks noChangeShapeType="1"/>
          </p:cNvSpPr>
          <p:nvPr/>
        </p:nvSpPr>
        <p:spPr bwMode="auto">
          <a:xfrm>
            <a:off x="65151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3" name="Line 46"/>
          <p:cNvSpPr>
            <a:spLocks noChangeShapeType="1"/>
          </p:cNvSpPr>
          <p:nvPr/>
        </p:nvSpPr>
        <p:spPr bwMode="auto">
          <a:xfrm>
            <a:off x="7772400" y="2438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14" name="Text Box 26"/>
          <p:cNvSpPr txBox="1">
            <a:spLocks noChangeArrowheads="1"/>
          </p:cNvSpPr>
          <p:nvPr/>
        </p:nvSpPr>
        <p:spPr bwMode="auto">
          <a:xfrm>
            <a:off x="4152900" y="20193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FTP</a:t>
            </a:r>
          </a:p>
        </p:txBody>
      </p:sp>
      <p:sp>
        <p:nvSpPr>
          <p:cNvPr id="32815" name="Oval 48"/>
          <p:cNvSpPr>
            <a:spLocks noChangeArrowheads="1"/>
          </p:cNvSpPr>
          <p:nvPr/>
        </p:nvSpPr>
        <p:spPr bwMode="auto">
          <a:xfrm>
            <a:off x="9144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16" name="Oval 49"/>
          <p:cNvSpPr>
            <a:spLocks noChangeArrowheads="1"/>
          </p:cNvSpPr>
          <p:nvPr/>
        </p:nvSpPr>
        <p:spPr bwMode="auto">
          <a:xfrm>
            <a:off x="9144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17" name="Oval 50"/>
          <p:cNvSpPr>
            <a:spLocks noChangeArrowheads="1"/>
          </p:cNvSpPr>
          <p:nvPr/>
        </p:nvSpPr>
        <p:spPr bwMode="auto">
          <a:xfrm>
            <a:off x="9144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18" name="Oval 51"/>
          <p:cNvSpPr>
            <a:spLocks noChangeArrowheads="1"/>
          </p:cNvSpPr>
          <p:nvPr/>
        </p:nvSpPr>
        <p:spPr bwMode="auto">
          <a:xfrm>
            <a:off x="7772400" y="35814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19" name="Oval 52"/>
          <p:cNvSpPr>
            <a:spLocks noChangeArrowheads="1"/>
          </p:cNvSpPr>
          <p:nvPr/>
        </p:nvSpPr>
        <p:spPr bwMode="auto">
          <a:xfrm>
            <a:off x="7772400" y="42672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20" name="Oval 53"/>
          <p:cNvSpPr>
            <a:spLocks noChangeArrowheads="1"/>
          </p:cNvSpPr>
          <p:nvPr/>
        </p:nvSpPr>
        <p:spPr bwMode="auto">
          <a:xfrm>
            <a:off x="7772400" y="4953000"/>
            <a:ext cx="4572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/>
              <a:t>Tape</a:t>
            </a:r>
          </a:p>
        </p:txBody>
      </p:sp>
      <p:sp>
        <p:nvSpPr>
          <p:cNvPr id="32821" name="Line 54"/>
          <p:cNvSpPr>
            <a:spLocks noChangeShapeType="1"/>
          </p:cNvSpPr>
          <p:nvPr/>
        </p:nvSpPr>
        <p:spPr bwMode="auto">
          <a:xfrm>
            <a:off x="11430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2" name="Line 55"/>
          <p:cNvSpPr>
            <a:spLocks noChangeShapeType="1"/>
          </p:cNvSpPr>
          <p:nvPr/>
        </p:nvSpPr>
        <p:spPr bwMode="auto">
          <a:xfrm>
            <a:off x="1143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3" name="Line 56"/>
          <p:cNvSpPr>
            <a:spLocks noChangeShapeType="1"/>
          </p:cNvSpPr>
          <p:nvPr/>
        </p:nvSpPr>
        <p:spPr bwMode="auto">
          <a:xfrm>
            <a:off x="8001000" y="4038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4" name="Line 57"/>
          <p:cNvSpPr>
            <a:spLocks noChangeShapeType="1"/>
          </p:cNvSpPr>
          <p:nvPr/>
        </p:nvSpPr>
        <p:spPr bwMode="auto">
          <a:xfrm>
            <a:off x="8001000" y="4724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5" name="Line 58"/>
          <p:cNvSpPr>
            <a:spLocks noChangeShapeType="1"/>
          </p:cNvSpPr>
          <p:nvPr/>
        </p:nvSpPr>
        <p:spPr bwMode="auto">
          <a:xfrm>
            <a:off x="11430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826" name="Line 59"/>
          <p:cNvSpPr>
            <a:spLocks noChangeShapeType="1"/>
          </p:cNvSpPr>
          <p:nvPr/>
        </p:nvSpPr>
        <p:spPr bwMode="auto">
          <a:xfrm>
            <a:off x="8001000" y="3352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Operations </a:t>
            </a:r>
            <a:r>
              <a:rPr sz="3600" dirty="0" smtClean="0">
                <a:ea typeface="ＭＳ Ｐゴシック" pitchFamily="34" charset="-128"/>
              </a:rPr>
              <a:t>Overview (Pre-stage)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4294967295"/>
          </p:nvPr>
        </p:nvSpPr>
        <p:spPr>
          <a:xfrm>
            <a:off x="301624" y="1143000"/>
            <a:ext cx="8080375" cy="5029200"/>
          </a:xfrm>
        </p:spPr>
        <p:txBody>
          <a:bodyPr/>
          <a:lstStyle/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MAS sends a 7-day rolling pre-stage request to the Archive each day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Make sure the next week of programming is on disk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On Monday, pre-stage Tue-Mon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On Tuesday, pre-stage Wed-Tue</a:t>
            </a:r>
          </a:p>
          <a:p>
            <a:pPr lvl="1"/>
            <a:endParaRPr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Pre-stage process…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sz="2000" dirty="0" err="1" smtClean="0">
                <a:solidFill>
                  <a:schemeClr val="tx1"/>
                </a:solidFill>
                <a:ea typeface="ＭＳ Ｐゴシック" pitchFamily="34" charset="-128"/>
              </a:rPr>
              <a:t>Fsretrieve</a:t>
            </a:r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 files from tape if necessary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Copy to “other” side for redundancy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76BE0092-0B02-49B1-850A-10387878EA9D}" type="slidenum">
              <a:rPr lang="en-US" sz="10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rPr>
              <a:pPr>
                <a:defRPr/>
              </a:pPr>
              <a:t>18</a:t>
            </a:fld>
            <a:endParaRPr lang="en-US" sz="1000" dirty="0">
              <a:solidFill>
                <a:srgbClr val="0DB6EC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Operations</a:t>
            </a:r>
            <a:r>
              <a:rPr sz="3600" dirty="0" smtClean="0">
                <a:ea typeface="ＭＳ Ｐゴシック" pitchFamily="34" charset="-128"/>
              </a:rPr>
              <a:t> Overview (Restore)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4294967295"/>
          </p:nvPr>
        </p:nvSpPr>
        <p:spPr>
          <a:xfrm>
            <a:off x="301625" y="1143000"/>
            <a:ext cx="7927975" cy="5029200"/>
          </a:xfrm>
        </p:spPr>
        <p:txBody>
          <a:bodyPr/>
          <a:lstStyle/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Each day a restore request comes through for the next day’s programming</a:t>
            </a:r>
          </a:p>
          <a:p>
            <a:endParaRPr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Commercial and program changes are done on-demand as well</a:t>
            </a:r>
          </a:p>
          <a:p>
            <a:endParaRPr sz="32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914671F0-0B25-4D25-B377-9A27830D246B}" type="slidenum">
              <a:rPr lang="en-US" sz="10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rPr>
              <a:pPr>
                <a:defRPr/>
              </a:pPr>
              <a:t>19</a:t>
            </a:fld>
            <a:endParaRPr lang="en-US" sz="1000" dirty="0">
              <a:solidFill>
                <a:srgbClr val="0DB6EC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255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ea typeface="ＭＳ Ｐゴシック" pitchFamily="34" charset="-128"/>
              </a:rPr>
              <a:t>CE Projects Delivered in 4.7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301625" y="1143000"/>
            <a:ext cx="83645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IBM TS1130 tape drive support</a:t>
            </a:r>
          </a:p>
          <a:p>
            <a:r>
              <a:rPr lang="en-US" dirty="0" err="1">
                <a:solidFill>
                  <a:schemeClr val="tx1"/>
                </a:solidFill>
                <a:ea typeface="ＭＳ Ｐゴシック" pitchFamily="34" charset="-128"/>
              </a:rPr>
              <a:t>Debian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6.0.x OS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SAN client support</a:t>
            </a: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SM Priority 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Queuing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Enhancements</a:t>
            </a:r>
            <a:endParaRPr lang="en-US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MAS Agent Feature</a:t>
            </a:r>
          </a:p>
        </p:txBody>
      </p:sp>
    </p:spTree>
    <p:extLst>
      <p:ext uri="{BB962C8B-B14F-4D97-AF65-F5344CB8AC3E}">
        <p14:creationId xmlns:p14="http://schemas.microsoft.com/office/powerpoint/2010/main" val="14912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err="1" smtClean="0">
                <a:ea typeface="ＭＳ Ｐゴシック" pitchFamily="34" charset="-128"/>
              </a:rPr>
              <a:t>StorNext</a:t>
            </a:r>
            <a:r>
              <a:rPr lang="en-US" sz="3600" dirty="0" smtClean="0">
                <a:ea typeface="ＭＳ Ｐゴシック" pitchFamily="34" charset="-128"/>
              </a:rPr>
              <a:t> MAS Agent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9" y="11430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Overview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-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Integration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Turner Configuration and Operations</a:t>
            </a:r>
          </a:p>
          <a:p>
            <a:r>
              <a:rPr lang="en-US" b="1" dirty="0" smtClean="0">
                <a:solidFill>
                  <a:schemeClr val="tx1"/>
                </a:solidFill>
                <a:ea typeface="ＭＳ Ｐゴシック" pitchFamily="34" charset="-128"/>
              </a:rPr>
              <a:t>MAS Agent software overview</a:t>
            </a:r>
          </a:p>
          <a:p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3245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Software </a:t>
            </a:r>
            <a:r>
              <a:rPr sz="3600" dirty="0" smtClean="0">
                <a:ea typeface="ＭＳ Ｐゴシック" pitchFamily="34" charset="-128"/>
              </a:rPr>
              <a:t>Overview</a:t>
            </a:r>
          </a:p>
        </p:txBody>
      </p:sp>
      <p:sp>
        <p:nvSpPr>
          <p:cNvPr id="36866" name="Content Placeholder 2"/>
          <p:cNvSpPr>
            <a:spLocks noGrp="1"/>
          </p:cNvSpPr>
          <p:nvPr>
            <p:ph idx="1"/>
          </p:nvPr>
        </p:nvSpPr>
        <p:spPr>
          <a:xfrm>
            <a:off x="301625" y="1143000"/>
            <a:ext cx="8385175" cy="5029200"/>
          </a:xfrm>
        </p:spPr>
        <p:txBody>
          <a:bodyPr/>
          <a:lstStyle/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MAS uses web services (HTTP) to communicate with </a:t>
            </a:r>
            <a:r>
              <a:rPr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endParaRPr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Requests and responses are XML</a:t>
            </a:r>
          </a:p>
          <a:p>
            <a:r>
              <a:rPr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 web services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Adds an entry to MySQL database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Places a “job” on the job manager queue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3</a:t>
            </a:r>
            <a:r>
              <a:rPr lang="en-US" baseline="30000" dirty="0" smtClean="0">
                <a:solidFill>
                  <a:schemeClr val="tx1"/>
                </a:solidFill>
                <a:ea typeface="ＭＳ Ｐゴシック" pitchFamily="34" charset="-128"/>
              </a:rPr>
              <a:t>rd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party queuing system (beanstalk)</a:t>
            </a:r>
            <a:endParaRPr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dirty="0" smtClean="0">
                <a:solidFill>
                  <a:schemeClr val="tx1"/>
                </a:solidFill>
                <a:ea typeface="ＭＳ Ｐゴシック" pitchFamily="34" charset="-128"/>
              </a:rPr>
              <a:t>Job manager controls jobs and queues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Places individual job requests on workers queues</a:t>
            </a:r>
            <a:endParaRPr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Workers “pull” jobs from their queue</a:t>
            </a:r>
          </a:p>
          <a:p>
            <a:pPr lvl="1"/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Workers do </a:t>
            </a:r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the </a:t>
            </a:r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bulk </a:t>
            </a:r>
            <a:r>
              <a:rPr sz="2000" dirty="0" smtClean="0">
                <a:solidFill>
                  <a:schemeClr val="tx1"/>
                </a:solidFill>
                <a:ea typeface="ＭＳ Ｐゴシック" pitchFamily="34" charset="-128"/>
              </a:rPr>
              <a:t>of the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7468B2-8CA8-4D24-B7F6-F18D3C220592}" type="slidenum">
              <a:rPr smtClean="0"/>
              <a:pPr>
                <a:defRPr/>
              </a:pPr>
              <a:t>21</a:t>
            </a:fld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sz="3600" dirty="0" smtClean="0">
                <a:solidFill>
                  <a:srgbClr val="0070C0"/>
                </a:solidFill>
                <a:ea typeface="ＭＳ Ｐゴシック" pitchFamily="34" charset="-128"/>
              </a:rPr>
              <a:t>Software </a:t>
            </a:r>
            <a:r>
              <a:rPr sz="3600" dirty="0" smtClean="0">
                <a:ea typeface="ＭＳ Ｐゴシック" pitchFamily="34" charset="-128"/>
              </a:rPr>
              <a:t>Overview (per side)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4294967295"/>
          </p:nvPr>
        </p:nvSpPr>
        <p:spPr>
          <a:xfrm>
            <a:off x="228600" y="4572000"/>
            <a:ext cx="8763000" cy="2169318"/>
          </a:xfrm>
        </p:spPr>
        <p:txBody>
          <a:bodyPr/>
          <a:lstStyle/>
          <a:p>
            <a:r>
              <a:rPr sz="2200" dirty="0" smtClean="0">
                <a:solidFill>
                  <a:schemeClr val="tx1"/>
                </a:solidFill>
                <a:ea typeface="ＭＳ Ｐゴシック" pitchFamily="34" charset="-128"/>
              </a:rPr>
              <a:t>Use MySQL DB and Beanstalk queuing for asynchronous support</a:t>
            </a:r>
          </a:p>
          <a:p>
            <a:r>
              <a:rPr sz="2200" dirty="0" smtClean="0">
                <a:solidFill>
                  <a:schemeClr val="tx1"/>
                </a:solidFill>
                <a:ea typeface="ＭＳ Ｐゴシック" pitchFamily="34" charset="-128"/>
              </a:rPr>
              <a:t>Use Job queues and workers for parallel distributed processing</a:t>
            </a:r>
          </a:p>
          <a:p>
            <a:r>
              <a:rPr sz="2200" dirty="0" smtClean="0">
                <a:solidFill>
                  <a:schemeClr val="tx1"/>
                </a:solidFill>
                <a:ea typeface="ＭＳ Ｐゴシック" pitchFamily="34" charset="-128"/>
              </a:rPr>
              <a:t>Most workers run on client machines and serve either side A or B</a:t>
            </a:r>
          </a:p>
          <a:p>
            <a:r>
              <a:rPr sz="2200" dirty="0" err="1" smtClean="0">
                <a:solidFill>
                  <a:schemeClr val="tx1"/>
                </a:solidFill>
                <a:ea typeface="ＭＳ Ｐゴシック" pitchFamily="34" charset="-128"/>
              </a:rPr>
              <a:t>Fsretrieve</a:t>
            </a:r>
            <a:r>
              <a:rPr sz="2200" dirty="0" smtClean="0">
                <a:solidFill>
                  <a:schemeClr val="tx1"/>
                </a:solidFill>
                <a:ea typeface="ＭＳ Ｐゴシック" pitchFamily="34" charset="-128"/>
              </a:rPr>
              <a:t> workers are on the MDC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DA53F11C-714A-44C1-BD8F-2F7534B663BC}" type="slidenum">
              <a:rPr lang="en-US" sz="10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rPr>
              <a:pPr>
                <a:defRPr/>
              </a:pPr>
              <a:t>22</a:t>
            </a:fld>
            <a:endParaRPr lang="en-US" sz="1000" dirty="0">
              <a:solidFill>
                <a:srgbClr val="0DB6EC"/>
              </a:solidFill>
              <a:latin typeface="Arial" charset="0"/>
              <a:ea typeface="ＭＳ Ｐゴシック" charset="-128"/>
              <a:cs typeface="+mn-cs"/>
            </a:endParaRP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914400" y="11430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MAS</a:t>
            </a:r>
          </a:p>
        </p:txBody>
      </p:sp>
      <p:sp>
        <p:nvSpPr>
          <p:cNvPr id="37893" name="Rectangle 6"/>
          <p:cNvSpPr>
            <a:spLocks noChangeArrowheads="1"/>
          </p:cNvSpPr>
          <p:nvPr/>
        </p:nvSpPr>
        <p:spPr bwMode="auto">
          <a:xfrm>
            <a:off x="3200400" y="1143000"/>
            <a:ext cx="9144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StorNext</a:t>
            </a:r>
            <a:br>
              <a:rPr lang="en-US" sz="1400"/>
            </a:br>
            <a:r>
              <a:rPr lang="en-US" sz="1400"/>
              <a:t>Web</a:t>
            </a:r>
            <a:br>
              <a:rPr lang="en-US" sz="1400"/>
            </a:br>
            <a:r>
              <a:rPr lang="en-US" sz="1400"/>
              <a:t>Service</a:t>
            </a:r>
          </a:p>
        </p:txBody>
      </p:sp>
      <p:sp>
        <p:nvSpPr>
          <p:cNvPr id="37894" name="Line 8"/>
          <p:cNvSpPr>
            <a:spLocks noChangeShapeType="1"/>
          </p:cNvSpPr>
          <p:nvPr/>
        </p:nvSpPr>
        <p:spPr bwMode="auto">
          <a:xfrm>
            <a:off x="1828800" y="1600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1943100" y="17145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XML</a:t>
            </a: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5486400" y="1371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MySQL</a:t>
            </a:r>
          </a:p>
        </p:txBody>
      </p:sp>
      <p:sp>
        <p:nvSpPr>
          <p:cNvPr id="37897" name="Line 10"/>
          <p:cNvSpPr>
            <a:spLocks noChangeShapeType="1"/>
          </p:cNvSpPr>
          <p:nvPr/>
        </p:nvSpPr>
        <p:spPr bwMode="auto">
          <a:xfrm>
            <a:off x="4133850" y="16002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Rectangle 11"/>
          <p:cNvSpPr>
            <a:spLocks noChangeArrowheads="1"/>
          </p:cNvSpPr>
          <p:nvPr/>
        </p:nvSpPr>
        <p:spPr bwMode="auto">
          <a:xfrm>
            <a:off x="3200400" y="22860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Job</a:t>
            </a:r>
            <a:br>
              <a:rPr lang="en-US" sz="1400"/>
            </a:br>
            <a:r>
              <a:rPr lang="en-US" sz="1400"/>
              <a:t>Queue</a:t>
            </a:r>
          </a:p>
        </p:txBody>
      </p:sp>
      <p:sp>
        <p:nvSpPr>
          <p:cNvPr id="37899" name="Line 12"/>
          <p:cNvSpPr>
            <a:spLocks noChangeShapeType="1"/>
          </p:cNvSpPr>
          <p:nvPr/>
        </p:nvSpPr>
        <p:spPr bwMode="auto">
          <a:xfrm flipH="1">
            <a:off x="4882243" y="1600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1" name="Rectangle 15"/>
          <p:cNvSpPr>
            <a:spLocks noChangeArrowheads="1"/>
          </p:cNvSpPr>
          <p:nvPr/>
        </p:nvSpPr>
        <p:spPr bwMode="auto">
          <a:xfrm>
            <a:off x="3276600" y="363855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Worker</a:t>
            </a:r>
          </a:p>
        </p:txBody>
      </p:sp>
      <p:sp>
        <p:nvSpPr>
          <p:cNvPr id="37902" name="Rectangle 16"/>
          <p:cNvSpPr>
            <a:spLocks noChangeArrowheads="1"/>
          </p:cNvSpPr>
          <p:nvPr/>
        </p:nvSpPr>
        <p:spPr bwMode="auto">
          <a:xfrm>
            <a:off x="5562600" y="3657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Worker</a:t>
            </a:r>
          </a:p>
        </p:txBody>
      </p:sp>
      <p:sp>
        <p:nvSpPr>
          <p:cNvPr id="37903" name="Rectangle 17"/>
          <p:cNvSpPr>
            <a:spLocks noChangeArrowheads="1"/>
          </p:cNvSpPr>
          <p:nvPr/>
        </p:nvSpPr>
        <p:spPr bwMode="auto">
          <a:xfrm>
            <a:off x="819150" y="363855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/>
              <a:t>Worker</a:t>
            </a:r>
          </a:p>
        </p:txBody>
      </p:sp>
      <p:sp>
        <p:nvSpPr>
          <p:cNvPr id="37904" name="Line 19"/>
          <p:cNvSpPr>
            <a:spLocks noChangeShapeType="1"/>
          </p:cNvSpPr>
          <p:nvPr/>
        </p:nvSpPr>
        <p:spPr bwMode="auto">
          <a:xfrm>
            <a:off x="2362200" y="2971800"/>
            <a:ext cx="3714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905" name="Line 20"/>
          <p:cNvSpPr>
            <a:spLocks noChangeShapeType="1"/>
          </p:cNvSpPr>
          <p:nvPr/>
        </p:nvSpPr>
        <p:spPr bwMode="auto">
          <a:xfrm>
            <a:off x="3733800" y="2743200"/>
            <a:ext cx="0" cy="895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6" name="Line 21"/>
          <p:cNvSpPr>
            <a:spLocks noChangeShapeType="1"/>
          </p:cNvSpPr>
          <p:nvPr/>
        </p:nvSpPr>
        <p:spPr bwMode="auto">
          <a:xfrm flipH="1">
            <a:off x="1276350" y="2971800"/>
            <a:ext cx="1085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07" name="Line 22"/>
          <p:cNvSpPr>
            <a:spLocks noChangeShapeType="1"/>
          </p:cNvSpPr>
          <p:nvPr/>
        </p:nvSpPr>
        <p:spPr bwMode="auto">
          <a:xfrm>
            <a:off x="6076950" y="302895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08" name="Text Box 23"/>
          <p:cNvSpPr txBox="1">
            <a:spLocks noChangeArrowheads="1"/>
          </p:cNvSpPr>
          <p:nvPr/>
        </p:nvSpPr>
        <p:spPr bwMode="auto">
          <a:xfrm>
            <a:off x="1828800" y="1143000"/>
            <a:ext cx="137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HTTP</a:t>
            </a:r>
          </a:p>
        </p:txBody>
      </p:sp>
      <p:sp>
        <p:nvSpPr>
          <p:cNvPr id="37909" name="Rectangle 24"/>
          <p:cNvSpPr>
            <a:spLocks noChangeArrowheads="1"/>
          </p:cNvSpPr>
          <p:nvPr/>
        </p:nvSpPr>
        <p:spPr bwMode="auto">
          <a:xfrm>
            <a:off x="2057400" y="365760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/>
              <a:t>Worker</a:t>
            </a:r>
          </a:p>
        </p:txBody>
      </p:sp>
      <p:sp>
        <p:nvSpPr>
          <p:cNvPr id="37910" name="Rectangle 25"/>
          <p:cNvSpPr>
            <a:spLocks noChangeArrowheads="1"/>
          </p:cNvSpPr>
          <p:nvPr/>
        </p:nvSpPr>
        <p:spPr bwMode="auto">
          <a:xfrm>
            <a:off x="4419600" y="3638550"/>
            <a:ext cx="914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/>
              <a:t>Worker</a:t>
            </a:r>
          </a:p>
        </p:txBody>
      </p:sp>
      <p:sp>
        <p:nvSpPr>
          <p:cNvPr id="37911" name="Line 26"/>
          <p:cNvSpPr>
            <a:spLocks noChangeShapeType="1"/>
          </p:cNvSpPr>
          <p:nvPr/>
        </p:nvSpPr>
        <p:spPr bwMode="auto">
          <a:xfrm>
            <a:off x="2514600" y="2971800"/>
            <a:ext cx="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7912" name="Line 27"/>
          <p:cNvSpPr>
            <a:spLocks noChangeShapeType="1"/>
          </p:cNvSpPr>
          <p:nvPr/>
        </p:nvSpPr>
        <p:spPr bwMode="auto">
          <a:xfrm>
            <a:off x="4800600" y="2971800"/>
            <a:ext cx="3810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 flipH="1">
            <a:off x="1276350" y="2971800"/>
            <a:ext cx="19050" cy="666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cxnSp>
        <p:nvCxnSpPr>
          <p:cNvPr id="3" name="Straight Arrow Connector 2"/>
          <p:cNvCxnSpPr>
            <a:stCxn id="37899" idx="1"/>
            <a:endCxn id="37898" idx="3"/>
          </p:cNvCxnSpPr>
          <p:nvPr/>
        </p:nvCxnSpPr>
        <p:spPr>
          <a:xfrm flipH="1">
            <a:off x="4114800" y="2514600"/>
            <a:ext cx="767442" cy="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Line 20"/>
          <p:cNvSpPr>
            <a:spLocks noChangeShapeType="1"/>
          </p:cNvSpPr>
          <p:nvPr/>
        </p:nvSpPr>
        <p:spPr bwMode="auto">
          <a:xfrm>
            <a:off x="5791200" y="1866900"/>
            <a:ext cx="0" cy="110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600" dirty="0" smtClean="0">
                <a:ea typeface="ＭＳ Ｐゴシック" pitchFamily="34" charset="-128"/>
              </a:rPr>
              <a:t>Job Queues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784BBB-0E67-42A8-8A8C-002A10DB6B7F}" type="slidenum">
              <a:rPr smtClean="0"/>
              <a:pPr>
                <a:defRPr/>
              </a:pPr>
              <a:t>23</a:t>
            </a:fld>
            <a:endParaRPr dirty="0"/>
          </a:p>
        </p:txBody>
      </p:sp>
      <p:sp>
        <p:nvSpPr>
          <p:cNvPr id="38915" name="Content Placeholder 2"/>
          <p:cNvSpPr>
            <a:spLocks/>
          </p:cNvSpPr>
          <p:nvPr/>
        </p:nvSpPr>
        <p:spPr bwMode="auto">
          <a:xfrm>
            <a:off x="301625" y="1143000"/>
            <a:ext cx="8385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Examples of job queues, each queue has a name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FTP-in				- for archive jobs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FTP-out				- for restore jobs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Pre-stage			- </a:t>
            </a:r>
            <a:r>
              <a:rPr lang="en-US" sz="2000" dirty="0" err="1" smtClean="0"/>
              <a:t>fsretrieve</a:t>
            </a:r>
            <a:r>
              <a:rPr lang="en-US" sz="2000" dirty="0" smtClean="0"/>
              <a:t> commands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Copy-archive		- copy archive files to other managed side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Copy-pre-stage		- copy restore file to other unmanaged side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On-demand			- alert MAS when status changes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Delete				- delete a job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Workers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Each worker listens to a particular queue name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Job is guaranteed to go to one and only one worker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Event model is blocking, i.e., workers do not poll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473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600" dirty="0" smtClean="0">
                <a:ea typeface="ＭＳ Ｐゴシック" pitchFamily="34" charset="-128"/>
              </a:rPr>
              <a:t>Workers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784BBB-0E67-42A8-8A8C-002A10DB6B7F}" type="slidenum">
              <a:rPr smtClean="0"/>
              <a:pPr>
                <a:defRPr/>
              </a:pPr>
              <a:t>24</a:t>
            </a:fld>
            <a:endParaRPr dirty="0"/>
          </a:p>
        </p:txBody>
      </p:sp>
      <p:sp>
        <p:nvSpPr>
          <p:cNvPr id="38915" name="Content Placeholder 2"/>
          <p:cNvSpPr>
            <a:spLocks/>
          </p:cNvSpPr>
          <p:nvPr/>
        </p:nvSpPr>
        <p:spPr bwMode="auto">
          <a:xfrm>
            <a:off x="301625" y="1143000"/>
            <a:ext cx="8385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Start a job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Worker pull job from a queue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End of job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Worker places a job on the next queue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Use queues to chain jobs</a:t>
            </a:r>
            <a:endParaRPr lang="en-US" sz="2000" dirty="0"/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Minimal code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Worker does one type of work, such as copy a file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400" dirty="0" smtClean="0"/>
              <a:t>Can increase/decrease number </a:t>
            </a:r>
            <a:r>
              <a:rPr lang="en-US" sz="2400" dirty="0"/>
              <a:t>of </a:t>
            </a:r>
            <a:r>
              <a:rPr lang="en-US" sz="2400" dirty="0" smtClean="0"/>
              <a:t>workers for performance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Increase </a:t>
            </a:r>
            <a:r>
              <a:rPr lang="en-US" sz="2000" dirty="0"/>
              <a:t>workers to scale work loads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/>
              <a:t>Limit workers to protect back-end </a:t>
            </a:r>
            <a:r>
              <a:rPr lang="en-US" sz="2000" dirty="0" smtClean="0"/>
              <a:t>resources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Based on workload and hardware characteristics</a:t>
            </a:r>
          </a:p>
          <a:p>
            <a:pPr marL="800100" lvl="1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Must restart worker if make a change</a:t>
            </a:r>
            <a:endParaRPr lang="en-US" sz="2000" dirty="0"/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z="3600" dirty="0" smtClean="0">
                <a:ea typeface="ＭＳ Ｐゴシック" pitchFamily="34" charset="-128"/>
              </a:rPr>
              <a:t>MAS Agent Commands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784BBB-0E67-42A8-8A8C-002A10DB6B7F}" type="slidenum">
              <a:rPr smtClean="0"/>
              <a:pPr>
                <a:defRPr/>
              </a:pPr>
              <a:t>25</a:t>
            </a:fld>
            <a:endParaRPr dirty="0"/>
          </a:p>
        </p:txBody>
      </p:sp>
      <p:sp>
        <p:nvSpPr>
          <p:cNvPr id="38915" name="Content Placeholder 2"/>
          <p:cNvSpPr>
            <a:spLocks/>
          </p:cNvSpPr>
          <p:nvPr/>
        </p:nvSpPr>
        <p:spPr bwMode="auto">
          <a:xfrm>
            <a:off x="301625" y="1143000"/>
            <a:ext cx="8385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mas_agent_control</a:t>
            </a:r>
            <a:r>
              <a:rPr lang="en-US" sz="2000" dirty="0" smtClean="0"/>
              <a:t>	- starts and stops MAS Agent on MDC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smtClean="0"/>
              <a:t>service </a:t>
            </a:r>
            <a:r>
              <a:rPr lang="en-US" sz="2000" dirty="0" err="1" smtClean="0"/>
              <a:t>mas_agent</a:t>
            </a:r>
            <a:r>
              <a:rPr lang="en-US" sz="2000" dirty="0" smtClean="0"/>
              <a:t>	- starts and stops MAS Agent on clients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mas_caf</a:t>
            </a:r>
            <a:r>
              <a:rPr lang="en-US" sz="2000" dirty="0" smtClean="0"/>
              <a:t>				- copies MAS Agent files from one side to other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mas_chk</a:t>
            </a:r>
            <a:r>
              <a:rPr lang="en-US" sz="2000" dirty="0" smtClean="0"/>
              <a:t>				- performs consistency check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mas_cleanup</a:t>
            </a:r>
            <a:r>
              <a:rPr lang="en-US" sz="2000" dirty="0" smtClean="0"/>
              <a:t>		- removes expired-job information from DB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mas_config_file</a:t>
            </a:r>
            <a:r>
              <a:rPr lang="en-US" sz="2000" dirty="0" smtClean="0"/>
              <a:t>		- prints information from the configuration file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mas_laf</a:t>
            </a:r>
            <a:r>
              <a:rPr lang="en-US" sz="2000" dirty="0" smtClean="0"/>
              <a:t>				- lists file-path information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mas_ping</a:t>
            </a:r>
            <a:r>
              <a:rPr lang="en-US" sz="2000" dirty="0" smtClean="0"/>
              <a:t>			- verifies the MAS Agent worker connections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r>
              <a:rPr lang="en-US" sz="2000" dirty="0" err="1" smtClean="0"/>
              <a:t>mas_status</a:t>
            </a:r>
            <a:r>
              <a:rPr lang="en-US" sz="2000" dirty="0" smtClean="0"/>
              <a:t>			- displays a collection of status information</a:t>
            </a:r>
          </a:p>
          <a:p>
            <a:pPr marL="342900" indent="-342900" defTabSz="457200">
              <a:spcBef>
                <a:spcPct val="20000"/>
              </a:spcBef>
              <a:buClr>
                <a:srgbClr val="0DB6EC"/>
              </a:buClr>
              <a:buSzPct val="75000"/>
              <a:buFont typeface="Wingdings" pitchFamily="2" charset="2"/>
              <a:buChar char="§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2595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sz="3600" dirty="0" smtClean="0"/>
              <a:t>Logs and Debugging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 smtClean="0"/>
              <a:t>Logs are stored in: /opt/quantum/</a:t>
            </a:r>
            <a:r>
              <a:rPr lang="en-US" dirty="0" err="1" smtClean="0"/>
              <a:t>mas_agent</a:t>
            </a:r>
            <a:r>
              <a:rPr lang="en-US" dirty="0" smtClean="0"/>
              <a:t>/log</a:t>
            </a:r>
          </a:p>
          <a:p>
            <a:r>
              <a:rPr lang="en-US" dirty="0" smtClean="0"/>
              <a:t>Each daemon has its own log file</a:t>
            </a:r>
          </a:p>
          <a:p>
            <a:r>
              <a:rPr lang="en-US" dirty="0" smtClean="0"/>
              <a:t>Logs are collected on MDC using </a:t>
            </a:r>
            <a:r>
              <a:rPr lang="en-US" i="1" dirty="0" smtClean="0"/>
              <a:t>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adic</a:t>
            </a:r>
            <a:r>
              <a:rPr lang="en-US" i="1" dirty="0" smtClean="0"/>
              <a:t>/PSA/bin/</a:t>
            </a:r>
            <a:r>
              <a:rPr lang="en-US" i="1" dirty="0" err="1" smtClean="0"/>
              <a:t>pse_snapshot</a:t>
            </a:r>
            <a:endParaRPr lang="en-US" i="1" dirty="0"/>
          </a:p>
          <a:p>
            <a:r>
              <a:rPr lang="en-US" dirty="0" smtClean="0"/>
              <a:t>Logs are collected on Clients using </a:t>
            </a:r>
            <a:r>
              <a:rPr lang="en-US" i="1" dirty="0" smtClean="0"/>
              <a:t>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cvfs</a:t>
            </a:r>
            <a:r>
              <a:rPr lang="en-US" i="1" dirty="0" smtClean="0"/>
              <a:t>/bin/</a:t>
            </a:r>
            <a:r>
              <a:rPr lang="en-US" i="1" dirty="0" err="1" smtClean="0"/>
              <a:t>cvgather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0605975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en-US" sz="3600" dirty="0" smtClean="0"/>
              <a:t>Reference Information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4294967295"/>
          </p:nvPr>
        </p:nvSpPr>
        <p:spPr>
          <a:xfrm>
            <a:off x="301624" y="1143000"/>
            <a:ext cx="8689976" cy="5029200"/>
          </a:xfrm>
        </p:spPr>
        <p:txBody>
          <a:bodyPr/>
          <a:lstStyle/>
          <a:p>
            <a:r>
              <a:rPr lang="en-US" sz="2200" dirty="0" err="1" smtClean="0"/>
              <a:t>StorNext</a:t>
            </a:r>
            <a:r>
              <a:rPr lang="en-US" sz="2200" dirty="0" smtClean="0"/>
              <a:t> MAS Agent Archive Administration Guide (6-67899-01)</a:t>
            </a:r>
          </a:p>
          <a:p>
            <a:r>
              <a:rPr lang="en-US" sz="2200" dirty="0"/>
              <a:t>Man </a:t>
            </a:r>
            <a:r>
              <a:rPr lang="en-US" sz="2200" dirty="0" smtClean="0"/>
              <a:t>pages (/opt/quantum/</a:t>
            </a:r>
            <a:r>
              <a:rPr lang="en-US" sz="2200" dirty="0" err="1" smtClean="0"/>
              <a:t>mas_agent</a:t>
            </a:r>
            <a:r>
              <a:rPr lang="en-US" sz="2200" dirty="0" smtClean="0"/>
              <a:t>/man)</a:t>
            </a:r>
          </a:p>
          <a:p>
            <a:r>
              <a:rPr lang="en-US" sz="2200" dirty="0" smtClean="0"/>
              <a:t>Release Notes</a:t>
            </a:r>
          </a:p>
        </p:txBody>
      </p:sp>
    </p:spTree>
    <p:extLst>
      <p:ext uri="{BB962C8B-B14F-4D97-AF65-F5344CB8AC3E}">
        <p14:creationId xmlns:p14="http://schemas.microsoft.com/office/powerpoint/2010/main" val="2018302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2550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ea typeface="ＭＳ Ｐゴシック" pitchFamily="34" charset="-128"/>
              </a:rPr>
              <a:t>Priority Queuing Enhancements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179387" y="990600"/>
            <a:ext cx="8736011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TSM request queue insertion algorithm for retrieve requests </a:t>
            </a:r>
          </a:p>
          <a:p>
            <a:pPr lvl="1"/>
            <a:r>
              <a:rPr lang="en-US" sz="1600" b="1" i="1" dirty="0" smtClean="0">
                <a:solidFill>
                  <a:schemeClr val="tx1"/>
                </a:solidFill>
                <a:ea typeface="ＭＳ Ｐゴシック" pitchFamily="34" charset="-128"/>
              </a:rPr>
              <a:t>All</a:t>
            </a:r>
            <a:r>
              <a:rPr lang="en-US" sz="1600" i="1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new or reprioritized retrieve requests are inserted in queue based on priority, media identifier, media position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ea typeface="ＭＳ Ｐゴシック" pitchFamily="34" charset="-128"/>
              </a:rPr>
              <a:t>Requests of same priority are grouped by media identifier</a:t>
            </a:r>
          </a:p>
          <a:p>
            <a:pPr lvl="2"/>
            <a:r>
              <a:rPr lang="en-US" sz="1400" dirty="0" smtClean="0">
                <a:solidFill>
                  <a:schemeClr val="tx1"/>
                </a:solidFill>
                <a:ea typeface="ＭＳ Ｐゴシック" pitchFamily="34" charset="-128"/>
              </a:rPr>
              <a:t>Requests are ordered by media position to reduce tape mounts and positioning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Requests that have reached the configured </a:t>
            </a:r>
            <a:r>
              <a:rPr lang="en-US" sz="1600" dirty="0" err="1" smtClean="0">
                <a:solidFill>
                  <a:schemeClr val="tx1"/>
                </a:solidFill>
                <a:ea typeface="ＭＳ Ｐゴシック" pitchFamily="34" charset="-128"/>
              </a:rPr>
              <a:t>pri.config</a:t>
            </a:r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 max priority are not affected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The feature is </a:t>
            </a:r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configurable using </a:t>
            </a:r>
            <a:r>
              <a:rPr lang="en-US" sz="1600" dirty="0" err="1" smtClean="0">
                <a:solidFill>
                  <a:schemeClr val="tx1"/>
                </a:solidFill>
                <a:ea typeface="ＭＳ Ｐゴシック" pitchFamily="34" charset="-128"/>
              </a:rPr>
              <a:t>fs_sysparm</a:t>
            </a:r>
            <a:r>
              <a:rPr lang="en-US" sz="1600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OPTIMIZE_RETRIEVE_QUEUE with the default being “true”</a:t>
            </a: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New fsretrieve -p option to indicate top priority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Requests receive priority over all other retrieve requests in TSM queue</a:t>
            </a:r>
          </a:p>
          <a:p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f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squeue output identifies top-of-queue retrieve requests from normal retrieve 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requests with the letter “P” for current priority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p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ri.config default age times 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for reprioritization have 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increased for retrieve and store requests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  <a:ea typeface="ＭＳ Ｐゴシック" pitchFamily="34" charset="-128"/>
              </a:rPr>
              <a:t>Allows request to stay in current priority longer to maximize benefit of algorithm change</a:t>
            </a: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79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err="1" smtClean="0">
                <a:ea typeface="ＭＳ Ｐゴシック" pitchFamily="34" charset="-128"/>
              </a:rPr>
              <a:t>StorNext</a:t>
            </a:r>
            <a:r>
              <a:rPr lang="en-US" sz="3600" dirty="0" smtClean="0">
                <a:ea typeface="ＭＳ Ｐゴシック" pitchFamily="34" charset="-128"/>
              </a:rPr>
              <a:t> MAS Agent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9" y="11430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Architecture Overview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-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Integration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Turner Configuration and Operations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Agent software overview</a:t>
            </a:r>
          </a:p>
          <a:p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78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err="1" smtClean="0">
                <a:ea typeface="ＭＳ Ｐゴシック" pitchFamily="34" charset="-128"/>
              </a:rPr>
              <a:t>StorNext</a:t>
            </a:r>
            <a:r>
              <a:rPr lang="en-US" sz="3600" dirty="0" smtClean="0">
                <a:ea typeface="ＭＳ Ｐゴシック" pitchFamily="34" charset="-128"/>
              </a:rPr>
              <a:t> MAS Agent Feature - Overview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9" y="11430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Licensed Product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Separate RPM that is installed with DSM by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install.stornext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Bin files installed on server and client in /opt/quantum/</a:t>
            </a:r>
            <a:r>
              <a:rPr lang="en-US" sz="2000" dirty="0" err="1" smtClean="0">
                <a:solidFill>
                  <a:schemeClr val="tx1"/>
                </a:solidFill>
                <a:ea typeface="ＭＳ Ｐゴシック" pitchFamily="34" charset="-128"/>
              </a:rPr>
              <a:t>mas_agent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Targeted for Turner Broadcasting, Atlanta</a:t>
            </a:r>
          </a:p>
          <a:p>
            <a:pPr lvl="1"/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Provides the storage solution for a large and complex infrastructure that provides a reliable and </a:t>
            </a: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high availability archive </a:t>
            </a:r>
            <a:r>
              <a:rPr lang="en-US" sz="2000" dirty="0">
                <a:solidFill>
                  <a:schemeClr val="tx1"/>
                </a:solidFill>
                <a:ea typeface="ＭＳ Ｐゴシック" pitchFamily="34" charset="-128"/>
              </a:rPr>
              <a:t>media management system that is managed by the </a:t>
            </a:r>
            <a:r>
              <a:rPr lang="en-US" sz="2000" b="1" dirty="0">
                <a:solidFill>
                  <a:srgbClr val="0070C0"/>
                </a:solidFill>
                <a:ea typeface="ＭＳ Ｐゴシック" pitchFamily="34" charset="-128"/>
              </a:rPr>
              <a:t>Harmonic </a:t>
            </a:r>
            <a:r>
              <a:rPr lang="en-US" sz="2000" b="1" dirty="0" smtClean="0">
                <a:solidFill>
                  <a:srgbClr val="0070C0"/>
                </a:solidFill>
                <a:ea typeface="ＭＳ Ｐゴシック" pitchFamily="34" charset="-128"/>
              </a:rPr>
              <a:t>MAS</a:t>
            </a:r>
          </a:p>
          <a:p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The MAS manages all archives, restores, and pre-stage of media to </a:t>
            </a:r>
            <a:r>
              <a:rPr lang="en-US" dirty="0" err="1">
                <a:solidFill>
                  <a:schemeClr val="tx1"/>
                </a:solidFill>
                <a:ea typeface="ＭＳ Ｐゴシック" pitchFamily="34" charset="-128"/>
              </a:rPr>
              <a:t>playout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servers</a:t>
            </a:r>
            <a:endParaRPr lang="en-US" sz="2000" b="1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Integrated with the Harmonic MAS via http with an XML specification</a:t>
            </a:r>
          </a:p>
          <a:p>
            <a:pPr marL="0" indent="0">
              <a:buNone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260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solidFill>
                  <a:srgbClr val="0070C0"/>
                </a:solidFill>
                <a:ea typeface="ＭＳ Ｐゴシック" pitchFamily="34" charset="-128"/>
              </a:rPr>
              <a:t>The Solution Provides 24x7 Operations</a:t>
            </a: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457198" y="1219200"/>
            <a:ext cx="8077201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High Availability and Redundancy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2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HA </a:t>
            </a:r>
            <a:r>
              <a:rPr lang="en-US" i="1" dirty="0" smtClean="0">
                <a:solidFill>
                  <a:schemeClr val="tx1"/>
                </a:solidFill>
                <a:ea typeface="ＭＳ Ｐゴシック" pitchFamily="34" charset="-128"/>
              </a:rPr>
              <a:t>sides</a:t>
            </a:r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(4 MDCs)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Each side is comprised of one pair of HA MDCs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One side can be stopped for maintenance while the other side continues</a:t>
            </a:r>
          </a:p>
          <a:p>
            <a:pPr lvl="1"/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Non-Shared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Each side has their own databases and tape libraries</a:t>
            </a: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510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ea typeface="ＭＳ Ｐゴシック" pitchFamily="34" charset="-128"/>
              </a:rPr>
              <a:t>High Availability and Redundancy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301625" y="1066800"/>
            <a:ext cx="8364538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HA Pairs for high availability</a:t>
            </a:r>
          </a:p>
          <a:p>
            <a:r>
              <a:rPr lang="en-US" dirty="0">
                <a:solidFill>
                  <a:schemeClr val="tx1"/>
                </a:solidFill>
                <a:ea typeface="ＭＳ Ｐゴシック" pitchFamily="34" charset="-128"/>
              </a:rPr>
              <a:t>Data archived and restored round-robin between sides</a:t>
            </a:r>
            <a:endParaRPr lang="en-US" sz="2800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Data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is replicated between both sides in real-time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Both sides are fully redundant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Replications are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queued if the other side is down</a:t>
            </a: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05617" y="3333300"/>
            <a:ext cx="813276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Data is replicated between sides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3950732"/>
            <a:ext cx="581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/>
              <a:t>Side A – HA </a:t>
            </a:r>
            <a:r>
              <a:rPr lang="nb-NO" sz="2800" dirty="0" smtClean="0"/>
              <a:t>		Side </a:t>
            </a:r>
            <a:r>
              <a:rPr lang="nb-NO" sz="2800" dirty="0"/>
              <a:t>B – HA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12732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711370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686" y="4752870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712732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93678" y="5550932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Active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7800" y="5551323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Active</a:t>
            </a:r>
          </a:p>
        </p:txBody>
      </p:sp>
      <p:sp>
        <p:nvSpPr>
          <p:cNvPr id="8" name="Rectangle 7"/>
          <p:cNvSpPr/>
          <p:nvPr/>
        </p:nvSpPr>
        <p:spPr>
          <a:xfrm>
            <a:off x="2608674" y="5562209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Standby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05600" y="5573486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Standby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505200" y="4212342"/>
            <a:ext cx="1524000" cy="0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4366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56" y="5486400"/>
            <a:ext cx="638044" cy="5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ea typeface="ＭＳ Ｐゴシック" pitchFamily="34" charset="-128"/>
              </a:rPr>
              <a:t>Data Sharing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301625" y="1066800"/>
            <a:ext cx="836453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>
                <a:solidFill>
                  <a:schemeClr val="tx1"/>
                </a:solidFill>
                <a:ea typeface="ＭＳ Ｐゴシック" pitchFamily="34" charset="-128"/>
              </a:rPr>
              <a:t>Sides do not share databases (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SN </a:t>
            </a:r>
            <a:r>
              <a:rPr lang="en-US" sz="2600" dirty="0">
                <a:solidFill>
                  <a:schemeClr val="tx1"/>
                </a:solidFill>
                <a:ea typeface="ＭＳ Ｐゴシック" pitchFamily="34" charset="-128"/>
              </a:rPr>
              <a:t>or MAS Agent DB)</a:t>
            </a:r>
            <a:endParaRPr lang="en-US" sz="2200" dirty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Disks </a:t>
            </a:r>
            <a:r>
              <a:rPr lang="en-US" sz="2600" dirty="0" smtClean="0">
                <a:solidFill>
                  <a:schemeClr val="tx1"/>
                </a:solidFill>
                <a:ea typeface="ＭＳ Ｐゴシック" pitchFamily="34" charset="-128"/>
              </a:rPr>
              <a:t>from each side are cross mounted for efficient sync’ing of files between sides</a:t>
            </a: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971800"/>
            <a:ext cx="58123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800" dirty="0"/>
              <a:t>Side A – HA </a:t>
            </a:r>
            <a:r>
              <a:rPr lang="nb-NO" sz="2800" dirty="0" smtClean="0"/>
              <a:t>		Side </a:t>
            </a:r>
            <a:r>
              <a:rPr lang="nb-NO" sz="2800" dirty="0"/>
              <a:t>B – HA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800475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732438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686" y="3773938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733800"/>
            <a:ext cx="13716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193678" y="4572000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Managed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257800" y="4572391"/>
            <a:ext cx="11464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Managed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608674" y="4583277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UnManaged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05600" y="4594554"/>
            <a:ext cx="1441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UnManaged</a:t>
            </a:r>
            <a:endParaRPr lang="en-US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2737" y="4961428"/>
            <a:ext cx="663168" cy="5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038" y="4919270"/>
            <a:ext cx="638044" cy="5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166387" y="5523087"/>
            <a:ext cx="798228" cy="5178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179388" y="5486400"/>
            <a:ext cx="785228" cy="61538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963885"/>
            <a:ext cx="638044" cy="5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918" y="4983262"/>
            <a:ext cx="638044" cy="5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119" y="5357525"/>
            <a:ext cx="638044" cy="554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5" name="Straight Connector 44"/>
          <p:cNvCxnSpPr/>
          <p:nvPr/>
        </p:nvCxnSpPr>
        <p:spPr>
          <a:xfrm flipH="1">
            <a:off x="7910551" y="5334000"/>
            <a:ext cx="803296" cy="63201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867935" y="5357525"/>
            <a:ext cx="888529" cy="55449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166387" y="6169766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HaShared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7696200" y="5912016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HaShared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3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 txBox="1">
            <a:spLocks/>
          </p:cNvSpPr>
          <p:nvPr/>
        </p:nvSpPr>
        <p:spPr bwMode="auto">
          <a:xfrm>
            <a:off x="179388" y="247650"/>
            <a:ext cx="881221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3200" kern="1200" dirty="0">
                <a:solidFill>
                  <a:srgbClr val="0076BB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76BB"/>
                </a:solidFill>
                <a:latin typeface="Arial" charset="0"/>
                <a:ea typeface="ＭＳ Ｐゴシック" charset="-128"/>
                <a:cs typeface="Arial" charset="0"/>
              </a:defRPr>
            </a:lvl9pPr>
          </a:lstStyle>
          <a:p>
            <a:r>
              <a:rPr lang="en-US" sz="3600" dirty="0" smtClean="0">
                <a:ea typeface="ＭＳ Ｐゴシック" pitchFamily="34" charset="-128"/>
              </a:rPr>
              <a:t>File Naming</a:t>
            </a:r>
            <a:endParaRPr lang="en-US" sz="3600" b="1" dirty="0" smtClean="0">
              <a:solidFill>
                <a:srgbClr val="6D9937"/>
              </a:solidFill>
              <a:ea typeface="ＭＳ Ｐゴシック" pitchFamily="34" charset="-128"/>
            </a:endParaRPr>
          </a:p>
        </p:txBody>
      </p:sp>
      <p:sp>
        <p:nvSpPr>
          <p:cNvPr id="3" name="Content Placeholder 6"/>
          <p:cNvSpPr txBox="1">
            <a:spLocks/>
          </p:cNvSpPr>
          <p:nvPr/>
        </p:nvSpPr>
        <p:spPr bwMode="auto">
          <a:xfrm>
            <a:off x="301625" y="1066800"/>
            <a:ext cx="83645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Char char="§"/>
              <a:defRPr lang="en-US" sz="24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pitchFamily="34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fontAlgn="base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Files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are stored to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using a collection GUID and a Volume Group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MAS provides the File GUIDs, Collection GUID, and Volume Group to use for the store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Volume Group is the Policy Directory in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StorNext</a:t>
            </a: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MAS Agent derives a three-level hierarchy from the Collection GUID to avoid large directories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&lt;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mnt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pt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&gt;/&lt;volume group&gt;/&lt;xx&gt;/&lt;xx&gt;/&lt;xx&gt;/&lt;collection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guid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&gt;/&lt;file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guids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&gt;</a:t>
            </a:r>
          </a:p>
          <a:p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ea typeface="ＭＳ Ｐゴシック" pitchFamily="34" charset="-128"/>
              </a:rPr>
              <a:t>mas_laf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 (list agent files) command helps to find the storage location of </a:t>
            </a: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files</a:t>
            </a: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/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58212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2&quot;/&gt;&lt;property id=&quot;20307&quot; value=&quot;323&quot;/&gt;&lt;/object&gt;&lt;object type=&quot;3&quot; unique_id=&quot;10005&quot;&gt;&lt;property id=&quot;20148&quot; value=&quot;5&quot;/&gt;&lt;property id=&quot;20300&quot; value=&quot;Slide 1&quot;/&gt;&lt;property id=&quot;20307&quot; value=&quot;345&quot;/&gt;&lt;/object&gt;&lt;object type=&quot;3&quot; unique_id=&quot;10006&quot;&gt;&lt;property id=&quot;20148&quot; value=&quot;5&quot;/&gt;&lt;property id=&quot;20300&quot; value=&quot;Slide 3 - &amp;quot;Title Goes Here&amp;quot;&quot;/&gt;&lt;property id=&quot;20307&quot; value=&quot;325&quot;/&gt;&lt;/object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08&quot;&gt;&lt;property id=&quot;20148&quot; value=&quot;5&quot;/&gt;&lt;property id=&quot;20300&quot; value=&quot;Slide 19 - &amp;quot;CHAPTER HEADLINE &amp;#x0D;&amp;#x0A;GOES HERE&amp;quot;&quot;/&gt;&lt;property id=&quot;20307&quot; value=&quot;333&quot;/&gt;&lt;/object&gt;&lt;object type=&quot;3&quot; unique_id=&quot;10009&quot;&gt;&lt;property id=&quot;20148&quot; value=&quot;5&quot;/&gt;&lt;property id=&quot;20300&quot; value=&quot;Slide 17 - &amp;quot;CHAPTER HEADLINE&amp;#x0D;&amp;#x0A;GOES HERE&amp;quot;&quot;/&gt;&lt;property id=&quot;20307&quot; value=&quot;334&quot;/&gt;&lt;/object&gt;&lt;object type=&quot;3&quot; unique_id=&quot;10010&quot;&gt;&lt;property id=&quot;20148&quot; value=&quot;5&quot;/&gt;&lt;property id=&quot;20300&quot; value=&quot;Slide 18 - &amp;quot;CHAPTER HEADLINE &amp;#x0D;&amp;#x0A;GOES HERE&amp;quot;&quot;/&gt;&lt;property id=&quot;20307&quot; value=&quot;338&quot;/&gt;&lt;/object&gt;&lt;object type=&quot;3&quot; unique_id=&quot;10011&quot;&gt;&lt;property id=&quot;20148&quot; value=&quot;5&quot;/&gt;&lt;property id=&quot;20300&quot; value=&quot;Slide 20 - &amp;quot;CHAPTER HEADLINE&amp;#x0D;&amp;#x0A;GOES HERE&amp;quot;&quot;/&gt;&lt;property id=&quot;20307&quot; value=&quot;336&quot;/&gt;&lt;/object&gt;&lt;object type=&quot;3&quot; unique_id=&quot;10625&quot;&gt;&lt;property id=&quot;20148&quot; value=&quot;5&quot;/&gt;&lt;property id=&quot;20300&quot; value=&quot;Slide 4 - &amp;quot;Before you begin…&amp;quot;&quot;/&gt;&lt;property id=&quot;20307&quot; value=&quot;346&quot;/&gt;&lt;/object&gt;&lt;object type=&quot;3&quot; unique_id=&quot;10626&quot;&gt;&lt;property id=&quot;20148&quot; value=&quot;5&quot;/&gt;&lt;property id=&quot;20300&quot; value=&quot;Slide 5 - &amp;quot;Headline goes here&amp;quot;&quot;/&gt;&lt;property id=&quot;20307&quot; value=&quot;347&quot;/&gt;&lt;/object&gt;&lt;object type=&quot;3&quot; unique_id=&quot;10627&quot;&gt;&lt;property id=&quot;20148&quot; value=&quot;5&quot;/&gt;&lt;property id=&quot;20300&quot; value=&quot;Slide 6 - &amp;quot;Converting old presentations to the new format&amp;quot;&quot;/&gt;&lt;property id=&quot;20307&quot; value=&quot;348&quot;/&gt;&lt;/object&gt;&lt;object type=&quot;3&quot; unique_id=&quot;10628&quot;&gt;&lt;property id=&quot;20148&quot; value=&quot;5&quot;/&gt;&lt;property id=&quot;20300&quot; value=&quot;Slide 7 - &amp;quot;Converting old presentations to the new format&amp;quot;&quot;/&gt;&lt;property id=&quot;20307&quot; value=&quot;349&quot;/&gt;&lt;/object&gt;&lt;object type=&quot;3&quot; unique_id=&quot;10629&quot;&gt;&lt;property id=&quot;20148&quot; value=&quot;5&quot;/&gt;&lt;property id=&quot;20300&quot; value=&quot;Slide 8 - &amp;quot;Converting old presentations to the new format&amp;quot;&quot;/&gt;&lt;property id=&quot;20307&quot; value=&quot;350&quot;/&gt;&lt;/object&gt;&lt;object type=&quot;3&quot; unique_id=&quot;10630&quot;&gt;&lt;property id=&quot;20148&quot; value=&quot;5&quot;/&gt;&lt;property id=&quot;20300&quot; value=&quot;Slide 9 - &amp;quot;Converting old presentations to the new format&amp;quot;&quot;/&gt;&lt;property id=&quot;20307&quot; value=&quot;351&quot;/&gt;&lt;/object&gt;&lt;object type=&quot;3&quot; unique_id=&quot;10631&quot;&gt;&lt;property id=&quot;20148&quot; value=&quot;5&quot;/&gt;&lt;property id=&quot;20300&quot; value=&quot;Slide 10 - &amp;quot;Converting old presentations to the new format&amp;quot;&quot;/&gt;&lt;property id=&quot;20307&quot; value=&quot;352&quot;/&gt;&lt;/object&gt;&lt;object type=&quot;3&quot; unique_id=&quot;10632&quot;&gt;&lt;property id=&quot;20148&quot; value=&quot;5&quot;/&gt;&lt;property id=&quot;20300&quot; value=&quot;Slide 11 - &amp;quot;Converting old presentations to the new format&amp;quot;&quot;/&gt;&lt;property id=&quot;20307&quot; value=&quot;353&quot;/&gt;&lt;/object&gt;&lt;object type=&quot;3&quot; unique_id=&quot;10633&quot;&gt;&lt;property id=&quot;20148&quot; value=&quot;5&quot;/&gt;&lt;property id=&quot;20300&quot; value=&quot;Slide 12 - &amp;quot;Converting old presentations to the new format&amp;quot;&quot;/&gt;&lt;property id=&quot;20307&quot; value=&quot;354&quot;/&gt;&lt;/object&gt;&lt;object type=&quot;3&quot; unique_id=&quot;10634&quot;&gt;&lt;property id=&quot;20148&quot; value=&quot;5&quot;/&gt;&lt;property id=&quot;20300&quot; value=&quot;Slide 13 - &amp;quot;Converting old presentations to the new format&amp;quot;&quot;/&gt;&lt;property id=&quot;20307&quot; value=&quot;355&quot;/&gt;&lt;/object&gt;&lt;object type=&quot;3&quot; unique_id=&quot;10635&quot;&gt;&lt;property id=&quot;20148&quot; value=&quot;5&quot;/&gt;&lt;property id=&quot;20300&quot; value=&quot;Slide 14 - &amp;quot;Converting old presentations to the new format&amp;quot;&quot;/&gt;&lt;property id=&quot;20307&quot; value=&quot;356&quot;/&gt;&lt;/object&gt;&lt;object type=&quot;3&quot; unique_id=&quot;10636&quot;&gt;&lt;property id=&quot;20148&quot; value=&quot;5&quot;/&gt;&lt;property id=&quot;20300&quot; value=&quot;Slide 15 - &amp;quot;Converting old presentations to the new format&amp;quot;&quot;/&gt;&lt;property id=&quot;20307&quot; value=&quot;3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OI-2012-07-17-Tuner-harmonic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TOI-2012-07-17-Tuner-harmonic</Template>
  <TotalTime>27252</TotalTime>
  <Words>1512</Words>
  <Application>Microsoft Office PowerPoint</Application>
  <PresentationFormat>On-screen Show (4:3)</PresentationFormat>
  <Paragraphs>350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TOI-2012-07-17-Tuner-harmonic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MAS and StorNext Integration</vt:lpstr>
      <vt:lpstr>MAS Issues Three Requests</vt:lpstr>
      <vt:lpstr>Archive Request Overview</vt:lpstr>
      <vt:lpstr>Pre-stage Request Overview</vt:lpstr>
      <vt:lpstr>Restore Request Overview</vt:lpstr>
      <vt:lpstr>PowerPoint Presentation</vt:lpstr>
      <vt:lpstr>Turner's Hardware Configuration</vt:lpstr>
      <vt:lpstr>Operations Overview (Pre-stage)</vt:lpstr>
      <vt:lpstr>Operations Overview (Restore)</vt:lpstr>
      <vt:lpstr>PowerPoint Presentation</vt:lpstr>
      <vt:lpstr>Software Overview</vt:lpstr>
      <vt:lpstr>Software Overview (per side)</vt:lpstr>
      <vt:lpstr>Job Queues</vt:lpstr>
      <vt:lpstr>Workers</vt:lpstr>
      <vt:lpstr>MAS Agent Commands</vt:lpstr>
      <vt:lpstr>Logs and Debugging</vt:lpstr>
      <vt:lpstr>Reference Information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Turner StorNext/Harmonic TOI</dc:subject>
  <dc:creator>tpogue</dc:creator>
  <cp:keywords>Powerpoint, template, Certainty, Certain, Quantum</cp:keywords>
  <cp:lastModifiedBy>Patricia Langer</cp:lastModifiedBy>
  <cp:revision>92</cp:revision>
  <cp:lastPrinted>2013-07-16T15:32:53Z</cp:lastPrinted>
  <dcterms:created xsi:type="dcterms:W3CDTF">2012-08-27T14:01:26Z</dcterms:created>
  <dcterms:modified xsi:type="dcterms:W3CDTF">2013-07-17T21:11:12Z</dcterms:modified>
  <cp:category>TOI</cp:category>
  <cp:contentStatus>RELEASED</cp:contentStatus>
</cp:coreProperties>
</file>