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42"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1227FB-9ADF-4BE8-B6C2-8F343A689D85}" type="datetimeFigureOut">
              <a:rPr lang="en-US" smtClean="0"/>
              <a:pPr/>
              <a:t>7/17/2013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F17B6F-23F0-4AAA-8C90-E928F728CE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F17B6F-23F0-4AAA-8C90-E928F728CE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F17B6F-23F0-4AAA-8C90-E928F728CE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F17B6F-23F0-4AAA-8C90-E928F728CEC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2F17B6F-23F0-4AAA-8C90-E928F728CEC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F17B6F-23F0-4AAA-8C90-E928F728CEC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2F17B6F-23F0-4AAA-8C90-E928F728CE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2F17B6F-23F0-4AAA-8C90-E928F728CEC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1227FB-9ADF-4BE8-B6C2-8F343A689D85}" type="datetimeFigureOut">
              <a:rPr lang="en-US" smtClean="0"/>
              <a:pPr/>
              <a:t>7/17/2013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2F17B6F-23F0-4AAA-8C90-E928F728CE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01227FB-9ADF-4BE8-B6C2-8F343A689D85}" type="datetimeFigureOut">
              <a:rPr lang="en-US" smtClean="0"/>
              <a:pPr/>
              <a:t>7/17/2013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F17B6F-23F0-4AAA-8C90-E928F728CE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1227FB-9ADF-4BE8-B6C2-8F343A689D85}" type="datetimeFigureOut">
              <a:rPr lang="en-US" smtClean="0"/>
              <a:pPr/>
              <a:t>7/17/2013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F17B6F-23F0-4AAA-8C90-E928F728CEC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1227FB-9ADF-4BE8-B6C2-8F343A689D85}" type="datetimeFigureOut">
              <a:rPr lang="en-US" smtClean="0"/>
              <a:pPr/>
              <a:t>7/17/2013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F17B6F-23F0-4AAA-8C90-E928F728CE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dxwiki.quantum.com/dxwiki/StorNext_4.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SN Appliance and Platform</a:t>
            </a:r>
            <a:endParaRPr lang="en-US" dirty="0"/>
          </a:p>
        </p:txBody>
      </p:sp>
      <p:sp>
        <p:nvSpPr>
          <p:cNvPr id="3" name="Subtitle 2"/>
          <p:cNvSpPr>
            <a:spLocks noGrp="1"/>
          </p:cNvSpPr>
          <p:nvPr>
            <p:ph type="subTitle" idx="1"/>
          </p:nvPr>
        </p:nvSpPr>
        <p:spPr/>
        <p:txBody>
          <a:bodyPr/>
          <a:lstStyle/>
          <a:p>
            <a:r>
              <a:rPr lang="en-US" dirty="0" smtClean="0"/>
              <a:t>7/17/2013</a:t>
            </a:r>
            <a:endParaRPr lang="en-US" dirty="0"/>
          </a:p>
        </p:txBody>
      </p:sp>
    </p:spTree>
    <p:extLst>
      <p:ext uri="{BB962C8B-B14F-4D97-AF65-F5344CB8AC3E}">
        <p14:creationId xmlns:p14="http://schemas.microsoft.com/office/powerpoint/2010/main" xmlns="" val="3450639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M-Series cont’d</a:t>
            </a:r>
          </a:p>
          <a:p>
            <a:pPr lvl="1"/>
            <a:r>
              <a:rPr lang="en-US" dirty="0" smtClean="0"/>
              <a:t>What to do if an upgrade fails on one of the nodes?</a:t>
            </a:r>
          </a:p>
          <a:p>
            <a:pPr lvl="2"/>
            <a:r>
              <a:rPr lang="en-US" dirty="0" smtClean="0"/>
              <a:t>In most cases, when an upgrade fails (</a:t>
            </a:r>
            <a:r>
              <a:rPr lang="en-US" dirty="0" err="1" smtClean="0"/>
              <a:t>ie</a:t>
            </a:r>
            <a:r>
              <a:rPr lang="en-US" dirty="0" smtClean="0"/>
              <a:t>. the </a:t>
            </a:r>
            <a:r>
              <a:rPr lang="en-US" dirty="0" err="1" smtClean="0"/>
              <a:t>StorNext</a:t>
            </a:r>
            <a:r>
              <a:rPr lang="en-US" dirty="0" smtClean="0"/>
              <a:t> bundle aborts during </a:t>
            </a:r>
            <a:r>
              <a:rPr lang="en-US" dirty="0" err="1" smtClean="0"/>
              <a:t>install.stornext</a:t>
            </a:r>
            <a:r>
              <a:rPr lang="en-US" dirty="0" smtClean="0"/>
              <a:t>), the upgrade on that node will stop at that point and log a RAS ticket.  Manual intervention is now required.</a:t>
            </a:r>
          </a:p>
          <a:p>
            <a:pPr lvl="2"/>
            <a:r>
              <a:rPr lang="en-US" dirty="0" smtClean="0"/>
              <a:t>Check the log files for the error condition that caused the failure.  In some cases, (</a:t>
            </a:r>
            <a:r>
              <a:rPr lang="en-US" dirty="0" err="1" smtClean="0"/>
              <a:t>ie</a:t>
            </a:r>
            <a:r>
              <a:rPr lang="en-US" dirty="0" smtClean="0"/>
              <a:t>. failure due to a timeout waiting for a slow disk), a retry of the upgrade is all that is needed to complete the upgrade successfully.</a:t>
            </a:r>
          </a:p>
          <a:p>
            <a:pPr lvl="2"/>
            <a:r>
              <a:rPr lang="en-US" dirty="0" smtClean="0"/>
              <a:t>When an upgrade aborts, all the extracted .</a:t>
            </a:r>
            <a:r>
              <a:rPr lang="en-US" dirty="0" err="1" smtClean="0"/>
              <a:t>fw</a:t>
            </a:r>
            <a:r>
              <a:rPr lang="en-US" dirty="0" smtClean="0"/>
              <a:t> upgrade files will be left in /scratch/upgrade on the node.  This allows the option to copy the Upgrade script back into /</a:t>
            </a:r>
            <a:r>
              <a:rPr lang="en-US" dirty="0" err="1" smtClean="0"/>
              <a:t>etc</a:t>
            </a:r>
            <a:r>
              <a:rPr lang="en-US" dirty="0" smtClean="0"/>
              <a:t>/</a:t>
            </a:r>
            <a:r>
              <a:rPr lang="en-US" dirty="0" err="1" smtClean="0"/>
              <a:t>init.d</a:t>
            </a:r>
            <a:r>
              <a:rPr lang="en-US" dirty="0" smtClean="0"/>
              <a:t>/ and then re-enable the script to run on the next boot using “</a:t>
            </a:r>
            <a:r>
              <a:rPr lang="en-US" dirty="0" err="1" smtClean="0"/>
              <a:t>chkconfig</a:t>
            </a:r>
            <a:r>
              <a:rPr lang="en-US" dirty="0" smtClean="0"/>
              <a:t> Upgrade on”.  Rebooting the machine will cause the upgrade to run again.  It will skip over packages that are already upgraded.  This should only be done after proper analysis of the failure in the log files.</a:t>
            </a:r>
            <a:endParaRPr lang="en-US" dirty="0"/>
          </a:p>
        </p:txBody>
      </p:sp>
      <p:sp>
        <p:nvSpPr>
          <p:cNvPr id="3" name="Title 2"/>
          <p:cNvSpPr>
            <a:spLocks noGrp="1"/>
          </p:cNvSpPr>
          <p:nvPr>
            <p:ph type="title"/>
          </p:nvPr>
        </p:nvSpPr>
        <p:spPr/>
        <p:txBody>
          <a:bodyPr/>
          <a:lstStyle/>
          <a:p>
            <a:r>
              <a:rPr lang="en-US" dirty="0" smtClean="0"/>
              <a:t>Upgrade Process Flow</a:t>
            </a:r>
            <a:endParaRPr lang="en-US" dirty="0"/>
          </a:p>
        </p:txBody>
      </p:sp>
    </p:spTree>
    <p:extLst>
      <p:ext uri="{BB962C8B-B14F-4D97-AF65-F5344CB8AC3E}">
        <p14:creationId xmlns:p14="http://schemas.microsoft.com/office/powerpoint/2010/main" xmlns="" val="3719813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Just </a:t>
            </a:r>
            <a:r>
              <a:rPr lang="en-US" dirty="0" err="1" smtClean="0"/>
              <a:t>fyi</a:t>
            </a:r>
            <a:r>
              <a:rPr lang="en-US" dirty="0" smtClean="0"/>
              <a:t>, here is a draft document that goes into </a:t>
            </a:r>
            <a:r>
              <a:rPr lang="en-US" dirty="0" smtClean="0"/>
              <a:t>more detail of the upgrade process </a:t>
            </a:r>
            <a:r>
              <a:rPr lang="en-US" dirty="0" smtClean="0"/>
              <a:t>:</a:t>
            </a:r>
          </a:p>
          <a:p>
            <a:r>
              <a:rPr lang="en-US" u="sng" dirty="0" smtClean="0">
                <a:hlinkClick r:id="rId2"/>
              </a:rPr>
              <a:t>StorNext_4.7#New_Features-Platform</a:t>
            </a:r>
            <a:endParaRPr lang="en-US" dirty="0"/>
          </a:p>
        </p:txBody>
      </p:sp>
      <p:sp>
        <p:nvSpPr>
          <p:cNvPr id="3" name="Title 2"/>
          <p:cNvSpPr>
            <a:spLocks noGrp="1"/>
          </p:cNvSpPr>
          <p:nvPr>
            <p:ph type="title"/>
          </p:nvPr>
        </p:nvSpPr>
        <p:spPr/>
        <p:txBody>
          <a:bodyPr/>
          <a:lstStyle/>
          <a:p>
            <a:r>
              <a:rPr lang="en-US" dirty="0" smtClean="0"/>
              <a:t>Questions/Discussions?</a:t>
            </a:r>
            <a:endParaRPr lang="en-US" dirty="0"/>
          </a:p>
        </p:txBody>
      </p:sp>
    </p:spTree>
    <p:extLst>
      <p:ext uri="{BB962C8B-B14F-4D97-AF65-F5344CB8AC3E}">
        <p14:creationId xmlns:p14="http://schemas.microsoft.com/office/powerpoint/2010/main" xmlns="" val="272565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OS upgrade for the M330 to </a:t>
            </a:r>
            <a:r>
              <a:rPr lang="en-US" dirty="0" err="1" smtClean="0"/>
              <a:t>CentOS</a:t>
            </a:r>
            <a:r>
              <a:rPr lang="en-US" dirty="0" smtClean="0"/>
              <a:t> 5.9</a:t>
            </a:r>
          </a:p>
          <a:p>
            <a:pPr lvl="1"/>
            <a:r>
              <a:rPr lang="en-US" dirty="0" smtClean="0"/>
              <a:t>Improved DM-MP driver support in the newer kernel</a:t>
            </a:r>
          </a:p>
          <a:p>
            <a:r>
              <a:rPr lang="en-US" dirty="0" smtClean="0"/>
              <a:t>Upgrade changes for post 4.7 releases</a:t>
            </a:r>
          </a:p>
          <a:p>
            <a:r>
              <a:rPr lang="en-US" dirty="0" smtClean="0"/>
              <a:t>New </a:t>
            </a:r>
            <a:r>
              <a:rPr lang="en-US" dirty="0" err="1" smtClean="0"/>
              <a:t>NetApp</a:t>
            </a:r>
            <a:r>
              <a:rPr lang="en-US" dirty="0" smtClean="0"/>
              <a:t> controller firmware for all platforms</a:t>
            </a:r>
          </a:p>
          <a:p>
            <a:r>
              <a:rPr lang="en-US" dirty="0" smtClean="0"/>
              <a:t>M330 now supports a dual-FC expansion card option like the M440</a:t>
            </a:r>
          </a:p>
          <a:p>
            <a:r>
              <a:rPr lang="en-US" dirty="0" smtClean="0"/>
              <a:t>Updated HW component firmware for several components</a:t>
            </a:r>
          </a:p>
          <a:p>
            <a:r>
              <a:rPr lang="en-US" dirty="0" smtClean="0"/>
              <a:t>Hot spare replacement service menu option</a:t>
            </a:r>
          </a:p>
          <a:p>
            <a:endParaRPr lang="en-US" dirty="0"/>
          </a:p>
        </p:txBody>
      </p:sp>
      <p:sp>
        <p:nvSpPr>
          <p:cNvPr id="2" name="Title 1"/>
          <p:cNvSpPr>
            <a:spLocks noGrp="1"/>
          </p:cNvSpPr>
          <p:nvPr>
            <p:ph type="title"/>
          </p:nvPr>
        </p:nvSpPr>
        <p:spPr/>
        <p:txBody>
          <a:bodyPr/>
          <a:lstStyle/>
          <a:p>
            <a:r>
              <a:rPr lang="en-US" dirty="0" smtClean="0"/>
              <a:t>4.7 Changes</a:t>
            </a:r>
            <a:endParaRPr lang="en-US" dirty="0"/>
          </a:p>
        </p:txBody>
      </p:sp>
    </p:spTree>
    <p:extLst>
      <p:ext uri="{BB962C8B-B14F-4D97-AF65-F5344CB8AC3E}">
        <p14:creationId xmlns:p14="http://schemas.microsoft.com/office/powerpoint/2010/main" xmlns="" val="2778858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New option to replace a failed hot spare drive</a:t>
            </a:r>
          </a:p>
          <a:p>
            <a:pPr lvl="1"/>
            <a:r>
              <a:rPr lang="en-US" sz="1100" dirty="0">
                <a:latin typeface="Courier New" pitchFamily="49" charset="0"/>
                <a:cs typeface="Courier New" pitchFamily="49" charset="0"/>
              </a:rPr>
              <a:t>*** Service Setup Array Menu ***</a:t>
            </a:r>
          </a:p>
          <a:p>
            <a:pPr lvl="1"/>
            <a:r>
              <a:rPr lang="en-US" sz="1100" smtClean="0">
                <a:latin typeface="Courier New" pitchFamily="49" charset="0"/>
                <a:cs typeface="Courier New" pitchFamily="49" charset="0"/>
              </a:rPr>
              <a:t>0</a:t>
            </a:r>
            <a:r>
              <a:rPr lang="en-US" sz="1100" dirty="0">
                <a:latin typeface="Courier New" pitchFamily="49" charset="0"/>
                <a:cs typeface="Courier New" pitchFamily="49" charset="0"/>
              </a:rPr>
              <a:t>) Save Array configurations   - Save all Array </a:t>
            </a:r>
            <a:r>
              <a:rPr lang="en-US" sz="1100" dirty="0" err="1">
                <a:latin typeface="Courier New" pitchFamily="49" charset="0"/>
                <a:cs typeface="Courier New" pitchFamily="49" charset="0"/>
              </a:rPr>
              <a:t>configs</a:t>
            </a:r>
            <a:r>
              <a:rPr lang="en-US" sz="1100" dirty="0">
                <a:latin typeface="Courier New" pitchFamily="49" charset="0"/>
                <a:cs typeface="Courier New" pitchFamily="49" charset="0"/>
              </a:rPr>
              <a:t> before modifications.</a:t>
            </a:r>
          </a:p>
          <a:p>
            <a:pPr lvl="1"/>
            <a:r>
              <a:rPr lang="en-US" sz="1100" dirty="0">
                <a:latin typeface="Courier New" pitchFamily="49" charset="0"/>
                <a:cs typeface="Courier New" pitchFamily="49" charset="0"/>
              </a:rPr>
              <a:t>1) Rescan for Arrays           - Rescan the system for the connected </a:t>
            </a:r>
            <a:r>
              <a:rPr lang="en-US" sz="1100" dirty="0" err="1">
                <a:latin typeface="Courier New" pitchFamily="49" charset="0"/>
                <a:cs typeface="Courier New" pitchFamily="49" charset="0"/>
              </a:rPr>
              <a:t>NetApp</a:t>
            </a:r>
            <a:r>
              <a:rPr lang="en-US" sz="1100" dirty="0">
                <a:latin typeface="Courier New" pitchFamily="49" charset="0"/>
                <a:cs typeface="Courier New" pitchFamily="49" charset="0"/>
              </a:rPr>
              <a:t> array.</a:t>
            </a:r>
          </a:p>
          <a:p>
            <a:pPr lvl="1"/>
            <a:r>
              <a:rPr lang="en-US" sz="1100" dirty="0">
                <a:latin typeface="Courier New" pitchFamily="49" charset="0"/>
                <a:cs typeface="Courier New" pitchFamily="49" charset="0"/>
              </a:rPr>
              <a:t>2) Upgrade Array Firmware  &gt;&gt;&gt; - Download new Array Controller Firmware or NVSRAM.</a:t>
            </a:r>
          </a:p>
          <a:p>
            <a:pPr lvl="1"/>
            <a:r>
              <a:rPr lang="en-US" sz="1100" dirty="0">
                <a:latin typeface="Courier New" pitchFamily="49" charset="0"/>
                <a:cs typeface="Courier New" pitchFamily="49" charset="0"/>
              </a:rPr>
              <a:t>3) Display Array BBU status    - Display the status and age of the array BBU.</a:t>
            </a:r>
          </a:p>
          <a:p>
            <a:pPr lvl="1"/>
            <a:r>
              <a:rPr lang="en-US" sz="1100" dirty="0">
                <a:latin typeface="Courier New" pitchFamily="49" charset="0"/>
                <a:cs typeface="Courier New" pitchFamily="49" charset="0"/>
              </a:rPr>
              <a:t>4) Reset Array BBU date        - Reset the day counter for a replaced array BBU.</a:t>
            </a:r>
          </a:p>
          <a:p>
            <a:pPr lvl="1"/>
            <a:r>
              <a:rPr lang="en-US" sz="1100" dirty="0">
                <a:latin typeface="Courier New" pitchFamily="49" charset="0"/>
                <a:cs typeface="Courier New" pitchFamily="49" charset="0"/>
              </a:rPr>
              <a:t>5) Replace Array controller    - Replace an array controller.</a:t>
            </a:r>
          </a:p>
          <a:p>
            <a:pPr lvl="1"/>
            <a:r>
              <a:rPr lang="en-US" sz="1100" dirty="0">
                <a:latin typeface="Courier New" pitchFamily="49" charset="0"/>
                <a:cs typeface="Courier New" pitchFamily="49" charset="0"/>
              </a:rPr>
              <a:t>6) Replace Hot Spare Drive     - Replace a failed hot spare drive.</a:t>
            </a:r>
          </a:p>
          <a:p>
            <a:pPr lvl="1"/>
            <a:r>
              <a:rPr lang="en-US" sz="1100" dirty="0">
                <a:latin typeface="Courier New" pitchFamily="49" charset="0"/>
                <a:cs typeface="Courier New" pitchFamily="49" charset="0"/>
              </a:rPr>
              <a:t>7) Manufacturing           &gt;&gt;&gt; - Tools for Manufacturing.</a:t>
            </a:r>
          </a:p>
          <a:p>
            <a:pPr lvl="1"/>
            <a:endParaRPr lang="en-US" sz="1100" dirty="0">
              <a:latin typeface="Courier New" pitchFamily="49" charset="0"/>
              <a:cs typeface="Courier New" pitchFamily="49" charset="0"/>
            </a:endParaRPr>
          </a:p>
          <a:p>
            <a:pPr lvl="1"/>
            <a:r>
              <a:rPr lang="en-US" sz="1100" dirty="0">
                <a:latin typeface="Courier New" pitchFamily="49" charset="0"/>
                <a:cs typeface="Courier New" pitchFamily="49" charset="0"/>
              </a:rPr>
              <a:t>Your Choice ('q' to Exit this Menu):</a:t>
            </a:r>
          </a:p>
          <a:p>
            <a:pPr lvl="1"/>
            <a:endParaRPr lang="en-US" dirty="0"/>
          </a:p>
        </p:txBody>
      </p:sp>
      <p:sp>
        <p:nvSpPr>
          <p:cNvPr id="3" name="Title 2"/>
          <p:cNvSpPr>
            <a:spLocks noGrp="1"/>
          </p:cNvSpPr>
          <p:nvPr>
            <p:ph type="title"/>
          </p:nvPr>
        </p:nvSpPr>
        <p:spPr/>
        <p:txBody>
          <a:bodyPr/>
          <a:lstStyle/>
          <a:p>
            <a:r>
              <a:rPr lang="en-US" dirty="0" smtClean="0"/>
              <a:t>Hot Spare Replacement</a:t>
            </a:r>
            <a:endParaRPr lang="en-US" dirty="0"/>
          </a:p>
        </p:txBody>
      </p:sp>
    </p:spTree>
    <p:extLst>
      <p:ext uri="{BB962C8B-B14F-4D97-AF65-F5344CB8AC3E}">
        <p14:creationId xmlns:p14="http://schemas.microsoft.com/office/powerpoint/2010/main" xmlns="" val="118940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4.7 code base now support standalone platform-only and </a:t>
            </a:r>
            <a:r>
              <a:rPr lang="en-US" dirty="0" err="1" smtClean="0"/>
              <a:t>StorNext</a:t>
            </a:r>
            <a:r>
              <a:rPr lang="en-US" dirty="0" smtClean="0"/>
              <a:t>-only .</a:t>
            </a:r>
            <a:r>
              <a:rPr lang="en-US" dirty="0" err="1" smtClean="0"/>
              <a:t>fw</a:t>
            </a:r>
            <a:r>
              <a:rPr lang="en-US" dirty="0" smtClean="0"/>
              <a:t> upgrades</a:t>
            </a:r>
          </a:p>
          <a:p>
            <a:r>
              <a:rPr lang="en-US" dirty="0" smtClean="0"/>
              <a:t>4.7 release will still be a combined platform and </a:t>
            </a:r>
            <a:r>
              <a:rPr lang="en-US" dirty="0" err="1" smtClean="0"/>
              <a:t>StorNext</a:t>
            </a:r>
            <a:r>
              <a:rPr lang="en-US" dirty="0" smtClean="0"/>
              <a:t> .</a:t>
            </a:r>
            <a:r>
              <a:rPr lang="en-US" dirty="0" err="1" smtClean="0"/>
              <a:t>fw</a:t>
            </a:r>
            <a:r>
              <a:rPr lang="en-US" dirty="0" smtClean="0"/>
              <a:t> image but we now have more flexibility for future LCR upgrades if needed</a:t>
            </a:r>
          </a:p>
          <a:p>
            <a:r>
              <a:rPr lang="en-US" dirty="0" smtClean="0"/>
              <a:t>4.7 combined .</a:t>
            </a:r>
            <a:r>
              <a:rPr lang="en-US" dirty="0" err="1" smtClean="0"/>
              <a:t>fw</a:t>
            </a:r>
            <a:r>
              <a:rPr lang="en-US" dirty="0" smtClean="0"/>
              <a:t> upgrade will actually consist of 2 .</a:t>
            </a:r>
            <a:r>
              <a:rPr lang="en-US" dirty="0" err="1" smtClean="0"/>
              <a:t>fw</a:t>
            </a:r>
            <a:r>
              <a:rPr lang="en-US" dirty="0" smtClean="0"/>
              <a:t> files (part 1of2 and part 2of2).  Both will need to be uploaded to the GUI and activation of either file will install both uploaded files.  This was needed since the size of the upgrade is &gt; 2GB.</a:t>
            </a:r>
          </a:p>
          <a:p>
            <a:endParaRPr lang="en-US" dirty="0"/>
          </a:p>
        </p:txBody>
      </p:sp>
      <p:sp>
        <p:nvSpPr>
          <p:cNvPr id="2" name="Title 1"/>
          <p:cNvSpPr>
            <a:spLocks noGrp="1"/>
          </p:cNvSpPr>
          <p:nvPr>
            <p:ph type="title"/>
          </p:nvPr>
        </p:nvSpPr>
        <p:spPr/>
        <p:txBody>
          <a:bodyPr/>
          <a:lstStyle/>
          <a:p>
            <a:r>
              <a:rPr lang="en-US" dirty="0" smtClean="0"/>
              <a:t>Upgrade changes</a:t>
            </a:r>
            <a:endParaRPr lang="en-US" dirty="0"/>
          </a:p>
        </p:txBody>
      </p:sp>
    </p:spTree>
    <p:extLst>
      <p:ext uri="{BB962C8B-B14F-4D97-AF65-F5344CB8AC3E}">
        <p14:creationId xmlns:p14="http://schemas.microsoft.com/office/powerpoint/2010/main" xmlns="" val="1587086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M-Series</a:t>
            </a:r>
          </a:p>
          <a:p>
            <a:pPr lvl="1"/>
            <a:r>
              <a:rPr lang="en-US" dirty="0" smtClean="0"/>
              <a:t>Upon activation, GUI calls </a:t>
            </a:r>
            <a:r>
              <a:rPr lang="en-US" b="1" dirty="0" smtClean="0">
                <a:latin typeface="Courier New" pitchFamily="49" charset="0"/>
                <a:cs typeface="Courier New" pitchFamily="49" charset="0"/>
              </a:rPr>
              <a:t>/opt/</a:t>
            </a:r>
            <a:r>
              <a:rPr lang="en-US" b="1" dirty="0" err="1" smtClean="0">
                <a:latin typeface="Courier New" pitchFamily="49" charset="0"/>
                <a:cs typeface="Courier New" pitchFamily="49" charset="0"/>
              </a:rPr>
              <a:t>DXi</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Install_New_Image</a:t>
            </a:r>
            <a:r>
              <a:rPr lang="en-US" b="1" dirty="0" smtClean="0">
                <a:latin typeface="Courier New" pitchFamily="49" charset="0"/>
                <a:cs typeface="Courier New" pitchFamily="49" charset="0"/>
              </a:rPr>
              <a:t> </a:t>
            </a:r>
            <a:r>
              <a:rPr lang="en-US" dirty="0" smtClean="0"/>
              <a:t>script on the primary node, passing in the full path to the upgrade file</a:t>
            </a:r>
          </a:p>
          <a:p>
            <a:pPr lvl="1"/>
            <a:r>
              <a:rPr lang="en-US" b="1" dirty="0" err="1" smtClean="0">
                <a:latin typeface="Courier New" pitchFamily="49" charset="0"/>
                <a:cs typeface="Courier New" pitchFamily="49" charset="0"/>
              </a:rPr>
              <a:t>Install_New_Image</a:t>
            </a:r>
            <a:r>
              <a:rPr lang="en-US" dirty="0" smtClean="0"/>
              <a:t> does a checksum and version verification on the uploaded .</a:t>
            </a:r>
            <a:r>
              <a:rPr lang="en-US" dirty="0" err="1" smtClean="0"/>
              <a:t>fw</a:t>
            </a:r>
            <a:r>
              <a:rPr lang="en-US" dirty="0" smtClean="0"/>
              <a:t> files by calling the </a:t>
            </a:r>
            <a:r>
              <a:rPr lang="en-US" b="1" dirty="0" err="1" smtClean="0">
                <a:latin typeface="Courier New" pitchFamily="49" charset="0"/>
                <a:cs typeface="Courier New" pitchFamily="49" charset="0"/>
              </a:rPr>
              <a:t>Verify_New_Image</a:t>
            </a:r>
            <a:r>
              <a:rPr lang="en-US" dirty="0" smtClean="0"/>
              <a:t> script</a:t>
            </a:r>
          </a:p>
          <a:p>
            <a:pPr lvl="1"/>
            <a:r>
              <a:rPr lang="en-US" b="1" dirty="0" err="1" smtClean="0">
                <a:latin typeface="Courier New" pitchFamily="49" charset="0"/>
                <a:cs typeface="Courier New" pitchFamily="49" charset="0"/>
              </a:rPr>
              <a:t>Install_New_Image</a:t>
            </a:r>
            <a:r>
              <a:rPr lang="en-US" dirty="0" smtClean="0"/>
              <a:t> verifies that all the required .</a:t>
            </a:r>
            <a:r>
              <a:rPr lang="en-US" dirty="0" err="1" smtClean="0"/>
              <a:t>fw</a:t>
            </a:r>
            <a:r>
              <a:rPr lang="en-US" dirty="0" smtClean="0"/>
              <a:t> file parts were uploaded and matching.  It also runs a verification of matching API versions between the SN GUI and the platform</a:t>
            </a:r>
          </a:p>
          <a:p>
            <a:pPr lvl="1"/>
            <a:r>
              <a:rPr lang="en-US" dirty="0" smtClean="0"/>
              <a:t>It then launches the </a:t>
            </a:r>
            <a:r>
              <a:rPr lang="en-US" b="1" dirty="0" smtClean="0">
                <a:latin typeface="Courier New" pitchFamily="49" charset="0"/>
                <a:cs typeface="Courier New" pitchFamily="49" charset="0"/>
              </a:rPr>
              <a:t>Upgrade</a:t>
            </a:r>
            <a:r>
              <a:rPr lang="en-US" dirty="0" smtClean="0"/>
              <a:t> script from the extracted .</a:t>
            </a:r>
            <a:r>
              <a:rPr lang="en-US" dirty="0" err="1" smtClean="0"/>
              <a:t>fw</a:t>
            </a:r>
            <a:r>
              <a:rPr lang="en-US" dirty="0" smtClean="0"/>
              <a:t> in the background on the primary node</a:t>
            </a:r>
          </a:p>
          <a:p>
            <a:pPr lvl="1"/>
            <a:r>
              <a:rPr lang="en-US" dirty="0" smtClean="0"/>
              <a:t>The GUI then performs the same sequence on the secondary node</a:t>
            </a:r>
          </a:p>
          <a:p>
            <a:pPr marL="393192" lvl="1" indent="0">
              <a:buNone/>
            </a:pPr>
            <a:endParaRPr lang="en-US" dirty="0" smtClean="0"/>
          </a:p>
          <a:p>
            <a:pPr lvl="1"/>
            <a:endParaRPr lang="en-US" dirty="0"/>
          </a:p>
        </p:txBody>
      </p:sp>
      <p:sp>
        <p:nvSpPr>
          <p:cNvPr id="3" name="Title 2"/>
          <p:cNvSpPr>
            <a:spLocks noGrp="1"/>
          </p:cNvSpPr>
          <p:nvPr>
            <p:ph type="title"/>
          </p:nvPr>
        </p:nvSpPr>
        <p:spPr/>
        <p:txBody>
          <a:bodyPr/>
          <a:lstStyle/>
          <a:p>
            <a:r>
              <a:rPr lang="en-US" dirty="0" smtClean="0"/>
              <a:t>Upgrade Process Flow</a:t>
            </a:r>
            <a:endParaRPr lang="en-US" dirty="0"/>
          </a:p>
        </p:txBody>
      </p:sp>
    </p:spTree>
    <p:extLst>
      <p:ext uri="{BB962C8B-B14F-4D97-AF65-F5344CB8AC3E}">
        <p14:creationId xmlns:p14="http://schemas.microsoft.com/office/powerpoint/2010/main" xmlns="" val="4212883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M-Series cont’d</a:t>
            </a:r>
          </a:p>
          <a:p>
            <a:pPr lvl="1"/>
            <a:r>
              <a:rPr lang="en-US" dirty="0" smtClean="0"/>
              <a:t>The </a:t>
            </a:r>
            <a:r>
              <a:rPr lang="en-US" b="1" dirty="0" smtClean="0">
                <a:latin typeface="Courier New" pitchFamily="49" charset="0"/>
                <a:cs typeface="Courier New" pitchFamily="49" charset="0"/>
              </a:rPr>
              <a:t>Upgrade</a:t>
            </a:r>
            <a:r>
              <a:rPr lang="en-US" dirty="0" smtClean="0"/>
              <a:t> script is a dual purpose script.  When called from the </a:t>
            </a:r>
            <a:r>
              <a:rPr lang="en-US" b="1" dirty="0" err="1" smtClean="0">
                <a:latin typeface="Courier New" pitchFamily="49" charset="0"/>
                <a:cs typeface="Courier New" pitchFamily="49" charset="0"/>
              </a:rPr>
              <a:t>Install_New_Image</a:t>
            </a:r>
            <a:r>
              <a:rPr lang="en-US" dirty="0" smtClean="0"/>
              <a:t> script, the Upgrade script performs some initial synchronization between the primary and secondary nodes before the system is rebooted.  The </a:t>
            </a:r>
            <a:r>
              <a:rPr lang="en-US" b="1" dirty="0" smtClean="0">
                <a:latin typeface="Courier New" pitchFamily="49" charset="0"/>
                <a:cs typeface="Courier New" pitchFamily="49" charset="0"/>
              </a:rPr>
              <a:t>Upgrade</a:t>
            </a:r>
            <a:r>
              <a:rPr lang="en-US" dirty="0" smtClean="0"/>
              <a:t> script is also a boot-time RC script and it enables itself before rebooting on each node so that the upgrade can continue during the reboot.</a:t>
            </a:r>
          </a:p>
          <a:p>
            <a:pPr lvl="1"/>
            <a:r>
              <a:rPr lang="en-US" dirty="0" smtClean="0"/>
              <a:t>The secondary node uninstalls </a:t>
            </a:r>
            <a:r>
              <a:rPr lang="en-US" dirty="0" err="1" smtClean="0"/>
              <a:t>StorNext</a:t>
            </a:r>
            <a:r>
              <a:rPr lang="en-US" dirty="0" smtClean="0"/>
              <a:t> before the reboot.  The primary will not do its reboot until the secondary finishes its uninstall so that we keep the two nodes in sync with their software versions. </a:t>
            </a:r>
            <a:endParaRPr lang="en-US" dirty="0"/>
          </a:p>
        </p:txBody>
      </p:sp>
      <p:sp>
        <p:nvSpPr>
          <p:cNvPr id="3" name="Title 2"/>
          <p:cNvSpPr>
            <a:spLocks noGrp="1"/>
          </p:cNvSpPr>
          <p:nvPr>
            <p:ph type="title"/>
          </p:nvPr>
        </p:nvSpPr>
        <p:spPr/>
        <p:txBody>
          <a:bodyPr/>
          <a:lstStyle/>
          <a:p>
            <a:r>
              <a:rPr lang="en-US" dirty="0" smtClean="0"/>
              <a:t>Upgrade Process Flow</a:t>
            </a:r>
            <a:endParaRPr lang="en-US" dirty="0"/>
          </a:p>
        </p:txBody>
      </p:sp>
    </p:spTree>
    <p:extLst>
      <p:ext uri="{BB962C8B-B14F-4D97-AF65-F5344CB8AC3E}">
        <p14:creationId xmlns:p14="http://schemas.microsoft.com/office/powerpoint/2010/main" xmlns="" val="1596844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M-Series cont’d</a:t>
            </a:r>
          </a:p>
          <a:p>
            <a:pPr lvl="1"/>
            <a:r>
              <a:rPr lang="en-US" dirty="0" smtClean="0"/>
              <a:t>During the boot the </a:t>
            </a:r>
            <a:r>
              <a:rPr lang="en-US" b="1" dirty="0" smtClean="0">
                <a:latin typeface="Courier New" pitchFamily="49" charset="0"/>
                <a:cs typeface="Courier New" pitchFamily="49" charset="0"/>
              </a:rPr>
              <a:t>Upgrade</a:t>
            </a:r>
            <a:r>
              <a:rPr lang="en-US" dirty="0" smtClean="0"/>
              <a:t> script calls </a:t>
            </a:r>
            <a:r>
              <a:rPr lang="en-US" b="1" dirty="0" smtClean="0">
                <a:latin typeface="Courier New" pitchFamily="49" charset="0"/>
                <a:cs typeface="Courier New" pitchFamily="49" charset="0"/>
              </a:rPr>
              <a:t>UpgradeBase.sh</a:t>
            </a:r>
            <a:r>
              <a:rPr lang="en-US" dirty="0" smtClean="0"/>
              <a:t> to perform the majority of the software updates.</a:t>
            </a:r>
          </a:p>
          <a:p>
            <a:pPr lvl="1"/>
            <a:r>
              <a:rPr lang="en-US" b="1" dirty="0" smtClean="0">
                <a:latin typeface="Courier New" pitchFamily="49" charset="0"/>
                <a:cs typeface="Courier New" pitchFamily="49" charset="0"/>
              </a:rPr>
              <a:t>UpgradeBase.sh</a:t>
            </a:r>
            <a:r>
              <a:rPr lang="en-US" dirty="0" smtClean="0"/>
              <a:t> performs many steps and software updates including, FW bundles, OS, Quantum Platform RPMs, and </a:t>
            </a:r>
            <a:r>
              <a:rPr lang="en-US" dirty="0" err="1" smtClean="0"/>
              <a:t>StorNext</a:t>
            </a:r>
            <a:r>
              <a:rPr lang="en-US" dirty="0" smtClean="0"/>
              <a:t> bundle.</a:t>
            </a:r>
          </a:p>
          <a:p>
            <a:pPr lvl="1"/>
            <a:r>
              <a:rPr lang="en-US" dirty="0" smtClean="0"/>
              <a:t>The </a:t>
            </a:r>
            <a:r>
              <a:rPr lang="en-US" dirty="0" err="1" smtClean="0"/>
              <a:t>StorNext</a:t>
            </a:r>
            <a:r>
              <a:rPr lang="en-US" dirty="0" smtClean="0"/>
              <a:t> bundle is upgraded on the primary node and fresh installed on the secondary node.</a:t>
            </a:r>
            <a:endParaRPr lang="en-US" dirty="0"/>
          </a:p>
        </p:txBody>
      </p:sp>
      <p:sp>
        <p:nvSpPr>
          <p:cNvPr id="3" name="Title 2"/>
          <p:cNvSpPr>
            <a:spLocks noGrp="1"/>
          </p:cNvSpPr>
          <p:nvPr>
            <p:ph type="title"/>
          </p:nvPr>
        </p:nvSpPr>
        <p:spPr/>
        <p:txBody>
          <a:bodyPr/>
          <a:lstStyle/>
          <a:p>
            <a:r>
              <a:rPr lang="en-US" dirty="0" smtClean="0"/>
              <a:t>Upgrade Process Flow</a:t>
            </a:r>
            <a:endParaRPr lang="en-US" dirty="0"/>
          </a:p>
        </p:txBody>
      </p:sp>
    </p:spTree>
    <p:extLst>
      <p:ext uri="{BB962C8B-B14F-4D97-AF65-F5344CB8AC3E}">
        <p14:creationId xmlns:p14="http://schemas.microsoft.com/office/powerpoint/2010/main" xmlns="" val="332724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M-Series cont’d</a:t>
            </a:r>
          </a:p>
          <a:p>
            <a:pPr lvl="1"/>
            <a:r>
              <a:rPr lang="en-US" dirty="0" smtClean="0"/>
              <a:t>Once all the packages are upgraded/installed, the nodes are rebooted independently</a:t>
            </a:r>
          </a:p>
          <a:p>
            <a:pPr lvl="1"/>
            <a:r>
              <a:rPr lang="en-US" dirty="0" smtClean="0"/>
              <a:t>During this reboot, any required updates to FW on HW components will be done automatically early in the boot by the </a:t>
            </a:r>
            <a:r>
              <a:rPr lang="en-US" b="1" dirty="0" err="1" smtClean="0">
                <a:latin typeface="Courier New" pitchFamily="49" charset="0"/>
                <a:cs typeface="Courier New" pitchFamily="49" charset="0"/>
              </a:rPr>
              <a:t>fw_bundle</a:t>
            </a:r>
            <a:r>
              <a:rPr lang="en-US" dirty="0" smtClean="0"/>
              <a:t> boot script.  This can result in subsequent reboots since many of the HW components require reboots after the FW is flashed.</a:t>
            </a:r>
          </a:p>
          <a:p>
            <a:pPr lvl="1"/>
            <a:r>
              <a:rPr lang="en-US" dirty="0" smtClean="0"/>
              <a:t>For 4.7, the </a:t>
            </a:r>
            <a:r>
              <a:rPr lang="en-US" dirty="0" err="1" smtClean="0"/>
              <a:t>NetApp</a:t>
            </a:r>
            <a:r>
              <a:rPr lang="en-US" dirty="0" smtClean="0"/>
              <a:t> array firmware will also be </a:t>
            </a:r>
            <a:r>
              <a:rPr lang="en-US" dirty="0" err="1" smtClean="0"/>
              <a:t>autoleveled</a:t>
            </a:r>
            <a:r>
              <a:rPr lang="en-US" dirty="0" smtClean="0"/>
              <a:t> during the boot from the primary node.  This will add a couple extra minutes to the upgrade but no extra reboot is required.</a:t>
            </a:r>
          </a:p>
        </p:txBody>
      </p:sp>
      <p:sp>
        <p:nvSpPr>
          <p:cNvPr id="3" name="Title 2"/>
          <p:cNvSpPr>
            <a:spLocks noGrp="1"/>
          </p:cNvSpPr>
          <p:nvPr>
            <p:ph type="title"/>
          </p:nvPr>
        </p:nvSpPr>
        <p:spPr/>
        <p:txBody>
          <a:bodyPr/>
          <a:lstStyle/>
          <a:p>
            <a:r>
              <a:rPr lang="en-US" dirty="0" smtClean="0"/>
              <a:t>Upgrade Process Flow</a:t>
            </a:r>
            <a:endParaRPr lang="en-US" dirty="0"/>
          </a:p>
        </p:txBody>
      </p:sp>
    </p:spTree>
    <p:extLst>
      <p:ext uri="{BB962C8B-B14F-4D97-AF65-F5344CB8AC3E}">
        <p14:creationId xmlns:p14="http://schemas.microsoft.com/office/powerpoint/2010/main" xmlns="" val="277727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M-Series cont’d</a:t>
            </a:r>
          </a:p>
          <a:p>
            <a:pPr lvl="1"/>
            <a:r>
              <a:rPr lang="en-US" dirty="0" smtClean="0"/>
              <a:t>After the nodes have completed the </a:t>
            </a:r>
            <a:r>
              <a:rPr lang="en-US" dirty="0" err="1" smtClean="0"/>
              <a:t>bootup</a:t>
            </a:r>
            <a:r>
              <a:rPr lang="en-US" dirty="0" smtClean="0"/>
              <a:t>, HA conversion of the secondary node is required from the GUI, followed by a startup of Storage Manager.  This should complete the upgrade and the system should be back online.</a:t>
            </a:r>
          </a:p>
          <a:p>
            <a:pPr lvl="1"/>
            <a:r>
              <a:rPr lang="en-US" dirty="0" smtClean="0"/>
              <a:t>Check for any new RAS tickets if something goes wrong during the upgrade.</a:t>
            </a:r>
          </a:p>
          <a:p>
            <a:pPr lvl="1"/>
            <a:r>
              <a:rPr lang="en-US" dirty="0" smtClean="0"/>
              <a:t>All upgrade logs are located in /</a:t>
            </a:r>
            <a:r>
              <a:rPr lang="en-US" dirty="0" err="1" smtClean="0"/>
              <a:t>var</a:t>
            </a:r>
            <a:r>
              <a:rPr lang="en-US" dirty="0" smtClean="0"/>
              <a:t>/log/</a:t>
            </a:r>
            <a:r>
              <a:rPr lang="en-US" dirty="0" err="1" smtClean="0"/>
              <a:t>DXi</a:t>
            </a:r>
            <a:r>
              <a:rPr lang="en-US" dirty="0" smtClean="0"/>
              <a:t>/upgrades/ and are </a:t>
            </a:r>
            <a:r>
              <a:rPr lang="en-US" dirty="0" err="1" smtClean="0"/>
              <a:t>timestamped</a:t>
            </a:r>
            <a:r>
              <a:rPr lang="en-US" dirty="0" smtClean="0"/>
              <a:t>.</a:t>
            </a:r>
          </a:p>
          <a:p>
            <a:pPr lvl="1"/>
            <a:r>
              <a:rPr lang="en-US" dirty="0" smtClean="0"/>
              <a:t>For 5.0, I am going to consolidate the log files to a single file for easier debugging</a:t>
            </a:r>
          </a:p>
          <a:p>
            <a:pPr marL="393192" lvl="1" indent="0">
              <a:buNone/>
            </a:pPr>
            <a:endParaRPr lang="en-US" dirty="0" smtClean="0"/>
          </a:p>
        </p:txBody>
      </p:sp>
      <p:sp>
        <p:nvSpPr>
          <p:cNvPr id="3" name="Title 2"/>
          <p:cNvSpPr>
            <a:spLocks noGrp="1"/>
          </p:cNvSpPr>
          <p:nvPr>
            <p:ph type="title"/>
          </p:nvPr>
        </p:nvSpPr>
        <p:spPr/>
        <p:txBody>
          <a:bodyPr/>
          <a:lstStyle/>
          <a:p>
            <a:r>
              <a:rPr lang="en-US" dirty="0" smtClean="0"/>
              <a:t>Upgrade Process Flow</a:t>
            </a:r>
            <a:endParaRPr lang="en-US" dirty="0"/>
          </a:p>
        </p:txBody>
      </p:sp>
    </p:spTree>
    <p:extLst>
      <p:ext uri="{BB962C8B-B14F-4D97-AF65-F5344CB8AC3E}">
        <p14:creationId xmlns:p14="http://schemas.microsoft.com/office/powerpoint/2010/main" xmlns="" val="6722561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1022</TotalTime>
  <Words>966</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SN Appliance and Platform</vt:lpstr>
      <vt:lpstr>4.7 Changes</vt:lpstr>
      <vt:lpstr>Hot Spare Replacement</vt:lpstr>
      <vt:lpstr>Upgrade changes</vt:lpstr>
      <vt:lpstr>Upgrade Process Flow</vt:lpstr>
      <vt:lpstr>Upgrade Process Flow</vt:lpstr>
      <vt:lpstr>Upgrade Process Flow</vt:lpstr>
      <vt:lpstr>Upgrade Process Flow</vt:lpstr>
      <vt:lpstr>Upgrade Process Flow</vt:lpstr>
      <vt:lpstr>Upgrade Process Flow</vt:lpstr>
      <vt:lpstr>Questions/Discussions?</vt:lpstr>
    </vt:vector>
  </TitlesOfParts>
  <Company>Quantum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 Appliance and Platform</dc:title>
  <dc:creator>Brian Raccuglia</dc:creator>
  <cp:lastModifiedBy>nbannist</cp:lastModifiedBy>
  <cp:revision>12</cp:revision>
  <dcterms:created xsi:type="dcterms:W3CDTF">2013-07-10T04:18:30Z</dcterms:created>
  <dcterms:modified xsi:type="dcterms:W3CDTF">2013-07-17T12:47:56Z</dcterms:modified>
</cp:coreProperties>
</file>