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9"/>
  </p:notesMasterIdLst>
  <p:handoutMasterIdLst>
    <p:handoutMasterId r:id="rId10"/>
  </p:handoutMasterIdLst>
  <p:sldIdLst>
    <p:sldId id="323" r:id="rId2"/>
    <p:sldId id="415" r:id="rId3"/>
    <p:sldId id="418" r:id="rId4"/>
    <p:sldId id="420" r:id="rId5"/>
    <p:sldId id="416" r:id="rId6"/>
    <p:sldId id="417" r:id="rId7"/>
    <p:sldId id="400" r:id="rId8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58087"/>
    <a:srgbClr val="F0F3F7"/>
    <a:srgbClr val="FDFEFF"/>
    <a:srgbClr val="E3E9EF"/>
    <a:srgbClr val="E8EEF1"/>
    <a:srgbClr val="3E4448"/>
    <a:srgbClr val="171A1D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89610" autoAdjust="0"/>
  </p:normalViewPr>
  <p:slideViewPr>
    <p:cSldViewPr snapToGrid="0">
      <p:cViewPr>
        <p:scale>
          <a:sx n="90" d="100"/>
          <a:sy n="90" d="100"/>
        </p:scale>
        <p:origin x="-6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114300"/>
            <a:ext cx="21955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80963" y="9042400"/>
            <a:ext cx="52832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defTabSz="966788"/>
            <a:r>
              <a:rPr lang="en-US" sz="60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z="600"/>
              <a:t>’</a:t>
            </a:r>
            <a:r>
              <a:rPr lang="en-US" altLang="ja-JP" sz="600"/>
              <a:t>s outlook and is for planning purposes only.</a:t>
            </a:r>
            <a:endParaRPr lang="en-US" sz="600"/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5689600" y="9040813"/>
            <a:ext cx="162401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0B9C449B-7861-463A-A699-DD536859EB26}" type="slidenum">
              <a:rPr lang="en-US" sz="1300"/>
              <a:pPr algn="r" defTabSz="966788"/>
              <a:t>‹#›</a:t>
            </a:fld>
            <a:endParaRPr lang="en-US" sz="1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61925" y="4560888"/>
            <a:ext cx="69913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0963" y="9040813"/>
            <a:ext cx="52832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600"/>
            </a:lvl1pPr>
          </a:lstStyle>
          <a:p>
            <a:r>
              <a:rPr lang="en-US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/>
              <a:t>’</a:t>
            </a:r>
            <a:r>
              <a:rPr lang="en-US" altLang="ja-JP"/>
              <a:t>s outlook and is for planning purposes only.</a:t>
            </a: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89600" y="9040813"/>
            <a:ext cx="162401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9A1025-D24E-42B9-B06C-3A19B860F00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2774" name="Picture 8" descr="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114300"/>
            <a:ext cx="21955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228600" y="6618288"/>
            <a:ext cx="463550" cy="2460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A86A9D-C2DD-4FE8-979C-05B1E7D494B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23609-0244-4E01-A68D-E98E1F7387B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53649FE-1D28-4E17-AFDE-62F7CEF1E808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ea typeface="ＭＳ Ｐゴシック" charset="-128"/>
                <a:cs typeface="+mn-cs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ea typeface="ＭＳ Ｐゴシック" charset="-128"/>
                <a:cs typeface="+mn-cs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1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4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38375" y="3671888"/>
            <a:ext cx="3120434" cy="947737"/>
          </a:xfrm>
        </p:spPr>
        <p:txBody>
          <a:bodyPr/>
          <a:lstStyle/>
          <a:p>
            <a:pPr algn="ctr"/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Eva </a:t>
            </a:r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Morrell</a:t>
            </a:r>
          </a:p>
          <a:p>
            <a:pPr algn="ctr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Product Quality Manager</a:t>
            </a:r>
            <a:endParaRPr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269734" y="4494065"/>
            <a:ext cx="1397959" cy="336550"/>
          </a:xfrm>
        </p:spPr>
        <p:txBody>
          <a:bodyPr/>
          <a:lstStyle/>
          <a:p>
            <a:r>
              <a:rPr dirty="0" smtClean="0">
                <a:ea typeface="ＭＳ Ｐゴシック" pitchFamily="34" charset="-128"/>
                <a:cs typeface="Arial" charset="0"/>
              </a:rPr>
              <a:t>July, 2013</a:t>
            </a:r>
            <a:endParaRPr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125663" y="1889125"/>
            <a:ext cx="3573462" cy="1162419"/>
          </a:xfrm>
        </p:spPr>
        <p:txBody>
          <a:bodyPr/>
          <a:lstStyle/>
          <a:p>
            <a:r>
              <a:rPr cap="none" dirty="0" smtClean="0">
                <a:ea typeface="ＭＳ Ｐゴシック" pitchFamily="34" charset="-128"/>
                <a:cs typeface="Arial" charset="0"/>
              </a:rPr>
              <a:t>StorNext OBE</a:t>
            </a:r>
            <a:endParaRPr cap="none" dirty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What is an OBE? 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1795" name="Content Placeholder 6"/>
          <p:cNvSpPr>
            <a:spLocks noGrp="1"/>
          </p:cNvSpPr>
          <p:nvPr>
            <p:ph idx="4294967295"/>
          </p:nvPr>
        </p:nvSpPr>
        <p:spPr>
          <a:xfrm>
            <a:off x="808074" y="1079205"/>
            <a:ext cx="7278208" cy="5029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The Out of Box Test is a method to observ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e how intuitive the set-up procedure is for the user and an opportunity to validate the accuracy of the installation and configuration documentation .   </a:t>
            </a:r>
          </a:p>
          <a:p>
            <a:pPr>
              <a:buNone/>
            </a:pP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None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In many cases, the OBE is the first time all of the product parts are together as a final product. 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1796" name="Slide Number Placeholder 11"/>
          <p:cNvSpPr txBox="1">
            <a:spLocks noGrp="1"/>
          </p:cNvSpPr>
          <p:nvPr/>
        </p:nvSpPr>
        <p:spPr bwMode="auto"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0CE7AC03-9D50-4511-9C63-712F469CD98A}" type="slidenum">
              <a:rPr lang="en-US" sz="1000">
                <a:solidFill>
                  <a:srgbClr val="0DB6EC"/>
                </a:solidFill>
              </a:rPr>
              <a:pPr/>
              <a:t>2</a:t>
            </a:fld>
            <a:endParaRPr lang="en-US" sz="1000">
              <a:solidFill>
                <a:srgbClr val="0DB6E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4" descr="https://encrypted-tbn2.gstatic.com/images?q=tbn:ANd9GcSgIP-DJKEgaFiT5-o3Ljm2bCzTqQeUcWYOoJLW3sH3KmvpOE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5022" y="4276431"/>
            <a:ext cx="1229020" cy="1229020"/>
          </a:xfrm>
          <a:prstGeom prst="rect">
            <a:avLst/>
          </a:prstGeom>
          <a:noFill/>
        </p:spPr>
      </p:pic>
      <p:sp>
        <p:nvSpPr>
          <p:cNvPr id="161794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What’s In The Box? 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1796" name="Slide Number Placeholder 11"/>
          <p:cNvSpPr txBox="1">
            <a:spLocks noGrp="1"/>
          </p:cNvSpPr>
          <p:nvPr/>
        </p:nvSpPr>
        <p:spPr bwMode="auto"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0CE7AC03-9D50-4511-9C63-712F469CD98A}" type="slidenum">
              <a:rPr lang="en-US" sz="1000">
                <a:solidFill>
                  <a:srgbClr val="0DB6EC"/>
                </a:solidFill>
              </a:rPr>
              <a:pPr/>
              <a:t>3</a:t>
            </a:fld>
            <a:endParaRPr lang="en-US" sz="1000">
              <a:solidFill>
                <a:srgbClr val="0DB6EC"/>
              </a:solidFill>
            </a:endParaRPr>
          </a:p>
        </p:txBody>
      </p:sp>
      <p:pic>
        <p:nvPicPr>
          <p:cNvPr id="2050" name="Picture 2" descr="https://encrypted-tbn3.gstatic.com/images?q=tbn:ANd9GcSW1sLVMeT3ASihIs3zrEF0__KfC2pV7Gqu8KFUFkKCPHWDsWk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6389" y="1147423"/>
            <a:ext cx="1148318" cy="1122221"/>
          </a:xfrm>
          <a:prstGeom prst="rect">
            <a:avLst/>
          </a:prstGeom>
          <a:noFill/>
        </p:spPr>
      </p:pic>
      <p:pic>
        <p:nvPicPr>
          <p:cNvPr id="7" name="Picture 2" descr="https://encrypted-tbn1.gstatic.com/images?q=tbn:ANd9GcSVlV7xCLLKYMXbZadfxyqufbSQBN2zB98LQVvBfdYRQAj8AVvK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6668" y="3551093"/>
            <a:ext cx="1667171" cy="707579"/>
          </a:xfrm>
          <a:prstGeom prst="rect">
            <a:avLst/>
          </a:prstGeom>
          <a:noFill/>
        </p:spPr>
      </p:pic>
      <p:pic>
        <p:nvPicPr>
          <p:cNvPr id="8" name="Picture 10" descr="https://encrypted-tbn1.gstatic.com/images?q=tbn:ANd9GcRqEqXNPp3w_elVs7PbBar3GxVz70L48hMeF78K1eYot2AVpsQau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9794" y="3954173"/>
            <a:ext cx="1524517" cy="635216"/>
          </a:xfrm>
          <a:prstGeom prst="rect">
            <a:avLst/>
          </a:prstGeom>
          <a:noFill/>
        </p:spPr>
      </p:pic>
      <p:pic>
        <p:nvPicPr>
          <p:cNvPr id="9" name="Picture 4" descr="http://images.wisegeek.com/unplugged-cab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8306" y="3030279"/>
            <a:ext cx="1117197" cy="728123"/>
          </a:xfrm>
          <a:prstGeom prst="rect">
            <a:avLst/>
          </a:prstGeom>
          <a:noFill/>
        </p:spPr>
      </p:pic>
      <p:pic>
        <p:nvPicPr>
          <p:cNvPr id="10" name="Picture 6" descr="https://encrypted-tbn1.gstatic.com/images?q=tbn:ANd9GcR8oxOm-3YV7L4HSTQWuIfdJCwBTpvxpGR2nVa_M_TYA_2IkddH5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5223" y="1919212"/>
            <a:ext cx="1219200" cy="1219201"/>
          </a:xfrm>
          <a:prstGeom prst="rect">
            <a:avLst/>
          </a:prstGeom>
          <a:noFill/>
        </p:spPr>
      </p:pic>
      <p:pic>
        <p:nvPicPr>
          <p:cNvPr id="11" name="Picture 8" descr="http://www.groundcontrol.com/galileo/images/Ethernet_Cable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4084" y="1726818"/>
            <a:ext cx="1013268" cy="648194"/>
          </a:xfrm>
          <a:prstGeom prst="rect">
            <a:avLst/>
          </a:prstGeom>
          <a:noFill/>
        </p:spPr>
      </p:pic>
      <p:pic>
        <p:nvPicPr>
          <p:cNvPr id="12" name="Picture 4" descr="http://images.wisegeek.com/unplugged-cab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3237" y="2332074"/>
            <a:ext cx="1117197" cy="728123"/>
          </a:xfrm>
          <a:prstGeom prst="rect">
            <a:avLst/>
          </a:prstGeom>
          <a:noFill/>
        </p:spPr>
      </p:pic>
      <p:pic>
        <p:nvPicPr>
          <p:cNvPr id="13" name="Picture 4" descr="http://images.wisegeek.com/unplugged-cab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9534" y="2161953"/>
            <a:ext cx="1117197" cy="728123"/>
          </a:xfrm>
          <a:prstGeom prst="rect">
            <a:avLst/>
          </a:prstGeom>
          <a:noFill/>
        </p:spPr>
      </p:pic>
      <p:pic>
        <p:nvPicPr>
          <p:cNvPr id="14" name="Picture 34" descr="Z:\images\Software\StorNext\StorNext_monito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65813" y="1021637"/>
            <a:ext cx="1616149" cy="1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https://encrypted-tbn1.gstatic.com/images?q=tbn:ANd9GcRqEqXNPp3w_elVs7PbBar3GxVz70L48hMeF78K1eYot2AVpsQau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5628" y="3181539"/>
            <a:ext cx="1524517" cy="635216"/>
          </a:xfrm>
          <a:prstGeom prst="rect">
            <a:avLst/>
          </a:prstGeom>
          <a:noFill/>
        </p:spPr>
      </p:pic>
      <p:pic>
        <p:nvPicPr>
          <p:cNvPr id="5" name="Picture 6" descr="http://www.esupplystore.com/assets/images/prods/boxes/BoxShor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8475" y="4465675"/>
            <a:ext cx="2860157" cy="2188940"/>
          </a:xfrm>
          <a:prstGeom prst="rect">
            <a:avLst/>
          </a:prstGeom>
          <a:noFill/>
        </p:spPr>
      </p:pic>
      <p:pic>
        <p:nvPicPr>
          <p:cNvPr id="2052" name="Picture 4" descr="https://encrypted-tbn3.gstatic.com/images?q=tbn:ANd9GcQhiCCW-duRw4xLDmUz7yA8EvTfXpaL-ZKRKmvgHcS2IeVK-GQ0y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235288">
            <a:off x="6872633" y="2913866"/>
            <a:ext cx="1067514" cy="531843"/>
          </a:xfrm>
          <a:prstGeom prst="rect">
            <a:avLst/>
          </a:prstGeom>
          <a:noFill/>
        </p:spPr>
      </p:pic>
      <p:pic>
        <p:nvPicPr>
          <p:cNvPr id="2054" name="Picture 6" descr="https://encrypted-tbn1.gstatic.com/images?q=tbn:ANd9GcSsaUHmbngllB2MQaj34tm-13-wxJOvE8CXD0I943ySvgCteo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96493" y="2442347"/>
            <a:ext cx="282427" cy="362656"/>
          </a:xfrm>
          <a:prstGeom prst="rect">
            <a:avLst/>
          </a:prstGeom>
          <a:noFill/>
        </p:spPr>
      </p:pic>
      <p:pic>
        <p:nvPicPr>
          <p:cNvPr id="2060" name="Picture 12" descr="https://encrypted-tbn1.gstatic.com/images?q=tbn:ANd9GcQP4RTKrk-K85y2EFhs_PksWyJ-hHBXfJBDZoDx0IMUsmlyByb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12751" y="1584251"/>
            <a:ext cx="536904" cy="372140"/>
          </a:xfrm>
          <a:prstGeom prst="rect">
            <a:avLst/>
          </a:prstGeom>
          <a:noFill/>
        </p:spPr>
      </p:pic>
      <p:pic>
        <p:nvPicPr>
          <p:cNvPr id="2062" name="Picture 14" descr="https://encrypted-tbn2.gstatic.com/images?q=tbn:ANd9GcSgIP-DJKEgaFiT5-o3Ljm2bCzTqQeUcWYOoJLW3sH3KmvpOE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37" y="3634933"/>
            <a:ext cx="1229020" cy="1229020"/>
          </a:xfrm>
          <a:prstGeom prst="rect">
            <a:avLst/>
          </a:prstGeom>
          <a:noFill/>
        </p:spPr>
      </p:pic>
      <p:pic>
        <p:nvPicPr>
          <p:cNvPr id="25" name="Picture 8" descr="http://www.groundcontrol.com/galileo/images/Ethernet_Cable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307" y="1028613"/>
            <a:ext cx="1013268" cy="648194"/>
          </a:xfrm>
          <a:prstGeom prst="rect">
            <a:avLst/>
          </a:prstGeom>
          <a:noFill/>
        </p:spPr>
      </p:pic>
      <p:pic>
        <p:nvPicPr>
          <p:cNvPr id="2072" name="Picture 24" descr="https://encrypted-tbn3.gstatic.com/images?q=tbn:ANd9GcR40nfu0wCG2S-UdupANNRF9J05VUovpcuyLLH75kXRV6gblHsmg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1236" y="2505223"/>
            <a:ext cx="969630" cy="969630"/>
          </a:xfrm>
          <a:prstGeom prst="rect">
            <a:avLst/>
          </a:prstGeom>
          <a:noFill/>
        </p:spPr>
      </p:pic>
      <p:pic>
        <p:nvPicPr>
          <p:cNvPr id="2076" name="Picture 28" descr="https://encrypted-tbn1.gstatic.com/images?q=tbn:ANd9GcQqx8smzHeXXDqizs4C6nKMWSLo9rArsrqCWmVa1tju-ycEkp_-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90307" y="2515892"/>
            <a:ext cx="669850" cy="6698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Slide Number Placeholder 11"/>
          <p:cNvSpPr txBox="1">
            <a:spLocks noGrp="1"/>
          </p:cNvSpPr>
          <p:nvPr/>
        </p:nvSpPr>
        <p:spPr bwMode="auto"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EC6D4AC-A19B-4998-AC1A-1EDB4A551A64}" type="slidenum">
              <a:rPr lang="en-US" sz="1000">
                <a:solidFill>
                  <a:srgbClr val="0DB6EC"/>
                </a:solidFill>
              </a:rPr>
              <a:pPr/>
              <a:t>4</a:t>
            </a:fld>
            <a:endParaRPr lang="en-US" sz="1000">
              <a:solidFill>
                <a:srgbClr val="0DB6EC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246" y="3246904"/>
            <a:ext cx="2151333" cy="239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5860" y="1135028"/>
            <a:ext cx="2271823" cy="170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732028" y="2211572"/>
            <a:ext cx="2892056" cy="216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283534" y="1885506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5"/>
          <p:cNvSpPr txBox="1">
            <a:spLocks/>
          </p:cNvSpPr>
          <p:nvPr/>
        </p:nvSpPr>
        <p:spPr bwMode="auto">
          <a:xfrm>
            <a:off x="228599" y="228600"/>
            <a:ext cx="84050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6B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Packaging and Contents Checked Against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76B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the BOM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6BB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OBE Steps 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5891" name="Content Placeholder 6"/>
          <p:cNvSpPr>
            <a:spLocks noGrp="1"/>
          </p:cNvSpPr>
          <p:nvPr>
            <p:ph idx="4294967295"/>
          </p:nvPr>
        </p:nvSpPr>
        <p:spPr>
          <a:xfrm>
            <a:off x="403225" y="1143000"/>
            <a:ext cx="8262938" cy="5029200"/>
          </a:xfrm>
        </p:spPr>
        <p:txBody>
          <a:bodyPr/>
          <a:lstStyle/>
          <a:p>
            <a:pPr lvl="0"/>
            <a:r>
              <a:rPr lang="en-US" dirty="0" smtClean="0"/>
              <a:t>Check Packaging/Contents</a:t>
            </a:r>
            <a:endParaRPr lang="en-US" sz="3200" dirty="0" smtClean="0"/>
          </a:p>
          <a:p>
            <a:pPr lvl="0"/>
            <a:r>
              <a:rPr lang="en-US" dirty="0" smtClean="0"/>
              <a:t>Installation of the system per the instructions and documentation</a:t>
            </a:r>
            <a:endParaRPr lang="en-US" sz="3200" dirty="0" smtClean="0"/>
          </a:p>
          <a:p>
            <a:pPr lvl="0"/>
            <a:r>
              <a:rPr lang="en-US" dirty="0" smtClean="0"/>
              <a:t>Initial power-on of the system</a:t>
            </a:r>
            <a:endParaRPr lang="en-US" sz="3200" dirty="0" smtClean="0"/>
          </a:p>
          <a:p>
            <a:pPr lvl="0"/>
            <a:r>
              <a:rPr lang="en-US" dirty="0" smtClean="0"/>
              <a:t>Configuration of file systems</a:t>
            </a:r>
            <a:endParaRPr lang="en-US" sz="3200" dirty="0" smtClean="0"/>
          </a:p>
          <a:p>
            <a:pPr lvl="0"/>
            <a:r>
              <a:rPr lang="en-US" dirty="0" smtClean="0"/>
              <a:t>Client mount  </a:t>
            </a:r>
            <a:endParaRPr lang="en-US" sz="3200" dirty="0" smtClean="0"/>
          </a:p>
          <a:p>
            <a:pPr lvl="0"/>
            <a:r>
              <a:rPr lang="en-US" dirty="0" smtClean="0"/>
              <a:t>I/O to file system(s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File bugs for any issues found 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5892" name="Slide Number Placeholder 11"/>
          <p:cNvSpPr txBox="1">
            <a:spLocks noGrp="1"/>
          </p:cNvSpPr>
          <p:nvPr/>
        </p:nvSpPr>
        <p:spPr bwMode="auto"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89EF8340-DA52-44E1-82EF-EE371135CFAC}" type="slidenum">
              <a:rPr lang="en-US" sz="1000">
                <a:solidFill>
                  <a:srgbClr val="0DB6EC"/>
                </a:solidFill>
              </a:rPr>
              <a:pPr/>
              <a:t>5</a:t>
            </a:fld>
            <a:endParaRPr lang="en-US" sz="1000">
              <a:solidFill>
                <a:srgbClr val="0DB6EC"/>
              </a:solidFill>
            </a:endParaRPr>
          </a:p>
        </p:txBody>
      </p:sp>
      <p:pic>
        <p:nvPicPr>
          <p:cNvPr id="5" name="Picture 2" descr="StorNext M330 Metadata Controller Appli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583" y="4359348"/>
            <a:ext cx="3282059" cy="178239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IBIS-2 OBE Plan of Action </a:t>
            </a:r>
          </a:p>
        </p:txBody>
      </p:sp>
      <p:sp>
        <p:nvSpPr>
          <p:cNvPr id="165892" name="Slide Number Placeholder 11"/>
          <p:cNvSpPr txBox="1">
            <a:spLocks noGrp="1"/>
          </p:cNvSpPr>
          <p:nvPr/>
        </p:nvSpPr>
        <p:spPr bwMode="auto"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89EF8340-DA52-44E1-82EF-EE371135CFAC}" type="slidenum">
              <a:rPr lang="en-US" sz="1000">
                <a:solidFill>
                  <a:srgbClr val="0DB6EC"/>
                </a:solidFill>
              </a:rPr>
              <a:pPr/>
              <a:t>6</a:t>
            </a:fld>
            <a:endParaRPr lang="en-US" sz="1000">
              <a:solidFill>
                <a:srgbClr val="0DB6E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4549" y="946300"/>
          <a:ext cx="8548577" cy="5641328"/>
        </p:xfrm>
        <a:graphic>
          <a:graphicData uri="http://schemas.openxmlformats.org/drawingml/2006/table">
            <a:tbl>
              <a:tblPr/>
              <a:tblGrid>
                <a:gridCol w="482793"/>
                <a:gridCol w="1000121"/>
                <a:gridCol w="2886846"/>
                <a:gridCol w="4178817"/>
              </a:tblGrid>
              <a:tr h="223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Label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Resource(s)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Task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Summary 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4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Prep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Charlotte Taylor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Work with Thornton Prime on spreadsheet design 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Thornton is working on the spreadsheet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3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Prep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Fritz Parsons </a:t>
                      </a:r>
                      <a:b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Eva Morrell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Update IP assignments in spreadsheet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Make sure we have the IP addresses required for the configuration 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434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Prep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Fritz Parsons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Steve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Lattus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configured with 3.1.0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Validation of the state of the system.  Other groups will be using the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lattus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for training the week prior to the OBE.   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55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Prep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Hand off from Pre-Sales to PS  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Review spreadsheet for completeness and understanding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93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Prep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Eva Morrell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Install SN 4.3.3 on M662 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Configure system as it would be shipped from the factory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07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Prep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James Schnepp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Provide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Lattus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3.1.0 USB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7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Prep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James Schnepp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Provide A10 4.6.1 USB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07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Prep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Brian Raccuglia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 4.6.1 files??? 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4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Prep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Charlotte Taylor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Print Docs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docs required for the OBE will be printed and delivered upon request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224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Prep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Charlotte Taylor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Create a list of Customer hand-off tasks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24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Prep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Alan Creekmore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Download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Lattus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3.1.3 and 3.1.4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Ops provides a USB with the base installation of 3.1.0  -- all  updates are downloaded prior to site visit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07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Lattus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Alan Creekmore 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Upgrade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Lattus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to 3.1.3 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7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Lattus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Alan Creekmore 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Upgrade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Lattus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to 3.1.4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4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Lattus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 Nelson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data movement:  writes, reads, etc 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Make sure the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lattus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is configured properly before proceeding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4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M662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Alan Creekmore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Upgrade unit from 4.3.3 to 4.6.1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M662 ships with SN 4.3.3.  SN 4.6.1 must be installed 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4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M662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Alan Creekmore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Configure file system and WAN policies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7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M662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 Nelson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Configure library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4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M662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 Nelson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data movement on SN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filesystem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WAN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4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A10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Alan Creekmore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A10 Installation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Install 4.6.1 software from USB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4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A10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Alan Creekmore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A10 Configuration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Configure A10 to access the data on the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Lattus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system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24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A10</a:t>
                      </a: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Ken Nelson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Alan Creekmore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Fritz Parsons</a:t>
                      </a: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 configuration testing 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data movement on SN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filesystem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lattus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the A10 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07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Wrap-up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Alan Creekmore</a:t>
                      </a:r>
                    </a:p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Fritz Parsons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Customer Hand-off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Assure the customer is provided information about their configuration, serial numbers, etc </a:t>
                      </a: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7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Recap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7" marR="4417" marT="44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7"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Team Meeting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Sync notes and review the OBE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4417" marT="441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itle 5"/>
          <p:cNvSpPr>
            <a:spLocks noGrp="1"/>
          </p:cNvSpPr>
          <p:nvPr>
            <p:ph type="title" idx="4294967295"/>
          </p:nvPr>
        </p:nvSpPr>
        <p:spPr>
          <a:xfrm>
            <a:off x="874713" y="1066800"/>
            <a:ext cx="7772400" cy="953386"/>
          </a:xfrm>
        </p:spPr>
        <p:txBody>
          <a:bodyPr/>
          <a:lstStyle/>
          <a:p>
            <a:pPr eaLnBrk="0" hangingPunct="0"/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Comments?  Ideas? Suggestions?</a:t>
            </a:r>
            <a:endParaRPr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38244" name="Picture 34" descr="Z:\images\Software\StorNext\StorNext_moni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650" y="2455863"/>
            <a:ext cx="385127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323&quot;/&gt;&lt;/object&gt;&lt;object type=&quot;3&quot; unique_id=&quot;10005&quot;&gt;&lt;property id=&quot;20148&quot; value=&quot;5&quot;/&gt;&lt;property id=&quot;20300&quot; value=&quot;Slide 1&quot;/&gt;&lt;property id=&quot;20307&quot; value=&quot;345&quot;/&gt;&lt;/object&gt;&lt;object type=&quot;3&quot; unique_id=&quot;10006&quot;&gt;&lt;property id=&quot;20148&quot; value=&quot;5&quot;/&gt;&lt;property id=&quot;20300&quot; value=&quot;Slide 3 - &amp;quot;Title Goes Here&amp;quot;&quot;/&gt;&lt;property id=&quot;20307&quot; value=&quot;325&quot;/&gt;&lt;/object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08&quot;&gt;&lt;property id=&quot;20148&quot; value=&quot;5&quot;/&gt;&lt;property id=&quot;20300&quot; value=&quot;Slide 19 - &amp;quot;CHAPTER HEADLINE &amp;#x0D;&amp;#x0A;GOES HERE&amp;quot;&quot;/&gt;&lt;property id=&quot;20307&quot; value=&quot;333&quot;/&gt;&lt;/object&gt;&lt;object type=&quot;3&quot; unique_id=&quot;10009&quot;&gt;&lt;property id=&quot;20148&quot; value=&quot;5&quot;/&gt;&lt;property id=&quot;20300&quot; value=&quot;Slide 17 - &amp;quot;CHAPTER HEADLINE&amp;#x0D;&amp;#x0A;GOES HERE&amp;quot;&quot;/&gt;&lt;property id=&quot;20307&quot; value=&quot;334&quot;/&gt;&lt;/object&gt;&lt;object type=&quot;3&quot; unique_id=&quot;10010&quot;&gt;&lt;property id=&quot;20148&quot; value=&quot;5&quot;/&gt;&lt;property id=&quot;20300&quot; value=&quot;Slide 18 - &amp;quot;CHAPTER HEADLINE &amp;#x0D;&amp;#x0A;GOES HERE&amp;quot;&quot;/&gt;&lt;property id=&quot;20307&quot; value=&quot;338&quot;/&gt;&lt;/object&gt;&lt;object type=&quot;3&quot; unique_id=&quot;10011&quot;&gt;&lt;property id=&quot;20148&quot; value=&quot;5&quot;/&gt;&lt;property id=&quot;20300&quot; value=&quot;Slide 20 - &amp;quot;CHAPTER HEADLINE&amp;#x0D;&amp;#x0A;GOES HERE&amp;quot;&quot;/&gt;&lt;property id=&quot;20307&quot; value=&quot;336&quot;/&gt;&lt;/object&gt;&lt;object type=&quot;3&quot; unique_id=&quot;10625&quot;&gt;&lt;property id=&quot;20148&quot; value=&quot;5&quot;/&gt;&lt;property id=&quot;20300&quot; value=&quot;Slide 4 - &amp;quot;Before you begin…&amp;quot;&quot;/&gt;&lt;property id=&quot;20307&quot; value=&quot;346&quot;/&gt;&lt;/object&gt;&lt;object type=&quot;3&quot; unique_id=&quot;10626&quot;&gt;&lt;property id=&quot;20148&quot; value=&quot;5&quot;/&gt;&lt;property id=&quot;20300&quot; value=&quot;Slide 5 - &amp;quot;Headline goes here&amp;quot;&quot;/&gt;&lt;property id=&quot;20307&quot; value=&quot;347&quot;/&gt;&lt;/object&gt;&lt;object type=&quot;3&quot; unique_id=&quot;10627&quot;&gt;&lt;property id=&quot;20148&quot; value=&quot;5&quot;/&gt;&lt;property id=&quot;20300&quot; value=&quot;Slide 6 - &amp;quot;Converting old presentations to the new format&amp;quot;&quot;/&gt;&lt;property id=&quot;20307&quot; value=&quot;348&quot;/&gt;&lt;/object&gt;&lt;object type=&quot;3&quot; unique_id=&quot;10628&quot;&gt;&lt;property id=&quot;20148&quot; value=&quot;5&quot;/&gt;&lt;property id=&quot;20300&quot; value=&quot;Slide 7 - &amp;quot;Converting old presentations to the new format&amp;quot;&quot;/&gt;&lt;property id=&quot;20307&quot; value=&quot;349&quot;/&gt;&lt;/object&gt;&lt;object type=&quot;3&quot; unique_id=&quot;10629&quot;&gt;&lt;property id=&quot;20148&quot; value=&quot;5&quot;/&gt;&lt;property id=&quot;20300&quot; value=&quot;Slide 8 - &amp;quot;Converting old presentations to the new format&amp;quot;&quot;/&gt;&lt;property id=&quot;20307&quot; value=&quot;350&quot;/&gt;&lt;/object&gt;&lt;object type=&quot;3&quot; unique_id=&quot;10630&quot;&gt;&lt;property id=&quot;20148&quot; value=&quot;5&quot;/&gt;&lt;property id=&quot;20300&quot; value=&quot;Slide 9 - &amp;quot;Converting old presentations to the new format&amp;quot;&quot;/&gt;&lt;property id=&quot;20307&quot; value=&quot;351&quot;/&gt;&lt;/object&gt;&lt;object type=&quot;3&quot; unique_id=&quot;10631&quot;&gt;&lt;property id=&quot;20148&quot; value=&quot;5&quot;/&gt;&lt;property id=&quot;20300&quot; value=&quot;Slide 10 - &amp;quot;Converting old presentations to the new format&amp;quot;&quot;/&gt;&lt;property id=&quot;20307&quot; value=&quot;352&quot;/&gt;&lt;/object&gt;&lt;object type=&quot;3&quot; unique_id=&quot;10632&quot;&gt;&lt;property id=&quot;20148&quot; value=&quot;5&quot;/&gt;&lt;property id=&quot;20300&quot; value=&quot;Slide 11 - &amp;quot;Converting old presentations to the new format&amp;quot;&quot;/&gt;&lt;property id=&quot;20307&quot; value=&quot;353&quot;/&gt;&lt;/object&gt;&lt;object type=&quot;3&quot; unique_id=&quot;10633&quot;&gt;&lt;property id=&quot;20148&quot; value=&quot;5&quot;/&gt;&lt;property id=&quot;20300&quot; value=&quot;Slide 12 - &amp;quot;Converting old presentations to the new format&amp;quot;&quot;/&gt;&lt;property id=&quot;20307&quot; value=&quot;354&quot;/&gt;&lt;/object&gt;&lt;object type=&quot;3&quot; unique_id=&quot;10634&quot;&gt;&lt;property id=&quot;20148&quot; value=&quot;5&quot;/&gt;&lt;property id=&quot;20300&quot; value=&quot;Slide 13 - &amp;quot;Converting old presentations to the new format&amp;quot;&quot;/&gt;&lt;property id=&quot;20307&quot; value=&quot;355&quot;/&gt;&lt;/object&gt;&lt;object type=&quot;3&quot; unique_id=&quot;10635&quot;&gt;&lt;property id=&quot;20148&quot; value=&quot;5&quot;/&gt;&lt;property id=&quot;20300&quot; value=&quot;Slide 14 - &amp;quot;Converting old presentations to the new format&amp;quot;&quot;/&gt;&lt;property id=&quot;20307&quot; value=&quot;356&quot;/&gt;&lt;/object&gt;&lt;object type=&quot;3&quot; unique_id=&quot;10636&quot;&gt;&lt;property id=&quot;20148&quot; value=&quot;5&quot;/&gt;&lt;property id=&quot;20300&quot; value=&quot;Slide 15 - &amp;quot;Converting old presentations to the new format&amp;quot;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ySQL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MySQL</Template>
  <TotalTime>1019</TotalTime>
  <Words>464</Words>
  <Application>Microsoft Office PowerPoint</Application>
  <PresentationFormat>On-screen Show (4:3)</PresentationFormat>
  <Paragraphs>114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MySQL</vt:lpstr>
      <vt:lpstr>Slide 1</vt:lpstr>
      <vt:lpstr>What is an OBE? </vt:lpstr>
      <vt:lpstr>What’s In The Box? </vt:lpstr>
      <vt:lpstr>Slide 4</vt:lpstr>
      <vt:lpstr>OBE Steps </vt:lpstr>
      <vt:lpstr>IBIS-2 OBE Plan of Action </vt:lpstr>
      <vt:lpstr>Comments?  Ideas? Suggestions?</vt:lpstr>
    </vt:vector>
  </TitlesOfParts>
  <Company>Quantum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Master Template</dc:subject>
  <dc:creator>ctaylor</dc:creator>
  <cp:keywords>Powerpoint, template, Certainty, Certain, Quantum</cp:keywords>
  <dc:description>Any issues or problems please contact Quantum's creative services at: 
isaac.alves@quantum.com
All feedback or comments are welcome.</dc:description>
  <cp:lastModifiedBy>emorrell</cp:lastModifiedBy>
  <cp:revision>104</cp:revision>
  <cp:lastPrinted>2012-04-03T01:06:05Z</cp:lastPrinted>
  <dcterms:created xsi:type="dcterms:W3CDTF">2012-05-13T21:08:07Z</dcterms:created>
  <dcterms:modified xsi:type="dcterms:W3CDTF">2013-07-17T03:52:56Z</dcterms:modified>
  <cp:category>Template</cp:category>
  <cp:contentStatus>RELEASED</cp:contentStatus>
</cp:coreProperties>
</file>