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</p:sldMasterIdLst>
  <p:notesMasterIdLst>
    <p:notesMasterId r:id="rId22"/>
  </p:notesMasterIdLst>
  <p:handoutMasterIdLst>
    <p:handoutMasterId r:id="rId23"/>
  </p:handoutMasterIdLst>
  <p:sldIdLst>
    <p:sldId id="323" r:id="rId2"/>
    <p:sldId id="478" r:id="rId3"/>
    <p:sldId id="485" r:id="rId4"/>
    <p:sldId id="378" r:id="rId5"/>
    <p:sldId id="489" r:id="rId6"/>
    <p:sldId id="492" r:id="rId7"/>
    <p:sldId id="469" r:id="rId8"/>
    <p:sldId id="480" r:id="rId9"/>
    <p:sldId id="483" r:id="rId10"/>
    <p:sldId id="488" r:id="rId11"/>
    <p:sldId id="479" r:id="rId12"/>
    <p:sldId id="380" r:id="rId13"/>
    <p:sldId id="481" r:id="rId14"/>
    <p:sldId id="486" r:id="rId15"/>
    <p:sldId id="487" r:id="rId16"/>
    <p:sldId id="473" r:id="rId17"/>
    <p:sldId id="484" r:id="rId18"/>
    <p:sldId id="364" r:id="rId19"/>
    <p:sldId id="490" r:id="rId20"/>
    <p:sldId id="491" r:id="rId21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4900A622-F3DB-D347-BC94-274B614795F3}">
          <p14:sldIdLst>
            <p14:sldId id="323"/>
            <p14:sldId id="478"/>
            <p14:sldId id="485"/>
            <p14:sldId id="378"/>
            <p14:sldId id="489"/>
            <p14:sldId id="492"/>
            <p14:sldId id="469"/>
            <p14:sldId id="480"/>
            <p14:sldId id="483"/>
            <p14:sldId id="488"/>
            <p14:sldId id="479"/>
            <p14:sldId id="380"/>
            <p14:sldId id="481"/>
            <p14:sldId id="486"/>
            <p14:sldId id="487"/>
            <p14:sldId id="473"/>
            <p14:sldId id="484"/>
            <p14:sldId id="364"/>
            <p14:sldId id="490"/>
            <p14:sldId id="4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8087"/>
    <a:srgbClr val="F0F3F7"/>
    <a:srgbClr val="FDFEFF"/>
    <a:srgbClr val="E3E9EF"/>
    <a:srgbClr val="E8EEF1"/>
    <a:srgbClr val="3E4448"/>
    <a:srgbClr val="171A1D"/>
    <a:srgbClr val="454E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884" autoAdjust="0"/>
    <p:restoredTop sz="98273" autoAdjust="0"/>
  </p:normalViewPr>
  <p:slideViewPr>
    <p:cSldViewPr snapToGrid="0">
      <p:cViewPr>
        <p:scale>
          <a:sx n="64" d="100"/>
          <a:sy n="64" d="100"/>
        </p:scale>
        <p:origin x="-195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244"/>
    </p:cViewPr>
  </p:sorterViewPr>
  <p:notesViewPr>
    <p:cSldViewPr snapToGrid="0">
      <p:cViewPr varScale="1">
        <p:scale>
          <a:sx n="55" d="100"/>
          <a:sy n="55" d="100"/>
        </p:scale>
        <p:origin x="-138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logo_blu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76200" y="8612188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600">
                <a:cs typeface="ＭＳ Ｐゴシック" charset="0"/>
              </a:rPr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z="600">
                <a:cs typeface="ＭＳ Ｐゴシック" charset="0"/>
              </a:rPr>
              <a:t>’</a:t>
            </a:r>
            <a:r>
              <a:rPr lang="en-US" altLang="ja-JP" sz="600">
                <a:cs typeface="ＭＳ Ｐゴシック" charset="0"/>
              </a:rPr>
              <a:t>s outlook and is for planning purposes only.</a:t>
            </a:r>
            <a:endParaRPr lang="en-US" sz="600">
              <a:cs typeface="ＭＳ Ｐゴシック" charset="0"/>
            </a:endParaRPr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AF4A031-FAB1-D740-B8F4-D3D5735F97BC}" type="slidenum">
              <a:rPr lang="en-US" sz="1200">
                <a:cs typeface="ＭＳ Ｐゴシック" charset="0"/>
              </a:rPr>
              <a:pPr algn="r"/>
              <a:t>‹#›</a:t>
            </a:fld>
            <a:endParaRPr lang="en-US" sz="120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596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2400" y="4343400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6200" y="8610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00">
                <a:cs typeface="ＭＳ Ｐゴシック" charset="0"/>
              </a:defRPr>
            </a:lvl1pPr>
          </a:lstStyle>
          <a:p>
            <a:r>
              <a:rPr lang="en-US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/>
              <a:t>’</a:t>
            </a:r>
            <a:r>
              <a:rPr lang="en-US" altLang="ja-JP"/>
              <a:t>s outlook and is for planning purposes only.</a:t>
            </a: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ＭＳ Ｐゴシック" charset="0"/>
              </a:defRPr>
            </a:lvl1pPr>
          </a:lstStyle>
          <a:p>
            <a:fld id="{94D099FF-15FB-C348-B1EE-4E9D33EDDB4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2774" name="Picture 8" descr="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329083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mtClean="0"/>
              <a:t>’</a:t>
            </a:r>
            <a:r>
              <a:rPr lang="en-US" altLang="ja-JP" smtClean="0"/>
              <a:t>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D099FF-15FB-C348-B1EE-4E9D33EDDB4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63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mtClean="0"/>
              <a:t>’</a:t>
            </a:r>
            <a:r>
              <a:rPr lang="en-US" altLang="ja-JP" smtClean="0"/>
              <a:t>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D099FF-15FB-C348-B1EE-4E9D33EDDB4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63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mtClean="0"/>
              <a:t>’</a:t>
            </a:r>
            <a:r>
              <a:rPr lang="en-US" altLang="ja-JP" smtClean="0"/>
              <a:t>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D099FF-15FB-C348-B1EE-4E9D33EDDB4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63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1211263"/>
            <a:ext cx="6229350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4" descr="QTM_Logo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981199" y="3140075"/>
            <a:ext cx="3534937" cy="1073150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>
              <a:buNone/>
              <a:defRPr lang="en-US" sz="1600" b="1" i="0" kern="1200" dirty="0" smtClean="0">
                <a:solidFill>
                  <a:srgbClr val="B9CDE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981200" y="6248400"/>
            <a:ext cx="3899210" cy="21544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981200" y="4206875"/>
            <a:ext cx="3549805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1981200" y="685800"/>
            <a:ext cx="3527502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638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727D8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9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684463" y="1589088"/>
            <a:ext cx="4791075" cy="3411537"/>
            <a:chOff x="2647950" y="1589088"/>
            <a:chExt cx="4791075" cy="3411537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7950" y="1589088"/>
              <a:ext cx="4791075" cy="341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F:\My Box Files\Powerpoint\Quantum Certainty Master\Assets\be_certain-white.pn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750" y="3095625"/>
              <a:ext cx="2138363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00">
                <a:solidFill>
                  <a:srgbClr val="FFFFFF"/>
                </a:solidFill>
              </a:rPr>
              <a:t>© 2012 Quantum Corporation. Company Confidential. Forward-looking information is based upon multiple assumptions and uncertainties,</a:t>
            </a:r>
            <a:br>
              <a:rPr lang="en-US" sz="800">
                <a:solidFill>
                  <a:srgbClr val="FFFFFF"/>
                </a:solidFill>
              </a:rPr>
            </a:br>
            <a:r>
              <a:rPr lang="en-US" sz="800">
                <a:solidFill>
                  <a:srgbClr val="FFFFFF"/>
                </a:solidFill>
              </a:rPr>
              <a:t>does not necessarily represent the company</a:t>
            </a:r>
            <a:r>
              <a:rPr lang="ja-JP" altLang="en-US" sz="800">
                <a:solidFill>
                  <a:srgbClr val="FFFFFF"/>
                </a:solidFill>
              </a:rPr>
              <a:t>’</a:t>
            </a:r>
            <a:r>
              <a:rPr lang="en-US" sz="800">
                <a:solidFill>
                  <a:srgbClr val="FFFFFF"/>
                </a:solidFill>
              </a:rPr>
              <a:t>s outlook and is for planning purposes only.</a:t>
            </a:r>
          </a:p>
        </p:txBody>
      </p:sp>
    </p:spTree>
    <p:extLst>
      <p:ext uri="{BB962C8B-B14F-4D97-AF65-F5344CB8AC3E}">
        <p14:creationId xmlns:p14="http://schemas.microsoft.com/office/powerpoint/2010/main" val="3534142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687638" y="1589088"/>
            <a:ext cx="4792662" cy="3411537"/>
            <a:chOff x="2646363" y="1589088"/>
            <a:chExt cx="4792662" cy="3411537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6363" y="1589088"/>
              <a:ext cx="4792662" cy="341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F:\My Box Files\Powerpoint\Quantum Certainty Master\Assets\be_certain-ltblue.pn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7100" y="3100388"/>
              <a:ext cx="2143125" cy="290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00">
                <a:solidFill>
                  <a:srgbClr val="00B0F0"/>
                </a:solidFill>
              </a:rPr>
              <a:t>© 2012 Quantum Corporation. Company Confidential. Forward-looking information is based upon multiple assumptions and uncertainties,</a:t>
            </a:r>
            <a:br>
              <a:rPr lang="en-US" sz="800">
                <a:solidFill>
                  <a:srgbClr val="00B0F0"/>
                </a:solidFill>
              </a:rPr>
            </a:br>
            <a:r>
              <a:rPr lang="en-US" sz="800">
                <a:solidFill>
                  <a:srgbClr val="00B0F0"/>
                </a:solidFill>
              </a:rPr>
              <a:t>does not necessarily represent the company</a:t>
            </a:r>
            <a:r>
              <a:rPr lang="ja-JP" altLang="en-US" sz="800">
                <a:solidFill>
                  <a:srgbClr val="00B0F0"/>
                </a:solidFill>
              </a:rPr>
              <a:t>’</a:t>
            </a:r>
            <a:r>
              <a:rPr lang="en-US" sz="800">
                <a:solidFill>
                  <a:srgbClr val="00B0F0"/>
                </a:solidFill>
              </a:rPr>
              <a:t>s outlook and is for planning purposes only.</a:t>
            </a:r>
          </a:p>
        </p:txBody>
      </p:sp>
    </p:spTree>
    <p:extLst>
      <p:ext uri="{BB962C8B-B14F-4D97-AF65-F5344CB8AC3E}">
        <p14:creationId xmlns:p14="http://schemas.microsoft.com/office/powerpoint/2010/main" val="145854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Photo-FP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1820863"/>
            <a:ext cx="3295650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4" descr="QTM_Logo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5064125" y="4114800"/>
            <a:ext cx="3138842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5029199" y="593725"/>
            <a:ext cx="3539067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029200" y="3048000"/>
            <a:ext cx="3403600" cy="914400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19494" y="6248400"/>
            <a:ext cx="1582484" cy="215444"/>
          </a:xfr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120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E06400-5463-CA48-905C-991FD993D7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1240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7DD8F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51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ED99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41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FFDC9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69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0C5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38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6B2D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6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589B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9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8EEF1"/>
              </a:gs>
              <a:gs pos="25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228600"/>
            <a:ext cx="77724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143000"/>
            <a:ext cx="7543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DB6EC"/>
                </a:solidFill>
                <a:cs typeface="ＭＳ Ｐゴシック" charset="0"/>
              </a:defRPr>
            </a:lvl1pPr>
          </a:lstStyle>
          <a:p>
            <a:fld id="{D6205344-3C91-664C-B72C-A3919371C62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576263" y="6616700"/>
            <a:ext cx="4572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A3A3A3"/>
                </a:solidFill>
                <a:ea typeface="ＭＳ Ｐゴシック" charset="-128"/>
                <a:cs typeface="+mn-cs"/>
              </a:rPr>
              <a:t>Quantum Confidential</a:t>
            </a:r>
          </a:p>
        </p:txBody>
      </p:sp>
      <p:sp>
        <p:nvSpPr>
          <p:cNvPr id="11" name="Rectangle 7"/>
          <p:cNvSpPr>
            <a:spLocks noGrp="1" noChangeArrowheads="1"/>
          </p:cNvSpPr>
          <p:nvPr/>
        </p:nvSpPr>
        <p:spPr bwMode="auto">
          <a:xfrm>
            <a:off x="455613" y="6605588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A3A3A3"/>
                </a:solidFill>
                <a:ea typeface="ＭＳ Ｐゴシック" charset="-128"/>
                <a:cs typeface="+mn-cs"/>
              </a:rPr>
              <a:t>|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34" name="Picture 12" descr="Logo_lockup_042012.pn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263" y="6173788"/>
            <a:ext cx="135413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1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charset="0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charset="0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charset="0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xwiki.quantum.com/dxwiki/StorNext_4.6.1" TargetMode="External"/><Relationship Id="rId2" Type="http://schemas.openxmlformats.org/officeDocument/2006/relationships/hyperlink" Target="http://dxwiki.quantum.com/dxwiki/SN_4.6_(IBIS)_Object_Storage_Appliance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dxwiki.quantum.com/dxwiki/StorNext_4.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054087" y="3671888"/>
            <a:ext cx="3843130" cy="947737"/>
          </a:xfrm>
          <a:ln/>
        </p:spPr>
        <p:txBody>
          <a:bodyPr>
            <a:normAutofit fontScale="92500"/>
          </a:bodyPr>
          <a:lstStyle/>
          <a:p>
            <a:pPr>
              <a:buFont typeface="Wingdings" charset="2"/>
              <a:buNone/>
              <a:defRPr/>
            </a:pPr>
            <a:r>
              <a:rPr lang="en-US" dirty="0" smtClean="0"/>
              <a:t>John Hilgers</a:t>
            </a:r>
          </a:p>
          <a:p>
            <a:pPr>
              <a:buFont typeface="Wingdings" charset="2"/>
              <a:buNone/>
              <a:defRPr/>
            </a:pPr>
            <a:r>
              <a:rPr lang="en-US" dirty="0" smtClean="0"/>
              <a:t>Senior Software Engineering Manager</a:t>
            </a:r>
          </a:p>
          <a:p>
            <a:pPr>
              <a:buFont typeface="Wingdings" charset="2"/>
              <a:buNone/>
              <a:defRPr/>
            </a:pPr>
            <a:r>
              <a:rPr lang="en-US" dirty="0" smtClean="0"/>
              <a:t>StorNext QA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238375" y="4525963"/>
            <a:ext cx="2505075" cy="338554"/>
          </a:xfrm>
          <a:ln/>
        </p:spPr>
        <p:txBody>
          <a:bodyPr/>
          <a:lstStyle/>
          <a:p>
            <a:pPr>
              <a:buFont typeface="Wingdings" charset="2"/>
              <a:buNone/>
              <a:defRPr/>
            </a:pPr>
            <a:r>
              <a:rPr lang="en-US" dirty="0" smtClean="0"/>
              <a:t>July 17, </a:t>
            </a:r>
            <a:r>
              <a:rPr dirty="0" smtClean="0"/>
              <a:t>201</a:t>
            </a:r>
            <a:r>
              <a:rPr lang="en-US" dirty="0" smtClean="0"/>
              <a:t>3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125662" y="1889125"/>
            <a:ext cx="3851067" cy="1443038"/>
          </a:xfrm>
          <a:ln/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 smtClean="0"/>
              <a:t>STORNEXT QA OVERVIEW – SN 4.6, 4.6.1, 4.7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Transfer </a:t>
            </a:r>
            <a:r>
              <a:rPr lang="en-US" dirty="0" err="1" smtClean="0"/>
              <a:t>oF</a:t>
            </a:r>
            <a:r>
              <a:rPr lang="en-US" dirty="0" smtClean="0"/>
              <a:t> information (TOI)</a:t>
            </a:r>
            <a:endParaRPr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 4.6.1 Test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259279" cy="5029200"/>
          </a:xfrm>
        </p:spPr>
        <p:txBody>
          <a:bodyPr/>
          <a:lstStyle/>
          <a:p>
            <a:pPr>
              <a:buFont typeface="Wingdings" charset="2"/>
              <a:buChar char="u"/>
            </a:pPr>
            <a:endParaRPr lang="en-US" dirty="0"/>
          </a:p>
          <a:p>
            <a:pPr marL="0" lv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Content Placeholder 4" descr="Screen Shot 4.6.1 Test Metrics 2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92" r="-2592"/>
          <a:stretch>
            <a:fillRect/>
          </a:stretch>
        </p:blipFill>
        <p:spPr bwMode="auto">
          <a:xfrm>
            <a:off x="301624" y="1143000"/>
            <a:ext cx="846391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</p:spTree>
    <p:extLst>
      <p:ext uri="{BB962C8B-B14F-4D97-AF65-F5344CB8AC3E}">
        <p14:creationId xmlns:p14="http://schemas.microsoft.com/office/powerpoint/2010/main" val="27739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Lattus Test 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259279" cy="5029200"/>
          </a:xfrm>
        </p:spPr>
        <p:txBody>
          <a:bodyPr/>
          <a:lstStyle/>
          <a:p>
            <a:pPr>
              <a:buFont typeface="Wingdings" charset="2"/>
              <a:buChar char="u"/>
            </a:pPr>
            <a:r>
              <a:rPr lang="en-US" sz="2000" dirty="0" smtClean="0"/>
              <a:t>MDH-1</a:t>
            </a:r>
          </a:p>
          <a:p>
            <a:pPr lvl="1">
              <a:buFont typeface="Wingdings" charset="2"/>
              <a:buChar char="u"/>
            </a:pPr>
            <a:r>
              <a:rPr lang="en-US" sz="1600" dirty="0" smtClean="0"/>
              <a:t>12 S10 AS30 Storage Nodes, 3 C10s</a:t>
            </a:r>
          </a:p>
          <a:p>
            <a:pPr lvl="1">
              <a:buFont typeface="Wingdings" charset="2"/>
              <a:buChar char="u"/>
            </a:pPr>
            <a:r>
              <a:rPr lang="en-US" sz="1600" dirty="0" smtClean="0"/>
              <a:t>2 S60s, S4810, 8132F</a:t>
            </a:r>
          </a:p>
          <a:p>
            <a:pPr lvl="1">
              <a:buFont typeface="Wingdings" charset="2"/>
              <a:buChar char="u"/>
            </a:pPr>
            <a:r>
              <a:rPr lang="en-US" sz="1600" dirty="0" smtClean="0"/>
              <a:t>2 M662s, QD6000, 510-Gbit clients</a:t>
            </a:r>
          </a:p>
          <a:p>
            <a:pPr>
              <a:buFont typeface="Wingdings" charset="2"/>
              <a:buChar char="u"/>
            </a:pPr>
            <a:r>
              <a:rPr lang="en-US" sz="2000" dirty="0" smtClean="0"/>
              <a:t>MDH-2</a:t>
            </a:r>
          </a:p>
          <a:p>
            <a:pPr lvl="1">
              <a:buFont typeface="Wingdings" charset="2"/>
              <a:buChar char="u"/>
            </a:pPr>
            <a:r>
              <a:rPr lang="en-US" sz="1600" dirty="0" smtClean="0"/>
              <a:t>20 S10 AS-36 Storage Nodes, 3 C10s</a:t>
            </a:r>
          </a:p>
          <a:p>
            <a:pPr lvl="1">
              <a:buFont typeface="Wingdings" charset="2"/>
              <a:buChar char="u"/>
            </a:pPr>
            <a:r>
              <a:rPr lang="en-US" sz="1600" dirty="0" smtClean="0"/>
              <a:t>2 S60s, S4810, 8132F</a:t>
            </a:r>
          </a:p>
          <a:p>
            <a:pPr lvl="1">
              <a:buFont typeface="Wingdings" charset="2"/>
              <a:buChar char="u"/>
            </a:pPr>
            <a:r>
              <a:rPr lang="en-US" sz="1600" dirty="0" smtClean="0"/>
              <a:t>M662, QD6000, 8 G301 10-Gbit clients</a:t>
            </a:r>
          </a:p>
          <a:p>
            <a:pPr>
              <a:buFont typeface="Wingdings" charset="2"/>
              <a:buChar char="u"/>
            </a:pPr>
            <a:r>
              <a:rPr lang="en-US" sz="2000" dirty="0" smtClean="0"/>
              <a:t>MDH-MG</a:t>
            </a:r>
          </a:p>
          <a:p>
            <a:pPr lvl="1">
              <a:buFont typeface="Wingdings" charset="2"/>
              <a:buChar char="u"/>
            </a:pPr>
            <a:r>
              <a:rPr lang="en-US" sz="1600" dirty="0" smtClean="0"/>
              <a:t>20 S10 AS-36 Storage Nodes, 3 C-10s</a:t>
            </a:r>
          </a:p>
          <a:p>
            <a:pPr lvl="1">
              <a:buFont typeface="Wingdings" charset="2"/>
              <a:buChar char="u"/>
            </a:pPr>
            <a:r>
              <a:rPr lang="en-US" sz="1600" dirty="0" smtClean="0"/>
              <a:t>2 S60s, 2 S4810s</a:t>
            </a:r>
          </a:p>
          <a:p>
            <a:pPr lvl="1">
              <a:buFont typeface="Wingdings" charset="2"/>
              <a:buChar char="u"/>
            </a:pPr>
            <a:r>
              <a:rPr lang="en-US" sz="1600" dirty="0" smtClean="0"/>
              <a:t>M662, DDN Raid</a:t>
            </a:r>
          </a:p>
          <a:p>
            <a:pPr>
              <a:buFont typeface="Wingdings" charset="2"/>
              <a:buChar char="u"/>
            </a:pPr>
            <a:r>
              <a:rPr lang="en-US" sz="2000" dirty="0" smtClean="0"/>
              <a:t>RTX-1</a:t>
            </a:r>
          </a:p>
          <a:p>
            <a:pPr lvl="1">
              <a:buFont typeface="Wingdings" charset="2"/>
              <a:buChar char="u"/>
            </a:pPr>
            <a:r>
              <a:rPr lang="en-US" sz="1600" dirty="0" smtClean="0"/>
              <a:t>16 S10 AS-30 Storage Nodes, 3-C10s</a:t>
            </a:r>
          </a:p>
          <a:p>
            <a:pPr lvl="1">
              <a:buFont typeface="Wingdings" charset="2"/>
              <a:buChar char="u"/>
            </a:pPr>
            <a:r>
              <a:rPr lang="en-US" sz="1600" dirty="0" smtClean="0"/>
              <a:t>2 S60s, 2 Fujitsu XG2600s</a:t>
            </a:r>
          </a:p>
          <a:p>
            <a:pPr lvl="1">
              <a:buFont typeface="Wingdings" charset="2"/>
              <a:buChar char="u"/>
            </a:pPr>
            <a:r>
              <a:rPr lang="en-US" sz="1600" dirty="0" smtClean="0"/>
              <a:t>M662, QD6000, 4 Dell R320 10-Gbit clients</a:t>
            </a:r>
          </a:p>
          <a:p>
            <a:pPr>
              <a:buFont typeface="Wingdings" charset="2"/>
              <a:buChar char="u"/>
            </a:pPr>
            <a:endParaRPr lang="en-US" dirty="0"/>
          </a:p>
          <a:p>
            <a:pPr marL="0" lv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Processes/Docs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Test Planning 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Requirements-based test approach (PRD)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Test Strategy Doc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Test Plan 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Test Status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Weekly detailed Test Report to Engineering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Weekly status to Lattus Core Team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Metrics generated via StorTest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Traceability Matrix on wiki (TRM)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Final Test Report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Bug Dispositions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Bi-weekly bug scrubs (StorNext &amp; Amplidata)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Bug queries, reports, verifications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Wingdings" charset="2"/>
              <a:buChar char="u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0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StorNext 4.7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614597"/>
            <a:ext cx="7543800" cy="555760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Test Schedules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4/15 – 8/16  (18 weeks)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Test Resources = 12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Test Lead:  Bill Schoofs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Platform Engineering also tested SN 4.7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Not covered in this presentation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 lvl="1">
              <a:buFont typeface="Wingdings" charset="2"/>
              <a:buChar char="u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7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StorNext 4.7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614597"/>
            <a:ext cx="7543800" cy="5557603"/>
          </a:xfrm>
        </p:spPr>
        <p:txBody>
          <a:bodyPr/>
          <a:lstStyle/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New Features (1 of 2)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Windows Shared Mode</a:t>
            </a:r>
          </a:p>
          <a:p>
            <a:pPr lvl="1">
              <a:buFont typeface="Wingdings" charset="2"/>
              <a:buChar char="u"/>
            </a:pPr>
            <a:endParaRPr lang="en-US" dirty="0"/>
          </a:p>
          <a:p>
            <a:pPr lvl="1">
              <a:buFont typeface="Wingdings" charset="2"/>
              <a:buChar char="u"/>
            </a:pPr>
            <a:r>
              <a:rPr lang="en-US" dirty="0" smtClean="0"/>
              <a:t>Turner Omneon (CE)</a:t>
            </a:r>
          </a:p>
          <a:p>
            <a:pPr lvl="1">
              <a:buFont typeface="Wingdings" charset="2"/>
              <a:buChar char="u"/>
            </a:pPr>
            <a:endParaRPr lang="en-US" dirty="0" smtClean="0"/>
          </a:p>
          <a:p>
            <a:pPr lvl="1">
              <a:buFont typeface="Wingdings" charset="2"/>
              <a:buChar char="u"/>
            </a:pPr>
            <a:r>
              <a:rPr lang="en-US" dirty="0" smtClean="0"/>
              <a:t>Lattus 3.1.4 (regression-only)</a:t>
            </a:r>
          </a:p>
          <a:p>
            <a:pPr lvl="1">
              <a:buFont typeface="Wingdings" charset="2"/>
              <a:buChar char="u"/>
            </a:pPr>
            <a:endParaRPr lang="en-US" dirty="0" smtClean="0"/>
          </a:p>
          <a:p>
            <a:pPr lvl="1">
              <a:buFont typeface="Wingdings" charset="2"/>
              <a:buChar char="u"/>
            </a:pPr>
            <a:r>
              <a:rPr lang="en-US" dirty="0" smtClean="0"/>
              <a:t>Appliances </a:t>
            </a:r>
            <a:r>
              <a:rPr lang="en-US" dirty="0"/>
              <a:t>– M330, M440, M660[R], G300[R]</a:t>
            </a:r>
          </a:p>
          <a:p>
            <a:pPr lvl="1">
              <a:buFont typeface="Wingdings" charset="2"/>
              <a:buChar char="u"/>
            </a:pPr>
            <a:endParaRPr lang="en-US" dirty="0" smtClean="0"/>
          </a:p>
          <a:p>
            <a:pPr lvl="1">
              <a:buFont typeface="Wingdings" charset="2"/>
              <a:buChar char="u"/>
            </a:pPr>
            <a:r>
              <a:rPr lang="en-US" dirty="0" smtClean="0"/>
              <a:t>Operating System Support </a:t>
            </a:r>
          </a:p>
          <a:p>
            <a:pPr lvl="2">
              <a:buFont typeface="Wingdings" charset="2"/>
              <a:buChar char="u"/>
            </a:pPr>
            <a:r>
              <a:rPr lang="en-US" dirty="0" smtClean="0"/>
              <a:t>SLES 11 SP2  </a:t>
            </a:r>
          </a:p>
          <a:p>
            <a:pPr lvl="2">
              <a:buFont typeface="Wingdings" charset="2"/>
              <a:buChar char="u"/>
            </a:pPr>
            <a:r>
              <a:rPr lang="en-US" dirty="0" smtClean="0"/>
              <a:t>RHEL 6 SP4</a:t>
            </a:r>
          </a:p>
          <a:p>
            <a:pPr lvl="2">
              <a:buFont typeface="Wingdings" charset="2"/>
              <a:buChar char="u"/>
            </a:pPr>
            <a:r>
              <a:rPr lang="en-US" dirty="0"/>
              <a:t>Windows 2012 MDC (FS + Clients)</a:t>
            </a:r>
          </a:p>
          <a:p>
            <a:pPr lvl="2">
              <a:buFont typeface="Wingdings" charset="2"/>
              <a:buChar char="u"/>
            </a:pPr>
            <a:r>
              <a:rPr lang="en-US" dirty="0" smtClean="0"/>
              <a:t>Solaris 11 SAN/LAN client</a:t>
            </a:r>
          </a:p>
          <a:p>
            <a:pPr lvl="2">
              <a:buFont typeface="Wingdings" charset="2"/>
              <a:buChar char="u"/>
            </a:pPr>
            <a:r>
              <a:rPr lang="en-US" dirty="0" smtClean="0"/>
              <a:t>Debian 6.0 SAN/LAN clients (for </a:t>
            </a:r>
            <a:r>
              <a:rPr lang="en-US" dirty="0" err="1" smtClean="0"/>
              <a:t>nPulse</a:t>
            </a:r>
            <a:r>
              <a:rPr lang="en-US" dirty="0" smtClean="0"/>
              <a:t>)</a:t>
            </a:r>
          </a:p>
          <a:p>
            <a:pPr lvl="2">
              <a:buFont typeface="Wingdings" charset="2"/>
              <a:buChar char="u"/>
            </a:pPr>
            <a:r>
              <a:rPr lang="en-US" dirty="0" smtClean="0"/>
              <a:t>FS support as clients for Xsan MDCs</a:t>
            </a:r>
          </a:p>
          <a:p>
            <a:pPr lvl="1">
              <a:buFont typeface="Wingdings" charset="2"/>
              <a:buChar char="u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 lvl="1">
              <a:buFont typeface="Wingdings" charset="2"/>
              <a:buChar char="u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StorNext 4.7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614597"/>
            <a:ext cx="7543800" cy="5557603"/>
          </a:xfrm>
        </p:spPr>
        <p:txBody>
          <a:bodyPr/>
          <a:lstStyle/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New Features (2 of 2)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Device </a:t>
            </a:r>
            <a:r>
              <a:rPr lang="en-US" dirty="0"/>
              <a:t>Qualifications </a:t>
            </a:r>
            <a:endParaRPr lang="en-US" dirty="0" smtClean="0"/>
          </a:p>
          <a:p>
            <a:pPr lvl="2">
              <a:buFont typeface="Wingdings" charset="2"/>
              <a:buChar char="u"/>
            </a:pPr>
            <a:r>
              <a:rPr lang="en-US" dirty="0" smtClean="0"/>
              <a:t>Dual Robot Queing Feature</a:t>
            </a:r>
          </a:p>
          <a:p>
            <a:pPr lvl="2">
              <a:buFont typeface="Wingdings" charset="2"/>
              <a:buChar char="u"/>
            </a:pPr>
            <a:r>
              <a:rPr lang="en-US" dirty="0" smtClean="0"/>
              <a:t>Quantum S10K Library with LTO-5 tape drive</a:t>
            </a:r>
          </a:p>
          <a:p>
            <a:pPr lvl="2">
              <a:buFont typeface="Wingdings" charset="2"/>
              <a:buChar char="u"/>
            </a:pPr>
            <a:r>
              <a:rPr lang="en-US" dirty="0" smtClean="0"/>
              <a:t>LTO-6 WORM</a:t>
            </a:r>
          </a:p>
          <a:p>
            <a:pPr lvl="2">
              <a:buFont typeface="Wingdings" charset="2"/>
              <a:buChar char="u"/>
            </a:pPr>
            <a:r>
              <a:rPr lang="en-US" dirty="0" smtClean="0"/>
              <a:t>Oracle </a:t>
            </a:r>
            <a:r>
              <a:rPr lang="en-US" dirty="0"/>
              <a:t>T10KD Tape </a:t>
            </a:r>
            <a:r>
              <a:rPr lang="en-US" dirty="0" smtClean="0"/>
              <a:t>Drive</a:t>
            </a:r>
          </a:p>
          <a:p>
            <a:pPr lvl="2">
              <a:buFont typeface="Wingdings" charset="2"/>
              <a:buChar char="u"/>
            </a:pPr>
            <a:r>
              <a:rPr lang="en-US" dirty="0" smtClean="0"/>
              <a:t>Oracle SL150 Tape Library</a:t>
            </a:r>
          </a:p>
          <a:p>
            <a:pPr lvl="2">
              <a:buFont typeface="Wingdings" charset="2"/>
              <a:buChar char="u"/>
            </a:pPr>
            <a:r>
              <a:rPr lang="en-US" dirty="0" smtClean="0"/>
              <a:t>HP MSL 6480 Tape Library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Wingdings" charset="2"/>
              <a:buChar char="u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 lvl="1">
              <a:buFont typeface="Wingdings" charset="2"/>
              <a:buChar char="u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7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 4.7 Bug 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250 Bugs Fixed</a:t>
            </a:r>
            <a:endParaRPr lang="en-US" dirty="0"/>
          </a:p>
          <a:p>
            <a:pPr lvl="1">
              <a:buFont typeface="Wingdings" charset="2"/>
              <a:buChar char="u"/>
            </a:pPr>
            <a:r>
              <a:rPr lang="en-US" dirty="0" smtClean="0"/>
              <a:t>Filesystem </a:t>
            </a:r>
            <a:r>
              <a:rPr lang="en-US" dirty="0"/>
              <a:t>= </a:t>
            </a:r>
            <a:r>
              <a:rPr lang="en-US" dirty="0" smtClean="0"/>
              <a:t>45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Storage Manager = 45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GUI = 43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Docs = 71</a:t>
            </a:r>
            <a:endParaRPr lang="en-US" dirty="0"/>
          </a:p>
          <a:p>
            <a:pPr lvl="1">
              <a:buFont typeface="Wingdings" charset="2"/>
              <a:buChar char="u"/>
            </a:pPr>
            <a:r>
              <a:rPr lang="en-US" dirty="0" smtClean="0"/>
              <a:t>Other = 46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Customer Bugs = 54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SN 4.6/4.6.1 Rollup = 43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5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 4.7 QA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104363"/>
            <a:ext cx="7543800" cy="5029200"/>
          </a:xfrm>
        </p:spPr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198" y="1099930"/>
            <a:ext cx="3585228" cy="5613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371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Processes/Docs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7788276" cy="5029200"/>
          </a:xfrm>
        </p:spPr>
        <p:txBody>
          <a:bodyPr/>
          <a:lstStyle/>
          <a:p>
            <a:pPr>
              <a:buFont typeface="Wingdings" charset="2"/>
              <a:buChar char="u"/>
            </a:pPr>
            <a:r>
              <a:rPr lang="en-US" dirty="0"/>
              <a:t>Test Planning </a:t>
            </a:r>
          </a:p>
          <a:p>
            <a:pPr lvl="1">
              <a:buFont typeface="Wingdings" charset="2"/>
              <a:buChar char="u"/>
            </a:pPr>
            <a:r>
              <a:rPr lang="en-US" dirty="0"/>
              <a:t>Requirements-based test approach (PRD)</a:t>
            </a:r>
          </a:p>
          <a:p>
            <a:pPr lvl="1">
              <a:buFont typeface="Wingdings" charset="2"/>
              <a:buChar char="u"/>
            </a:pPr>
            <a:r>
              <a:rPr lang="en-US" dirty="0"/>
              <a:t>Test Strategy Doc</a:t>
            </a:r>
          </a:p>
          <a:p>
            <a:pPr lvl="1">
              <a:buFont typeface="Wingdings" charset="2"/>
              <a:buChar char="u"/>
            </a:pPr>
            <a:r>
              <a:rPr lang="en-US" dirty="0"/>
              <a:t>Test Plan 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/>
              <a:t>Test Status</a:t>
            </a:r>
          </a:p>
          <a:p>
            <a:pPr lvl="1">
              <a:buFont typeface="Wingdings" charset="2"/>
              <a:buChar char="u"/>
            </a:pPr>
            <a:r>
              <a:rPr lang="en-US" dirty="0"/>
              <a:t>Weekly detailed Test Report to Engineering</a:t>
            </a:r>
          </a:p>
          <a:p>
            <a:pPr lvl="1">
              <a:buFont typeface="Wingdings" charset="2"/>
              <a:buChar char="u"/>
            </a:pPr>
            <a:r>
              <a:rPr lang="en-US" dirty="0"/>
              <a:t>Weekly status to </a:t>
            </a:r>
            <a:r>
              <a:rPr lang="en-US" dirty="0" smtClean="0"/>
              <a:t>StorNext Core </a:t>
            </a:r>
            <a:r>
              <a:rPr lang="en-US" dirty="0"/>
              <a:t>Team</a:t>
            </a:r>
          </a:p>
          <a:p>
            <a:pPr lvl="1">
              <a:buFont typeface="Wingdings" charset="2"/>
              <a:buChar char="u"/>
            </a:pPr>
            <a:r>
              <a:rPr lang="en-US" dirty="0"/>
              <a:t>Metrics generated via StorTest</a:t>
            </a:r>
          </a:p>
          <a:p>
            <a:pPr lvl="1">
              <a:buFont typeface="Wingdings" charset="2"/>
              <a:buChar char="u"/>
            </a:pPr>
            <a:r>
              <a:rPr lang="en-US" dirty="0"/>
              <a:t>Traceability Matrix on wiki (TRM)</a:t>
            </a:r>
          </a:p>
          <a:p>
            <a:pPr lvl="1">
              <a:buFont typeface="Wingdings" charset="2"/>
              <a:buChar char="u"/>
            </a:pPr>
            <a:r>
              <a:rPr lang="en-US" dirty="0"/>
              <a:t>Final Test Report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/>
              <a:t>Bug Dispositions</a:t>
            </a:r>
          </a:p>
          <a:p>
            <a:pPr lvl="1">
              <a:buFont typeface="Wingdings" charset="2"/>
              <a:buChar char="u"/>
            </a:pPr>
            <a:r>
              <a:rPr lang="en-US" dirty="0"/>
              <a:t>Bi-weekly bug scrubs (</a:t>
            </a:r>
            <a:r>
              <a:rPr lang="en-US" dirty="0" smtClean="0"/>
              <a:t>StorNext)</a:t>
            </a:r>
            <a:endParaRPr lang="en-US" dirty="0"/>
          </a:p>
          <a:p>
            <a:pPr lvl="1">
              <a:buFont typeface="Wingdings" charset="2"/>
              <a:buChar char="u"/>
            </a:pPr>
            <a:r>
              <a:rPr lang="en-US" dirty="0"/>
              <a:t>Bug queries, reports, verifications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</a:t>
            </a:r>
            <a:r>
              <a:rPr lang="en-US" dirty="0" smtClean="0"/>
              <a:t>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7788276" cy="5029200"/>
          </a:xfrm>
        </p:spPr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Investment in test automation is paying off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Tripled automated tests in last 18 months with SnTest.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35% of StorNext Test cases are automated.</a:t>
            </a:r>
          </a:p>
          <a:p>
            <a:pPr lvl="1"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Functional areas automated in FY13:</a:t>
            </a:r>
          </a:p>
          <a:p>
            <a:pPr lvl="1"/>
            <a:r>
              <a:rPr lang="en-US" dirty="0" smtClean="0"/>
              <a:t>Replication/Deduplication</a:t>
            </a:r>
          </a:p>
          <a:p>
            <a:pPr lvl="1"/>
            <a:r>
              <a:rPr lang="en-US" dirty="0" smtClean="0"/>
              <a:t>Install/Upgrade</a:t>
            </a:r>
          </a:p>
          <a:p>
            <a:pPr lvl="1"/>
            <a:r>
              <a:rPr lang="en-US" dirty="0" smtClean="0"/>
              <a:t>Connectathon NFS</a:t>
            </a:r>
          </a:p>
          <a:p>
            <a:pPr lvl="1"/>
            <a:r>
              <a:rPr lang="en-US" dirty="0" smtClean="0"/>
              <a:t>High Availability (HA)</a:t>
            </a:r>
          </a:p>
          <a:p>
            <a:pPr lvl="1"/>
            <a:r>
              <a:rPr lang="en-US" dirty="0" smtClean="0"/>
              <a:t>Client Tests</a:t>
            </a:r>
          </a:p>
          <a:p>
            <a:pPr lvl="1"/>
            <a:r>
              <a:rPr lang="en-US" dirty="0" smtClean="0"/>
              <a:t>DDM Test Suite</a:t>
            </a:r>
          </a:p>
          <a:p>
            <a:pPr lvl="1"/>
            <a:r>
              <a:rPr lang="en-US" dirty="0" smtClean="0"/>
              <a:t>TSM </a:t>
            </a:r>
            <a:r>
              <a:rPr lang="en-US" dirty="0" err="1" smtClean="0"/>
              <a:t>sysparam</a:t>
            </a:r>
            <a:r>
              <a:rPr lang="en-US" dirty="0" smtClean="0"/>
              <a:t> Suite</a:t>
            </a:r>
          </a:p>
          <a:p>
            <a:pPr lvl="1"/>
            <a:r>
              <a:rPr lang="en-US" dirty="0" smtClean="0"/>
              <a:t>MySQL Scaling</a:t>
            </a:r>
          </a:p>
          <a:p>
            <a:pPr lvl="1"/>
            <a:r>
              <a:rPr lang="en-US" dirty="0" smtClean="0"/>
              <a:t>Directory Quotas</a:t>
            </a:r>
          </a:p>
          <a:p>
            <a:pPr lvl="1"/>
            <a:r>
              <a:rPr lang="en-US" dirty="0" smtClean="0"/>
              <a:t>Parker </a:t>
            </a:r>
            <a:r>
              <a:rPr lang="en-US" dirty="0"/>
              <a:t>Metadata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8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StorNext Quality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142999"/>
            <a:ext cx="8686800" cy="5218043"/>
          </a:xfrm>
        </p:spPr>
        <p:txBody>
          <a:bodyPr/>
          <a:lstStyle/>
          <a:p>
            <a:r>
              <a:rPr lang="en-US" dirty="0" smtClean="0"/>
              <a:t>Vast improvement in StorNext Quality in past years.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Medicus frequency remains low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xceeded our quality target goals two years running:</a:t>
            </a:r>
          </a:p>
          <a:p>
            <a:pPr lvl="1"/>
            <a:r>
              <a:rPr lang="en-US" dirty="0" smtClean="0"/>
              <a:t>Overall StorNext SR/SN/YR (SM + FS) = 1.00</a:t>
            </a:r>
          </a:p>
          <a:p>
            <a:pPr lvl="2"/>
            <a:r>
              <a:rPr lang="en-US" dirty="0" smtClean="0"/>
              <a:t>Last Quarter = 1.07;  Previous Quarter = 1.06</a:t>
            </a:r>
          </a:p>
          <a:p>
            <a:pPr lvl="2"/>
            <a:r>
              <a:rPr lang="en-US" dirty="0"/>
              <a:t>Significant drop from 1.8 in 2012 and 2.6 in 2011.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Goal:  Storage Manager SR/SN/YR = 4.20</a:t>
            </a:r>
          </a:p>
          <a:p>
            <a:pPr lvl="2"/>
            <a:r>
              <a:rPr lang="en-US" dirty="0" smtClean="0"/>
              <a:t>Last Quarter = 3.95;   Previous 4 quarters was below the goal</a:t>
            </a:r>
          </a:p>
          <a:p>
            <a:pPr lvl="2"/>
            <a:r>
              <a:rPr lang="en-US" dirty="0" smtClean="0"/>
              <a:t>Significant drop from 5.34 in 2011.  Improved to 3.90 in 2012 .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Quality Improvement is a cross-functional effort.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259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054087" y="3671888"/>
            <a:ext cx="3843130" cy="947737"/>
          </a:xfrm>
          <a:ln/>
        </p:spPr>
        <p:txBody>
          <a:bodyPr>
            <a:normAutofit fontScale="92500"/>
          </a:bodyPr>
          <a:lstStyle/>
          <a:p>
            <a:pPr>
              <a:buFont typeface="Wingdings" charset="2"/>
              <a:buNone/>
              <a:defRPr/>
            </a:pPr>
            <a:r>
              <a:rPr lang="en-US" dirty="0" smtClean="0"/>
              <a:t>John Hilgers</a:t>
            </a:r>
          </a:p>
          <a:p>
            <a:pPr>
              <a:buFont typeface="Wingdings" charset="2"/>
              <a:buNone/>
              <a:defRPr/>
            </a:pPr>
            <a:r>
              <a:rPr lang="en-US" dirty="0" smtClean="0"/>
              <a:t>Senior Software Engineering Manager</a:t>
            </a:r>
          </a:p>
          <a:p>
            <a:pPr>
              <a:buFont typeface="Wingdings" charset="2"/>
              <a:buNone/>
              <a:defRPr/>
            </a:pPr>
            <a:r>
              <a:rPr lang="en-US" dirty="0" smtClean="0"/>
              <a:t>StorNext QA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238375" y="4525963"/>
            <a:ext cx="2505075" cy="338554"/>
          </a:xfrm>
          <a:ln/>
        </p:spPr>
        <p:txBody>
          <a:bodyPr/>
          <a:lstStyle/>
          <a:p>
            <a:pPr>
              <a:buFont typeface="Wingdings" charset="2"/>
              <a:buNone/>
              <a:defRPr/>
            </a:pPr>
            <a:r>
              <a:rPr lang="en-US" dirty="0" smtClean="0"/>
              <a:t>July 17, </a:t>
            </a:r>
            <a:r>
              <a:rPr dirty="0" smtClean="0"/>
              <a:t>201</a:t>
            </a:r>
            <a:r>
              <a:rPr lang="en-US" dirty="0" smtClean="0"/>
              <a:t>3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125662" y="1889125"/>
            <a:ext cx="3851067" cy="1443038"/>
          </a:xfrm>
          <a:ln/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STORNEXT QA OVERVIEW – SN 4.6, 4.6.1, 4.7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THANK YOU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209418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StorNext QA Wiki Sites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142999"/>
            <a:ext cx="8686800" cy="5218043"/>
          </a:xfrm>
        </p:spPr>
        <p:txBody>
          <a:bodyPr/>
          <a:lstStyle/>
          <a:p>
            <a:r>
              <a:rPr lang="en-US" dirty="0" smtClean="0"/>
              <a:t>SN 4.6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http://dxwiki.quantum.com/dxwiki/SN_4.6_(IBIS)_</a:t>
            </a:r>
            <a:r>
              <a:rPr lang="en-US" dirty="0" smtClean="0">
                <a:hlinkClick r:id="rId2"/>
              </a:rPr>
              <a:t>Object_Storage_Appliance#Testing_Information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SN 4.6.1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://dxwiki.quantum.com/dxwiki/StorNext_4.6.1#Testing_Information</a:t>
            </a:r>
            <a:endParaRPr lang="en-US" sz="1800" dirty="0" smtClean="0"/>
          </a:p>
          <a:p>
            <a:endParaRPr lang="en-US" dirty="0" smtClean="0"/>
          </a:p>
          <a:p>
            <a:r>
              <a:rPr lang="en-US" dirty="0" smtClean="0"/>
              <a:t>SN 4.7</a:t>
            </a:r>
          </a:p>
          <a:p>
            <a:pPr marL="457200" lvl="1" indent="0">
              <a:buNone/>
            </a:pPr>
            <a:r>
              <a:rPr lang="en-US" dirty="0">
                <a:hlinkClick r:id="rId4"/>
              </a:rPr>
              <a:t>http://dxwiki.quantum.com/dxwiki/StorNext_4.7#Testing_Information</a:t>
            </a:r>
            <a:endParaRPr lang="en-US" dirty="0" smtClean="0"/>
          </a:p>
          <a:p>
            <a:pPr lvl="1"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4647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StorNext 4.6, 4.6.1 (Ibis)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Lattus-only releases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SN 4.6 = Ibis Phase 1, delivered with AmpliStor 3.1.3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SN 4.6.1 = Ibis Phase 2, delivered with AmpliStor 3.1.4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Test Schedules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SN 4.6 :    2/25 – 5/15  (12 weeks)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SN 4.6.1 :   5/20 – 8/9 (12 weeks)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Test Resources = 11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Test Lead:  Bob Albers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 lvl="1">
              <a:buFont typeface="Wingdings" charset="2"/>
              <a:buChar char="u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9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StorNext 4.6 Phase 1 Feature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AmpliStor 3.1</a:t>
            </a:r>
            <a:endParaRPr lang="en-US" dirty="0"/>
          </a:p>
          <a:p>
            <a:r>
              <a:rPr lang="en-US" dirty="0"/>
              <a:t>Storage Manager Lattus </a:t>
            </a:r>
            <a:r>
              <a:rPr lang="en-US" dirty="0" smtClean="0"/>
              <a:t>media</a:t>
            </a:r>
            <a:endParaRPr lang="en-US" dirty="0"/>
          </a:p>
          <a:p>
            <a:r>
              <a:rPr lang="en-US" dirty="0"/>
              <a:t>Object </a:t>
            </a:r>
            <a:r>
              <a:rPr lang="en-US" dirty="0" smtClean="0"/>
              <a:t>API</a:t>
            </a:r>
            <a:endParaRPr lang="en-US" dirty="0"/>
          </a:p>
          <a:p>
            <a:r>
              <a:rPr lang="en-US" dirty="0"/>
              <a:t>Lattus </a:t>
            </a:r>
            <a:r>
              <a:rPr lang="en-US" dirty="0" smtClean="0"/>
              <a:t>https</a:t>
            </a:r>
            <a:endParaRPr lang="en-US" dirty="0"/>
          </a:p>
          <a:p>
            <a:r>
              <a:rPr lang="en-US" dirty="0"/>
              <a:t>Storage Manager backup and restore Lattus </a:t>
            </a:r>
            <a:r>
              <a:rPr lang="en-US" dirty="0" smtClean="0"/>
              <a:t>media</a:t>
            </a:r>
            <a:endParaRPr lang="en-US" dirty="0"/>
          </a:p>
          <a:p>
            <a:r>
              <a:rPr lang="en-US" dirty="0"/>
              <a:t>Storage Manager disaster recovery Lattus </a:t>
            </a:r>
            <a:r>
              <a:rPr lang="en-US" dirty="0" smtClean="0"/>
              <a:t>media</a:t>
            </a:r>
          </a:p>
          <a:p>
            <a:r>
              <a:rPr lang="en-US" dirty="0" smtClean="0"/>
              <a:t>Storage Manager high availability Lattus media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 lvl="1">
              <a:buFont typeface="Wingdings" charset="2"/>
              <a:buChar char="u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7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StorNext 4.6.1 Phase 2 Feature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Username/Password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Namespace Encryption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M662 </a:t>
            </a:r>
            <a:r>
              <a:rPr lang="en-US" smtClean="0"/>
              <a:t>Storage </a:t>
            </a:r>
            <a:r>
              <a:rPr lang="en-US" smtClean="0"/>
              <a:t>Manager Multi-Geo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A10 snpolicyd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A10 snpolicyd performance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SN 4.6.1 – additional fixes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AmpliStor 3.1.4 -  additional fixes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 lvl="1">
              <a:buFont typeface="Wingdings" charset="2"/>
              <a:buChar char="u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7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 4.6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259279" cy="5029200"/>
          </a:xfrm>
        </p:spPr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237 Product Defects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StorNext = 128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Amplidata = 91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Platform = 16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Hardware = 2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190 Bugs Fixed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Critical Bugs – </a:t>
            </a:r>
            <a:r>
              <a:rPr lang="en-US" sz="2000" dirty="0" smtClean="0"/>
              <a:t>Amp=10, SN = 2, MySQL = 1</a:t>
            </a:r>
            <a:endParaRPr lang="en-US" sz="2000" dirty="0"/>
          </a:p>
          <a:p>
            <a:pPr>
              <a:buFont typeface="Wingdings" charset="2"/>
              <a:buChar char="u"/>
            </a:pPr>
            <a:endParaRPr lang="en-US" dirty="0"/>
          </a:p>
          <a:p>
            <a:pPr marL="0" lv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6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 4.6.1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259279" cy="5029200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84 Product Defects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StorNext = 43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Amplidata = 41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93 Bugs Fixed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Critical Bugs – Amplidata=5, StorNext=0</a:t>
            </a:r>
            <a:endParaRPr lang="en-US" dirty="0"/>
          </a:p>
          <a:p>
            <a:pPr>
              <a:buFont typeface="Wingdings" charset="2"/>
              <a:buChar char="u"/>
            </a:pPr>
            <a:endParaRPr lang="en-US" dirty="0"/>
          </a:p>
          <a:p>
            <a:pPr marL="0" lv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8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 4.6.1 Test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259279" cy="5029200"/>
          </a:xfrm>
        </p:spPr>
        <p:txBody>
          <a:bodyPr/>
          <a:lstStyle/>
          <a:p>
            <a:pPr>
              <a:buFont typeface="Wingdings" charset="2"/>
              <a:buChar char="u"/>
            </a:pPr>
            <a:endParaRPr lang="en-US" dirty="0"/>
          </a:p>
          <a:p>
            <a:pPr marL="0" lv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4" name="Content Placeholder 4" descr="Screen Shot 4.6.1 Test Metrics 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51" r="-2451"/>
          <a:stretch>
            <a:fillRect/>
          </a:stretch>
        </p:blipFill>
        <p:spPr bwMode="auto">
          <a:xfrm>
            <a:off x="301625" y="1143000"/>
            <a:ext cx="844123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</p:spTree>
    <p:extLst>
      <p:ext uri="{BB962C8B-B14F-4D97-AF65-F5344CB8AC3E}">
        <p14:creationId xmlns:p14="http://schemas.microsoft.com/office/powerpoint/2010/main" val="208251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323&quot;/&gt;&lt;/object&gt;&lt;object type=&quot;3&quot; unique_id=&quot;10005&quot;&gt;&lt;property id=&quot;20148&quot; value=&quot;5&quot;/&gt;&lt;property id=&quot;20300&quot; value=&quot;Slide 1&quot;/&gt;&lt;property id=&quot;20307&quot; value=&quot;345&quot;/&gt;&lt;/object&gt;&lt;object type=&quot;3&quot; unique_id=&quot;10006&quot;&gt;&lt;property id=&quot;20148&quot; value=&quot;5&quot;/&gt;&lt;property id=&quot;20300&quot; value=&quot;Slide 3 - &amp;quot;Title Goes Here&amp;quot;&quot;/&gt;&lt;property id=&quot;20307&quot; value=&quot;325&quot;/&gt;&lt;/object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08&quot;&gt;&lt;property id=&quot;20148&quot; value=&quot;5&quot;/&gt;&lt;property id=&quot;20300&quot; value=&quot;Slide 19 - &amp;quot;CHAPTER HEADLINE &amp;#x0D;&amp;#x0A;GOES HERE&amp;quot;&quot;/&gt;&lt;property id=&quot;20307&quot; value=&quot;333&quot;/&gt;&lt;/object&gt;&lt;object type=&quot;3&quot; unique_id=&quot;10009&quot;&gt;&lt;property id=&quot;20148&quot; value=&quot;5&quot;/&gt;&lt;property id=&quot;20300&quot; value=&quot;Slide 17 - &amp;quot;CHAPTER HEADLINE&amp;#x0D;&amp;#x0A;GOES HERE&amp;quot;&quot;/&gt;&lt;property id=&quot;20307&quot; value=&quot;334&quot;/&gt;&lt;/object&gt;&lt;object type=&quot;3&quot; unique_id=&quot;10010&quot;&gt;&lt;property id=&quot;20148&quot; value=&quot;5&quot;/&gt;&lt;property id=&quot;20300&quot; value=&quot;Slide 18 - &amp;quot;CHAPTER HEADLINE &amp;#x0D;&amp;#x0A;GOES HERE&amp;quot;&quot;/&gt;&lt;property id=&quot;20307&quot; value=&quot;338&quot;/&gt;&lt;/object&gt;&lt;object type=&quot;3&quot; unique_id=&quot;10011&quot;&gt;&lt;property id=&quot;20148&quot; value=&quot;5&quot;/&gt;&lt;property id=&quot;20300&quot; value=&quot;Slide 20 - &amp;quot;CHAPTER HEADLINE&amp;#x0D;&amp;#x0A;GOES HERE&amp;quot;&quot;/&gt;&lt;property id=&quot;20307&quot; value=&quot;336&quot;/&gt;&lt;/object&gt;&lt;object type=&quot;3&quot; unique_id=&quot;10625&quot;&gt;&lt;property id=&quot;20148&quot; value=&quot;5&quot;/&gt;&lt;property id=&quot;20300&quot; value=&quot;Slide 4 - &amp;quot;Before you begin…&amp;quot;&quot;/&gt;&lt;property id=&quot;20307&quot; value=&quot;346&quot;/&gt;&lt;/object&gt;&lt;object type=&quot;3&quot; unique_id=&quot;10626&quot;&gt;&lt;property id=&quot;20148&quot; value=&quot;5&quot;/&gt;&lt;property id=&quot;20300&quot; value=&quot;Slide 5 - &amp;quot;Headline goes here&amp;quot;&quot;/&gt;&lt;property id=&quot;20307&quot; value=&quot;347&quot;/&gt;&lt;/object&gt;&lt;object type=&quot;3&quot; unique_id=&quot;10627&quot;&gt;&lt;property id=&quot;20148&quot; value=&quot;5&quot;/&gt;&lt;property id=&quot;20300&quot; value=&quot;Slide 6 - &amp;quot;Converting old presentations to the new format&amp;quot;&quot;/&gt;&lt;property id=&quot;20307&quot; value=&quot;348&quot;/&gt;&lt;/object&gt;&lt;object type=&quot;3&quot; unique_id=&quot;10628&quot;&gt;&lt;property id=&quot;20148&quot; value=&quot;5&quot;/&gt;&lt;property id=&quot;20300&quot; value=&quot;Slide 7 - &amp;quot;Converting old presentations to the new format&amp;quot;&quot;/&gt;&lt;property id=&quot;20307&quot; value=&quot;349&quot;/&gt;&lt;/object&gt;&lt;object type=&quot;3&quot; unique_id=&quot;10629&quot;&gt;&lt;property id=&quot;20148&quot; value=&quot;5&quot;/&gt;&lt;property id=&quot;20300&quot; value=&quot;Slide 8 - &amp;quot;Converting old presentations to the new format&amp;quot;&quot;/&gt;&lt;property id=&quot;20307&quot; value=&quot;350&quot;/&gt;&lt;/object&gt;&lt;object type=&quot;3&quot; unique_id=&quot;10630&quot;&gt;&lt;property id=&quot;20148&quot; value=&quot;5&quot;/&gt;&lt;property id=&quot;20300&quot; value=&quot;Slide 9 - &amp;quot;Converting old presentations to the new format&amp;quot;&quot;/&gt;&lt;property id=&quot;20307&quot; value=&quot;351&quot;/&gt;&lt;/object&gt;&lt;object type=&quot;3&quot; unique_id=&quot;10631&quot;&gt;&lt;property id=&quot;20148&quot; value=&quot;5&quot;/&gt;&lt;property id=&quot;20300&quot; value=&quot;Slide 10 - &amp;quot;Converting old presentations to the new format&amp;quot;&quot;/&gt;&lt;property id=&quot;20307&quot; value=&quot;352&quot;/&gt;&lt;/object&gt;&lt;object type=&quot;3&quot; unique_id=&quot;10632&quot;&gt;&lt;property id=&quot;20148&quot; value=&quot;5&quot;/&gt;&lt;property id=&quot;20300&quot; value=&quot;Slide 11 - &amp;quot;Converting old presentations to the new format&amp;quot;&quot;/&gt;&lt;property id=&quot;20307&quot; value=&quot;353&quot;/&gt;&lt;/object&gt;&lt;object type=&quot;3&quot; unique_id=&quot;10633&quot;&gt;&lt;property id=&quot;20148&quot; value=&quot;5&quot;/&gt;&lt;property id=&quot;20300&quot; value=&quot;Slide 12 - &amp;quot;Converting old presentations to the new format&amp;quot;&quot;/&gt;&lt;property id=&quot;20307&quot; value=&quot;354&quot;/&gt;&lt;/object&gt;&lt;object type=&quot;3&quot; unique_id=&quot;10634&quot;&gt;&lt;property id=&quot;20148&quot; value=&quot;5&quot;/&gt;&lt;property id=&quot;20300&quot; value=&quot;Slide 13 - &amp;quot;Converting old presentations to the new format&amp;quot;&quot;/&gt;&lt;property id=&quot;20307&quot; value=&quot;355&quot;/&gt;&lt;/object&gt;&lt;object type=&quot;3&quot; unique_id=&quot;10635&quot;&gt;&lt;property id=&quot;20148&quot; value=&quot;5&quot;/&gt;&lt;property id=&quot;20300&quot; value=&quot;Slide 14 - &amp;quot;Converting old presentations to the new format&amp;quot;&quot;/&gt;&lt;property id=&quot;20307&quot; value=&quot;356&quot;/&gt;&lt;/object&gt;&lt;object type=&quot;3&quot; unique_id=&quot;10636&quot;&gt;&lt;property id=&quot;20148&quot; value=&quot;5&quot;/&gt;&lt;property id=&quot;20300&quot; value=&quot;Slide 15 - &amp;quot;Converting old presentations to the new format&amp;quot;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Quantum Presentation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Quantum Presentation.potx</Template>
  <TotalTime>5370</TotalTime>
  <Words>907</Words>
  <Application>Microsoft Office PowerPoint</Application>
  <PresentationFormat>On-screen Show (4:3)</PresentationFormat>
  <Paragraphs>247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Quantum Presentation</vt:lpstr>
      <vt:lpstr>PowerPoint Presentation</vt:lpstr>
      <vt:lpstr>StorNext Quality</vt:lpstr>
      <vt:lpstr>StorNext QA Wiki Sites</vt:lpstr>
      <vt:lpstr>StorNext 4.6, 4.6.1 (Ibis)</vt:lpstr>
      <vt:lpstr>StorNext 4.6 Phase 1 Feature List</vt:lpstr>
      <vt:lpstr>StorNext 4.6.1 Phase 2 Feature List</vt:lpstr>
      <vt:lpstr>SN 4.6 Bugs</vt:lpstr>
      <vt:lpstr>SN 4.6.1 Bugs</vt:lpstr>
      <vt:lpstr>SN 4.6.1 Test Metrics</vt:lpstr>
      <vt:lpstr>SN 4.6.1 Test Metrics</vt:lpstr>
      <vt:lpstr>Lattus Test Configurations</vt:lpstr>
      <vt:lpstr>Test Processes/Docs</vt:lpstr>
      <vt:lpstr>StorNext 4.7</vt:lpstr>
      <vt:lpstr>StorNext 4.7</vt:lpstr>
      <vt:lpstr>StorNext 4.7</vt:lpstr>
      <vt:lpstr>SN 4.7 Bug Fixes</vt:lpstr>
      <vt:lpstr>SN 4.7 QA Metrics</vt:lpstr>
      <vt:lpstr>Test Processes/Docs</vt:lpstr>
      <vt:lpstr>Test Automation</vt:lpstr>
      <vt:lpstr>PowerPoint Presentation</vt:lpstr>
    </vt:vector>
  </TitlesOfParts>
  <Company>Quantum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4:3</dc:title>
  <dc:subject>Master Template</dc:subject>
  <dc:creator>Stephen Lord</dc:creator>
  <dc:description>All feedback or comments are welcome.</dc:description>
  <cp:lastModifiedBy>jhilgers</cp:lastModifiedBy>
  <cp:revision>377</cp:revision>
  <cp:lastPrinted>2012-04-03T01:06:05Z</cp:lastPrinted>
  <dcterms:created xsi:type="dcterms:W3CDTF">2012-04-25T19:28:42Z</dcterms:created>
  <dcterms:modified xsi:type="dcterms:W3CDTF">2013-07-17T18:35:54Z</dcterms:modified>
  <cp:category>Stornext</cp:category>
  <cp:contentStatus>RELEASED</cp:contentStatus>
</cp:coreProperties>
</file>