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31"/>
  </p:notesMasterIdLst>
  <p:handoutMasterIdLst>
    <p:handoutMasterId r:id="rId32"/>
  </p:handoutMasterIdLst>
  <p:sldIdLst>
    <p:sldId id="376" r:id="rId2"/>
    <p:sldId id="382" r:id="rId3"/>
    <p:sldId id="397" r:id="rId4"/>
    <p:sldId id="398" r:id="rId5"/>
    <p:sldId id="384" r:id="rId6"/>
    <p:sldId id="404" r:id="rId7"/>
    <p:sldId id="370" r:id="rId8"/>
    <p:sldId id="387" r:id="rId9"/>
    <p:sldId id="399" r:id="rId10"/>
    <p:sldId id="400" r:id="rId11"/>
    <p:sldId id="395" r:id="rId12"/>
    <p:sldId id="405" r:id="rId13"/>
    <p:sldId id="403" r:id="rId14"/>
    <p:sldId id="417" r:id="rId15"/>
    <p:sldId id="420" r:id="rId16"/>
    <p:sldId id="416" r:id="rId17"/>
    <p:sldId id="418" r:id="rId18"/>
    <p:sldId id="419" r:id="rId19"/>
    <p:sldId id="406" r:id="rId20"/>
    <p:sldId id="407" r:id="rId21"/>
    <p:sldId id="408" r:id="rId22"/>
    <p:sldId id="414" r:id="rId23"/>
    <p:sldId id="409" r:id="rId24"/>
    <p:sldId id="410" r:id="rId25"/>
    <p:sldId id="411" r:id="rId26"/>
    <p:sldId id="412" r:id="rId27"/>
    <p:sldId id="413" r:id="rId28"/>
    <p:sldId id="401" r:id="rId29"/>
    <p:sldId id="379" r:id="rId30"/>
  </p:sldIdLst>
  <p:sldSz cx="9144000" cy="6858000" type="screen4x3"/>
  <p:notesSz cx="6858000" cy="92964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E4448"/>
    <a:srgbClr val="454E52"/>
    <a:srgbClr val="758087"/>
    <a:srgbClr val="F0F3F7"/>
    <a:srgbClr val="FDFEFF"/>
    <a:srgbClr val="E3E9EF"/>
    <a:srgbClr val="E8EEF1"/>
    <a:srgbClr val="171A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5" autoAdjust="0"/>
    <p:restoredTop sz="86137" autoAdjust="0"/>
  </p:normalViewPr>
  <p:slideViewPr>
    <p:cSldViewPr snapToGrid="0">
      <p:cViewPr varScale="1">
        <p:scale>
          <a:sx n="56" d="100"/>
          <a:sy n="56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566" y="-9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6200" y="8755724"/>
            <a:ext cx="49530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600" dirty="0">
                <a:latin typeface="Arial" charset="0"/>
                <a:ea typeface="ＭＳ Ｐゴシック" charset="-128"/>
                <a:cs typeface="+mn-cs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>
                <a:latin typeface="Arial" charset="0"/>
                <a:ea typeface="ＭＳ Ｐゴシック" charset="-128"/>
                <a:cs typeface="+mn-cs"/>
              </a:rPr>
              <a:t>’</a:t>
            </a:r>
            <a:r>
              <a:rPr lang="en-US" altLang="ja-JP" sz="600" dirty="0">
                <a:latin typeface="Arial" charset="0"/>
                <a:ea typeface="ＭＳ Ｐゴシック" charset="-128"/>
                <a:cs typeface="+mn-cs"/>
              </a:rPr>
              <a:t>s outlook and is for planning purposes only.</a:t>
            </a:r>
            <a:endParaRPr lang="en-US" sz="600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334001" y="8754110"/>
            <a:ext cx="1522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54435D7-AD25-4E5D-9666-813BDDF576D4}" type="slidenum">
              <a:rPr lang="en-US" sz="1200">
                <a:latin typeface="Arial" charset="0"/>
                <a:ea typeface="ＭＳ Ｐゴシック" charset="-128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415790"/>
            <a:ext cx="6553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754110"/>
            <a:ext cx="49530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/>
              <a:t>’</a:t>
            </a:r>
            <a:r>
              <a:rPr lang="en-US" altLang="ja-JP" dirty="0"/>
              <a:t>s outlook and is for planning purposes only.</a:t>
            </a: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1" y="8754110"/>
            <a:ext cx="1522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C62-B9D2-405B-A337-2890D541B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364"/>
            <a:ext cx="2057400" cy="35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50609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4BC62-B9D2-405B-A337-2890D541B1F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297D-8A2C-49D5-94C3-D1CF736841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297D-8A2C-49D5-94C3-D1CF736841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297D-8A2C-49D5-94C3-D1CF736841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297D-8A2C-49D5-94C3-D1CF736841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/>
              <a:buNone/>
            </a:pPr>
            <a:endParaRPr lang="en-US" baseline="0" dirty="0" smtClean="0"/>
          </a:p>
          <a:p>
            <a:pPr marL="1085850" lvl="2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089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/>
              <a:buNone/>
            </a:pPr>
            <a:endParaRPr lang="en-US" baseline="0" dirty="0" smtClean="0"/>
          </a:p>
          <a:p>
            <a:pPr marL="1085850" lvl="2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089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4BC62-B9D2-405B-A337-2890D541B1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dirty="0" smtClean="0"/>
              <a:t>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66A4E-34CA-4143-8755-41BFA95D950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297D-8A2C-49D5-94C3-D1CF736841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96A0-1686-4F35-951C-2A18A56D75B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C7CDE65-59D1-4AC6-95A5-ED7E1D1B5C9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latin typeface="Arial" charset="0"/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latin typeface="Arial" charset="0"/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o/viewvc/branches/4.3.3/sn/gui_docs/?root=jo" TargetMode="External"/><Relationship Id="rId2" Type="http://schemas.openxmlformats.org/officeDocument/2006/relationships/hyperlink" Target="http://bo/viewvc/branches/4.7.0/sn/gui_docs/?root=jo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81199" y="2847975"/>
            <a:ext cx="3534937" cy="1073150"/>
          </a:xfrm>
        </p:spPr>
        <p:txBody>
          <a:bodyPr/>
          <a:lstStyle/>
          <a:p>
            <a:r>
              <a:rPr lang="en-US" dirty="0" smtClean="0"/>
              <a:t>Information Solutions</a:t>
            </a:r>
          </a:p>
          <a:p>
            <a:r>
              <a:rPr lang="en-US" dirty="0" smtClean="0"/>
              <a:t>Presenters: Charlotte Taylor, Keith Lenehan, Fedri Marrugo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81200" y="3851275"/>
            <a:ext cx="3549805" cy="338554"/>
          </a:xfrm>
        </p:spPr>
        <p:txBody>
          <a:bodyPr/>
          <a:lstStyle/>
          <a:p>
            <a:r>
              <a:rPr lang="en-US" dirty="0" smtClean="0"/>
              <a:t>July 17, 2013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28812" y="330200"/>
            <a:ext cx="4802187" cy="2530475"/>
          </a:xfrm>
        </p:spPr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TOI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51655" cy="639763"/>
          </a:xfrm>
        </p:spPr>
        <p:txBody>
          <a:bodyPr/>
          <a:lstStyle/>
          <a:p>
            <a:r>
              <a:rPr lang="en-US" dirty="0" err="1" smtClean="0"/>
              <a:t>Qwikipedia</a:t>
            </a:r>
            <a:r>
              <a:rPr lang="en-US" dirty="0" smtClean="0"/>
              <a:t> Resources: Quantum Service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096A0-1686-4F35-951C-2A18A56D75B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588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err="1" smtClean="0"/>
              <a:t>StorNext</a:t>
            </a:r>
            <a:r>
              <a:rPr dirty="0" smtClean="0"/>
              <a:t> 4.6, 4.6.1, 4.7</a:t>
            </a:r>
            <a:endParaRPr dirty="0"/>
          </a:p>
        </p:txBody>
      </p:sp>
      <p:sp>
        <p:nvSpPr>
          <p:cNvPr id="29699" name="Title 5"/>
          <p:cNvSpPr>
            <a:spLocks noGrp="1"/>
          </p:cNvSpPr>
          <p:nvPr>
            <p:ph type="title"/>
          </p:nvPr>
        </p:nvSpPr>
        <p:spPr>
          <a:xfrm>
            <a:off x="874713" y="1066800"/>
            <a:ext cx="7772400" cy="639763"/>
          </a:xfrm>
        </p:spPr>
        <p:txBody>
          <a:bodyPr/>
          <a:lstStyle/>
          <a:p>
            <a:r>
              <a:rPr dirty="0" smtClean="0"/>
              <a:t>IMPROVEMENTS</a:t>
            </a:r>
          </a:p>
        </p:txBody>
      </p:sp>
      <p:pic>
        <p:nvPicPr>
          <p:cNvPr id="29700" name="Picture 34" descr="Z:\images\Software\StorNext\StorNext_moni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2455863"/>
            <a:ext cx="38512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598" y="228600"/>
            <a:ext cx="8686801" cy="639763"/>
          </a:xfrm>
        </p:spPr>
        <p:txBody>
          <a:bodyPr/>
          <a:lstStyle/>
          <a:p>
            <a:r>
              <a:rPr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 Installation Guide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482601" y="952500"/>
            <a:ext cx="8128000" cy="5397500"/>
          </a:xfrm>
        </p:spPr>
        <p:txBody>
          <a:bodyPr/>
          <a:lstStyle/>
          <a:p>
            <a:pPr>
              <a:buNone/>
            </a:pPr>
            <a:r>
              <a:rPr lang="en-US" i="1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i="1" dirty="0" smtClean="0">
                <a:latin typeface="Arial" charset="0"/>
                <a:ea typeface="ＭＳ Ｐゴシック" pitchFamily="34" charset="-128"/>
                <a:cs typeface="Arial" charset="0"/>
              </a:rPr>
              <a:t> Installation and Configuration Guide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Unpack and Rack Components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Cable the Components 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endParaRPr lang="en-US" sz="1600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Configure the Switches 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Configure the Controller Nodes 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Configure the Storage Nodes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Create Storage Policies and Namespaces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Apply Software Patches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Configure Interfaces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Run Performance Verification</a:t>
            </a:r>
          </a:p>
          <a:p>
            <a:pPr>
              <a:buClr>
                <a:srgbClr val="3E4448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Install/Configure the </a:t>
            </a:r>
            <a:r>
              <a:rPr lang="en-US" sz="1600" dirty="0" err="1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sz="1600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 A10 Access Node or M662</a:t>
            </a: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12</a:t>
            </a:fld>
            <a:endParaRPr dirty="0" smtClean="0">
              <a:ea typeface="ＭＳ Ｐゴシック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31900" y="2096996"/>
            <a:ext cx="21971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3300" y="1758579"/>
            <a:ext cx="525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Includes</a:t>
            </a:r>
            <a:r>
              <a:rPr lang="en-US" dirty="0" smtClean="0">
                <a:solidFill>
                  <a:srgbClr val="0070C0"/>
                </a:solidFill>
              </a:rPr>
              <a:t> content from </a:t>
            </a:r>
            <a:r>
              <a:rPr lang="en-US" i="1" dirty="0" err="1" smtClean="0">
                <a:solidFill>
                  <a:srgbClr val="0070C0"/>
                </a:solidFill>
              </a:rPr>
              <a:t>Lattus</a:t>
            </a:r>
            <a:r>
              <a:rPr lang="en-US" i="1" dirty="0" smtClean="0">
                <a:solidFill>
                  <a:srgbClr val="0070C0"/>
                </a:solidFill>
              </a:rPr>
              <a:t> Hardware Overview and Cabling Aid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299" y="4626537"/>
            <a:ext cx="475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Points to </a:t>
            </a:r>
            <a:r>
              <a:rPr lang="en-US" i="1" dirty="0" err="1" smtClean="0">
                <a:solidFill>
                  <a:srgbClr val="0070C0"/>
                </a:solidFill>
              </a:rPr>
              <a:t>Lattus</a:t>
            </a:r>
            <a:r>
              <a:rPr lang="en-US" i="1" dirty="0" smtClean="0">
                <a:solidFill>
                  <a:srgbClr val="0070C0"/>
                </a:solidFill>
              </a:rPr>
              <a:t> A10 Installation Guide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300" y="5287683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Points to </a:t>
            </a:r>
            <a:r>
              <a:rPr lang="en-US" i="1" dirty="0" err="1" smtClean="0">
                <a:solidFill>
                  <a:srgbClr val="0070C0"/>
                </a:solidFill>
              </a:rPr>
              <a:t>Lattus</a:t>
            </a:r>
            <a:r>
              <a:rPr lang="en-US" i="1" dirty="0" smtClean="0">
                <a:solidFill>
                  <a:srgbClr val="0070C0"/>
                </a:solidFill>
              </a:rPr>
              <a:t> MDC Configuration and Conversion Guide</a:t>
            </a:r>
            <a:endParaRPr lang="en-US" i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31900" y="5166660"/>
            <a:ext cx="21971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80614" cy="639763"/>
          </a:xfrm>
        </p:spPr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M660 Docs Include </a:t>
            </a:r>
            <a:r>
              <a:rPr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 Content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482601" y="952500"/>
            <a:ext cx="8128000" cy="5397500"/>
          </a:xfrm>
        </p:spPr>
        <p:txBody>
          <a:bodyPr/>
          <a:lstStyle/>
          <a:p>
            <a:pPr>
              <a:buClr>
                <a:srgbClr val="3E4448"/>
              </a:buClr>
              <a:buSzPct val="100000"/>
              <a:buNone/>
            </a:pPr>
            <a:r>
              <a:rPr lang="en-US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Install/Configure the M662 </a:t>
            </a:r>
          </a:p>
          <a:p>
            <a:pPr>
              <a:buClr>
                <a:srgbClr val="3E4448"/>
              </a:buClr>
              <a:buSzPct val="100000"/>
              <a:buNone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  <a:buNone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buClr>
                <a:srgbClr val="3E4448"/>
              </a:buClr>
              <a:buSzPct val="100000"/>
              <a:buNone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buClr>
                <a:srgbClr val="3E4448"/>
              </a:buClr>
              <a:buSzPct val="100000"/>
              <a:buNone/>
            </a:pPr>
            <a:endParaRPr lang="en-US" b="1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buClr>
                <a:srgbClr val="3E4448"/>
              </a:buClr>
              <a:buSzPct val="100000"/>
              <a:buNone/>
            </a:pPr>
            <a:endParaRPr lang="en-US" b="1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</a:pPr>
            <a:r>
              <a:rPr lang="en-US" dirty="0" err="1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 content is now included in these guides. </a:t>
            </a:r>
          </a:p>
          <a:p>
            <a:pPr>
              <a:buClr>
                <a:srgbClr val="3E4448"/>
              </a:buClr>
              <a:buSzPct val="100000"/>
            </a:pPr>
            <a:r>
              <a:rPr lang="en-US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No need to jump back and forth between guides.</a:t>
            </a:r>
          </a:p>
          <a:p>
            <a:pPr>
              <a:buClr>
                <a:srgbClr val="3E4448"/>
              </a:buClr>
              <a:buSzPct val="100000"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Clr>
                <a:srgbClr val="3E4448"/>
              </a:buClr>
              <a:buSzPct val="100000"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13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300" y="163094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Lattus</a:t>
            </a:r>
            <a:r>
              <a:rPr lang="en-US" dirty="0" smtClean="0">
                <a:solidFill>
                  <a:srgbClr val="0070C0"/>
                </a:solidFill>
              </a:rPr>
              <a:t> MDC Configuration and Conversion Guide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900" y="205004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StorNext</a:t>
            </a:r>
            <a:r>
              <a:rPr lang="en-US" dirty="0" smtClean="0">
                <a:solidFill>
                  <a:srgbClr val="0070C0"/>
                </a:solidFill>
              </a:rPr>
              <a:t> M660 Installation Guide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31900" y="1843220"/>
            <a:ext cx="21971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75100" y="2253243"/>
            <a:ext cx="749300" cy="127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Document Enhancements: </a:t>
            </a:r>
            <a:r>
              <a:rPr lang="en-US" sz="2400" dirty="0" smtClean="0"/>
              <a:t>(Example1)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8611-D469-414C-8145-6F9ED416421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2013_SN_TOI__04_Doc enhancements 20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6304" y="1143000"/>
            <a:ext cx="6694442" cy="5029200"/>
          </a:xfrm>
        </p:spPr>
      </p:pic>
    </p:spTree>
    <p:extLst>
      <p:ext uri="{BB962C8B-B14F-4D97-AF65-F5344CB8AC3E}">
        <p14:creationId xmlns="" xmlns:p14="http://schemas.microsoft.com/office/powerpoint/2010/main" val="3354737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Document Enhancements: </a:t>
            </a:r>
            <a:r>
              <a:rPr lang="en-US" sz="2400" dirty="0" smtClean="0"/>
              <a:t>(Example1)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8611-D469-414C-8145-6F9ED416421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 descr="2013_SN_TOI__05_Doc enhancements 20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0725" y="1143000"/>
            <a:ext cx="6705600" cy="5029200"/>
          </a:xfrm>
        </p:spPr>
      </p:pic>
    </p:spTree>
    <p:extLst>
      <p:ext uri="{BB962C8B-B14F-4D97-AF65-F5344CB8AC3E}">
        <p14:creationId xmlns="" xmlns:p14="http://schemas.microsoft.com/office/powerpoint/2010/main" val="3354737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Document Enhancements: </a:t>
            </a:r>
            <a:r>
              <a:rPr lang="en-US" sz="2400" dirty="0" smtClean="0"/>
              <a:t>(Example2)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8611-D469-414C-8145-6F9ED416421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2013_SN_TOI__01_Doc enhancements 20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6304" y="1143000"/>
            <a:ext cx="6694442" cy="5029200"/>
          </a:xfrm>
        </p:spPr>
      </p:pic>
    </p:spTree>
    <p:extLst>
      <p:ext uri="{BB962C8B-B14F-4D97-AF65-F5344CB8AC3E}">
        <p14:creationId xmlns="" xmlns:p14="http://schemas.microsoft.com/office/powerpoint/2010/main" val="3654471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Document Enhancements: </a:t>
            </a:r>
            <a:r>
              <a:rPr lang="en-US" sz="2400" dirty="0" smtClean="0"/>
              <a:t>(Example2)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8611-D469-414C-8145-6F9ED416421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Content Placeholder 5" descr="2013_SN_TOI__02_Doc enhancements 20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6304" y="1143000"/>
            <a:ext cx="6694442" cy="5029200"/>
          </a:xfrm>
        </p:spPr>
      </p:pic>
    </p:spTree>
    <p:extLst>
      <p:ext uri="{BB962C8B-B14F-4D97-AF65-F5344CB8AC3E}">
        <p14:creationId xmlns="" xmlns:p14="http://schemas.microsoft.com/office/powerpoint/2010/main" val="3654471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Document Enhancements: </a:t>
            </a:r>
            <a:r>
              <a:rPr lang="en-US" sz="2400" dirty="0" smtClean="0"/>
              <a:t>(Example2)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A8611-D469-414C-8145-6F9ED416421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2013_SN_TOI__03_Doc enhancements 20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6304" y="1143000"/>
            <a:ext cx="6694442" cy="5029200"/>
          </a:xfrm>
        </p:spPr>
      </p:pic>
    </p:spTree>
    <p:extLst>
      <p:ext uri="{BB962C8B-B14F-4D97-AF65-F5344CB8AC3E}">
        <p14:creationId xmlns="" xmlns:p14="http://schemas.microsoft.com/office/powerpoint/2010/main" val="3654471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80614" cy="639763"/>
          </a:xfrm>
        </p:spPr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Online Help is Single-sourced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482601" y="952500"/>
            <a:ext cx="8128000" cy="5397500"/>
          </a:xfrm>
        </p:spPr>
        <p:txBody>
          <a:bodyPr/>
          <a:lstStyle/>
          <a:p>
            <a:pPr>
              <a:buClr>
                <a:srgbClr val="3E4448"/>
              </a:buClr>
              <a:buSzPct val="100000"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None/>
            </a:pPr>
            <a:r>
              <a:rPr lang="en-US" b="1" dirty="0" smtClean="0"/>
              <a:t>Online Help:</a:t>
            </a:r>
            <a:r>
              <a:rPr lang="en-US" dirty="0" smtClean="0"/>
              <a:t> Single-sourced for RYO, </a:t>
            </a:r>
            <a:r>
              <a:rPr lang="en-US" dirty="0" err="1" smtClean="0"/>
              <a:t>StorNext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appliances, and </a:t>
            </a:r>
            <a:r>
              <a:rPr lang="en-US" dirty="0" err="1" smtClean="0"/>
              <a:t>Lattus</a:t>
            </a:r>
            <a:r>
              <a:rPr lang="en-US" dirty="0" smtClean="0"/>
              <a:t> A10</a:t>
            </a:r>
          </a:p>
          <a:p>
            <a:pPr>
              <a:buClr>
                <a:srgbClr val="3E4448"/>
              </a:buClr>
              <a:buSzPct val="100000"/>
            </a:pPr>
            <a:endParaRPr lang="en-US" dirty="0" smtClean="0">
              <a:solidFill>
                <a:srgbClr val="454E5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19</a:t>
            </a:fld>
            <a:endParaRPr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90560" cy="639763"/>
          </a:xfrm>
        </p:spPr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Acted on Consultant Feedback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051560"/>
            <a:ext cx="8364538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Intentional focus on customer/user experience</a:t>
            </a: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Targeted information solutions based on what users (customer, service, partner) need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Improved access to information, more tightly integrated with product</a:t>
            </a: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Links (vanity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urls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) to docs and video demos on Q.com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Customer-facing video demos and new user task guide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Newly-structured service/support deliverables</a:t>
            </a:r>
          </a:p>
          <a:p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2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62000" y="1574800"/>
            <a:ext cx="975360" cy="746760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53440" y="4104640"/>
            <a:ext cx="975360" cy="746760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05088" cy="6397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/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A10 Online Help Enhancements</a:t>
            </a:r>
            <a:endParaRPr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xfrm>
            <a:off x="225552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22857D5-03C1-403B-96EF-4AF04B58D91B}" type="slidenum">
              <a:rPr smtClean="0">
                <a:ea typeface="ＭＳ Ｐゴシック" pitchFamily="34" charset="-128"/>
              </a:rPr>
              <a:pPr/>
              <a:t>20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Timeframe</a:t>
            </a:r>
          </a:p>
          <a:p>
            <a:pPr>
              <a:buNone/>
            </a:pP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Subversion Work-flow</a:t>
            </a:r>
          </a:p>
          <a:p>
            <a:pPr>
              <a:buNone/>
            </a:pP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Single-sourcing Methodologies and Techniques</a:t>
            </a:r>
          </a:p>
          <a:p>
            <a:pPr>
              <a:buNone/>
            </a:pP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Cross-functional Collaboration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954570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xfrm>
            <a:off x="225552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22857D5-03C1-403B-96EF-4AF04B58D91B}" type="slidenum">
              <a:rPr smtClean="0">
                <a:ea typeface="ＭＳ Ｐゴシック" pitchFamily="34" charset="-128"/>
              </a:rPr>
              <a:pPr/>
              <a:t>21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Timeframe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Implemented in Ibis / </a:t>
            </a:r>
            <a:r>
              <a:rPr lang="en-US" dirty="0" err="1" smtClean="0">
                <a:solidFill>
                  <a:srgbClr val="D9D9D9"/>
                </a:solidFill>
              </a:rPr>
              <a:t>Lattus</a:t>
            </a:r>
            <a:r>
              <a:rPr lang="en-US" dirty="0" smtClean="0">
                <a:solidFill>
                  <a:srgbClr val="D9D9D9"/>
                </a:solidFill>
              </a:rPr>
              <a:t>-M / </a:t>
            </a:r>
            <a:r>
              <a:rPr lang="en-US" dirty="0" err="1" smtClean="0">
                <a:solidFill>
                  <a:srgbClr val="D9D9D9"/>
                </a:solidFill>
              </a:rPr>
              <a:t>StorNext</a:t>
            </a:r>
            <a:r>
              <a:rPr lang="en-US" dirty="0" smtClean="0">
                <a:solidFill>
                  <a:srgbClr val="D9D9D9"/>
                </a:solidFill>
              </a:rPr>
              <a:t> 4.6.0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75655" y="3090672"/>
            <a:ext cx="6515617" cy="2152711"/>
            <a:chOff x="1375655" y="3090672"/>
            <a:chExt cx="6515617" cy="2152711"/>
          </a:xfrm>
        </p:grpSpPr>
        <p:pic>
          <p:nvPicPr>
            <p:cNvPr id="1026" name="Picture 2" descr="C:\Users\fmarrugo.QUANTUM\Downloads\LattusSeries_pp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8053" y="4639095"/>
              <a:ext cx="4453219" cy="60428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C:\Users\fmarrugo.QUANTUM\Downloads\StorNext_bla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6755" y="3090672"/>
              <a:ext cx="4083025" cy="138278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1375655" y="3459745"/>
              <a:ext cx="719138" cy="692108"/>
              <a:chOff x="2770632" y="3590162"/>
              <a:chExt cx="2276856" cy="226104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Oval 7"/>
              <p:cNvSpPr/>
              <p:nvPr/>
            </p:nvSpPr>
            <p:spPr>
              <a:xfrm>
                <a:off x="2770632" y="3590162"/>
                <a:ext cx="2261047" cy="2261047"/>
              </a:xfrm>
              <a:prstGeom prst="ellipse">
                <a:avLst/>
              </a:prstGeom>
              <a:solidFill>
                <a:srgbClr val="FFB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0" name="Picture 6" descr="C:\Users\fmarrugo.QUANTUM\Downloads\Links\StorNextSphere_Whit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25815" y="3839950"/>
                <a:ext cx="2121673" cy="186590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05088" cy="6397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/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A10 Online Help Enhancements</a:t>
            </a:r>
            <a:endParaRPr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014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xfrm>
            <a:off x="225552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22857D5-03C1-403B-96EF-4AF04B58D91B}" type="slidenum">
              <a:rPr smtClean="0">
                <a:ea typeface="ＭＳ Ｐゴシック" pitchFamily="34" charset="-128"/>
              </a:rPr>
              <a:pPr/>
              <a:t>22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69216" y="1107900"/>
            <a:ext cx="1833681" cy="4788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What the?!?</a:t>
            </a: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05088" cy="6397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/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A10 Online Help Enhancements</a:t>
            </a:r>
            <a:endParaRPr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01" y="1467185"/>
            <a:ext cx="2077111" cy="4938765"/>
          </a:xfrm>
          <a:prstGeom prst="rect">
            <a:avLst/>
          </a:prstGeom>
        </p:spPr>
      </p:pic>
      <p:pic>
        <p:nvPicPr>
          <p:cNvPr id="4" name="Picture 3" descr="C:\Users\fmarrugo.QUANTUM\AppData\Local\Microsoft\Windows\Temporary Internet Files\Content.IE5\JOJIZJFS\MC9004395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52" y="2702493"/>
            <a:ext cx="2197711" cy="2354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7151" y="5963831"/>
            <a:ext cx="2238113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sz="2400" kern="0" dirty="0" smtClean="0">
                <a:solidFill>
                  <a:prstClr val="black"/>
                </a:solidFill>
                <a:ea typeface="ＭＳ Ｐゴシック" charset="0"/>
              </a:rPr>
              <a:t>4.6.0 and 4.6.1</a:t>
            </a:r>
            <a:endParaRPr lang="en-US" sz="2400" kern="0" dirty="0">
              <a:solidFill>
                <a:prstClr val="black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 rot="3173194">
            <a:off x="4225458" y="2033606"/>
            <a:ext cx="743578" cy="693336"/>
          </a:xfrm>
          <a:prstGeom prst="striped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5400000">
            <a:off x="5324418" y="5215218"/>
            <a:ext cx="743578" cy="693336"/>
          </a:xfrm>
          <a:prstGeom prst="striped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5400000">
            <a:off x="5324418" y="1818760"/>
            <a:ext cx="743578" cy="693336"/>
          </a:xfrm>
          <a:prstGeom prst="striped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8100000">
            <a:off x="6479670" y="2033606"/>
            <a:ext cx="743578" cy="693336"/>
          </a:xfrm>
          <a:prstGeom prst="striped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8900000">
            <a:off x="3733950" y="1660041"/>
            <a:ext cx="8691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sz="2400" kern="0" dirty="0" smtClean="0">
                <a:solidFill>
                  <a:prstClr val="black"/>
                </a:solidFill>
                <a:ea typeface="ＭＳ Ｐゴシック" charset="0"/>
              </a:rPr>
              <a:t>4.3.0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778">
            <a:off x="6104223" y="1436366"/>
            <a:ext cx="8691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sz="2400" kern="0" dirty="0" smtClean="0">
                <a:solidFill>
                  <a:prstClr val="black"/>
                </a:solidFill>
                <a:ea typeface="ＭＳ Ｐゴシック" charset="0"/>
              </a:rPr>
              <a:t>4.4.0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426237">
            <a:off x="6596230" y="1090031"/>
            <a:ext cx="8691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sz="2400" kern="0" dirty="0" smtClean="0">
                <a:solidFill>
                  <a:prstClr val="black"/>
                </a:solidFill>
                <a:ea typeface="ＭＳ Ｐゴシック" charset="0"/>
              </a:rPr>
              <a:t>4.5.0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958684">
            <a:off x="7086673" y="1706176"/>
            <a:ext cx="8691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sz="2400" kern="0" dirty="0" smtClean="0">
                <a:solidFill>
                  <a:prstClr val="black"/>
                </a:solidFill>
                <a:ea typeface="ＭＳ Ｐゴシック" charset="0"/>
              </a:rPr>
              <a:t>4.5.1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0508343">
            <a:off x="4328832" y="974700"/>
            <a:ext cx="8691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sz="2400" kern="0" dirty="0" smtClean="0">
                <a:solidFill>
                  <a:prstClr val="black"/>
                </a:solidFill>
                <a:ea typeface="ＭＳ Ｐゴシック" charset="0"/>
              </a:rPr>
              <a:t>4.3.1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20170311">
            <a:off x="4762608" y="1492453"/>
            <a:ext cx="8691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sz="2400" kern="0" dirty="0" smtClean="0">
                <a:solidFill>
                  <a:prstClr val="black"/>
                </a:solidFill>
                <a:ea typeface="ＭＳ Ｐゴシック" charset="0"/>
              </a:rPr>
              <a:t>4.3.2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723738">
            <a:off x="5387827" y="979045"/>
            <a:ext cx="86914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sz="2400" kern="0" dirty="0" smtClean="0">
                <a:solidFill>
                  <a:prstClr val="black"/>
                </a:solidFill>
                <a:ea typeface="ＭＳ Ｐゴシック" charset="0"/>
              </a:rPr>
              <a:t>4.3.3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3697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xfrm>
            <a:off x="225552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22857D5-03C1-403B-96EF-4AF04B58D91B}" type="slidenum">
              <a:rPr smtClean="0">
                <a:ea typeface="ＭＳ Ｐゴシック" pitchFamily="34" charset="-128"/>
              </a:rPr>
              <a:pPr/>
              <a:t>23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Subversion Work-flow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We now have a unified / centralized Subversion work-flow for the </a:t>
            </a:r>
            <a:r>
              <a:rPr lang="en-US" dirty="0" err="1" smtClean="0">
                <a:solidFill>
                  <a:srgbClr val="D9D9D9"/>
                </a:solidFill>
              </a:rPr>
              <a:t>StorNext</a:t>
            </a:r>
            <a:r>
              <a:rPr lang="en-US" dirty="0" smtClean="0">
                <a:solidFill>
                  <a:srgbClr val="D9D9D9"/>
                </a:solidFill>
              </a:rPr>
              <a:t> / </a:t>
            </a:r>
            <a:r>
              <a:rPr lang="en-US" dirty="0" err="1" smtClean="0">
                <a:solidFill>
                  <a:srgbClr val="D9D9D9"/>
                </a:solidFill>
              </a:rPr>
              <a:t>Lattus</a:t>
            </a:r>
            <a:r>
              <a:rPr lang="en-US" dirty="0" smtClean="0">
                <a:solidFill>
                  <a:srgbClr val="D9D9D9"/>
                </a:solidFill>
              </a:rPr>
              <a:t> A10 Online Help source / deliverable files</a:t>
            </a:r>
          </a:p>
          <a:p>
            <a:pPr lvl="1">
              <a:buNone/>
            </a:pPr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Each Subversion branch (</a:t>
            </a:r>
            <a:r>
              <a:rPr lang="en-US" b="1" dirty="0" smtClean="0">
                <a:solidFill>
                  <a:srgbClr val="D9D9D9"/>
                </a:solidFill>
              </a:rPr>
              <a:t>Trunk</a:t>
            </a:r>
            <a:r>
              <a:rPr lang="en-US" dirty="0" smtClean="0">
                <a:solidFill>
                  <a:srgbClr val="D9D9D9"/>
                </a:solidFill>
              </a:rPr>
              <a:t> or </a:t>
            </a:r>
            <a:r>
              <a:rPr lang="en-US" b="1" dirty="0" smtClean="0">
                <a:solidFill>
                  <a:srgbClr val="D9D9D9"/>
                </a:solidFill>
              </a:rPr>
              <a:t>Release</a:t>
            </a:r>
            <a:r>
              <a:rPr lang="en-US" dirty="0" smtClean="0">
                <a:solidFill>
                  <a:srgbClr val="D9D9D9"/>
                </a:solidFill>
              </a:rPr>
              <a:t>) contains the following three sub-directories for the Online Help deliverables:</a:t>
            </a:r>
          </a:p>
          <a:p>
            <a:pPr lvl="1">
              <a:buNone/>
            </a:pPr>
            <a:endParaRPr lang="en-US" dirty="0" smtClean="0">
              <a:solidFill>
                <a:srgbClr val="D9D9D9"/>
              </a:solidFill>
            </a:endParaRPr>
          </a:p>
          <a:p>
            <a:pPr lvl="2"/>
            <a:r>
              <a:rPr lang="en-US" i="1" dirty="0" err="1" smtClean="0">
                <a:solidFill>
                  <a:srgbClr val="D9D9D9"/>
                </a:solidFill>
              </a:rPr>
              <a:t>online_help</a:t>
            </a:r>
            <a:r>
              <a:rPr lang="en-US" dirty="0" smtClean="0">
                <a:solidFill>
                  <a:srgbClr val="D9D9D9"/>
                </a:solidFill>
              </a:rPr>
              <a:t> (</a:t>
            </a:r>
            <a:r>
              <a:rPr lang="en-US" b="1" dirty="0" smtClean="0">
                <a:solidFill>
                  <a:srgbClr val="D9D9D9"/>
                </a:solidFill>
              </a:rPr>
              <a:t>equates to RYO</a:t>
            </a:r>
            <a:r>
              <a:rPr lang="en-US" dirty="0" smtClean="0">
                <a:solidFill>
                  <a:srgbClr val="D9D9D9"/>
                </a:solidFill>
              </a:rPr>
              <a:t>)</a:t>
            </a:r>
          </a:p>
          <a:p>
            <a:pPr lvl="2"/>
            <a:endParaRPr lang="en-US" i="1" dirty="0" smtClean="0">
              <a:solidFill>
                <a:srgbClr val="D9D9D9"/>
              </a:solidFill>
            </a:endParaRPr>
          </a:p>
          <a:p>
            <a:pPr lvl="2"/>
            <a:r>
              <a:rPr lang="en-US" i="1" dirty="0" smtClean="0">
                <a:solidFill>
                  <a:srgbClr val="D9D9D9"/>
                </a:solidFill>
              </a:rPr>
              <a:t>online_help_a10</a:t>
            </a:r>
            <a:r>
              <a:rPr lang="en-US" dirty="0" smtClean="0">
                <a:solidFill>
                  <a:srgbClr val="D9D9D9"/>
                </a:solidFill>
              </a:rPr>
              <a:t> (</a:t>
            </a:r>
            <a:r>
              <a:rPr lang="en-US" b="1" dirty="0" smtClean="0">
                <a:solidFill>
                  <a:srgbClr val="D9D9D9"/>
                </a:solidFill>
              </a:rPr>
              <a:t>equates to the </a:t>
            </a:r>
            <a:r>
              <a:rPr lang="en-US" b="1" dirty="0" err="1" smtClean="0">
                <a:solidFill>
                  <a:srgbClr val="D9D9D9"/>
                </a:solidFill>
              </a:rPr>
              <a:t>Lattus</a:t>
            </a:r>
            <a:r>
              <a:rPr lang="en-US" b="1" dirty="0" smtClean="0">
                <a:solidFill>
                  <a:srgbClr val="D9D9D9"/>
                </a:solidFill>
              </a:rPr>
              <a:t> A10</a:t>
            </a:r>
            <a:r>
              <a:rPr lang="en-US" dirty="0" smtClean="0">
                <a:solidFill>
                  <a:srgbClr val="D9D9D9"/>
                </a:solidFill>
              </a:rPr>
              <a:t>)</a:t>
            </a:r>
          </a:p>
          <a:p>
            <a:pPr lvl="2"/>
            <a:endParaRPr lang="en-US" i="1" dirty="0" smtClean="0">
              <a:solidFill>
                <a:srgbClr val="D9D9D9"/>
              </a:solidFill>
            </a:endParaRPr>
          </a:p>
          <a:p>
            <a:pPr lvl="2"/>
            <a:r>
              <a:rPr lang="en-US" i="1" dirty="0" err="1" smtClean="0">
                <a:solidFill>
                  <a:srgbClr val="D9D9D9"/>
                </a:solidFill>
              </a:rPr>
              <a:t>online_help_mxxx</a:t>
            </a:r>
            <a:r>
              <a:rPr lang="en-US" dirty="0" smtClean="0">
                <a:solidFill>
                  <a:srgbClr val="D9D9D9"/>
                </a:solidFill>
              </a:rPr>
              <a:t> (</a:t>
            </a:r>
            <a:r>
              <a:rPr lang="en-US" b="1" dirty="0" smtClean="0">
                <a:solidFill>
                  <a:srgbClr val="D9D9D9"/>
                </a:solidFill>
              </a:rPr>
              <a:t>equates to the M-series appliances</a:t>
            </a:r>
            <a:r>
              <a:rPr lang="en-US" dirty="0" smtClean="0">
                <a:solidFill>
                  <a:srgbClr val="D9D9D9"/>
                </a:solidFill>
              </a:rPr>
              <a:t>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05088" cy="6397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/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A10 Online Help Enhancements</a:t>
            </a:r>
            <a:endParaRPr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20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50008"/>
            <a:ext cx="6857999" cy="7406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hlinkClick r:id="rId2"/>
              </a:rPr>
              <a:t>Demonstration of 4.6.0 File Structure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56537-C16B-4D5F-864F-5B2C7238AE9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05088" cy="6397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/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A10 Online Help Enhancements</a:t>
            </a:r>
            <a:endParaRPr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94233" y="3581400"/>
            <a:ext cx="6943343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  <a:hlinkClick r:id="rId3"/>
              </a:rPr>
              <a:t>Demonstration of 4.3.3  File Structure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0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xfrm>
            <a:off x="225552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22857D5-03C1-403B-96EF-4AF04B58D91B}" type="slidenum">
              <a:rPr smtClean="0">
                <a:ea typeface="ＭＳ Ｐゴシック" pitchFamily="34" charset="-128"/>
              </a:rPr>
              <a:pPr/>
              <a:t>25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Single-sourcing Methodologies and Techniques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We are now single-sourcing the </a:t>
            </a:r>
            <a:r>
              <a:rPr lang="en-US" dirty="0" err="1" smtClean="0">
                <a:solidFill>
                  <a:srgbClr val="D9D9D9"/>
                </a:solidFill>
              </a:rPr>
              <a:t>StorNext</a:t>
            </a:r>
            <a:r>
              <a:rPr lang="en-US" dirty="0" smtClean="0">
                <a:solidFill>
                  <a:srgbClr val="D9D9D9"/>
                </a:solidFill>
              </a:rPr>
              <a:t> / </a:t>
            </a:r>
            <a:r>
              <a:rPr lang="en-US" dirty="0" err="1" smtClean="0">
                <a:solidFill>
                  <a:srgbClr val="D9D9D9"/>
                </a:solidFill>
              </a:rPr>
              <a:t>Lattus</a:t>
            </a:r>
            <a:r>
              <a:rPr lang="en-US" dirty="0" smtClean="0">
                <a:solidFill>
                  <a:srgbClr val="D9D9D9"/>
                </a:solidFill>
              </a:rPr>
              <a:t> A10 Online Help</a:t>
            </a:r>
          </a:p>
          <a:p>
            <a:pPr lvl="1"/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Using Adobe </a:t>
            </a:r>
            <a:r>
              <a:rPr lang="en-US" dirty="0" err="1" smtClean="0">
                <a:solidFill>
                  <a:srgbClr val="D9D9D9"/>
                </a:solidFill>
              </a:rPr>
              <a:t>RoboHelp's</a:t>
            </a:r>
            <a:r>
              <a:rPr lang="en-US" dirty="0" smtClean="0">
                <a:solidFill>
                  <a:srgbClr val="D9D9D9"/>
                </a:solidFill>
              </a:rPr>
              <a:t> "</a:t>
            </a:r>
            <a:r>
              <a:rPr lang="en-US" b="1" dirty="0" smtClean="0">
                <a:solidFill>
                  <a:srgbClr val="D9D9D9"/>
                </a:solidFill>
              </a:rPr>
              <a:t>Conditional Build Tags</a:t>
            </a:r>
            <a:r>
              <a:rPr lang="en-US" dirty="0" smtClean="0">
                <a:solidFill>
                  <a:srgbClr val="D9D9D9"/>
                </a:solidFill>
              </a:rPr>
              <a:t>" feature/functionality, one </a:t>
            </a:r>
            <a:r>
              <a:rPr lang="en-US" dirty="0" err="1" smtClean="0">
                <a:solidFill>
                  <a:srgbClr val="D9D9D9"/>
                </a:solidFill>
              </a:rPr>
              <a:t>RoboHelp</a:t>
            </a:r>
            <a:r>
              <a:rPr lang="en-US" dirty="0" smtClean="0">
                <a:solidFill>
                  <a:srgbClr val="D9D9D9"/>
                </a:solidFill>
              </a:rPr>
              <a:t> project is used to "build" multiple deliverables (e.g. one for </a:t>
            </a:r>
            <a:r>
              <a:rPr lang="en-US" b="1" dirty="0" smtClean="0">
                <a:solidFill>
                  <a:srgbClr val="D9D9D9"/>
                </a:solidFill>
              </a:rPr>
              <a:t>RYO</a:t>
            </a:r>
            <a:r>
              <a:rPr lang="en-US" dirty="0" smtClean="0">
                <a:solidFill>
                  <a:srgbClr val="D9D9D9"/>
                </a:solidFill>
              </a:rPr>
              <a:t>, one for </a:t>
            </a:r>
            <a:r>
              <a:rPr lang="en-US" b="1" dirty="0" err="1" smtClean="0">
                <a:solidFill>
                  <a:srgbClr val="D9D9D9"/>
                </a:solidFill>
              </a:rPr>
              <a:t>Lattus</a:t>
            </a:r>
            <a:r>
              <a:rPr lang="en-US" b="1" dirty="0" smtClean="0">
                <a:solidFill>
                  <a:srgbClr val="D9D9D9"/>
                </a:solidFill>
              </a:rPr>
              <a:t> A10</a:t>
            </a:r>
            <a:r>
              <a:rPr lang="en-US" dirty="0" smtClean="0">
                <a:solidFill>
                  <a:srgbClr val="D9D9D9"/>
                </a:solidFill>
              </a:rPr>
              <a:t>, and one for the </a:t>
            </a:r>
            <a:r>
              <a:rPr lang="en-US" b="1" dirty="0" smtClean="0">
                <a:solidFill>
                  <a:srgbClr val="D9D9D9"/>
                </a:solidFill>
              </a:rPr>
              <a:t>M-series appliances</a:t>
            </a:r>
            <a:r>
              <a:rPr lang="en-US" dirty="0" smtClean="0">
                <a:solidFill>
                  <a:srgbClr val="D9D9D9"/>
                </a:solidFill>
              </a:rPr>
              <a:t>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05088" cy="6397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/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A10 Online Help Enhancements</a:t>
            </a:r>
            <a:endParaRPr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378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xfrm>
            <a:off x="225552" y="6618288"/>
            <a:ext cx="463550" cy="246062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22857D5-03C1-403B-96EF-4AF04B58D91B}" type="slidenum">
              <a:rPr smtClean="0">
                <a:ea typeface="ＭＳ Ｐゴシック" pitchFamily="34" charset="-128"/>
              </a:rPr>
              <a:pPr/>
              <a:t>26</a:t>
            </a:fld>
            <a:endParaRPr dirty="0" smtClean="0">
              <a:ea typeface="ＭＳ Ｐゴシック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Cross-functional Collaboration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Collaborative efforts between Engineering,  Info. Solutions, and SCM allowed the GUI developers to "link" to the respective Online Help deliverable prior to the ISO/build process</a:t>
            </a:r>
          </a:p>
          <a:p>
            <a:pPr lvl="1"/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The GUI developers enhanced/improved the </a:t>
            </a:r>
            <a:r>
              <a:rPr lang="en-US" dirty="0" err="1" smtClean="0">
                <a:solidFill>
                  <a:srgbClr val="D9D9D9"/>
                </a:solidFill>
              </a:rPr>
              <a:t>StorNext</a:t>
            </a:r>
            <a:r>
              <a:rPr lang="en-US" dirty="0" smtClean="0">
                <a:solidFill>
                  <a:srgbClr val="D9D9D9"/>
                </a:solidFill>
              </a:rPr>
              <a:t> software code to "link" to one of the respective Subversion directories above, depending on which type of system is being delivered</a:t>
            </a:r>
          </a:p>
          <a:p>
            <a:pPr lvl="1"/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This is an enhancement/improvement over the previous SCM ISO/build process</a:t>
            </a:r>
          </a:p>
          <a:p>
            <a:pPr lvl="1"/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Reduces the risk for errors that may occur post-build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05088" cy="6397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/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 A10 Online Help Enhancements</a:t>
            </a:r>
            <a:endParaRPr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60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/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Aniruddha Bhattacharya, GUI Engineer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Irvine, CA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Michael Lund, Software Configuration Management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Englewood, CO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Adam Manthei, Software Engineer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Mendota Heights, MN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Dana Nelson, Information Developer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Englewood, CO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Paal Olsen, GUI Engineer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Boston</a:t>
            </a:r>
            <a:r>
              <a:rPr lang="en-US" smtClean="0">
                <a:solidFill>
                  <a:schemeClr val="tx1"/>
                </a:solidFill>
              </a:rPr>
              <a:t>, MA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56537-C16B-4D5F-864F-5B2C7238AE9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Docs and Training</a:t>
            </a:r>
          </a:p>
          <a:p>
            <a:pPr lvl="1"/>
            <a:r>
              <a:rPr lang="en-US" dirty="0" smtClean="0"/>
              <a:t>Fedri Marrugo, Keith Lenehan, Steve Ino, Dave Goff, Matthew Howell</a:t>
            </a:r>
          </a:p>
          <a:p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Dave Mason, Jason Wyatt, Matthew Howell</a:t>
            </a:r>
          </a:p>
          <a:p>
            <a:r>
              <a:rPr lang="en-US" dirty="0" smtClean="0"/>
              <a:t>Edit/QA and Production</a:t>
            </a:r>
          </a:p>
          <a:p>
            <a:pPr lvl="1"/>
            <a:r>
              <a:rPr lang="en-US" dirty="0" smtClean="0"/>
              <a:t>Ed Winograd and Jason Wyatt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096A0-1686-4F35-951C-2A18A56D75B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pPr>
              <a:defRPr/>
            </a:pPr>
            <a:fld id="{937096A0-1686-4F35-951C-2A18A56D75B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dirty="0" err="1" smtClean="0"/>
              <a:t>StorNext</a:t>
            </a:r>
            <a:r>
              <a:rPr dirty="0" smtClean="0"/>
              <a:t> 4.6, 4.6.1, 4.7</a:t>
            </a:r>
            <a:endParaRPr dirty="0"/>
          </a:p>
        </p:txBody>
      </p:sp>
      <p:sp>
        <p:nvSpPr>
          <p:cNvPr id="29699" name="Title 5"/>
          <p:cNvSpPr>
            <a:spLocks noGrp="1"/>
          </p:cNvSpPr>
          <p:nvPr>
            <p:ph type="title"/>
          </p:nvPr>
        </p:nvSpPr>
        <p:spPr>
          <a:xfrm>
            <a:off x="874713" y="1066800"/>
            <a:ext cx="7772400" cy="639763"/>
          </a:xfrm>
        </p:spPr>
        <p:txBody>
          <a:bodyPr/>
          <a:lstStyle/>
          <a:p>
            <a:r>
              <a:rPr dirty="0" smtClean="0"/>
              <a:t>NEW AND UPDATED</a:t>
            </a:r>
          </a:p>
        </p:txBody>
      </p:sp>
      <p:pic>
        <p:nvPicPr>
          <p:cNvPr id="29700" name="Picture 34" descr="Z:\images\Software\StorNext\StorNext_moni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2455863"/>
            <a:ext cx="38512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Q.com Resources: Customer-facing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008788"/>
            <a:ext cx="8364538" cy="5029200"/>
          </a:xfrm>
        </p:spPr>
        <p:txBody>
          <a:bodyPr/>
          <a:lstStyle/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4</a:t>
            </a:fld>
            <a:endParaRPr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5886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237966">
            <a:off x="5317067" y="4995334"/>
            <a:ext cx="2878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Plus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StorNext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docs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 A10 Online Help and GUI Links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143000"/>
            <a:ext cx="8364538" cy="50292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Docs, Training, and Job Support is </a:t>
            </a: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integrated with the product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Lattus A10 Online Help and GUI links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5</a:t>
            </a:fld>
            <a:endParaRPr dirty="0" smtClean="0">
              <a:ea typeface="ＭＳ Ｐゴシック" pitchFamily="34" charset="-128"/>
            </a:endParaRPr>
          </a:p>
        </p:txBody>
      </p:sp>
      <p:pic>
        <p:nvPicPr>
          <p:cNvPr id="1026" name="Picture 3" descr="cid:image002.png@01CDF276.83EE55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015" y="2385732"/>
            <a:ext cx="376237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4" descr="cid:image003.png@01CDF276.83EE55F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226" y="4496921"/>
            <a:ext cx="386715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71247" y="2325875"/>
            <a:ext cx="32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E4448"/>
                </a:solidFill>
              </a:rPr>
              <a:t>Before: </a:t>
            </a:r>
            <a:r>
              <a:rPr lang="en-US" dirty="0" err="1" smtClean="0">
                <a:solidFill>
                  <a:srgbClr val="3E4448"/>
                </a:solidFill>
              </a:rPr>
              <a:t>StorNext</a:t>
            </a:r>
            <a:r>
              <a:rPr lang="en-US" dirty="0" smtClean="0">
                <a:solidFill>
                  <a:srgbClr val="3E4448"/>
                </a:solidFill>
              </a:rPr>
              <a:t> 4.3.x GUI</a:t>
            </a:r>
            <a:endParaRPr lang="en-US" dirty="0">
              <a:solidFill>
                <a:srgbClr val="3E444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6412" y="4424237"/>
            <a:ext cx="3195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E4448"/>
                </a:solidFill>
              </a:rPr>
              <a:t>After: </a:t>
            </a:r>
            <a:r>
              <a:rPr lang="en-US" dirty="0" err="1" smtClean="0">
                <a:solidFill>
                  <a:srgbClr val="3E4448"/>
                </a:solidFill>
              </a:rPr>
              <a:t>Lattus</a:t>
            </a:r>
            <a:r>
              <a:rPr lang="en-US" dirty="0" smtClean="0">
                <a:solidFill>
                  <a:srgbClr val="3E4448"/>
                </a:solidFill>
              </a:rPr>
              <a:t> GUI </a:t>
            </a:r>
            <a:br>
              <a:rPr lang="en-US" dirty="0" smtClean="0">
                <a:solidFill>
                  <a:srgbClr val="3E4448"/>
                </a:solidFill>
              </a:rPr>
            </a:br>
            <a:endParaRPr lang="en-US" dirty="0" smtClean="0">
              <a:solidFill>
                <a:srgbClr val="3E4448"/>
              </a:solidFill>
            </a:endParaRPr>
          </a:p>
          <a:p>
            <a:r>
              <a:rPr lang="en-US" dirty="0" smtClean="0">
                <a:solidFill>
                  <a:srgbClr val="3E4448"/>
                </a:solidFill>
              </a:rPr>
              <a:t>User is re-directed to the </a:t>
            </a:r>
            <a:r>
              <a:rPr lang="en-US" dirty="0" err="1" smtClean="0">
                <a:solidFill>
                  <a:srgbClr val="3E4448"/>
                </a:solidFill>
              </a:rPr>
              <a:t>Lattus</a:t>
            </a:r>
            <a:r>
              <a:rPr lang="en-US" dirty="0" smtClean="0">
                <a:solidFill>
                  <a:srgbClr val="3E4448"/>
                </a:solidFill>
              </a:rPr>
              <a:t> Object Storage page (</a:t>
            </a:r>
            <a:r>
              <a:rPr lang="en-US" b="1" dirty="0" smtClean="0">
                <a:solidFill>
                  <a:srgbClr val="3E4448"/>
                </a:solidFill>
              </a:rPr>
              <a:t>Documentation</a:t>
            </a:r>
            <a:r>
              <a:rPr lang="en-US" dirty="0" smtClean="0">
                <a:solidFill>
                  <a:srgbClr val="3E4448"/>
                </a:solidFill>
              </a:rPr>
              <a:t> tab and </a:t>
            </a:r>
            <a:r>
              <a:rPr lang="en-US" b="1" dirty="0" smtClean="0">
                <a:solidFill>
                  <a:srgbClr val="3E4448"/>
                </a:solidFill>
              </a:rPr>
              <a:t>Training</a:t>
            </a:r>
            <a:r>
              <a:rPr lang="en-US" dirty="0" smtClean="0">
                <a:solidFill>
                  <a:srgbClr val="3E4448"/>
                </a:solidFill>
              </a:rPr>
              <a:t> tab)</a:t>
            </a:r>
            <a:endParaRPr lang="en-US" dirty="0">
              <a:solidFill>
                <a:srgbClr val="3E444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A10 GUI Links Point to tabs on Q.com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008788"/>
            <a:ext cx="8364538" cy="5029200"/>
          </a:xfrm>
        </p:spPr>
        <p:txBody>
          <a:bodyPr/>
          <a:lstStyle/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6</a:t>
            </a:fld>
            <a:endParaRPr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5886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resources are available for 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Service and Service Partners: CSWeb</a:t>
            </a:r>
          </a:p>
          <a:p>
            <a:r>
              <a:rPr lang="en-US" dirty="0" smtClean="0"/>
              <a:t>Quantum Service: SCL, CSWeb, and Qwikipedia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7096A0-1686-4F35-951C-2A18A56D75B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 descr="SN_43_svcOnlineResources_a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374"/>
            <a:ext cx="9144000" cy="50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>
                <a:latin typeface="Arial" charset="0"/>
                <a:ea typeface="ＭＳ Ｐゴシック" pitchFamily="34" charset="-128"/>
                <a:cs typeface="Arial" charset="0"/>
              </a:rPr>
              <a:t>StorageCare</a:t>
            </a:r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 Learning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01625" y="1143000"/>
            <a:ext cx="8364538" cy="5029200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Overview (1-4548 online self-paced) </a:t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* Also available for customers on Q.com.</a:t>
            </a: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Hardware 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&amp; Network Architecture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(2-4552 online self-paced)</a:t>
            </a: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Installation Overview (2-4539 online self-paced)</a:t>
            </a:r>
          </a:p>
          <a:p>
            <a:r>
              <a:rPr lang="en-US" dirty="0" err="1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solidFill>
                  <a:srgbClr val="454E52"/>
                </a:solidFill>
                <a:latin typeface="Arial" charset="0"/>
                <a:ea typeface="ＭＳ Ｐゴシック" pitchFamily="34" charset="-128"/>
                <a:cs typeface="Arial" charset="0"/>
              </a:rPr>
              <a:t> Support Overview (2-4540 online self-paced)</a:t>
            </a:r>
          </a:p>
          <a:p>
            <a:pPr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StorNext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4.6.1 Service Update (2-4550 online self-paced)</a:t>
            </a:r>
          </a:p>
          <a:p>
            <a:pPr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Installation and Configuration (2-4541 classroom)</a:t>
            </a:r>
          </a:p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Support and Troubleshooting (2-4542 classroom)</a:t>
            </a:r>
          </a:p>
          <a:p>
            <a:pPr lvl="2">
              <a:buNone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>
              <a:buNone/>
            </a:pPr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endParaRPr lang="en-US" dirty="0" smtClean="0">
              <a:solidFill>
                <a:srgbClr val="00B05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8</a:t>
            </a:fld>
            <a:endParaRPr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CSWeb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Resources &gt;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Lattus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Page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804AF-AE68-440C-831B-9864568314CF}" type="slidenum">
              <a:rPr smtClean="0">
                <a:ea typeface="ＭＳ Ｐゴシック" pitchFamily="34" charset="-128"/>
              </a:rPr>
              <a:pPr/>
              <a:t>9</a:t>
            </a:fld>
            <a:endParaRPr dirty="0" smtClean="0">
              <a:ea typeface="ＭＳ Ｐゴシック" pitchFamily="34" charset="-128"/>
            </a:endParaRPr>
          </a:p>
        </p:txBody>
      </p:sp>
      <p:pic>
        <p:nvPicPr>
          <p:cNvPr id="3" name="Picture 2" descr="SN_47TOI_CSWeb_updat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9144000" cy="5886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9" y="5177118"/>
            <a:ext cx="3872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NEW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Will add a link from this page to the</a:t>
            </a:r>
            <a:br>
              <a:rPr lang="en-US" sz="1600" dirty="0" smtClean="0"/>
            </a:br>
            <a:r>
              <a:rPr lang="en-US" sz="1600" dirty="0" smtClean="0"/>
              <a:t>     </a:t>
            </a:r>
            <a:r>
              <a:rPr lang="en-US" sz="1600" dirty="0" err="1" smtClean="0"/>
              <a:t>StorNext</a:t>
            </a:r>
            <a:r>
              <a:rPr lang="en-US" sz="1600" dirty="0" smtClean="0"/>
              <a:t> docs and M660 docs.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Will add </a:t>
            </a:r>
            <a:r>
              <a:rPr lang="en-US" sz="1600" i="1" dirty="0" err="1" smtClean="0"/>
              <a:t>Lattus</a:t>
            </a:r>
            <a:r>
              <a:rPr lang="en-US" sz="1600" i="1" dirty="0" smtClean="0"/>
              <a:t> A10 Installation Guide.</a:t>
            </a:r>
            <a:endParaRPr lang="en-US" sz="1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637&quot;&gt;&lt;property id=&quot;20148&quot; value=&quot;5&quot;/&gt;&lt;property id=&quot;20300&quot; value=&quot;Slide 1&quot;/&gt;&lt;property id=&quot;20307&quot; value=&quot;376&quot;/&gt;&lt;/object&gt;&lt;object type=&quot;3&quot; unique_id=&quot;10638&quot;&gt;&lt;property id=&quot;20148&quot; value=&quot;5&quot;/&gt;&lt;property id=&quot;20300&quot; value=&quot;Slide 2 - &amp;quot;Acted on Consultant Feedback&amp;quot;&quot;/&gt;&lt;property id=&quot;20307&quot; value=&quot;382&quot;/&gt;&lt;/object&gt;&lt;object type=&quot;3&quot; unique_id=&quot;10639&quot;&gt;&lt;property id=&quot;20148&quot; value=&quot;5&quot;/&gt;&lt;property id=&quot;20300&quot; value=&quot;Slide 3 - &amp;quot;NEW AND UPDATED&amp;quot;&quot;/&gt;&lt;property id=&quot;20307&quot; value=&quot;397&quot;/&gt;&lt;/object&gt;&lt;object type=&quot;3&quot; unique_id=&quot;10640&quot;&gt;&lt;property id=&quot;20148&quot; value=&quot;5&quot;/&gt;&lt;property id=&quot;20300&quot; value=&quot;Slide 4 - &amp;quot;Q.com Resources: Customer-facing&amp;quot;&quot;/&gt;&lt;property id=&quot;20307&quot; value=&quot;398&quot;/&gt;&lt;/object&gt;&lt;object type=&quot;3&quot; unique_id=&quot;10641&quot;&gt;&lt;property id=&quot;20148&quot; value=&quot;5&quot;/&gt;&lt;property id=&quot;20300&quot; value=&quot;Slide 5 - &amp;quot;Lattus A10 Online Help and GUI Links&amp;quot;&quot;/&gt;&lt;property id=&quot;20307&quot; value=&quot;384&quot;/&gt;&lt;/object&gt;&lt;object type=&quot;3&quot; unique_id=&quot;10642&quot;&gt;&lt;property id=&quot;20148&quot; value=&quot;5&quot;/&gt;&lt;property id=&quot;20300&quot; value=&quot;Slide 6 - &amp;quot;A10 GUI Links Point to tabs on Q.com&amp;quot;&quot;/&gt;&lt;property id=&quot;20307&quot; value=&quot;404&quot;/&gt;&lt;/object&gt;&lt;object type=&quot;3&quot; unique_id=&quot;10643&quot;&gt;&lt;property id=&quot;20148&quot; value=&quot;5&quot;/&gt;&lt;property id=&quot;20300&quot; value=&quot;Slide 7 - &amp;quot;What resources are available for Service?&amp;quot;&quot;/&gt;&lt;property id=&quot;20307&quot; value=&quot;370&quot;/&gt;&lt;/object&gt;&lt;object type=&quot;3&quot; unique_id=&quot;10644&quot;&gt;&lt;property id=&quot;20148&quot; value=&quot;5&quot;/&gt;&lt;property id=&quot;20300&quot; value=&quot;Slide 8 - &amp;quot;StorageCare Learning&amp;quot;&quot;/&gt;&lt;property id=&quot;20307&quot; value=&quot;387&quot;/&gt;&lt;/object&gt;&lt;object type=&quot;3&quot; unique_id=&quot;10645&quot;&gt;&lt;property id=&quot;20148&quot; value=&quot;5&quot;/&gt;&lt;property id=&quot;20300&quot; value=&quot;Slide 9 - &amp;quot;CSWeb Resources &amp;gt; Lattus Page&amp;quot;&quot;/&gt;&lt;property id=&quot;20307&quot; value=&quot;399&quot;/&gt;&lt;/object&gt;&lt;object type=&quot;3&quot; unique_id=&quot;10646&quot;&gt;&lt;property id=&quot;20148&quot; value=&quot;5&quot;/&gt;&lt;property id=&quot;20300&quot; value=&quot;Slide 10 - &amp;quot;Qwikipedia Resources: Quantum Service Only&amp;quot;&quot;/&gt;&lt;property id=&quot;20307&quot; value=&quot;400&quot;/&gt;&lt;/object&gt;&lt;object type=&quot;3&quot; unique_id=&quot;10647&quot;&gt;&lt;property id=&quot;20148&quot; value=&quot;5&quot;/&gt;&lt;property id=&quot;20300&quot; value=&quot;Slide 11 - &amp;quot;IMPROVEMENTS&amp;quot;&quot;/&gt;&lt;property id=&quot;20307&quot; value=&quot;395&quot;/&gt;&lt;/object&gt;&lt;object type=&quot;3&quot; unique_id=&quot;10648&quot;&gt;&lt;property id=&quot;20148&quot; value=&quot;5&quot;/&gt;&lt;property id=&quot;20300&quot; value=&quot;Slide 12 - &amp;quot;Lattus Installation Guide&amp;quot;&quot;/&gt;&lt;property id=&quot;20307&quot; value=&quot;405&quot;/&gt;&lt;/object&gt;&lt;object type=&quot;3&quot; unique_id=&quot;10649&quot;&gt;&lt;property id=&quot;20148&quot; value=&quot;5&quot;/&gt;&lt;property id=&quot;20300&quot; value=&quot;Slide 13 - &amp;quot;M660 Docs Include StorNext Content&amp;quot;&quot;/&gt;&lt;property id=&quot;20307&quot; value=&quot;403&quot;/&gt;&lt;/object&gt;&lt;object type=&quot;3&quot; unique_id=&quot;10650&quot;&gt;&lt;property id=&quot;20148&quot; value=&quot;5&quot;/&gt;&lt;property id=&quot;20300&quot; value=&quot;Slide 19 - &amp;quot;Online Help is Single-sourced&amp;quot;&quot;/&gt;&lt;property id=&quot;20307&quot; value=&quot;406&quot;/&gt;&lt;/object&gt;&lt;object type=&quot;3&quot; unique_id=&quot;10651&quot;&gt;&lt;property id=&quot;20148&quot; value=&quot;5&quot;/&gt;&lt;property id=&quot;20300&quot; value=&quot;Slide 28 - &amp;quot;Contributing Team Members&amp;quot;&quot;/&gt;&lt;property id=&quot;20307&quot; value=&quot;401&quot;/&gt;&lt;/object&gt;&lt;object type=&quot;3&quot; unique_id=&quot;10652&quot;&gt;&lt;property id=&quot;20148&quot; value=&quot;5&quot;/&gt;&lt;property id=&quot;20300&quot; value=&quot;Slide 29&quot;/&gt;&lt;property id=&quot;20307&quot; value=&quot;379&quot;/&gt;&lt;/object&gt;&lt;object type=&quot;3&quot; unique_id=&quot;10857&quot;&gt;&lt;property id=&quot;20148&quot; value=&quot;5&quot;/&gt;&lt;property id=&quot;20300&quot; value=&quot;Slide 20 - &amp;quot;StorNext / Lattus A10 Online Help Enhancements&amp;quot;&quot;/&gt;&lt;property id=&quot;20307&quot; value=&quot;407&quot;/&gt;&lt;/object&gt;&lt;object type=&quot;3&quot; unique_id=&quot;10858&quot;&gt;&lt;property id=&quot;20148&quot; value=&quot;5&quot;/&gt;&lt;property id=&quot;20300&quot; value=&quot;Slide 21 - &amp;quot;StorNext / Lattus A10 Online Help Enhancements&amp;quot;&quot;/&gt;&lt;property id=&quot;20307&quot; value=&quot;408&quot;/&gt;&lt;/object&gt;&lt;object type=&quot;3&quot; unique_id=&quot;10859&quot;&gt;&lt;property id=&quot;20148&quot; value=&quot;5&quot;/&gt;&lt;property id=&quot;20300&quot; value=&quot;Slide 23 - &amp;quot;StorNext / Lattus A10 Online Help Enhancements&amp;quot;&quot;/&gt;&lt;property id=&quot;20307&quot; value=&quot;409&quot;/&gt;&lt;/object&gt;&lt;object type=&quot;3&quot; unique_id=&quot;10860&quot;&gt;&lt;property id=&quot;20148&quot; value=&quot;5&quot;/&gt;&lt;property id=&quot;20300&quot; value=&quot;Slide 24 - &amp;quot;StorNext / Lattus A10 Online Help Enhancements&amp;quot;&quot;/&gt;&lt;property id=&quot;20307&quot; value=&quot;410&quot;/&gt;&lt;/object&gt;&lt;object type=&quot;3&quot; unique_id=&quot;10861&quot;&gt;&lt;property id=&quot;20148&quot; value=&quot;5&quot;/&gt;&lt;property id=&quot;20300&quot; value=&quot;Slide 25 - &amp;quot;StorNext / Lattus A10 Online Help Enhancements&amp;quot;&quot;/&gt;&lt;property id=&quot;20307&quot; value=&quot;411&quot;/&gt;&lt;/object&gt;&lt;object type=&quot;3&quot; unique_id=&quot;10862&quot;&gt;&lt;property id=&quot;20148&quot; value=&quot;5&quot;/&gt;&lt;property id=&quot;20300&quot; value=&quot;Slide 26 - &amp;quot;StorNext / Lattus A10 Online Help Enhancements&amp;quot;&quot;/&gt;&lt;property id=&quot;20307&quot; value=&quot;412&quot;/&gt;&lt;/object&gt;&lt;object type=&quot;3&quot; unique_id=&quot;10863&quot;&gt;&lt;property id=&quot;20148&quot; value=&quot;5&quot;/&gt;&lt;property id=&quot;20300&quot; value=&quot;Slide 27 - &amp;quot;Acknowledgements / Contacts&amp;quot;&quot;/&gt;&lt;property id=&quot;20307&quot; value=&quot;413&quot;/&gt;&lt;/object&gt;&lt;object type=&quot;3&quot; unique_id=&quot;10939&quot;&gt;&lt;property id=&quot;20148&quot; value=&quot;5&quot;/&gt;&lt;property id=&quot;20300&quot; value=&quot;Slide 22 - &amp;quot;StorNext / Lattus A10 Online Help Enhancements&amp;quot;&quot;/&gt;&lt;property id=&quot;20307&quot; value=&quot;414&quot;/&gt;&lt;/object&gt;&lt;object type=&quot;3&quot; unique_id=&quot;11392&quot;&gt;&lt;property id=&quot;20148&quot; value=&quot;5&quot;/&gt;&lt;property id=&quot;20300&quot; value=&quot;Slide 14 - &amp;quot;StorNext Document Enhancements: (Example1)&amp;quot;&quot;/&gt;&lt;property id=&quot;20307&quot; value=&quot;417&quot;/&gt;&lt;/object&gt;&lt;object type=&quot;3&quot; unique_id=&quot;11393&quot;&gt;&lt;property id=&quot;20148&quot; value=&quot;5&quot;/&gt;&lt;property id=&quot;20300&quot; value=&quot;Slide 15 - &amp;quot;StorNext Document Enhancements: (Example1)&amp;quot;&quot;/&gt;&lt;property id=&quot;20307&quot; value=&quot;420&quot;/&gt;&lt;/object&gt;&lt;object type=&quot;3&quot; unique_id=&quot;11394&quot;&gt;&lt;property id=&quot;20148&quot; value=&quot;5&quot;/&gt;&lt;property id=&quot;20300&quot; value=&quot;Slide 16 - &amp;quot;StorNext Document Enhancements: (Example2)&amp;quot;&quot;/&gt;&lt;property id=&quot;20307&quot; value=&quot;416&quot;/&gt;&lt;/object&gt;&lt;object type=&quot;3&quot; unique_id=&quot;11395&quot;&gt;&lt;property id=&quot;20148&quot; value=&quot;5&quot;/&gt;&lt;property id=&quot;20300&quot; value=&quot;Slide 17 - &amp;quot;StorNext Document Enhancements: (Example2)&amp;quot;&quot;/&gt;&lt;property id=&quot;20307&quot; value=&quot;418&quot;/&gt;&lt;/object&gt;&lt;object type=&quot;3&quot; unique_id=&quot;11396&quot;&gt;&lt;property id=&quot;20148&quot; value=&quot;5&quot;/&gt;&lt;property id=&quot;20300&quot; value=&quot;Slide 18 - &amp;quot;StorNext Document Enhancements: (Example2)&amp;quot;&quot;/&gt;&lt;property id=&quot;20307&quot; value=&quot;4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Certainty Master Templat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900</Words>
  <Application>Microsoft Office PowerPoint</Application>
  <PresentationFormat>On-screen Show (4:3)</PresentationFormat>
  <Paragraphs>213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Quantum Certainty Master Template</vt:lpstr>
      <vt:lpstr>Slide 1</vt:lpstr>
      <vt:lpstr>Acted on Consultant Feedback</vt:lpstr>
      <vt:lpstr>NEW AND UPDATED</vt:lpstr>
      <vt:lpstr>Q.com Resources: Customer-facing</vt:lpstr>
      <vt:lpstr>Lattus A10 Online Help and GUI Links</vt:lpstr>
      <vt:lpstr>A10 GUI Links Point to tabs on Q.com</vt:lpstr>
      <vt:lpstr>What resources are available for Service?</vt:lpstr>
      <vt:lpstr>StorageCare Learning</vt:lpstr>
      <vt:lpstr>CSWeb Resources &gt; Lattus Page</vt:lpstr>
      <vt:lpstr>Qwikipedia Resources: Quantum Service Only</vt:lpstr>
      <vt:lpstr>IMPROVEMENTS</vt:lpstr>
      <vt:lpstr>Lattus Installation Guide</vt:lpstr>
      <vt:lpstr>M660 Docs Include StorNext Content</vt:lpstr>
      <vt:lpstr>StorNext Document Enhancements: (Example1)</vt:lpstr>
      <vt:lpstr>StorNext Document Enhancements: (Example1)</vt:lpstr>
      <vt:lpstr>StorNext Document Enhancements: (Example2)</vt:lpstr>
      <vt:lpstr>StorNext Document Enhancements: (Example2)</vt:lpstr>
      <vt:lpstr>StorNext Document Enhancements: (Example2)</vt:lpstr>
      <vt:lpstr>Online Help is Single-sourced</vt:lpstr>
      <vt:lpstr>StorNext / Lattus A10 Online Help Enhancements</vt:lpstr>
      <vt:lpstr>StorNext / Lattus A10 Online Help Enhancements</vt:lpstr>
      <vt:lpstr>StorNext / Lattus A10 Online Help Enhancements</vt:lpstr>
      <vt:lpstr>StorNext / Lattus A10 Online Help Enhancements</vt:lpstr>
      <vt:lpstr>StorNext / Lattus A10 Online Help Enhancements</vt:lpstr>
      <vt:lpstr>StorNext / Lattus A10 Online Help Enhancements</vt:lpstr>
      <vt:lpstr>StorNext / Lattus A10 Online Help Enhancements</vt:lpstr>
      <vt:lpstr>Acknowledgements / Contacts</vt:lpstr>
      <vt:lpstr>Contributing Team Members</vt:lpstr>
      <vt:lpstr>Slide 29</vt:lpstr>
    </vt:vector>
  </TitlesOfParts>
  <Company>Quantum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4:3</dc:title>
  <dc:subject>Master Template</dc:subject>
  <dc:creator>Isaac Alves</dc:creator>
  <cp:keywords>Powerpoint, template, Certainty, Certain, Quantum</cp:keywords>
  <dc:description>Any issues or problems please contact Quantum's creative services at: 
isaac.alves@quantum.com
All feedback or comments are welcome.</dc:description>
  <cp:lastModifiedBy>ctaylor</cp:lastModifiedBy>
  <cp:revision>198</cp:revision>
  <cp:lastPrinted>2012-04-03T01:06:05Z</cp:lastPrinted>
  <dcterms:created xsi:type="dcterms:W3CDTF">2012-04-25T19:28:42Z</dcterms:created>
  <dcterms:modified xsi:type="dcterms:W3CDTF">2013-07-17T14:42:13Z</dcterms:modified>
  <cp:category>Template</cp:category>
  <cp:contentStatus>RELEASED</cp:contentStatus>
</cp:coreProperties>
</file>