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57" r:id="rId2"/>
    <p:sldId id="258" r:id="rId3"/>
    <p:sldId id="259" r:id="rId4"/>
    <p:sldId id="260" r:id="rId5"/>
    <p:sldId id="263" r:id="rId6"/>
    <p:sldId id="261" r:id="rId7"/>
    <p:sldId id="262" r:id="rId8"/>
    <p:sldId id="264" r:id="rId9"/>
    <p:sldId id="265" r:id="rId10"/>
    <p:sldId id="266" r:id="rId11"/>
    <p:sldId id="267" r:id="rId12"/>
    <p:sldId id="281" r:id="rId13"/>
    <p:sldId id="282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701" autoAdjust="0"/>
  </p:normalViewPr>
  <p:slideViewPr>
    <p:cSldViewPr>
      <p:cViewPr varScale="1">
        <p:scale>
          <a:sx n="135" d="100"/>
          <a:sy n="135" d="100"/>
        </p:scale>
        <p:origin x="-9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2" d="100"/>
          <a:sy n="102" d="100"/>
        </p:scale>
        <p:origin x="-3510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70D5B-BDD7-4DFA-9091-9F17F413A7F1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4269E1-4A1F-417E-A538-E27EC3AE4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175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10EEA-0553-407F-A463-C469A24536ED}" type="datetimeFigureOut">
              <a:rPr lang="en-US" smtClean="0"/>
              <a:t>7/16/2013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E46A8-E3B8-4BFF-9714-ACF77DCAED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903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Add other products before deck.</a:t>
            </a:r>
          </a:p>
          <a:p>
            <a:endParaRPr lang="en-US" dirty="0" smtClean="0"/>
          </a:p>
          <a:p>
            <a:r>
              <a:rPr lang="en-US" dirty="0" smtClean="0"/>
              <a:t>GEO</a:t>
            </a:r>
            <a:r>
              <a:rPr lang="en-US" baseline="0" dirty="0" smtClean="0"/>
              <a:t> </a:t>
            </a:r>
            <a:r>
              <a:rPr lang="en-US" i="1" baseline="0" dirty="0" smtClean="0"/>
              <a:t>iNt as announcement time for Lattus</a:t>
            </a:r>
            <a:endParaRPr lang="en-US" i="1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black"/>
                </a:solidFill>
              </a:rPr>
              <a:t>© 2010 Quantum Corporation. Company Confidential. Forward-looking information is based upon multiple assumptions and uncertainties, does not necessarily represent the company</a:t>
            </a:r>
            <a:r>
              <a:rPr lang="ja-JP" altLang="en-US" smtClean="0">
                <a:solidFill>
                  <a:prstClr val="black"/>
                </a:solidFill>
              </a:rPr>
              <a:t>’</a:t>
            </a:r>
            <a:r>
              <a:rPr lang="en-US" altLang="ja-JP" dirty="0" smtClean="0">
                <a:solidFill>
                  <a:prstClr val="black"/>
                </a:solidFill>
              </a:rPr>
              <a:t>s outlook and is for planning purposes only.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159D70-9884-49B5-869B-5FD0CDE5E35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E46A8-E3B8-4BFF-9714-ACF77DCAED38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898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196975"/>
            <a:ext cx="6229350" cy="443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4" descr="QTM_Logo_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763" y="288925"/>
            <a:ext cx="14160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1981200" y="3048000"/>
            <a:ext cx="2359152" cy="1073150"/>
          </a:xfr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lang="en-US" sz="1600" b="1" i="0" kern="1200" dirty="0" smtClean="0">
                <a:solidFill>
                  <a:srgbClr val="B9CDE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981200" y="6248400"/>
            <a:ext cx="1582484" cy="215444"/>
          </a:xfr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buNone/>
              <a:def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5"/>
          </p:nvPr>
        </p:nvSpPr>
        <p:spPr>
          <a:xfrm>
            <a:off x="1981200" y="4114800"/>
            <a:ext cx="2377735" cy="584775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buNone/>
              <a:def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"/>
          </p:nvPr>
        </p:nvSpPr>
        <p:spPr>
          <a:xfrm>
            <a:off x="1981200" y="593725"/>
            <a:ext cx="2816352" cy="2530475"/>
          </a:xfrm>
          <a:noFill/>
          <a:ln w="9525">
            <a:noFill/>
            <a:miter lim="800000"/>
            <a:headEnd/>
            <a:tailEnd/>
          </a:ln>
        </p:spPr>
        <p:txBody>
          <a:bodyPr rtlCol="0" anchor="b">
            <a:normAutofit/>
          </a:bodyPr>
          <a:lstStyle>
            <a:lvl1pPr marL="0" indent="0">
              <a:buNone/>
              <a:defRPr kumimoji="0" lang="en-US" sz="3200" b="1" i="0" u="none" strike="noStrike" kern="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1823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58087"/>
              </a:gs>
              <a:gs pos="50000">
                <a:srgbClr val="454E52"/>
              </a:gs>
              <a:gs pos="59000">
                <a:srgbClr val="3E4448"/>
              </a:gs>
              <a:gs pos="100000">
                <a:srgbClr val="171A1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58087"/>
              </a:gs>
              <a:gs pos="50000">
                <a:srgbClr val="454E52"/>
              </a:gs>
              <a:gs pos="59000">
                <a:srgbClr val="3E4448"/>
              </a:gs>
              <a:gs pos="100000">
                <a:srgbClr val="171A1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727D8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689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 Certain Closer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950" y="1589088"/>
            <a:ext cx="4791075" cy="341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F:\My Box Files\Powerpoint\Quantum Certainty Master\Assets\be_certain-whit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50" y="3095625"/>
            <a:ext cx="2138363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17"/>
          <p:cNvSpPr txBox="1">
            <a:spLocks noChangeArrowheads="1"/>
          </p:cNvSpPr>
          <p:nvPr/>
        </p:nvSpPr>
        <p:spPr bwMode="auto">
          <a:xfrm>
            <a:off x="885825" y="6300788"/>
            <a:ext cx="73104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FFFFFF"/>
                </a:solidFill>
                <a:cs typeface="Arial" pitchFamily="34" charset="0"/>
              </a:rPr>
              <a:t>© 2012 Quantum Corporation. Company Confidential. Forward-looking information is based upon multiple assumptions and uncertainties,</a:t>
            </a:r>
            <a:br>
              <a:rPr lang="en-US" sz="800" dirty="0">
                <a:solidFill>
                  <a:srgbClr val="FFFFFF"/>
                </a:solidFill>
                <a:cs typeface="Arial" pitchFamily="34" charset="0"/>
              </a:rPr>
            </a:br>
            <a:r>
              <a:rPr lang="en-US" sz="800" dirty="0">
                <a:solidFill>
                  <a:srgbClr val="FFFFFF"/>
                </a:solidFill>
                <a:cs typeface="Arial" pitchFamily="34" charset="0"/>
              </a:rPr>
              <a:t>does not necessarily represent the company’s outlook and is for planning purposes only.</a:t>
            </a:r>
          </a:p>
        </p:txBody>
      </p:sp>
    </p:spTree>
    <p:extLst>
      <p:ext uri="{BB962C8B-B14F-4D97-AF65-F5344CB8AC3E}">
        <p14:creationId xmlns:p14="http://schemas.microsoft.com/office/powerpoint/2010/main" val="2490866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 Certain Closer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363" y="1589088"/>
            <a:ext cx="4792662" cy="341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F:\My Box Files\Powerpoint\Quantum Certainty Master\Assets\be_certain-ltblu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7100" y="3100388"/>
            <a:ext cx="2143125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17"/>
          <p:cNvSpPr txBox="1">
            <a:spLocks noChangeArrowheads="1"/>
          </p:cNvSpPr>
          <p:nvPr/>
        </p:nvSpPr>
        <p:spPr bwMode="auto">
          <a:xfrm>
            <a:off x="885825" y="6300788"/>
            <a:ext cx="73104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800" dirty="0">
                <a:solidFill>
                  <a:srgbClr val="00B0F0"/>
                </a:solidFill>
                <a:cs typeface="Arial" pitchFamily="34" charset="0"/>
              </a:rPr>
              <a:t>© 2012 Quantum Corporation. Company Confidential. Forward-looking information is based upon multiple assumptions and uncertainties,</a:t>
            </a:r>
            <a:br>
              <a:rPr lang="en-US" sz="800" dirty="0">
                <a:solidFill>
                  <a:srgbClr val="00B0F0"/>
                </a:solidFill>
                <a:cs typeface="Arial" pitchFamily="34" charset="0"/>
              </a:rPr>
            </a:br>
            <a:r>
              <a:rPr lang="en-US" sz="800" dirty="0">
                <a:solidFill>
                  <a:srgbClr val="00B0F0"/>
                </a:solidFill>
                <a:cs typeface="Arial" pitchFamily="34" charset="0"/>
              </a:rPr>
              <a:t>does not necessarily represent the company’s outlook and is for planning purposes only.</a:t>
            </a:r>
          </a:p>
        </p:txBody>
      </p:sp>
    </p:spTree>
    <p:extLst>
      <p:ext uri="{BB962C8B-B14F-4D97-AF65-F5344CB8AC3E}">
        <p14:creationId xmlns:p14="http://schemas.microsoft.com/office/powerpoint/2010/main" val="1474929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7" name="Picture 8" descr="Photo-FP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588" y="1820863"/>
            <a:ext cx="3295650" cy="298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4" descr="QTM_Logo_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763" y="288925"/>
            <a:ext cx="14160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050" y="1582738"/>
            <a:ext cx="4789488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Placeholder 20"/>
          <p:cNvSpPr>
            <a:spLocks noGrp="1"/>
          </p:cNvSpPr>
          <p:nvPr>
            <p:ph type="body" sz="quarter" idx="15"/>
          </p:nvPr>
        </p:nvSpPr>
        <p:spPr>
          <a:xfrm>
            <a:off x="5064125" y="4114800"/>
            <a:ext cx="3138842" cy="33855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buNone/>
              <a:def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"/>
          </p:nvPr>
        </p:nvSpPr>
        <p:spPr>
          <a:xfrm>
            <a:off x="5029199" y="593725"/>
            <a:ext cx="3539067" cy="2530475"/>
          </a:xfrm>
          <a:noFill/>
          <a:ln w="9525">
            <a:noFill/>
            <a:miter lim="800000"/>
            <a:headEnd/>
            <a:tailEnd/>
          </a:ln>
        </p:spPr>
        <p:txBody>
          <a:bodyPr rtlCol="0" anchor="b">
            <a:normAutofit/>
          </a:bodyPr>
          <a:lstStyle>
            <a:lvl1pPr marL="0" indent="0">
              <a:buNone/>
              <a:defRPr kumimoji="0" lang="en-US" sz="3200" b="1" i="0" u="none" strike="noStrike" kern="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5029200" y="3048000"/>
            <a:ext cx="3403600" cy="914400"/>
          </a:xfrm>
        </p:spPr>
        <p:txBody>
          <a:bodyPr>
            <a:noAutofit/>
          </a:bodyPr>
          <a:lstStyle>
            <a:lvl1pPr marL="0" indent="0">
              <a:buNone/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419494" y="6248400"/>
            <a:ext cx="1582484" cy="215444"/>
          </a:xfr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buNone/>
              <a:def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646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EB6C1-2CDD-43B2-B568-F227A260DC84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596711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FD9F6"/>
              </a:gs>
              <a:gs pos="50000">
                <a:srgbClr val="3CBBE4"/>
              </a:gs>
              <a:gs pos="50000">
                <a:srgbClr val="00A1D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FD9F6"/>
              </a:gs>
              <a:gs pos="50000">
                <a:srgbClr val="3CBBE4"/>
              </a:gs>
              <a:gs pos="50000">
                <a:srgbClr val="00A1D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None/>
              <a:defRPr lang="en-US" sz="1600" b="1" kern="1200" dirty="0" smtClean="0">
                <a:solidFill>
                  <a:srgbClr val="7DD8F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761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FDB9C"/>
              </a:gs>
              <a:gs pos="50000">
                <a:srgbClr val="9CC26D"/>
              </a:gs>
              <a:gs pos="50000">
                <a:srgbClr val="79A83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FDB9C"/>
              </a:gs>
              <a:gs pos="50000">
                <a:srgbClr val="9CC26D"/>
              </a:gs>
              <a:gs pos="50000">
                <a:srgbClr val="79A83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BED99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142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F92"/>
              </a:gs>
              <a:gs pos="50000">
                <a:srgbClr val="FFC948"/>
              </a:gs>
              <a:gs pos="50000">
                <a:srgbClr val="FFB70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F92"/>
              </a:gs>
              <a:gs pos="50000">
                <a:srgbClr val="FFC948"/>
              </a:gs>
              <a:gs pos="50000">
                <a:srgbClr val="FFB70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None/>
              <a:defRPr lang="en-US" sz="1600" b="1" kern="1200" dirty="0" smtClean="0">
                <a:solidFill>
                  <a:srgbClr val="FFDC9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19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G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1C894"/>
              </a:gs>
              <a:gs pos="50000">
                <a:srgbClr val="E9AE64"/>
              </a:gs>
              <a:gs pos="50000">
                <a:srgbClr val="E2953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1C894"/>
              </a:gs>
              <a:gs pos="50000">
                <a:srgbClr val="E9AE64"/>
              </a:gs>
              <a:gs pos="50000">
                <a:srgbClr val="E2953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F0C59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316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9B4D3"/>
              </a:gs>
              <a:gs pos="50000">
                <a:srgbClr val="F378B3"/>
              </a:gs>
              <a:gs pos="50000">
                <a:srgbClr val="EF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9B4D3"/>
              </a:gs>
              <a:gs pos="50000">
                <a:srgbClr val="F378B3"/>
              </a:gs>
              <a:gs pos="50000">
                <a:srgbClr val="EF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F6B2D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120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Vio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88ABD"/>
              </a:gs>
              <a:gs pos="50000">
                <a:srgbClr val="9163A8"/>
              </a:gs>
              <a:gs pos="50000">
                <a:srgbClr val="6B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88ABD"/>
              </a:gs>
              <a:gs pos="50000">
                <a:srgbClr val="9163A8"/>
              </a:gs>
              <a:gs pos="50000">
                <a:srgbClr val="6B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B589B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104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E8EEF1"/>
              </a:gs>
              <a:gs pos="25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gradFill>
            <a:gsLst>
              <a:gs pos="0">
                <a:srgbClr val="E3E9EF"/>
              </a:gs>
              <a:gs pos="50000">
                <a:srgbClr val="F0F3F7"/>
              </a:gs>
              <a:gs pos="100000">
                <a:srgbClr val="FDFEFF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28600" y="228600"/>
            <a:ext cx="77724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1625" y="1143000"/>
            <a:ext cx="75438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618288"/>
            <a:ext cx="4635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1000" kern="1200">
                <a:solidFill>
                  <a:srgbClr val="0DB6EC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D56CA4A3-277E-467B-BCE1-68C971AB6C00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1031" name="Slide Number Placeholder 4"/>
          <p:cNvSpPr txBox="1">
            <a:spLocks/>
          </p:cNvSpPr>
          <p:nvPr/>
        </p:nvSpPr>
        <p:spPr bwMode="auto">
          <a:xfrm>
            <a:off x="576263" y="6616700"/>
            <a:ext cx="45720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A3A3A3"/>
                </a:solidFill>
                <a:cs typeface="Arial" pitchFamily="34" charset="0"/>
              </a:rPr>
              <a:t>Quantum Confidential</a:t>
            </a:r>
          </a:p>
        </p:txBody>
      </p:sp>
      <p:sp>
        <p:nvSpPr>
          <p:cNvPr id="1032" name="Rectangle 7"/>
          <p:cNvSpPr>
            <a:spLocks noGrp="1" noChangeArrowheads="1"/>
          </p:cNvSpPr>
          <p:nvPr/>
        </p:nvSpPr>
        <p:spPr bwMode="auto">
          <a:xfrm>
            <a:off x="455613" y="6605588"/>
            <a:ext cx="1714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srgbClr val="A3A3A3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|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81000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034" name="Picture 12" descr="Logo_lockup_042012.pn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263" y="6173788"/>
            <a:ext cx="1354137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7723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3200" kern="1200" dirty="0">
          <a:solidFill>
            <a:srgbClr val="0076BB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SzPct val="75000"/>
        <a:buFont typeface="Wingdings" pitchFamily="2" charset="2"/>
        <a:buChar char="§"/>
        <a:defRPr lang="en-US" sz="24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pitchFamily="34" charset="0"/>
        <a:buChar char="–"/>
        <a:defRPr lang="en-US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pitchFamily="34" charset="0"/>
        <a:buChar char="–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2134266" y="2713381"/>
            <a:ext cx="5836915" cy="777727"/>
          </a:xfrm>
        </p:spPr>
        <p:txBody>
          <a:bodyPr>
            <a:noAutofit/>
          </a:bodyPr>
          <a:lstStyle/>
          <a:p>
            <a:pPr>
              <a:buFont typeface="Wingdings" charset="2"/>
              <a:buNone/>
              <a:defRPr/>
            </a:pPr>
            <a:r>
              <a:rPr lang="en-US" sz="3600" dirty="0" smtClean="0"/>
              <a:t>StorNExt 4.6 / 4.7 TOI</a:t>
            </a:r>
          </a:p>
          <a:p>
            <a:pPr>
              <a:buFont typeface="Wingdings" charset="2"/>
              <a:buNone/>
              <a:defRPr/>
            </a:pPr>
            <a:r>
              <a:rPr lang="en-US" sz="2000" dirty="0" smtClean="0"/>
              <a:t>GUI Wide area storage cONFIGURATION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2128" y="3808908"/>
            <a:ext cx="1326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Paal Olsen</a:t>
            </a:r>
            <a:endParaRPr lang="en-US" dirty="0">
              <a:solidFill>
                <a:prstClr val="black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July 2013</a:t>
            </a:r>
          </a:p>
        </p:txBody>
      </p:sp>
    </p:spTree>
    <p:extLst>
      <p:ext uri="{BB962C8B-B14F-4D97-AF65-F5344CB8AC3E}">
        <p14:creationId xmlns:p14="http://schemas.microsoft.com/office/powerpoint/2010/main" val="113444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153400" cy="639763"/>
          </a:xfrm>
        </p:spPr>
        <p:txBody>
          <a:bodyPr/>
          <a:lstStyle/>
          <a:p>
            <a:r>
              <a:rPr lang="en-US" dirty="0" smtClean="0"/>
              <a:t>Lattus-M Storage Destination &gt; New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8891F-0AB6-441A-AF8E-D39276169755}" type="slidenum">
              <a:rPr smtClean="0"/>
              <a:pPr>
                <a:defRPr/>
              </a:pPr>
              <a:t>10</a:t>
            </a:fld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4" y="990600"/>
            <a:ext cx="8385176" cy="5181600"/>
          </a:xfrm>
        </p:spPr>
        <p:txBody>
          <a:bodyPr/>
          <a:lstStyle/>
          <a:p>
            <a:r>
              <a:rPr lang="en-US" dirty="0" smtClean="0"/>
              <a:t>Adding a new Namespace</a:t>
            </a:r>
          </a:p>
          <a:p>
            <a:pPr lvl="1"/>
            <a:r>
              <a:rPr lang="en-US" dirty="0"/>
              <a:t>Click ‘Add’ to insert new Namespace row</a:t>
            </a:r>
          </a:p>
          <a:p>
            <a:pPr lvl="1"/>
            <a:r>
              <a:rPr lang="en-US" dirty="0" smtClean="0"/>
              <a:t>Namespace </a:t>
            </a:r>
            <a:r>
              <a:rPr lang="en-US" dirty="0"/>
              <a:t>Selection: Scan or </a:t>
            </a:r>
            <a:r>
              <a:rPr lang="en-US" dirty="0" smtClean="0"/>
              <a:t>Manual</a:t>
            </a:r>
          </a:p>
          <a:p>
            <a:pPr lvl="2"/>
            <a:r>
              <a:rPr lang="en-US" dirty="0"/>
              <a:t>Scan: GUI will query the controllers and create </a:t>
            </a:r>
            <a:r>
              <a:rPr lang="en-US" dirty="0" smtClean="0"/>
              <a:t>drop-down list</a:t>
            </a:r>
          </a:p>
          <a:p>
            <a:pPr lvl="2"/>
            <a:r>
              <a:rPr lang="en-US" dirty="0"/>
              <a:t>Manual: Users manually type in </a:t>
            </a:r>
            <a:r>
              <a:rPr lang="en-US" dirty="0" err="1" smtClean="0"/>
              <a:t>Amplidata</a:t>
            </a:r>
            <a:r>
              <a:rPr lang="en-US" dirty="0" smtClean="0"/>
              <a:t> Namespace</a:t>
            </a:r>
            <a:endParaRPr lang="en-US" dirty="0"/>
          </a:p>
          <a:p>
            <a:pPr lvl="1"/>
            <a:r>
              <a:rPr lang="en-US" dirty="0" smtClean="0"/>
              <a:t>Enter the SN Media ID for the selected </a:t>
            </a:r>
            <a:r>
              <a:rPr lang="en-US" dirty="0" err="1" smtClean="0"/>
              <a:t>Amplidata</a:t>
            </a:r>
            <a:r>
              <a:rPr lang="en-US" dirty="0" smtClean="0"/>
              <a:t> Namespace</a:t>
            </a:r>
          </a:p>
          <a:p>
            <a:pPr lvl="1"/>
            <a:r>
              <a:rPr lang="en-US" dirty="0" smtClean="0"/>
              <a:t>Enable/Disable/Override Authentication</a:t>
            </a:r>
          </a:p>
          <a:p>
            <a:pPr lvl="1"/>
            <a:r>
              <a:rPr lang="en-US" dirty="0" smtClean="0"/>
              <a:t>Select Copy Number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76" y="3810000"/>
            <a:ext cx="9090524" cy="2286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23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153400" cy="639763"/>
          </a:xfrm>
        </p:spPr>
        <p:txBody>
          <a:bodyPr/>
          <a:lstStyle/>
          <a:p>
            <a:r>
              <a:rPr lang="en-US" dirty="0" smtClean="0"/>
              <a:t>Lattus-M Storage Destination &gt; New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8891F-0AB6-441A-AF8E-D39276169755}" type="slidenum">
              <a:rPr smtClean="0"/>
              <a:pPr>
                <a:defRPr/>
              </a:pPr>
              <a:t>11</a:t>
            </a:fld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4" y="1143000"/>
            <a:ext cx="8140783" cy="5029200"/>
          </a:xfrm>
        </p:spPr>
        <p:txBody>
          <a:bodyPr/>
          <a:lstStyle/>
          <a:p>
            <a:r>
              <a:rPr lang="en-US" dirty="0" smtClean="0"/>
              <a:t>Click Apply to create (or edit) WAS configuration</a:t>
            </a:r>
          </a:p>
          <a:p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752600"/>
            <a:ext cx="7361068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06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153400" cy="639763"/>
          </a:xfrm>
        </p:spPr>
        <p:txBody>
          <a:bodyPr/>
          <a:lstStyle/>
          <a:p>
            <a:r>
              <a:rPr lang="en-US" dirty="0" smtClean="0"/>
              <a:t>Lattus-M Storage </a:t>
            </a:r>
            <a:r>
              <a:rPr lang="en-US" dirty="0" smtClean="0"/>
              <a:t>Components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8891F-0AB6-441A-AF8E-D39276169755}" type="slidenum">
              <a:rPr smtClean="0"/>
              <a:pPr>
                <a:defRPr/>
              </a:pPr>
              <a:t>12</a:t>
            </a:fld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4" y="1143000"/>
            <a:ext cx="8140783" cy="5029200"/>
          </a:xfrm>
        </p:spPr>
        <p:txBody>
          <a:bodyPr/>
          <a:lstStyle/>
          <a:p>
            <a:r>
              <a:rPr lang="en-US" dirty="0" smtClean="0"/>
              <a:t> Set WAS Components online/offline</a:t>
            </a:r>
          </a:p>
          <a:p>
            <a:r>
              <a:rPr lang="en-US" dirty="0" smtClean="0"/>
              <a:t> </a:t>
            </a:r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600200"/>
            <a:ext cx="85344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43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153400" cy="639763"/>
          </a:xfrm>
        </p:spPr>
        <p:txBody>
          <a:bodyPr/>
          <a:lstStyle/>
          <a:p>
            <a:r>
              <a:rPr lang="en-US" dirty="0" err="1" smtClean="0"/>
              <a:t>Lattus</a:t>
            </a:r>
            <a:r>
              <a:rPr lang="en-US" dirty="0" smtClean="0"/>
              <a:t>-M </a:t>
            </a:r>
            <a:r>
              <a:rPr lang="en-US" dirty="0" smtClean="0"/>
              <a:t>DDM Configuration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8891F-0AB6-441A-AF8E-D39276169755}" type="slidenum">
              <a:rPr smtClean="0"/>
              <a:pPr>
                <a:defRPr/>
              </a:pPr>
              <a:t>13</a:t>
            </a:fld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4" y="1143000"/>
            <a:ext cx="8140783" cy="5029200"/>
          </a:xfrm>
        </p:spPr>
        <p:txBody>
          <a:bodyPr/>
          <a:lstStyle/>
          <a:p>
            <a:r>
              <a:rPr lang="en-US" dirty="0" smtClean="0"/>
              <a:t>Wide Area Storage I/O Paths added to DDM Configuration page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 smtClean="0"/>
          </a:p>
          <a:p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57400"/>
            <a:ext cx="4877481" cy="429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23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153400" cy="639763"/>
          </a:xfrm>
        </p:spPr>
        <p:txBody>
          <a:bodyPr/>
          <a:lstStyle/>
          <a:p>
            <a:r>
              <a:rPr lang="en-US" dirty="0" smtClean="0"/>
              <a:t>Lattus-M Storage Manager Policies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8891F-0AB6-441A-AF8E-D39276169755}" type="slidenum">
              <a:rPr smtClean="0"/>
              <a:pPr>
                <a:defRPr/>
              </a:pPr>
              <a:t>14</a:t>
            </a:fld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4" y="1143000"/>
            <a:ext cx="8140783" cy="5029200"/>
          </a:xfrm>
        </p:spPr>
        <p:txBody>
          <a:bodyPr/>
          <a:lstStyle/>
          <a:p>
            <a:r>
              <a:rPr lang="en-US" dirty="0" smtClean="0"/>
              <a:t>Storage Manager Policies and WAS media</a:t>
            </a:r>
          </a:p>
          <a:p>
            <a:pPr lvl="1"/>
            <a:r>
              <a:rPr lang="en-US" sz="1600" dirty="0" smtClean="0"/>
              <a:t>‘Lattus’ is available in the Media Type pull-down if a WAS media has been configured for the selected copy number on the Steering tab</a:t>
            </a:r>
          </a:p>
          <a:p>
            <a:pPr lvl="1"/>
            <a:r>
              <a:rPr lang="en-US" sz="1600" dirty="0" smtClean="0"/>
              <a:t>‘Lattus’ is available in the Media Type pull-down for the Default Media Type on the General tab if a WAS media has been defined for copy 1</a:t>
            </a:r>
          </a:p>
          <a:p>
            <a:pPr lvl="1"/>
            <a:r>
              <a:rPr lang="en-US" sz="1600" dirty="0" smtClean="0"/>
              <a:t>Note: The _</a:t>
            </a:r>
            <a:r>
              <a:rPr lang="en-US" sz="1600" dirty="0" err="1" smtClean="0"/>
              <a:t>adic_backup</a:t>
            </a:r>
            <a:r>
              <a:rPr lang="en-US" sz="1600" dirty="0" smtClean="0"/>
              <a:t> default media type will be automatically changed to ‘Lattus’ </a:t>
            </a:r>
            <a:r>
              <a:rPr lang="en-US" sz="1600" dirty="0" err="1" smtClean="0"/>
              <a:t>iff</a:t>
            </a:r>
            <a:r>
              <a:rPr lang="en-US" sz="1600" dirty="0" smtClean="0"/>
              <a:t> a WAS media has been defined for copy 1 and no tape libraries have been configured when a WAS storage destination is initially created.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505200"/>
            <a:ext cx="5269455" cy="2925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Lattus-X Storage Destination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8891F-0AB6-441A-AF8E-D39276169755}" type="slidenum">
              <a:rPr smtClean="0"/>
              <a:pPr>
                <a:defRPr/>
              </a:pPr>
              <a:t>15</a:t>
            </a:fld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‘Wide Area Storage’ Storage Destination tab</a:t>
            </a:r>
          </a:p>
          <a:p>
            <a:pPr lvl="1"/>
            <a:r>
              <a:rPr lang="en-US" sz="1600" dirty="0" smtClean="0"/>
              <a:t>‘State’ field is Green if all controllers can be reached</a:t>
            </a:r>
          </a:p>
          <a:p>
            <a:pPr lvl="1"/>
            <a:r>
              <a:rPr lang="en-US" sz="1600" dirty="0" smtClean="0"/>
              <a:t>‘State’ field is Yellow if at least one controller can be reached</a:t>
            </a:r>
          </a:p>
          <a:p>
            <a:pPr lvl="1"/>
            <a:r>
              <a:rPr lang="en-US" sz="1600" dirty="0" smtClean="0"/>
              <a:t>‘</a:t>
            </a:r>
            <a:r>
              <a:rPr lang="en-US" sz="1600" dirty="0"/>
              <a:t>State’ field is </a:t>
            </a:r>
            <a:r>
              <a:rPr lang="en-US" sz="1600" dirty="0" smtClean="0"/>
              <a:t>Red </a:t>
            </a:r>
            <a:r>
              <a:rPr lang="en-US" sz="1600" dirty="0"/>
              <a:t>if </a:t>
            </a:r>
            <a:r>
              <a:rPr lang="en-US" sz="1600" dirty="0" smtClean="0"/>
              <a:t>no controllers can be reached</a:t>
            </a:r>
            <a:endParaRPr lang="en-US" sz="1600" dirty="0"/>
          </a:p>
          <a:p>
            <a:pPr lvl="1"/>
            <a:r>
              <a:rPr lang="en-US" sz="1600" dirty="0" smtClean="0"/>
              <a:t>‘Launch Manager’ opens a new browser window displaying the </a:t>
            </a:r>
            <a:r>
              <a:rPr lang="en-US" sz="1600" dirty="0" err="1" smtClean="0"/>
              <a:t>Amplidata</a:t>
            </a:r>
            <a:r>
              <a:rPr lang="en-US" sz="1600" dirty="0" smtClean="0"/>
              <a:t> UI login screen</a:t>
            </a:r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124200"/>
            <a:ext cx="7640117" cy="2953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13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153400" cy="639763"/>
          </a:xfrm>
        </p:spPr>
        <p:txBody>
          <a:bodyPr/>
          <a:lstStyle/>
          <a:p>
            <a:r>
              <a:rPr lang="en-US" dirty="0" smtClean="0"/>
              <a:t>Lattus-X Storage Destination &gt; New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8891F-0AB6-441A-AF8E-D39276169755}" type="slidenum">
              <a:rPr smtClean="0"/>
              <a:pPr>
                <a:defRPr/>
              </a:pPr>
              <a:t>16</a:t>
            </a:fld>
            <a:endParaRPr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0307" y="1143000"/>
            <a:ext cx="5446436" cy="5029200"/>
          </a:xfrm>
        </p:spPr>
      </p:pic>
    </p:spTree>
    <p:extLst>
      <p:ext uri="{BB962C8B-B14F-4D97-AF65-F5344CB8AC3E}">
        <p14:creationId xmlns:p14="http://schemas.microsoft.com/office/powerpoint/2010/main" val="314513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153400" cy="639763"/>
          </a:xfrm>
        </p:spPr>
        <p:txBody>
          <a:bodyPr/>
          <a:lstStyle/>
          <a:p>
            <a:r>
              <a:rPr lang="en-US" dirty="0" smtClean="0"/>
              <a:t>Lattus-X Storage Destination &gt; New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8891F-0AB6-441A-AF8E-D39276169755}" type="slidenum">
              <a:rPr smtClean="0"/>
              <a:pPr>
                <a:defRPr/>
              </a:pPr>
              <a:t>17</a:t>
            </a:fld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Appliance Configuration</a:t>
            </a:r>
          </a:p>
          <a:p>
            <a:pPr lvl="1"/>
            <a:r>
              <a:rPr lang="en-US" dirty="0"/>
              <a:t>Select http or https protocol for Manager traffic</a:t>
            </a:r>
          </a:p>
          <a:p>
            <a:pPr lvl="1"/>
            <a:r>
              <a:rPr lang="en-US" dirty="0" smtClean="0"/>
              <a:t>Manager </a:t>
            </a:r>
            <a:r>
              <a:rPr lang="en-US" dirty="0"/>
              <a:t>Host can be IP or </a:t>
            </a:r>
            <a:r>
              <a:rPr lang="en-US" dirty="0" smtClean="0"/>
              <a:t>DNS</a:t>
            </a:r>
          </a:p>
          <a:p>
            <a:pPr lvl="1"/>
            <a:r>
              <a:rPr lang="en-US" dirty="0" smtClean="0"/>
              <a:t>Default http manager port is 80</a:t>
            </a:r>
          </a:p>
          <a:p>
            <a:pPr lvl="1"/>
            <a:r>
              <a:rPr lang="en-US" dirty="0" smtClean="0"/>
              <a:t>Default https manager port is 443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914" y="3124200"/>
            <a:ext cx="6792273" cy="1876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6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153400" cy="639763"/>
          </a:xfrm>
        </p:spPr>
        <p:txBody>
          <a:bodyPr/>
          <a:lstStyle/>
          <a:p>
            <a:r>
              <a:rPr lang="en-US" dirty="0" smtClean="0"/>
              <a:t>Lattus-X Storage Destination &gt; New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8891F-0AB6-441A-AF8E-D39276169755}" type="slidenum">
              <a:rPr smtClean="0"/>
              <a:pPr>
                <a:defRPr/>
              </a:pPr>
              <a:t>18</a:t>
            </a:fld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Controller Nodes Configuration</a:t>
            </a:r>
          </a:p>
          <a:p>
            <a:pPr lvl="1"/>
            <a:r>
              <a:rPr lang="en-US" sz="1600" dirty="0" smtClean="0"/>
              <a:t>Controller nodes can </a:t>
            </a:r>
            <a:r>
              <a:rPr lang="en-US" sz="1600" dirty="0"/>
              <a:t>be IP or </a:t>
            </a:r>
            <a:r>
              <a:rPr lang="en-US" sz="1600" dirty="0" smtClean="0"/>
              <a:t>DNS format</a:t>
            </a:r>
          </a:p>
          <a:p>
            <a:pPr lvl="1"/>
            <a:r>
              <a:rPr lang="en-US" sz="1600" dirty="0" smtClean="0"/>
              <a:t>Select http or https protocol for Object Access protocol traffic</a:t>
            </a:r>
          </a:p>
          <a:p>
            <a:pPr lvl="1"/>
            <a:r>
              <a:rPr lang="en-US" sz="1600" dirty="0" smtClean="0"/>
              <a:t>Specify a single port or a port range for controllers</a:t>
            </a:r>
          </a:p>
          <a:p>
            <a:pPr lvl="1"/>
            <a:r>
              <a:rPr lang="en-US" sz="1600" dirty="0"/>
              <a:t>Enable/Disable </a:t>
            </a:r>
            <a:r>
              <a:rPr lang="en-US" sz="1600" dirty="0" smtClean="0"/>
              <a:t>Authentication</a:t>
            </a:r>
          </a:p>
          <a:p>
            <a:pPr lvl="1"/>
            <a:r>
              <a:rPr lang="en-US" sz="1600" dirty="0" smtClean="0"/>
              <a:t>With https: No authentication, Peer Only, or Peer and Host</a:t>
            </a:r>
          </a:p>
          <a:p>
            <a:pPr lvl="1"/>
            <a:r>
              <a:rPr lang="en-US" sz="1600" dirty="0" smtClean="0"/>
              <a:t>Specify either a SSL directory path or a specific certificate file</a:t>
            </a:r>
            <a:endParaRPr lang="en-US" sz="1600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429000"/>
            <a:ext cx="5029902" cy="2943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27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153400" cy="639763"/>
          </a:xfrm>
        </p:spPr>
        <p:txBody>
          <a:bodyPr/>
          <a:lstStyle/>
          <a:p>
            <a:r>
              <a:rPr lang="en-US" dirty="0" smtClean="0"/>
              <a:t>Lattus-X Storage Destination &gt; New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8891F-0AB6-441A-AF8E-D39276169755}" type="slidenum">
              <a:rPr smtClean="0"/>
              <a:pPr>
                <a:defRPr/>
              </a:pPr>
              <a:t>19</a:t>
            </a:fld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Namespace and Segment Configuration</a:t>
            </a:r>
          </a:p>
          <a:p>
            <a:pPr lvl="1"/>
            <a:r>
              <a:rPr lang="en-US" dirty="0"/>
              <a:t>Namespace Selection: Scan or Manual</a:t>
            </a:r>
          </a:p>
          <a:p>
            <a:pPr lvl="2"/>
            <a:r>
              <a:rPr lang="en-US" dirty="0"/>
              <a:t>Scan: GUI will query the controllers and create drop-down list</a:t>
            </a:r>
          </a:p>
          <a:p>
            <a:pPr lvl="2"/>
            <a:r>
              <a:rPr lang="en-US" dirty="0"/>
              <a:t>Manual: Users manually type in WAS Namespace</a:t>
            </a:r>
          </a:p>
          <a:p>
            <a:pPr lvl="1"/>
            <a:r>
              <a:rPr lang="en-US" dirty="0" smtClean="0"/>
              <a:t>Enter File Segment Size and Transfer timeout settings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3276600"/>
            <a:ext cx="4134427" cy="2534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13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 Wide Area Storage Configuration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218043"/>
          </a:xfrm>
        </p:spPr>
        <p:txBody>
          <a:bodyPr/>
          <a:lstStyle/>
          <a:p>
            <a:r>
              <a:rPr lang="en-US" dirty="0" smtClean="0"/>
              <a:t>SN GUI </a:t>
            </a:r>
            <a:r>
              <a:rPr lang="en-US" dirty="0"/>
              <a:t>u</a:t>
            </a:r>
            <a:r>
              <a:rPr lang="en-US" dirty="0" smtClean="0"/>
              <a:t>sers can configure </a:t>
            </a:r>
            <a:r>
              <a:rPr lang="en-US" dirty="0"/>
              <a:t>the </a:t>
            </a:r>
            <a:r>
              <a:rPr lang="en-US" dirty="0" smtClean="0"/>
              <a:t>WAS appliance</a:t>
            </a:r>
            <a:r>
              <a:rPr lang="en-US" dirty="0"/>
              <a:t>, protocol, controllers, I/O paths, namespaces, </a:t>
            </a:r>
            <a:r>
              <a:rPr lang="en-US" dirty="0" smtClean="0"/>
              <a:t>and storage policies</a:t>
            </a:r>
          </a:p>
          <a:p>
            <a:pPr lvl="1"/>
            <a:r>
              <a:rPr lang="en-US" dirty="0" smtClean="0"/>
              <a:t>Requires </a:t>
            </a:r>
            <a:r>
              <a:rPr lang="en-US" dirty="0"/>
              <a:t>‘Manage Wide Area Storage’ user admin access</a:t>
            </a:r>
          </a:p>
          <a:p>
            <a:r>
              <a:rPr lang="en-US" dirty="0" err="1" smtClean="0"/>
              <a:t>Amplidata</a:t>
            </a:r>
            <a:r>
              <a:rPr lang="en-US" dirty="0" smtClean="0"/>
              <a:t> integration</a:t>
            </a:r>
          </a:p>
          <a:p>
            <a:pPr lvl="1"/>
            <a:r>
              <a:rPr lang="en-US" dirty="0" smtClean="0"/>
              <a:t>Users </a:t>
            </a:r>
            <a:r>
              <a:rPr lang="en-US" dirty="0"/>
              <a:t>cannot </a:t>
            </a:r>
            <a:r>
              <a:rPr lang="en-US" dirty="0" smtClean="0"/>
              <a:t>create </a:t>
            </a:r>
            <a:r>
              <a:rPr lang="en-US" dirty="0" err="1" smtClean="0"/>
              <a:t>Amplidata</a:t>
            </a:r>
            <a:r>
              <a:rPr lang="en-US" dirty="0" smtClean="0"/>
              <a:t> </a:t>
            </a:r>
            <a:r>
              <a:rPr lang="en-US" dirty="0"/>
              <a:t>namespaces from </a:t>
            </a:r>
            <a:r>
              <a:rPr lang="en-US" dirty="0" smtClean="0"/>
              <a:t>the SN GUI</a:t>
            </a:r>
          </a:p>
          <a:p>
            <a:pPr lvl="1"/>
            <a:r>
              <a:rPr lang="en-US" dirty="0" smtClean="0"/>
              <a:t>Users can Launch </a:t>
            </a:r>
            <a:r>
              <a:rPr lang="en-US" dirty="0"/>
              <a:t>the </a:t>
            </a:r>
            <a:r>
              <a:rPr lang="en-US" dirty="0" err="1"/>
              <a:t>Amplidata</a:t>
            </a:r>
            <a:r>
              <a:rPr lang="en-US" dirty="0"/>
              <a:t> </a:t>
            </a:r>
            <a:r>
              <a:rPr lang="en-US" dirty="0" smtClean="0"/>
              <a:t>UI </a:t>
            </a:r>
            <a:r>
              <a:rPr lang="en-US" dirty="0"/>
              <a:t>Manager from the SN </a:t>
            </a:r>
            <a:r>
              <a:rPr lang="en-US" dirty="0" smtClean="0"/>
              <a:t>GUI</a:t>
            </a:r>
          </a:p>
          <a:p>
            <a:pPr lvl="1"/>
            <a:r>
              <a:rPr lang="en-US" dirty="0" smtClean="0"/>
              <a:t>SN </a:t>
            </a:r>
            <a:r>
              <a:rPr lang="en-US" dirty="0"/>
              <a:t>GUI scans </a:t>
            </a:r>
            <a:r>
              <a:rPr lang="en-US" dirty="0" smtClean="0"/>
              <a:t>controllers </a:t>
            </a:r>
            <a:r>
              <a:rPr lang="en-US" dirty="0"/>
              <a:t>for </a:t>
            </a:r>
            <a:r>
              <a:rPr lang="en-US" dirty="0" smtClean="0"/>
              <a:t>defined namespaces using native REST client</a:t>
            </a:r>
            <a:endParaRPr lang="en-US" dirty="0"/>
          </a:p>
          <a:p>
            <a:r>
              <a:rPr lang="en-US" dirty="0" smtClean="0"/>
              <a:t>Lattus-M (RYO, M-662)</a:t>
            </a:r>
          </a:p>
          <a:p>
            <a:pPr lvl="1"/>
            <a:r>
              <a:rPr lang="en-US" dirty="0" smtClean="0"/>
              <a:t>Storage Manager solution</a:t>
            </a:r>
          </a:p>
          <a:p>
            <a:pPr lvl="1"/>
            <a:r>
              <a:rPr lang="en-US" dirty="0" smtClean="0"/>
              <a:t>Requires </a:t>
            </a:r>
            <a:r>
              <a:rPr lang="en-US" dirty="0"/>
              <a:t>snsm_was license key </a:t>
            </a:r>
            <a:endParaRPr lang="en-US" dirty="0" smtClean="0"/>
          </a:p>
          <a:p>
            <a:pPr lvl="1"/>
            <a:r>
              <a:rPr lang="en-US" dirty="0" smtClean="0"/>
              <a:t>SN GUI wraps </a:t>
            </a:r>
            <a:r>
              <a:rPr lang="en-US" dirty="0"/>
              <a:t>/usr/adic/TSM/exec/fswascfg </a:t>
            </a:r>
            <a:r>
              <a:rPr lang="en-US" dirty="0" smtClean="0"/>
              <a:t>cli </a:t>
            </a:r>
          </a:p>
          <a:p>
            <a:r>
              <a:rPr lang="en-US" dirty="0" smtClean="0"/>
              <a:t>Lattus-X (A10)</a:t>
            </a:r>
          </a:p>
          <a:p>
            <a:pPr lvl="1"/>
            <a:r>
              <a:rPr lang="en-US" dirty="0" smtClean="0"/>
              <a:t>snpolicyd solution</a:t>
            </a:r>
          </a:p>
          <a:p>
            <a:pPr lvl="1"/>
            <a:r>
              <a:rPr lang="en-US" dirty="0" smtClean="0"/>
              <a:t>Requires </a:t>
            </a:r>
            <a:r>
              <a:rPr lang="en-US" dirty="0"/>
              <a:t>snfs_was license </a:t>
            </a:r>
            <a:r>
              <a:rPr lang="en-US" dirty="0" smtClean="0"/>
              <a:t>key</a:t>
            </a:r>
          </a:p>
          <a:p>
            <a:pPr lvl="1"/>
            <a:r>
              <a:rPr lang="en-US" dirty="0" smtClean="0"/>
              <a:t>SN GUI wraps snpolicyd /usr/cvfs/config/was.conf config file</a:t>
            </a:r>
          </a:p>
          <a:p>
            <a:pPr marL="0" lvl="1" indent="0">
              <a:buSzPct val="75000"/>
              <a:buNone/>
            </a:pPr>
            <a:r>
              <a:rPr lang="en-US" dirty="0"/>
              <a:t>		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8891F-0AB6-441A-AF8E-D39276169755}" type="slidenum">
              <a:rPr smtClean="0"/>
              <a:pPr>
                <a:defRPr/>
              </a:pPr>
              <a:t>2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057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153400" cy="639763"/>
          </a:xfrm>
        </p:spPr>
        <p:txBody>
          <a:bodyPr/>
          <a:lstStyle/>
          <a:p>
            <a:r>
              <a:rPr lang="en-US" dirty="0" smtClean="0"/>
              <a:t>Lattus-X Storage Destination &gt; New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8891F-0AB6-441A-AF8E-D39276169755}" type="slidenum">
              <a:rPr smtClean="0"/>
              <a:pPr>
                <a:defRPr/>
              </a:pPr>
              <a:t>20</a:t>
            </a:fld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4" y="1143000"/>
            <a:ext cx="8140783" cy="50292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838200"/>
            <a:ext cx="6409764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05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153400" cy="639763"/>
          </a:xfrm>
        </p:spPr>
        <p:txBody>
          <a:bodyPr/>
          <a:lstStyle/>
          <a:p>
            <a:r>
              <a:rPr lang="en-US" dirty="0" smtClean="0"/>
              <a:t>Lattus-X Wide Area Storage Policies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8891F-0AB6-441A-AF8E-D39276169755}" type="slidenum">
              <a:rPr smtClean="0"/>
              <a:pPr>
                <a:defRPr/>
              </a:pPr>
              <a:t>21</a:t>
            </a:fld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4" y="1143000"/>
            <a:ext cx="8140783" cy="5029200"/>
          </a:xfrm>
        </p:spPr>
        <p:txBody>
          <a:bodyPr/>
          <a:lstStyle/>
          <a:p>
            <a:r>
              <a:rPr lang="en-US" dirty="0" smtClean="0"/>
              <a:t>Lattus-X WAS policies</a:t>
            </a:r>
          </a:p>
          <a:p>
            <a:pPr lvl="1"/>
            <a:r>
              <a:rPr lang="en-US" sz="1400" dirty="0" smtClean="0"/>
              <a:t>A10 GUI has limited menu selections and no Storage Manager functionality</a:t>
            </a:r>
            <a:endParaRPr lang="en-US" sz="1400" dirty="0"/>
          </a:p>
          <a:p>
            <a:pPr lvl="1"/>
            <a:r>
              <a:rPr lang="en-US" sz="1400" dirty="0" smtClean="0"/>
              <a:t>Lattus-X storage policy engine is powered by snpolicyd; requires rep-enabled file syste</a:t>
            </a:r>
            <a:r>
              <a:rPr lang="en-US" sz="1400" dirty="0"/>
              <a:t>m</a:t>
            </a:r>
            <a:endParaRPr lang="en-US" sz="1400" dirty="0" smtClean="0"/>
          </a:p>
          <a:p>
            <a:pPr lvl="1"/>
            <a:r>
              <a:rPr lang="en-US" sz="1400" dirty="0" smtClean="0"/>
              <a:t>Very similar to replication policies in RYO systems</a:t>
            </a:r>
          </a:p>
          <a:p>
            <a:pPr lvl="1"/>
            <a:r>
              <a:rPr lang="en-US" sz="1400" dirty="0" smtClean="0"/>
              <a:t>‘</a:t>
            </a:r>
            <a:r>
              <a:rPr lang="en-US" sz="1400" dirty="0"/>
              <a:t>Launch Manager’ opens a new browser window displaying the </a:t>
            </a:r>
            <a:r>
              <a:rPr lang="en-US" sz="1400" dirty="0" err="1"/>
              <a:t>Amplidata</a:t>
            </a:r>
            <a:r>
              <a:rPr lang="en-US" sz="1400" dirty="0"/>
              <a:t> UI login </a:t>
            </a:r>
            <a:r>
              <a:rPr lang="en-US" sz="1400" dirty="0" smtClean="0"/>
              <a:t>screen</a:t>
            </a:r>
            <a:endParaRPr lang="en-US" sz="1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925" y="2868629"/>
            <a:ext cx="8164065" cy="309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12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153400" cy="639763"/>
          </a:xfrm>
        </p:spPr>
        <p:txBody>
          <a:bodyPr/>
          <a:lstStyle/>
          <a:p>
            <a:r>
              <a:rPr lang="en-US" dirty="0" smtClean="0"/>
              <a:t>Lattus-X Wide Area Storage Policies &gt; New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8891F-0AB6-441A-AF8E-D39276169755}" type="slidenum">
              <a:rPr smtClean="0"/>
              <a:pPr>
                <a:defRPr/>
              </a:pPr>
              <a:t>22</a:t>
            </a:fld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4" y="1143000"/>
            <a:ext cx="8140783" cy="4953000"/>
          </a:xfrm>
        </p:spPr>
        <p:txBody>
          <a:bodyPr/>
          <a:lstStyle/>
          <a:p>
            <a:r>
              <a:rPr lang="en-US" dirty="0" smtClean="0"/>
              <a:t>Lattus-X WAS policies &gt; New</a:t>
            </a:r>
          </a:p>
          <a:p>
            <a:pPr lvl="1"/>
            <a:r>
              <a:rPr lang="en-US" dirty="0" smtClean="0"/>
              <a:t>Enter policy class name</a:t>
            </a:r>
            <a:endParaRPr lang="en-US" dirty="0"/>
          </a:p>
          <a:p>
            <a:pPr lvl="1"/>
            <a:r>
              <a:rPr lang="en-US" dirty="0" smtClean="0"/>
              <a:t>Select source File System</a:t>
            </a:r>
          </a:p>
          <a:p>
            <a:pPr lvl="1"/>
            <a:r>
              <a:rPr lang="en-US" dirty="0" smtClean="0"/>
              <a:t>Select Wide Area Storage appliance</a:t>
            </a:r>
          </a:p>
          <a:p>
            <a:pPr lvl="1"/>
            <a:r>
              <a:rPr lang="en-US" dirty="0" smtClean="0"/>
              <a:t>Click ‘Configure’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200400"/>
            <a:ext cx="4315428" cy="240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94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153400" cy="639763"/>
          </a:xfrm>
        </p:spPr>
        <p:txBody>
          <a:bodyPr/>
          <a:lstStyle/>
          <a:p>
            <a:r>
              <a:rPr lang="en-US" dirty="0" smtClean="0"/>
              <a:t>Lattus-X Wide Area Storage Policies &gt; New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8891F-0AB6-441A-AF8E-D39276169755}" type="slidenum">
              <a:rPr smtClean="0"/>
              <a:pPr>
                <a:defRPr/>
              </a:pPr>
              <a:t>23</a:t>
            </a:fld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4" y="1143000"/>
            <a:ext cx="8140783" cy="5029200"/>
          </a:xfrm>
        </p:spPr>
        <p:txBody>
          <a:bodyPr/>
          <a:lstStyle/>
          <a:p>
            <a:r>
              <a:rPr lang="en-US" dirty="0" smtClean="0"/>
              <a:t>Lattus-X WAS policies &gt; New &gt; Namespace </a:t>
            </a:r>
          </a:p>
          <a:p>
            <a:pPr lvl="1"/>
            <a:r>
              <a:rPr lang="en-US" dirty="0" smtClean="0"/>
              <a:t>Select WAS Namespace for this policy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057400"/>
            <a:ext cx="3877216" cy="2553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751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153400" cy="639763"/>
          </a:xfrm>
        </p:spPr>
        <p:txBody>
          <a:bodyPr/>
          <a:lstStyle/>
          <a:p>
            <a:r>
              <a:rPr lang="en-US" dirty="0" smtClean="0"/>
              <a:t>Lattus-X Wide Area Storage Policies &gt; New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8891F-0AB6-441A-AF8E-D39276169755}" type="slidenum">
              <a:rPr smtClean="0"/>
              <a:pPr>
                <a:defRPr/>
              </a:pPr>
              <a:t>24</a:t>
            </a:fld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4" y="1143000"/>
            <a:ext cx="8140783" cy="5029200"/>
          </a:xfrm>
        </p:spPr>
        <p:txBody>
          <a:bodyPr/>
          <a:lstStyle/>
          <a:p>
            <a:r>
              <a:rPr lang="en-US" dirty="0" smtClean="0"/>
              <a:t>Lattus-X WAS policies &gt; New &gt; Source Directories </a:t>
            </a:r>
          </a:p>
          <a:p>
            <a:pPr lvl="1"/>
            <a:r>
              <a:rPr lang="en-US" dirty="0" smtClean="0"/>
              <a:t>Select one or more source directories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489" y="2133600"/>
            <a:ext cx="5363324" cy="3915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164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153400" cy="639763"/>
          </a:xfrm>
        </p:spPr>
        <p:txBody>
          <a:bodyPr/>
          <a:lstStyle/>
          <a:p>
            <a:r>
              <a:rPr lang="en-US" dirty="0" smtClean="0"/>
              <a:t>Lattus-X Wide Area Storage Policies &gt; New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8891F-0AB6-441A-AF8E-D39276169755}" type="slidenum">
              <a:rPr smtClean="0"/>
              <a:pPr>
                <a:defRPr/>
              </a:pPr>
              <a:t>25</a:t>
            </a:fld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4" y="1143000"/>
            <a:ext cx="8140783" cy="5029200"/>
          </a:xfrm>
        </p:spPr>
        <p:txBody>
          <a:bodyPr/>
          <a:lstStyle/>
          <a:p>
            <a:r>
              <a:rPr lang="en-US" dirty="0" smtClean="0"/>
              <a:t>Lattus-X WAS policies &gt; New &gt; Advanced </a:t>
            </a:r>
          </a:p>
          <a:p>
            <a:pPr lvl="1"/>
            <a:r>
              <a:rPr lang="en-US" dirty="0" smtClean="0"/>
              <a:t>Customers should contact Quantum support before changing the Advanced parameter default values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514600"/>
            <a:ext cx="8763000" cy="3377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351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382000" cy="639763"/>
          </a:xfrm>
        </p:spPr>
        <p:txBody>
          <a:bodyPr/>
          <a:lstStyle/>
          <a:p>
            <a:r>
              <a:rPr lang="en-US" dirty="0" smtClean="0"/>
              <a:t>Lattus-X Wide Area Storage Policies &gt; Globa</a:t>
            </a:r>
            <a:r>
              <a:rPr lang="en-US" dirty="0"/>
              <a:t>l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8891F-0AB6-441A-AF8E-D39276169755}" type="slidenum">
              <a:rPr smtClean="0"/>
              <a:pPr>
                <a:defRPr/>
              </a:pPr>
              <a:t>26</a:t>
            </a:fld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4" y="1143000"/>
            <a:ext cx="8140783" cy="5029200"/>
          </a:xfrm>
        </p:spPr>
        <p:txBody>
          <a:bodyPr/>
          <a:lstStyle/>
          <a:p>
            <a:r>
              <a:rPr lang="en-US" dirty="0" smtClean="0"/>
              <a:t>Lattus-X WAS policies &gt; Edit &gt; global</a:t>
            </a:r>
          </a:p>
          <a:p>
            <a:pPr lvl="1"/>
            <a:r>
              <a:rPr lang="en-US" dirty="0" smtClean="0"/>
              <a:t>One global policy for each wide-area storage enabled file system</a:t>
            </a:r>
          </a:p>
          <a:p>
            <a:pPr lvl="1"/>
            <a:r>
              <a:rPr lang="en-US" dirty="0"/>
              <a:t>Individual policies inherit from global</a:t>
            </a:r>
          </a:p>
          <a:p>
            <a:pPr lvl="1"/>
            <a:r>
              <a:rPr lang="en-US" dirty="0" smtClean="0"/>
              <a:t>Customers should contact Quantum support before changing the global policy </a:t>
            </a:r>
            <a:r>
              <a:rPr lang="en-US" dirty="0"/>
              <a:t>d</a:t>
            </a:r>
            <a:r>
              <a:rPr lang="en-US" dirty="0" smtClean="0"/>
              <a:t>efault values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896772"/>
            <a:ext cx="5696745" cy="3639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107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Lattus-M Storage Destination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8891F-0AB6-441A-AF8E-D39276169755}" type="slidenum">
              <a:rPr smtClean="0"/>
              <a:pPr>
                <a:defRPr/>
              </a:pPr>
              <a:t>3</a:t>
            </a:fld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‘Wide Area Storage’ Storage Destination tab</a:t>
            </a:r>
          </a:p>
          <a:p>
            <a:pPr lvl="1"/>
            <a:r>
              <a:rPr lang="en-US" dirty="0" smtClean="0"/>
              <a:t>WAS Component states are read from SM database</a:t>
            </a:r>
          </a:p>
          <a:p>
            <a:pPr lvl="1"/>
            <a:r>
              <a:rPr lang="en-US" dirty="0" smtClean="0"/>
              <a:t>‘Launch Manager’ opens a new browser window displaying the </a:t>
            </a:r>
            <a:r>
              <a:rPr lang="en-US" dirty="0" err="1" smtClean="0"/>
              <a:t>Amplidata</a:t>
            </a:r>
            <a:r>
              <a:rPr lang="en-US" dirty="0" smtClean="0"/>
              <a:t> UI login screen</a:t>
            </a:r>
          </a:p>
          <a:p>
            <a:pPr lvl="1"/>
            <a:r>
              <a:rPr lang="en-US" dirty="0" smtClean="0"/>
              <a:t>Set WAS components online/offline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21" y="3200400"/>
            <a:ext cx="8928534" cy="263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45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153400" cy="639763"/>
          </a:xfrm>
        </p:spPr>
        <p:txBody>
          <a:bodyPr/>
          <a:lstStyle/>
          <a:p>
            <a:r>
              <a:rPr lang="en-US" dirty="0" smtClean="0"/>
              <a:t>Lattus-M Storage Destination &gt; New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8891F-0AB6-441A-AF8E-D39276169755}" type="slidenum">
              <a:rPr smtClean="0"/>
              <a:pPr>
                <a:defRPr/>
              </a:pPr>
              <a:t>4</a:t>
            </a:fld>
            <a:endParaRPr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685" y="1143000"/>
            <a:ext cx="6583680" cy="5029200"/>
          </a:xfrm>
        </p:spPr>
      </p:pic>
    </p:spTree>
    <p:extLst>
      <p:ext uri="{BB962C8B-B14F-4D97-AF65-F5344CB8AC3E}">
        <p14:creationId xmlns:p14="http://schemas.microsoft.com/office/powerpoint/2010/main" val="339656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153400" cy="639763"/>
          </a:xfrm>
        </p:spPr>
        <p:txBody>
          <a:bodyPr/>
          <a:lstStyle/>
          <a:p>
            <a:r>
              <a:rPr lang="en-US" dirty="0" smtClean="0"/>
              <a:t>Lattus-M Storage Destination &gt; New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8891F-0AB6-441A-AF8E-D39276169755}" type="slidenum">
              <a:rPr smtClean="0"/>
              <a:pPr>
                <a:defRPr/>
              </a:pPr>
              <a:t>5</a:t>
            </a:fld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Appliance Configuration</a:t>
            </a:r>
          </a:p>
          <a:p>
            <a:pPr lvl="1"/>
            <a:r>
              <a:rPr lang="en-US" dirty="0"/>
              <a:t>Manager Host can be IP or </a:t>
            </a:r>
            <a:r>
              <a:rPr lang="en-US" dirty="0" smtClean="0"/>
              <a:t>DNS</a:t>
            </a:r>
          </a:p>
          <a:p>
            <a:pPr lvl="1"/>
            <a:r>
              <a:rPr lang="en-US" dirty="0" smtClean="0"/>
              <a:t>Select http or https protocol for Manager traffic</a:t>
            </a:r>
            <a:endParaRPr lang="en-US" dirty="0"/>
          </a:p>
          <a:p>
            <a:pPr lvl="1"/>
            <a:r>
              <a:rPr lang="en-US" dirty="0" smtClean="0"/>
              <a:t>Enable/Disable Authentication</a:t>
            </a:r>
          </a:p>
          <a:p>
            <a:pPr lvl="1"/>
            <a:r>
              <a:rPr lang="en-US" dirty="0" smtClean="0"/>
              <a:t>Global Username/Password for all namespaces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276600"/>
            <a:ext cx="5449061" cy="2486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153400" cy="639763"/>
          </a:xfrm>
        </p:spPr>
        <p:txBody>
          <a:bodyPr/>
          <a:lstStyle/>
          <a:p>
            <a:r>
              <a:rPr lang="en-US" dirty="0" smtClean="0"/>
              <a:t>Lattus-M Storage Destination &gt; New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8891F-0AB6-441A-AF8E-D39276169755}" type="slidenum">
              <a:rPr smtClean="0"/>
              <a:pPr>
                <a:defRPr/>
              </a:pPr>
              <a:t>6</a:t>
            </a:fld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Selecting ‘https’ will generate SSL warning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835" y="1905000"/>
            <a:ext cx="8440329" cy="4124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02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153400" cy="639763"/>
          </a:xfrm>
        </p:spPr>
        <p:txBody>
          <a:bodyPr/>
          <a:lstStyle/>
          <a:p>
            <a:r>
              <a:rPr lang="en-US" dirty="0" smtClean="0"/>
              <a:t>Lattus-M Storage Destination &gt; SSL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8891F-0AB6-441A-AF8E-D39276169755}" type="slidenum">
              <a:rPr smtClean="0"/>
              <a:pPr>
                <a:defRPr/>
              </a:pPr>
              <a:t>7</a:t>
            </a:fld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4" y="1143000"/>
            <a:ext cx="8004175" cy="5029200"/>
          </a:xfrm>
        </p:spPr>
        <p:txBody>
          <a:bodyPr/>
          <a:lstStyle/>
          <a:p>
            <a:r>
              <a:rPr lang="en-US" dirty="0" smtClean="0"/>
              <a:t>New ‘Tools &gt; WAS Certificates’ page</a:t>
            </a:r>
          </a:p>
          <a:p>
            <a:pPr lvl="1"/>
            <a:r>
              <a:rPr lang="en-US" dirty="0" smtClean="0"/>
              <a:t>A Public Key SSL Certificate is required for each WAS controller configured for https</a:t>
            </a:r>
          </a:p>
          <a:p>
            <a:pPr lvl="1"/>
            <a:r>
              <a:rPr lang="en-US" dirty="0" smtClean="0"/>
              <a:t>Import existing public key SSL certificate(s) from controller(s)</a:t>
            </a:r>
          </a:p>
          <a:p>
            <a:pPr lvl="1"/>
            <a:r>
              <a:rPr lang="en-US" dirty="0"/>
              <a:t>Controllers require .pem format</a:t>
            </a:r>
          </a:p>
          <a:p>
            <a:pPr lvl="1"/>
            <a:r>
              <a:rPr lang="en-US" dirty="0" smtClean="0"/>
              <a:t>Tools to create, convert, and export certificates</a:t>
            </a:r>
          </a:p>
          <a:p>
            <a:pPr lvl="1"/>
            <a:r>
              <a:rPr lang="en-US" dirty="0" smtClean="0"/>
              <a:t>Extensive online help section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3657600"/>
            <a:ext cx="8915400" cy="2155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70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153400" cy="639763"/>
          </a:xfrm>
        </p:spPr>
        <p:txBody>
          <a:bodyPr/>
          <a:lstStyle/>
          <a:p>
            <a:r>
              <a:rPr lang="en-US" dirty="0" smtClean="0"/>
              <a:t>Lattus-M Storage Destination &gt; New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8891F-0AB6-441A-AF8E-D39276169755}" type="slidenum">
              <a:rPr smtClean="0"/>
              <a:pPr>
                <a:defRPr/>
              </a:pPr>
              <a:t>8</a:t>
            </a:fld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4" y="1143000"/>
            <a:ext cx="8140783" cy="5029200"/>
          </a:xfrm>
        </p:spPr>
        <p:txBody>
          <a:bodyPr/>
          <a:lstStyle/>
          <a:p>
            <a:r>
              <a:rPr lang="en-US" dirty="0" smtClean="0"/>
              <a:t>Adding a new Controller</a:t>
            </a:r>
          </a:p>
          <a:p>
            <a:pPr lvl="1"/>
            <a:r>
              <a:rPr lang="en-US" dirty="0" smtClean="0"/>
              <a:t>Click ‘Add’ to insert new Controller row, give it a name</a:t>
            </a:r>
          </a:p>
          <a:p>
            <a:pPr lvl="1"/>
            <a:r>
              <a:rPr lang="en-US" dirty="0" smtClean="0"/>
              <a:t>Select protocol (http or https)</a:t>
            </a:r>
          </a:p>
          <a:p>
            <a:pPr lvl="1"/>
            <a:r>
              <a:rPr lang="en-US" dirty="0"/>
              <a:t>Selecting ‘https’ will generate the SSL </a:t>
            </a:r>
            <a:r>
              <a:rPr lang="en-US" dirty="0" smtClean="0"/>
              <a:t>warning</a:t>
            </a:r>
            <a:endParaRPr lang="en-US" dirty="0"/>
          </a:p>
          <a:p>
            <a:pPr lvl="1"/>
            <a:r>
              <a:rPr lang="en-US" dirty="0" smtClean="0"/>
              <a:t>Configure up to two ports per controller from the GUI</a:t>
            </a:r>
          </a:p>
          <a:p>
            <a:pPr lvl="1"/>
            <a:r>
              <a:rPr lang="en-US" dirty="0" smtClean="0"/>
              <a:t>Max Streams default and range from TSM sysparms</a:t>
            </a:r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26" y="3352800"/>
            <a:ext cx="7870831" cy="201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61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153400" cy="639763"/>
          </a:xfrm>
        </p:spPr>
        <p:txBody>
          <a:bodyPr/>
          <a:lstStyle/>
          <a:p>
            <a:r>
              <a:rPr lang="en-US" dirty="0" smtClean="0"/>
              <a:t>Lattus-M Storage Destination &gt; New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8891F-0AB6-441A-AF8E-D39276169755}" type="slidenum">
              <a:rPr smtClean="0"/>
              <a:pPr>
                <a:defRPr/>
              </a:pPr>
              <a:t>9</a:t>
            </a:fld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140783" cy="5029200"/>
          </a:xfrm>
        </p:spPr>
        <p:txBody>
          <a:bodyPr/>
          <a:lstStyle/>
          <a:p>
            <a:r>
              <a:rPr lang="en-US" dirty="0" smtClean="0"/>
              <a:t>Adding new I/O Path</a:t>
            </a:r>
          </a:p>
          <a:p>
            <a:pPr lvl="1"/>
            <a:r>
              <a:rPr lang="en-US" dirty="0" smtClean="0"/>
              <a:t>Click ‘Add’ to insert new I/O path row, give it a name</a:t>
            </a:r>
          </a:p>
          <a:p>
            <a:pPr lvl="1"/>
            <a:r>
              <a:rPr lang="en-US" dirty="0" smtClean="0"/>
              <a:t>Select configured controller from drop-down list</a:t>
            </a:r>
          </a:p>
          <a:p>
            <a:pPr lvl="1"/>
            <a:r>
              <a:rPr lang="en-US" dirty="0" smtClean="0"/>
              <a:t>Host can be IP or DNS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438400"/>
            <a:ext cx="8364118" cy="3962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21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uantum Certainty Master Template">
  <a:themeElements>
    <a:clrScheme name="Quantum">
      <a:dk1>
        <a:sysClr val="windowText" lastClr="000000"/>
      </a:dk1>
      <a:lt1>
        <a:sysClr val="window" lastClr="FFFFFF"/>
      </a:lt1>
      <a:dk2>
        <a:srgbClr val="006AD6"/>
      </a:dk2>
      <a:lt2>
        <a:srgbClr val="FFBA00"/>
      </a:lt2>
      <a:accent1>
        <a:srgbClr val="F47F16"/>
      </a:accent1>
      <a:accent2>
        <a:srgbClr val="7FAD49"/>
      </a:accent2>
      <a:accent3>
        <a:srgbClr val="41A2EF"/>
      </a:accent3>
      <a:accent4>
        <a:srgbClr val="969697"/>
      </a:accent4>
      <a:accent5>
        <a:srgbClr val="666666"/>
      </a:accent5>
      <a:accent6>
        <a:srgbClr val="002878"/>
      </a:accent6>
      <a:hlink>
        <a:srgbClr val="ADC2E4"/>
      </a:hlink>
      <a:folHlink>
        <a:srgbClr val="14B4E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1036</Words>
  <Application>Microsoft Office PowerPoint</Application>
  <PresentationFormat>On-screen Show (4:3)</PresentationFormat>
  <Paragraphs>182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Quantum Certainty Master Template</vt:lpstr>
      <vt:lpstr>PowerPoint Presentation</vt:lpstr>
      <vt:lpstr>GUI Wide Area Storage Configuration</vt:lpstr>
      <vt:lpstr>Lattus-M Storage Destination</vt:lpstr>
      <vt:lpstr>Lattus-M Storage Destination &gt; New</vt:lpstr>
      <vt:lpstr>Lattus-M Storage Destination &gt; New</vt:lpstr>
      <vt:lpstr>Lattus-M Storage Destination &gt; New</vt:lpstr>
      <vt:lpstr>Lattus-M Storage Destination &gt; SSL</vt:lpstr>
      <vt:lpstr>Lattus-M Storage Destination &gt; New</vt:lpstr>
      <vt:lpstr>Lattus-M Storage Destination &gt; New</vt:lpstr>
      <vt:lpstr>Lattus-M Storage Destination &gt; New</vt:lpstr>
      <vt:lpstr>Lattus-M Storage Destination &gt; New</vt:lpstr>
      <vt:lpstr>Lattus-M Storage Components</vt:lpstr>
      <vt:lpstr>Lattus-M DDM Configuration</vt:lpstr>
      <vt:lpstr>Lattus-M Storage Manager Policies</vt:lpstr>
      <vt:lpstr>Lattus-X Storage Destination</vt:lpstr>
      <vt:lpstr>Lattus-X Storage Destination &gt; New</vt:lpstr>
      <vt:lpstr>Lattus-X Storage Destination &gt; New</vt:lpstr>
      <vt:lpstr>Lattus-X Storage Destination &gt; New</vt:lpstr>
      <vt:lpstr>Lattus-X Storage Destination &gt; New</vt:lpstr>
      <vt:lpstr>Lattus-X Storage Destination &gt; New</vt:lpstr>
      <vt:lpstr>Lattus-X Wide Area Storage Policies</vt:lpstr>
      <vt:lpstr>Lattus-X Wide Area Storage Policies &gt; New</vt:lpstr>
      <vt:lpstr>Lattus-X Wide Area Storage Policies &gt; New</vt:lpstr>
      <vt:lpstr>Lattus-X Wide Area Storage Policies &gt; New</vt:lpstr>
      <vt:lpstr>Lattus-X Wide Area Storage Policies &gt; New</vt:lpstr>
      <vt:lpstr>Lattus-X Wide Area Storage Policies &gt; Global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polsen</dc:creator>
  <cp:lastModifiedBy>polsen</cp:lastModifiedBy>
  <cp:revision>101</cp:revision>
  <dcterms:created xsi:type="dcterms:W3CDTF">2013-07-15T15:15:34Z</dcterms:created>
  <dcterms:modified xsi:type="dcterms:W3CDTF">2013-07-16T22:17:15Z</dcterms:modified>
</cp:coreProperties>
</file>