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13"/>
  </p:notesMasterIdLst>
  <p:handoutMasterIdLst>
    <p:handoutMasterId r:id="rId14"/>
  </p:handoutMasterIdLst>
  <p:sldIdLst>
    <p:sldId id="323" r:id="rId2"/>
    <p:sldId id="385" r:id="rId3"/>
    <p:sldId id="384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93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BB"/>
    <a:srgbClr val="6D9937"/>
    <a:srgbClr val="F0F3F7"/>
    <a:srgbClr val="EAEAEA"/>
    <a:srgbClr val="666666"/>
    <a:srgbClr val="758087"/>
    <a:srgbClr val="FDFEFF"/>
    <a:srgbClr val="E3E9EF"/>
    <a:srgbClr val="E8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96568" autoAdjust="0"/>
  </p:normalViewPr>
  <p:slideViewPr>
    <p:cSldViewPr snapToObjects="1">
      <p:cViewPr>
        <p:scale>
          <a:sx n="100" d="100"/>
          <a:sy n="100" d="100"/>
        </p:scale>
        <p:origin x="-1860" y="-288"/>
      </p:cViewPr>
      <p:guideLst>
        <p:guide orient="horz" pos="187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7" d="100"/>
          <a:sy n="77" d="100"/>
        </p:scale>
        <p:origin x="-762" y="-108"/>
      </p:cViewPr>
      <p:guideLst>
        <p:guide orient="horz" pos="2880"/>
        <p:guide pos="2160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logo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76200" y="86121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sz="600">
                <a:ea typeface="ＭＳ Ｐゴシック" charset="-128"/>
                <a:cs typeface="+mn-cs"/>
              </a:rPr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z="600">
                <a:ea typeface="ＭＳ Ｐゴシック" charset="-128"/>
                <a:cs typeface="+mn-cs"/>
              </a:rPr>
              <a:t>’</a:t>
            </a:r>
            <a:r>
              <a:rPr lang="en-US" altLang="ja-JP" sz="600">
                <a:ea typeface="ＭＳ Ｐゴシック" charset="-128"/>
                <a:cs typeface="+mn-cs"/>
              </a:rPr>
              <a:t>s outlook and is for planning purposes only.</a:t>
            </a:r>
            <a:endParaRPr lang="en-US" sz="600">
              <a:ea typeface="ＭＳ Ｐゴシック" charset="-128"/>
              <a:cs typeface="+mn-cs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1BEC925-32D6-41AA-8C5F-3B136B1BBEE9}" type="slidenum">
              <a:rPr lang="en-US" sz="1200">
                <a:ea typeface="ＭＳ Ｐゴシック" charset="-128"/>
                <a:cs typeface="+mn-cs"/>
              </a:rPr>
              <a:pPr algn="r">
                <a:defRPr/>
              </a:pPr>
              <a:t>‹#›</a:t>
            </a:fld>
            <a:endParaRPr lang="en-US" sz="1200"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6961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/>
              <a:t>’</a:t>
            </a:r>
            <a:r>
              <a:rPr lang="en-US" altLang="ja-JP"/>
              <a:t>s outlook and is for planning purposes only.</a:t>
            </a: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5C294B4-49E9-4A17-BEAE-BCD502F62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366" name="Picture 8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758579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C294B4-49E9-4A17-BEAE-BCD502F62F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5612" y="6618288"/>
            <a:ext cx="9159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666666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52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5612" y="228600"/>
            <a:ext cx="8231188" cy="6397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6406" y="914400"/>
            <a:ext cx="8231187" cy="1588"/>
          </a:xfrm>
          <a:prstGeom prst="line">
            <a:avLst/>
          </a:prstGeom>
          <a:ln>
            <a:solidFill>
              <a:srgbClr val="0076BB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5612" y="6618288"/>
            <a:ext cx="9159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666666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52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1874837"/>
            <a:ext cx="8686800" cy="1554163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143000"/>
            <a:ext cx="8231187" cy="5372100"/>
          </a:xfrm>
        </p:spPr>
        <p:txBody>
          <a:bodyPr/>
          <a:lstStyle>
            <a:lvl1pPr>
              <a:spcBef>
                <a:spcPts val="12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5612" y="6618288"/>
            <a:ext cx="9159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666666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11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6406" y="914400"/>
            <a:ext cx="8231187" cy="1588"/>
          </a:xfrm>
          <a:prstGeom prst="line">
            <a:avLst/>
          </a:prstGeom>
          <a:ln>
            <a:solidFill>
              <a:srgbClr val="0076BB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 userDrawn="1"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5612" y="228600"/>
            <a:ext cx="82311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5612" y="1142999"/>
            <a:ext cx="8231187" cy="543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5612" y="6618288"/>
            <a:ext cx="9159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666666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master</a:t>
            </a:r>
            <a:endParaRPr lang="en-US"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3657599" y="6629400"/>
            <a:ext cx="1828801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000" dirty="0">
                <a:solidFill>
                  <a:srgbClr val="666666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08066" y="6173790"/>
            <a:ext cx="1578734" cy="79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1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30" r:id="rId13"/>
    <p:sldLayoutId id="2147484043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12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800" dirty="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0" fontAlgn="base" hangingPunct="0">
        <a:spcBef>
          <a:spcPts val="6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2400" dirty="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2000" dirty="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2000" dirty="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2000" dirty="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14400" y="4114800"/>
            <a:ext cx="3657600" cy="457200"/>
          </a:xfrm>
        </p:spPr>
        <p:txBody>
          <a:bodyPr anchor="ctr"/>
          <a:lstStyle/>
          <a:p>
            <a:pPr eaLnBrk="1" hangingPunct="1">
              <a:defRPr/>
            </a:pPr>
            <a:r>
              <a:rPr sz="2400">
                <a:solidFill>
                  <a:schemeClr val="bg1"/>
                </a:solidFill>
                <a:latin typeface="Arial" charset="0"/>
                <a:ea typeface="ＭＳ Ｐゴシック"/>
                <a:cs typeface="Arial" charset="0"/>
              </a:rPr>
              <a:t>Robert Metcalf</a:t>
            </a:r>
          </a:p>
        </p:txBody>
      </p:sp>
      <p:sp>
        <p:nvSpPr>
          <p:cNvPr id="174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572000" y="4143345"/>
            <a:ext cx="2286000" cy="400110"/>
          </a:xfrm>
        </p:spPr>
        <p:txBody>
          <a:bodyPr anchor="ctr"/>
          <a:lstStyle/>
          <a:p>
            <a:pPr algn="r" eaLnBrk="1" hangingPunct="1"/>
            <a:r>
              <a:rPr sz="2000" b="1" dirty="0">
                <a:solidFill>
                  <a:schemeClr val="bg1"/>
                </a:solidFill>
                <a:ea typeface="ＭＳ Ｐゴシック"/>
                <a:cs typeface="Arial" charset="0"/>
              </a:rPr>
              <a:t>July </a:t>
            </a:r>
            <a:r>
              <a:rPr sz="2000" b="1" dirty="0" smtClean="0">
                <a:solidFill>
                  <a:schemeClr val="bg1"/>
                </a:solidFill>
                <a:ea typeface="ＭＳ Ｐゴシック"/>
                <a:cs typeface="Arial" charset="0"/>
              </a:rPr>
              <a:t>17, 2013</a:t>
            </a:r>
            <a:endParaRPr sz="2000" b="1" dirty="0">
              <a:solidFill>
                <a:schemeClr val="bg1"/>
              </a:solidFill>
              <a:ea typeface="ＭＳ Ｐゴシック"/>
              <a:cs typeface="Arial" charset="0"/>
            </a:endParaRPr>
          </a:p>
        </p:txBody>
      </p:sp>
      <p:sp>
        <p:nvSpPr>
          <p:cNvPr id="174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914400" y="3136613"/>
            <a:ext cx="7315200" cy="584775"/>
          </a:xfrm>
        </p:spPr>
        <p:txBody>
          <a:bodyPr anchor="ctr"/>
          <a:lstStyle/>
          <a:p>
            <a:pPr eaLnBrk="1" hangingPunct="1"/>
            <a:r>
              <a:rPr lang="en-US" sz="3200" dirty="0" smtClean="0"/>
              <a:t>Object id’s </a:t>
            </a:r>
            <a:r>
              <a:rPr lang="en-US" sz="3200" dirty="0"/>
              <a:t>and access via 3</a:t>
            </a:r>
            <a:r>
              <a:rPr lang="en-US" sz="3200" baseline="30000" dirty="0"/>
              <a:t>rd</a:t>
            </a:r>
            <a:r>
              <a:rPr lang="en-US" sz="3200" dirty="0"/>
              <a:t> </a:t>
            </a:r>
            <a:r>
              <a:rPr lang="en-US" sz="3200" dirty="0" smtClean="0"/>
              <a:t>party</a:t>
            </a:r>
            <a:endParaRPr sz="3000" cap="none" dirty="0">
              <a:ea typeface="ＭＳ Ｐゴシック"/>
              <a:cs typeface="ＭＳ Ｐゴシック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914400" y="20574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 dirty="0" smtClean="0">
                <a:solidFill>
                  <a:schemeClr val="bg1"/>
                </a:solidFill>
              </a:rPr>
              <a:t>StorNext TOI - 4.6 / 4.6.1 / 4.7</a:t>
            </a:r>
            <a:endParaRPr lang="en-US" sz="4400" dirty="0">
              <a:solidFill>
                <a:schemeClr val="bg1"/>
              </a:solidFill>
              <a:cs typeface="ＭＳ Ｐゴシック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</a:t>
            </a:r>
            <a:r>
              <a:rPr lang="en-US" dirty="0" smtClean="0"/>
              <a:t>roadmap and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143000"/>
            <a:ext cx="8459788" cy="5372100"/>
          </a:xfrm>
        </p:spPr>
        <p:txBody>
          <a:bodyPr/>
          <a:lstStyle/>
          <a:p>
            <a:r>
              <a:rPr lang="en-US" dirty="0" err="1" smtClean="0"/>
              <a:t>Inode</a:t>
            </a:r>
            <a:r>
              <a:rPr lang="en-US" dirty="0" smtClean="0"/>
              <a:t> improvements</a:t>
            </a:r>
          </a:p>
          <a:p>
            <a:pPr lvl="1"/>
            <a:r>
              <a:rPr lang="en-US" dirty="0" smtClean="0"/>
              <a:t>Move </a:t>
            </a:r>
            <a:r>
              <a:rPr lang="en-US" dirty="0" smtClean="0"/>
              <a:t>WAS </a:t>
            </a:r>
            <a:r>
              <a:rPr lang="en-US" dirty="0" smtClean="0"/>
              <a:t>ID, protocol, and namespace into the </a:t>
            </a:r>
            <a:r>
              <a:rPr lang="en-US" dirty="0" err="1" smtClean="0"/>
              <a:t>inode</a:t>
            </a:r>
            <a:endParaRPr lang="en-US" dirty="0" smtClean="0"/>
          </a:p>
          <a:p>
            <a:pPr lvl="1"/>
            <a:r>
              <a:rPr lang="en-US" dirty="0" smtClean="0"/>
              <a:t>Walking the file system returns </a:t>
            </a:r>
            <a:r>
              <a:rPr lang="en-US" dirty="0" err="1" smtClean="0"/>
              <a:t>Lattus</a:t>
            </a:r>
            <a:r>
              <a:rPr lang="en-US" dirty="0" smtClean="0"/>
              <a:t> URL’s</a:t>
            </a:r>
          </a:p>
          <a:p>
            <a:r>
              <a:rPr lang="en-US" dirty="0" smtClean="0"/>
              <a:t>Metadata in </a:t>
            </a:r>
            <a:r>
              <a:rPr lang="en-US" dirty="0" smtClean="0"/>
              <a:t>a </a:t>
            </a:r>
            <a:r>
              <a:rPr lang="en-US" dirty="0" smtClean="0"/>
              <a:t>database</a:t>
            </a:r>
          </a:p>
          <a:p>
            <a:pPr lvl="1"/>
            <a:r>
              <a:rPr lang="en-US" dirty="0" smtClean="0"/>
              <a:t>Search the </a:t>
            </a:r>
            <a:r>
              <a:rPr lang="en-US" dirty="0"/>
              <a:t>database to mine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What files were created on Tuesday</a:t>
            </a:r>
          </a:p>
          <a:p>
            <a:r>
              <a:rPr lang="en-US" dirty="0" smtClean="0"/>
              <a:t>Web service enhancements</a:t>
            </a:r>
          </a:p>
          <a:p>
            <a:pPr lvl="1"/>
            <a:r>
              <a:rPr lang="en-US" dirty="0" smtClean="0"/>
              <a:t>Add a web service that returns an object instead of metadata (</a:t>
            </a:r>
            <a:r>
              <a:rPr lang="en-US" b="1" dirty="0" err="1" smtClean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fswascfg</a:t>
            </a:r>
            <a:r>
              <a:rPr lang="en-US" dirty="0" smtClean="0"/>
              <a:t> and </a:t>
            </a:r>
            <a:r>
              <a:rPr lang="en-US" b="1" dirty="0" err="1" smtClean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fsfileinfo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Web service builds the </a:t>
            </a:r>
            <a:r>
              <a:rPr lang="en-US" dirty="0" err="1" smtClean="0"/>
              <a:t>Lattus</a:t>
            </a:r>
            <a:r>
              <a:rPr lang="en-US" dirty="0" smtClean="0"/>
              <a:t> URL and then…</a:t>
            </a:r>
          </a:p>
          <a:p>
            <a:pPr lvl="1"/>
            <a:r>
              <a:rPr lang="en-US" dirty="0" smtClean="0"/>
              <a:t>Issues an HTTP re-direct to </a:t>
            </a:r>
            <a:r>
              <a:rPr lang="en-US" dirty="0" err="1" smtClean="0"/>
              <a:t>Lattus</a:t>
            </a:r>
            <a:r>
              <a:rPr lang="en-US" dirty="0" smtClean="0"/>
              <a:t> to return </a:t>
            </a:r>
            <a:r>
              <a:rPr lang="en-US" dirty="0"/>
              <a:t>t</a:t>
            </a:r>
            <a:r>
              <a:rPr lang="en-US" dirty="0" smtClean="0"/>
              <a:t>he object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10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</a:t>
            </a:r>
            <a:r>
              <a:rPr lang="en-US" dirty="0" smtClean="0"/>
              <a:t>roadmap and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143000"/>
            <a:ext cx="8231187" cy="5475288"/>
          </a:xfrm>
        </p:spPr>
        <p:txBody>
          <a:bodyPr/>
          <a:lstStyle/>
          <a:p>
            <a:r>
              <a:rPr lang="en-US" dirty="0" err="1"/>
              <a:t>Lattus</a:t>
            </a:r>
            <a:r>
              <a:rPr lang="en-US" dirty="0"/>
              <a:t> path improvements</a:t>
            </a:r>
          </a:p>
          <a:p>
            <a:pPr lvl="1"/>
            <a:r>
              <a:rPr lang="en-US" dirty="0"/>
              <a:t>Add a load balancer to </a:t>
            </a:r>
            <a:r>
              <a:rPr lang="en-US" dirty="0" err="1"/>
              <a:t>Lattus</a:t>
            </a:r>
            <a:r>
              <a:rPr lang="en-US" dirty="0"/>
              <a:t> to hide multiple paths</a:t>
            </a:r>
          </a:p>
          <a:p>
            <a:pPr lvl="1"/>
            <a:r>
              <a:rPr lang="en-US" dirty="0" err="1"/>
              <a:t>Amplidata</a:t>
            </a:r>
            <a:r>
              <a:rPr lang="en-US" dirty="0"/>
              <a:t> should provide this feature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Currently</a:t>
            </a:r>
            <a:r>
              <a:rPr lang="en-US" dirty="0" smtClean="0"/>
              <a:t>, for multi-geo implementations</a:t>
            </a:r>
          </a:p>
          <a:p>
            <a:pPr lvl="1"/>
            <a:r>
              <a:rPr lang="en-US" dirty="0" smtClean="0"/>
              <a:t>StorNext is in one location</a:t>
            </a:r>
          </a:p>
          <a:p>
            <a:pPr lvl="1"/>
            <a:r>
              <a:rPr lang="en-US" dirty="0" smtClean="0"/>
              <a:t>All access goes through a single controller</a:t>
            </a:r>
          </a:p>
          <a:p>
            <a:pPr lvl="1"/>
            <a:r>
              <a:rPr lang="en-US" dirty="0" smtClean="0"/>
              <a:t>Big performance penalty to </a:t>
            </a:r>
            <a:r>
              <a:rPr lang="en-US" dirty="0" smtClean="0"/>
              <a:t>access a </a:t>
            </a:r>
            <a:r>
              <a:rPr lang="en-US" dirty="0" smtClean="0"/>
              <a:t>remote location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Multi-geo enhancements</a:t>
            </a:r>
            <a:endParaRPr lang="en-US" dirty="0" smtClean="0"/>
          </a:p>
          <a:p>
            <a:pPr lvl="1"/>
            <a:r>
              <a:rPr lang="en-US" dirty="0" smtClean="0"/>
              <a:t>StorNext metadata at each location</a:t>
            </a:r>
          </a:p>
          <a:p>
            <a:pPr lvl="1"/>
            <a:r>
              <a:rPr lang="en-US" dirty="0" smtClean="0"/>
              <a:t>A logical name maps to a controller based on locality</a:t>
            </a:r>
          </a:p>
          <a:p>
            <a:pPr lvl="2"/>
            <a:r>
              <a:rPr lang="en-US" dirty="0" smtClean="0"/>
              <a:t>“render” maps to controller C1 when in MN</a:t>
            </a:r>
          </a:p>
          <a:p>
            <a:pPr lvl="2"/>
            <a:r>
              <a:rPr lang="en-US" dirty="0" smtClean="0"/>
              <a:t>“render</a:t>
            </a:r>
            <a:r>
              <a:rPr lang="en-US" dirty="0"/>
              <a:t>” maps to controller </a:t>
            </a:r>
            <a:r>
              <a:rPr lang="en-US" dirty="0" smtClean="0"/>
              <a:t>C2 </a:t>
            </a:r>
            <a:r>
              <a:rPr lang="en-US" dirty="0"/>
              <a:t>when in </a:t>
            </a:r>
            <a:r>
              <a:rPr lang="en-US" dirty="0" smtClean="0"/>
              <a:t>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11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3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 compatibility matrix</a:t>
            </a:r>
          </a:p>
          <a:p>
            <a:r>
              <a:rPr lang="en-US" dirty="0" smtClean="0"/>
              <a:t>Object URL’s</a:t>
            </a:r>
          </a:p>
          <a:p>
            <a:r>
              <a:rPr lang="en-US" dirty="0" smtClean="0"/>
              <a:t>Where to find URL fields</a:t>
            </a:r>
          </a:p>
          <a:p>
            <a:r>
              <a:rPr lang="en-US" dirty="0" smtClean="0"/>
              <a:t>Web service example</a:t>
            </a:r>
          </a:p>
          <a:p>
            <a:r>
              <a:rPr lang="en-US" dirty="0" smtClean="0"/>
              <a:t>Where object id’s are stored</a:t>
            </a:r>
          </a:p>
          <a:p>
            <a:r>
              <a:rPr lang="en-US" dirty="0" smtClean="0"/>
              <a:t>Short-term solutions</a:t>
            </a:r>
          </a:p>
          <a:p>
            <a:r>
              <a:rPr lang="en-US" dirty="0" smtClean="0"/>
              <a:t>Long-term roadmap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2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8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compatibility matrix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525094"/>
              </p:ext>
            </p:extLst>
          </p:nvPr>
        </p:nvGraphicFramePr>
        <p:xfrm>
          <a:off x="455613" y="1143000"/>
          <a:ext cx="8231188" cy="320039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75884"/>
                <a:gridCol w="1226003"/>
                <a:gridCol w="1125765"/>
                <a:gridCol w="931635"/>
                <a:gridCol w="1600200"/>
                <a:gridCol w="995817"/>
                <a:gridCol w="1175884"/>
              </a:tblGrid>
              <a:tr h="1057013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>StorNext</a:t>
                      </a:r>
                      <a:endParaRPr lang="en-US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latin typeface="Arial" pitchFamily="34" charset="0"/>
                          <a:cs typeface="Arial" pitchFamily="34" charset="0"/>
                        </a:rPr>
                        <a:t>fswascfg</a:t>
                      </a:r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>command</a:t>
                      </a:r>
                      <a:endParaRPr lang="en-US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latin typeface="Arial" pitchFamily="34" charset="0"/>
                          <a:cs typeface="Arial" pitchFamily="34" charset="0"/>
                        </a:rPr>
                        <a:t>fsfileinfo</a:t>
                      </a:r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>command</a:t>
                      </a:r>
                      <a:endParaRPr lang="en-US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latin typeface="Arial" pitchFamily="34" charset="0"/>
                          <a:cs typeface="Arial" pitchFamily="34" charset="0"/>
                        </a:rPr>
                        <a:t>getWas</a:t>
                      </a:r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>Configuration</a:t>
                      </a:r>
                      <a:b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>web </a:t>
                      </a:r>
                      <a:r>
                        <a:rPr lang="en-US" sz="1800" b="0" dirty="0" err="1" smtClean="0">
                          <a:latin typeface="Arial" pitchFamily="34" charset="0"/>
                          <a:cs typeface="Arial" pitchFamily="34" charset="0"/>
                        </a:rPr>
                        <a:t>srv</a:t>
                      </a:r>
                      <a:endParaRPr lang="en-US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latin typeface="Arial" pitchFamily="34" charset="0"/>
                          <a:cs typeface="Arial" pitchFamily="34" charset="0"/>
                        </a:rPr>
                        <a:t>getFileLocation</a:t>
                      </a:r>
                      <a:endParaRPr lang="en-US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>web service</a:t>
                      </a:r>
                      <a:endParaRPr lang="en-US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867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-o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opt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-u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opt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-o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opt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-u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opt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4286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4.6.0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86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4.6.1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Implied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86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4.7.0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Implied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86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5.0.0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Implied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5612" y="4800600"/>
            <a:ext cx="823118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8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24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286000" algn="l"/>
              </a:tabLst>
            </a:pPr>
            <a:r>
              <a:rPr lang="en-US" sz="2400" kern="0" dirty="0" smtClean="0"/>
              <a:t>–o option	show object id’s</a:t>
            </a:r>
          </a:p>
          <a:p>
            <a:pPr>
              <a:tabLst>
                <a:tab pos="2286000" algn="l"/>
              </a:tabLst>
            </a:pPr>
            <a:r>
              <a:rPr lang="en-US" sz="2400" kern="0" dirty="0" smtClean="0"/>
              <a:t>–u option	show URL’s</a:t>
            </a:r>
          </a:p>
          <a:p>
            <a:r>
              <a:rPr lang="en-US" sz="2400" kern="0" dirty="0" smtClean="0"/>
              <a:t>Implied means –u is included when –o is specified</a:t>
            </a:r>
            <a:endParaRPr lang="en-US" sz="2400" kern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3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URL’s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URL to access </a:t>
            </a:r>
            <a:r>
              <a:rPr lang="en-US" dirty="0" smtClean="0"/>
              <a:t>a </a:t>
            </a:r>
            <a:r>
              <a:rPr lang="en-US" dirty="0" err="1" smtClean="0"/>
              <a:t>Lattus</a:t>
            </a:r>
            <a:r>
              <a:rPr lang="en-US" dirty="0" smtClean="0"/>
              <a:t> object looks </a:t>
            </a:r>
            <a:r>
              <a:rPr lang="en-US" dirty="0" smtClean="0"/>
              <a:t>like…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protocol://url:port/namespace/ns-name/object-id</a:t>
            </a:r>
          </a:p>
          <a:p>
            <a:pPr indent="0">
              <a:spcBef>
                <a:spcPts val="400"/>
              </a:spcBef>
              <a:buNone/>
              <a:tabLst>
                <a:tab pos="2514600" algn="l"/>
              </a:tabLst>
            </a:pPr>
            <a:r>
              <a:rPr lang="en-US" dirty="0" smtClean="0"/>
              <a:t>protocol	- http or https</a:t>
            </a:r>
          </a:p>
          <a:p>
            <a:pPr indent="0">
              <a:spcBef>
                <a:spcPts val="400"/>
              </a:spcBef>
              <a:buNone/>
              <a:tabLst>
                <a:tab pos="2514600" algn="l"/>
              </a:tabLst>
            </a:pPr>
            <a:r>
              <a:rPr lang="en-US" dirty="0" err="1" smtClean="0"/>
              <a:t>url</a:t>
            </a:r>
            <a:r>
              <a:rPr lang="en-US" dirty="0" smtClean="0"/>
              <a:t>	- </a:t>
            </a:r>
            <a:r>
              <a:rPr lang="en-US" dirty="0" err="1" smtClean="0"/>
              <a:t>Lattus</a:t>
            </a:r>
            <a:r>
              <a:rPr lang="en-US" dirty="0" smtClean="0"/>
              <a:t> URL</a:t>
            </a:r>
            <a:endParaRPr lang="en-US" dirty="0" smtClean="0"/>
          </a:p>
          <a:p>
            <a:pPr indent="0">
              <a:spcBef>
                <a:spcPts val="400"/>
              </a:spcBef>
              <a:buNone/>
              <a:tabLst>
                <a:tab pos="2514600" algn="l"/>
              </a:tabLst>
            </a:pPr>
            <a:r>
              <a:rPr lang="en-US" dirty="0"/>
              <a:t>p</a:t>
            </a:r>
            <a:r>
              <a:rPr lang="en-US" dirty="0" smtClean="0"/>
              <a:t>ort	- port number</a:t>
            </a:r>
          </a:p>
          <a:p>
            <a:pPr indent="0">
              <a:spcBef>
                <a:spcPts val="400"/>
              </a:spcBef>
              <a:buNone/>
              <a:tabLst>
                <a:tab pos="2514600" algn="l"/>
              </a:tabLst>
            </a:pPr>
            <a:r>
              <a:rPr lang="en-US" dirty="0" smtClean="0"/>
              <a:t>namespace	- literal word “namespace”</a:t>
            </a:r>
          </a:p>
          <a:p>
            <a:pPr indent="0">
              <a:spcBef>
                <a:spcPts val="400"/>
              </a:spcBef>
              <a:buNone/>
              <a:tabLst>
                <a:tab pos="2514600" algn="l"/>
              </a:tabLst>
            </a:pPr>
            <a:r>
              <a:rPr lang="en-US" dirty="0" smtClean="0"/>
              <a:t>ns-name	- the namespace identifier</a:t>
            </a:r>
          </a:p>
          <a:p>
            <a:pPr indent="0">
              <a:spcBef>
                <a:spcPts val="400"/>
              </a:spcBef>
              <a:buNone/>
              <a:tabLst>
                <a:tab pos="2514600" algn="l"/>
              </a:tabLst>
            </a:pPr>
            <a:r>
              <a:rPr lang="en-US" dirty="0" smtClean="0"/>
              <a:t>object-id	- the object id</a:t>
            </a:r>
          </a:p>
          <a:p>
            <a:pPr>
              <a:tabLst>
                <a:tab pos="2514600" algn="l"/>
              </a:tabLst>
            </a:pPr>
            <a:r>
              <a:rPr lang="en-US" dirty="0" smtClean="0"/>
              <a:t>Example</a:t>
            </a:r>
          </a:p>
          <a:p>
            <a:pPr marL="457200" lvl="1" indent="0">
              <a:buNone/>
              <a:tabLst>
                <a:tab pos="2514600" algn="l"/>
              </a:tabLst>
            </a:pPr>
            <a:r>
              <a:rPr lang="en-US" sz="2000" b="1" dirty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https://</a:t>
            </a:r>
            <a:r>
              <a:rPr lang="en-US" sz="2000" b="1" dirty="0" smtClean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10.65.166.94:444/namespace/test-system/</a:t>
            </a:r>
            <a:r>
              <a:rPr lang="en-US" sz="2000" b="1" dirty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smC6CDE7BE93DA0400000000000020BF74000000000000U22P68GXMRF3LWTTG7</a:t>
            </a:r>
          </a:p>
          <a:p>
            <a:pPr lvl="1">
              <a:tabLst>
                <a:tab pos="2514600" algn="l"/>
              </a:tabLst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4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find URL </a:t>
            </a:r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 the </a:t>
            </a:r>
            <a:r>
              <a:rPr lang="en-US" b="1" dirty="0" err="1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getWasConfiguration</a:t>
            </a:r>
            <a:r>
              <a:rPr lang="en-US" dirty="0" smtClean="0"/>
              <a:t> web service</a:t>
            </a:r>
          </a:p>
          <a:p>
            <a:pPr lvl="1"/>
            <a:r>
              <a:rPr lang="en-US" dirty="0" smtClean="0"/>
              <a:t>Returns the protocol, </a:t>
            </a:r>
            <a:r>
              <a:rPr lang="en-US" dirty="0" err="1" smtClean="0"/>
              <a:t>url</a:t>
            </a:r>
            <a:r>
              <a:rPr lang="en-US" dirty="0" smtClean="0"/>
              <a:t>, port, and namespace</a:t>
            </a:r>
          </a:p>
          <a:p>
            <a:r>
              <a:rPr lang="en-US" dirty="0"/>
              <a:t>Issue the </a:t>
            </a:r>
            <a:r>
              <a:rPr lang="en-US" b="1" dirty="0" err="1" smtClean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getFileLocation</a:t>
            </a:r>
            <a:r>
              <a:rPr lang="en-US" dirty="0" smtClean="0"/>
              <a:t> </a:t>
            </a:r>
            <a:r>
              <a:rPr lang="en-US" dirty="0"/>
              <a:t>web service</a:t>
            </a:r>
          </a:p>
          <a:p>
            <a:pPr lvl="1"/>
            <a:r>
              <a:rPr lang="en-US" dirty="0"/>
              <a:t>Returns the </a:t>
            </a:r>
            <a:r>
              <a:rPr lang="en-US" dirty="0" smtClean="0"/>
              <a:t>object id</a:t>
            </a:r>
            <a:endParaRPr lang="en-US" dirty="0"/>
          </a:p>
          <a:p>
            <a:r>
              <a:rPr lang="en-US" dirty="0" smtClean="0"/>
              <a:t>Combine the above fields to create a URL</a:t>
            </a:r>
          </a:p>
          <a:p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StorNext 4.7 introduced the web service </a:t>
            </a:r>
            <a:r>
              <a:rPr lang="en-US" b="1" dirty="0" err="1" smtClean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getWasConfiguration</a:t>
            </a:r>
            <a:endParaRPr lang="en-US" dirty="0" smtClean="0"/>
          </a:p>
          <a:p>
            <a:pPr lvl="1"/>
            <a:r>
              <a:rPr lang="en-US" dirty="0" smtClean="0"/>
              <a:t>StorNext 4.5 and 4.6 customers should use the </a:t>
            </a:r>
            <a:r>
              <a:rPr lang="en-US" b="1" dirty="0" err="1" smtClean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fswascfg</a:t>
            </a:r>
            <a:r>
              <a:rPr lang="en-US" dirty="0" smtClean="0"/>
              <a:t> command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5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9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fswascfg</a:t>
            </a:r>
            <a:r>
              <a:rPr lang="en-US" dirty="0" smtClean="0"/>
              <a:t>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fswascfg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Wide Area Storage Configuration Report           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Wed Jul 17 10:45:00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2013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Alias                        Type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Strms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Protocol IP Address       Port(s)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-----                        --------- ----- -------- ---------------  -------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ibis1                        APPLIANCE    0    https  10.65.166.97     443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c1                         NODE         1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https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444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io1                      IOPATH       0       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10.65.166.94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-------------------------------------------------------------------------------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Wide Area Storage Media Report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Wed Jul 17 10:45:00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2013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Namespace                                 Media-Id         Copy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---------                                 --------         ----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ibis1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test-system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test1             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FS0000 24 1114415889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fswascfg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completed: Command Successful.</a:t>
            </a:r>
          </a:p>
          <a:p>
            <a:pPr marL="0" indent="0">
              <a:spcBef>
                <a:spcPts val="600"/>
              </a:spcBef>
              <a:buNone/>
            </a:pP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6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1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143000"/>
            <a:ext cx="8459788" cy="5372100"/>
          </a:xfrm>
        </p:spPr>
        <p:txBody>
          <a:bodyPr/>
          <a:lstStyle/>
          <a:p>
            <a:r>
              <a:rPr lang="en-US" b="1" dirty="0" err="1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getWasConfiguration</a:t>
            </a:r>
            <a:r>
              <a:rPr lang="en-US" dirty="0"/>
              <a:t> web </a:t>
            </a:r>
            <a:r>
              <a:rPr lang="en-US" dirty="0" smtClean="0"/>
              <a:t>service</a:t>
            </a:r>
          </a:p>
          <a:p>
            <a:pPr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http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://mdc:81/axis2/services/stornext/getWasConfiguration</a:t>
            </a:r>
          </a:p>
          <a:p>
            <a:pPr marL="800100" indent="0">
              <a:spcBef>
                <a:spcPts val="6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?password=your-password-goes-here</a:t>
            </a:r>
          </a:p>
          <a:p>
            <a:pPr marL="800100" indent="0">
              <a:spcBef>
                <a:spcPts val="6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format=xml</a:t>
            </a:r>
          </a:p>
          <a:p>
            <a:r>
              <a:rPr lang="en-US" b="1" dirty="0" err="1" smtClean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getFileLocation</a:t>
            </a:r>
            <a:r>
              <a:rPr lang="en-US" dirty="0" smtClean="0"/>
              <a:t> </a:t>
            </a:r>
            <a:r>
              <a:rPr lang="en-US" dirty="0"/>
              <a:t>web </a:t>
            </a:r>
            <a:r>
              <a:rPr lang="en-US" dirty="0" smtClean="0"/>
              <a:t>service</a:t>
            </a:r>
          </a:p>
          <a:p>
            <a:pPr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http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://mdc:81/axis2/services/stornext/getFileLocation</a:t>
            </a:r>
          </a:p>
          <a:p>
            <a:pPr marL="800100" indent="0">
              <a:spcBef>
                <a:spcPts val="6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?password=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your-password-goes-here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800100" indent="0">
              <a:spcBef>
                <a:spcPts val="6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&amp;format=xml</a:t>
            </a:r>
          </a:p>
          <a:p>
            <a:pPr marL="800100" indent="0">
              <a:spcBef>
                <a:spcPts val="6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showIds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=1</a:t>
            </a:r>
          </a:p>
          <a:p>
            <a:pPr marL="800100" indent="0">
              <a:spcBef>
                <a:spcPts val="600"/>
              </a:spcBef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files=/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stornext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/snfs1/snfs1-class/meg10.87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7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94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object id’s are stored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 id is </a:t>
            </a:r>
            <a:r>
              <a:rPr lang="en-US" dirty="0" smtClean="0"/>
              <a:t>stored in </a:t>
            </a:r>
            <a:r>
              <a:rPr lang="en-US" dirty="0" smtClean="0"/>
              <a:t>the </a:t>
            </a:r>
            <a:r>
              <a:rPr lang="en-US" dirty="0" err="1" smtClean="0"/>
              <a:t>inode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inode</a:t>
            </a:r>
            <a:r>
              <a:rPr lang="en-US" dirty="0" smtClean="0"/>
              <a:t> points to the SNEA (StorNext Extended Attribute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The SNEA has the database key (64-bit </a:t>
            </a:r>
            <a:r>
              <a:rPr lang="en-US" dirty="0" smtClean="0"/>
              <a:t>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Storage Manager uses </a:t>
            </a:r>
            <a:r>
              <a:rPr lang="en-US" dirty="0" smtClean="0"/>
              <a:t>the </a:t>
            </a:r>
            <a:r>
              <a:rPr lang="en-US" dirty="0" smtClean="0"/>
              <a:t>MySQL database </a:t>
            </a:r>
            <a:r>
              <a:rPr lang="en-US" dirty="0" smtClean="0"/>
              <a:t>to find the copy number and media id, which contains the </a:t>
            </a:r>
            <a:r>
              <a:rPr lang="en-US" dirty="0" err="1" smtClean="0"/>
              <a:t>Lattus</a:t>
            </a:r>
            <a:r>
              <a:rPr lang="en-US" dirty="0" smtClean="0"/>
              <a:t> </a:t>
            </a:r>
            <a:r>
              <a:rPr lang="en-US" dirty="0" smtClean="0"/>
              <a:t>object information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8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current solution is a heavy operation</a:t>
            </a:r>
          </a:p>
          <a:p>
            <a:pPr lvl="1"/>
            <a:r>
              <a:rPr lang="en-US" dirty="0" smtClean="0"/>
              <a:t>Issue a StorNext web services to get path information</a:t>
            </a:r>
          </a:p>
          <a:p>
            <a:pPr lvl="1"/>
            <a:r>
              <a:rPr lang="en-US" dirty="0" smtClean="0"/>
              <a:t>Issue a StorNext web service to get object information</a:t>
            </a:r>
          </a:p>
          <a:p>
            <a:pPr lvl="1"/>
            <a:r>
              <a:rPr lang="en-US" dirty="0" smtClean="0"/>
              <a:t>Construct a URL</a:t>
            </a:r>
          </a:p>
          <a:p>
            <a:pPr lvl="1"/>
            <a:r>
              <a:rPr lang="en-US" dirty="0" smtClean="0"/>
              <a:t>Issue a </a:t>
            </a:r>
            <a:r>
              <a:rPr lang="en-US" dirty="0" err="1" smtClean="0"/>
              <a:t>Lattus</a:t>
            </a:r>
            <a:r>
              <a:rPr lang="en-US" dirty="0" smtClean="0"/>
              <a:t> web service to get the object</a:t>
            </a:r>
          </a:p>
          <a:p>
            <a:r>
              <a:rPr lang="en-US" dirty="0" smtClean="0"/>
              <a:t>StorNext 4.7 and 5.0 have a short-cut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0076BB"/>
                </a:solidFill>
                <a:latin typeface="Courier New" pitchFamily="49" charset="0"/>
                <a:cs typeface="Courier New" pitchFamily="49" charset="0"/>
              </a:rPr>
              <a:t>getFileLocation</a:t>
            </a:r>
            <a:r>
              <a:rPr lang="en-US" dirty="0" smtClean="0"/>
              <a:t> web service returns every </a:t>
            </a:r>
            <a:r>
              <a:rPr lang="en-US" dirty="0" err="1" smtClean="0"/>
              <a:t>Lattus</a:t>
            </a:r>
            <a:r>
              <a:rPr lang="en-US" dirty="0" smtClean="0"/>
              <a:t> URL</a:t>
            </a:r>
          </a:p>
          <a:p>
            <a:pPr lvl="1"/>
            <a:r>
              <a:rPr lang="en-US" dirty="0" smtClean="0"/>
              <a:t>The difficulty is picked the “right” URL</a:t>
            </a:r>
          </a:p>
          <a:p>
            <a:pPr lvl="1"/>
            <a:r>
              <a:rPr lang="en-US" dirty="0" smtClean="0"/>
              <a:t>Do you choose the first URL or a random URL</a:t>
            </a:r>
          </a:p>
          <a:p>
            <a:pPr lvl="1"/>
            <a:r>
              <a:rPr lang="en-US" dirty="0" smtClean="0"/>
              <a:t>Your algorithm may impose performance penalties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5D4D0B3-40EB-49BF-BE32-EC18174DD15C}" type="slidenum">
              <a:rPr lang="en-US" smtClean="0"/>
              <a:pPr>
                <a:defRPr/>
              </a:pPr>
              <a:t>9</a:t>
            </a:fld>
            <a:r>
              <a:rPr lang="en-US" smtClean="0"/>
              <a:t> of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45&quot;/&gt;&lt;/object&gt;&lt;object type=&quot;3&quot; unique_id=&quot;10006&quot;&gt;&lt;property id=&quot;20148&quot; value=&quot;5&quot;/&gt;&lt;property id=&quot;20300&quot; value=&quot;Slide 3 - &amp;quot;Title Goes Here&amp;quot;&quot;/&gt;&lt;property id=&quot;20307&quot; value=&quot;325&quot;/&gt;&lt;/object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08&quot;&gt;&lt;property id=&quot;20148&quot; value=&quot;5&quot;/&gt;&lt;property id=&quot;20300&quot; value=&quot;Slide 19 - &amp;quot;CHAPTER HEADLINE &amp;#x0D;&amp;#x0A;GOES HERE&amp;quot;&quot;/&gt;&lt;property id=&quot;20307&quot; value=&quot;333&quot;/&gt;&lt;/object&gt;&lt;object type=&quot;3&quot; unique_id=&quot;10009&quot;&gt;&lt;property id=&quot;20148&quot; value=&quot;5&quot;/&gt;&lt;property id=&quot;20300&quot; value=&quot;Slide 17 - &amp;quot;CHAPTER HEADLINE&amp;#x0D;&amp;#x0A;GOES HERE&amp;quot;&quot;/&gt;&lt;property id=&quot;20307&quot; value=&quot;334&quot;/&gt;&lt;/object&gt;&lt;object type=&quot;3&quot; unique_id=&quot;10010&quot;&gt;&lt;property id=&quot;20148&quot; value=&quot;5&quot;/&gt;&lt;property id=&quot;20300&quot; value=&quot;Slide 18 - &amp;quot;CHAPTER HEADLINE &amp;#x0D;&amp;#x0A;GOES HERE&amp;quot;&quot;/&gt;&lt;property id=&quot;20307&quot; value=&quot;338&quot;/&gt;&lt;/object&gt;&lt;object type=&quot;3&quot; unique_id=&quot;10011&quot;&gt;&lt;property id=&quot;20148&quot; value=&quot;5&quot;/&gt;&lt;property id=&quot;20300&quot; value=&quot;Slide 20 - &amp;quot;CHAPTER HEADLINE&amp;#x0D;&amp;#x0A;GOES HERE&amp;quot;&quot;/&gt;&lt;property id=&quot;20307&quot; value=&quot;336&quot;/&gt;&lt;/object&gt;&lt;object type=&quot;3&quot; unique_id=&quot;10625&quot;&gt;&lt;property id=&quot;20148&quot; value=&quot;5&quot;/&gt;&lt;property id=&quot;20300&quot; value=&quot;Slide 4 - &amp;quot;Before you begin…&amp;quot;&quot;/&gt;&lt;property id=&quot;20307&quot; value=&quot;346&quot;/&gt;&lt;/object&gt;&lt;object type=&quot;3&quot; unique_id=&quot;10626&quot;&gt;&lt;property id=&quot;20148&quot; value=&quot;5&quot;/&gt;&lt;property id=&quot;20300&quot; value=&quot;Slide 5 - &amp;quot;Headline goes here&amp;quot;&quot;/&gt;&lt;property id=&quot;20307&quot; value=&quot;347&quot;/&gt;&lt;/object&gt;&lt;object type=&quot;3&quot; unique_id=&quot;10627&quot;&gt;&lt;property id=&quot;20148&quot; value=&quot;5&quot;/&gt;&lt;property id=&quot;20300&quot; value=&quot;Slide 6 - &amp;quot;Converting old presentations to the new format&amp;quot;&quot;/&gt;&lt;property id=&quot;20307&quot; value=&quot;348&quot;/&gt;&lt;/object&gt;&lt;object type=&quot;3&quot; unique_id=&quot;10628&quot;&gt;&lt;property id=&quot;20148&quot; value=&quot;5&quot;/&gt;&lt;property id=&quot;20300&quot; value=&quot;Slide 7 - &amp;quot;Converting old presentations to the new format&amp;quot;&quot;/&gt;&lt;property id=&quot;20307&quot; value=&quot;349&quot;/&gt;&lt;/object&gt;&lt;object type=&quot;3&quot; unique_id=&quot;10629&quot;&gt;&lt;property id=&quot;20148&quot; value=&quot;5&quot;/&gt;&lt;property id=&quot;20300&quot; value=&quot;Slide 8 - &amp;quot;Converting old presentations to the new format&amp;quot;&quot;/&gt;&lt;property id=&quot;20307&quot; value=&quot;350&quot;/&gt;&lt;/object&gt;&lt;object type=&quot;3&quot; unique_id=&quot;10630&quot;&gt;&lt;property id=&quot;20148&quot; value=&quot;5&quot;/&gt;&lt;property id=&quot;20300&quot; value=&quot;Slide 9 - &amp;quot;Converting old presentations to the new format&amp;quot;&quot;/&gt;&lt;property id=&quot;20307&quot; value=&quot;351&quot;/&gt;&lt;/object&gt;&lt;object type=&quot;3&quot; unique_id=&quot;10631&quot;&gt;&lt;property id=&quot;20148&quot; value=&quot;5&quot;/&gt;&lt;property id=&quot;20300&quot; value=&quot;Slide 10 - &amp;quot;Converting old presentations to the new format&amp;quot;&quot;/&gt;&lt;property id=&quot;20307&quot; value=&quot;352&quot;/&gt;&lt;/object&gt;&lt;object type=&quot;3&quot; unique_id=&quot;10632&quot;&gt;&lt;property id=&quot;20148&quot; value=&quot;5&quot;/&gt;&lt;property id=&quot;20300&quot; value=&quot;Slide 11 - &amp;quot;Converting old presentations to the new format&amp;quot;&quot;/&gt;&lt;property id=&quot;20307&quot; value=&quot;353&quot;/&gt;&lt;/object&gt;&lt;object type=&quot;3&quot; unique_id=&quot;10633&quot;&gt;&lt;property id=&quot;20148&quot; value=&quot;5&quot;/&gt;&lt;property id=&quot;20300&quot; value=&quot;Slide 12 - &amp;quot;Converting old presentations to the new format&amp;quot;&quot;/&gt;&lt;property id=&quot;20307&quot; value=&quot;354&quot;/&gt;&lt;/object&gt;&lt;object type=&quot;3&quot; unique_id=&quot;10634&quot;&gt;&lt;property id=&quot;20148&quot; value=&quot;5&quot;/&gt;&lt;property id=&quot;20300&quot; value=&quot;Slide 13 - &amp;quot;Converting old presentations to the new format&amp;quot;&quot;/&gt;&lt;property id=&quot;20307&quot; value=&quot;355&quot;/&gt;&lt;/object&gt;&lt;object type=&quot;3&quot; unique_id=&quot;10635&quot;&gt;&lt;property id=&quot;20148&quot; value=&quot;5&quot;/&gt;&lt;property id=&quot;20300&quot; value=&quot;Slide 14 - &amp;quot;Converting old presentations to the new format&amp;quot;&quot;/&gt;&lt;property id=&quot;20307&quot; value=&quot;356&quot;/&gt;&lt;/object&gt;&lt;object type=&quot;3&quot; unique_id=&quot;10636&quot;&gt;&lt;property id=&quot;20148&quot; value=&quot;5&quot;/&gt;&lt;property id=&quot;20300&quot; value=&quot;Slide 15 - &amp;quot;Converting old presentations to the new format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00457A-v01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</TotalTime>
  <Words>575</Words>
  <Application>Microsoft Office PowerPoint</Application>
  <PresentationFormat>On-screen Show (4:3)</PresentationFormat>
  <Paragraphs>157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P00457A-v01</vt:lpstr>
      <vt:lpstr>PowerPoint Presentation</vt:lpstr>
      <vt:lpstr>Agenda</vt:lpstr>
      <vt:lpstr>Object compatibility matrix</vt:lpstr>
      <vt:lpstr>Object URL’s</vt:lpstr>
      <vt:lpstr>Where to find URL components</vt:lpstr>
      <vt:lpstr>Output of fswascfg command</vt:lpstr>
      <vt:lpstr>Web service example</vt:lpstr>
      <vt:lpstr>Where object id’s are stored</vt:lpstr>
      <vt:lpstr>Short-term solutions</vt:lpstr>
      <vt:lpstr>Long-term roadmap and considerations</vt:lpstr>
      <vt:lpstr>Long-term roadmap and considerations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Turner Lunch and Learn</dc:title>
  <dc:subject>Turner StorNext/Harmonic</dc:subject>
  <dc:creator>Robert Metcalf</dc:creator>
  <cp:lastModifiedBy>rmetcalf</cp:lastModifiedBy>
  <cp:revision>403</cp:revision>
  <cp:lastPrinted>2012-04-03T01:06:05Z</cp:lastPrinted>
  <dcterms:created xsi:type="dcterms:W3CDTF">2012-06-26T16:54:34Z</dcterms:created>
  <dcterms:modified xsi:type="dcterms:W3CDTF">2013-07-13T17:22:28Z</dcterms:modified>
</cp:coreProperties>
</file>