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8" r:id="rId1"/>
  </p:sldMasterIdLst>
  <p:notesMasterIdLst>
    <p:notesMasterId r:id="rId12"/>
  </p:notesMasterIdLst>
  <p:handoutMasterIdLst>
    <p:handoutMasterId r:id="rId13"/>
  </p:handoutMasterIdLst>
  <p:sldIdLst>
    <p:sldId id="323" r:id="rId2"/>
    <p:sldId id="415" r:id="rId3"/>
    <p:sldId id="416" r:id="rId4"/>
    <p:sldId id="417" r:id="rId5"/>
    <p:sldId id="400" r:id="rId6"/>
    <p:sldId id="418" r:id="rId7"/>
    <p:sldId id="419" r:id="rId8"/>
    <p:sldId id="420" r:id="rId9"/>
    <p:sldId id="421" r:id="rId10"/>
    <p:sldId id="331" r:id="rId11"/>
  </p:sldIdLst>
  <p:sldSz cx="9144000" cy="6858000" type="screen4x3"/>
  <p:notesSz cx="7315200" cy="96012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58087"/>
    <a:srgbClr val="F0F3F7"/>
    <a:srgbClr val="FDFEFF"/>
    <a:srgbClr val="E3E9EF"/>
    <a:srgbClr val="E8EEF1"/>
    <a:srgbClr val="3E4448"/>
    <a:srgbClr val="171A1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8" autoAdjust="0"/>
    <p:restoredTop sz="95364" autoAdjust="0"/>
  </p:normalViewPr>
  <p:slideViewPr>
    <p:cSldViewPr snapToGrid="0">
      <p:cViewPr>
        <p:scale>
          <a:sx n="90" d="100"/>
          <a:sy n="90" d="100"/>
        </p:scale>
        <p:origin x="84"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4818" name="Picture 6" descr="logo_blue"/>
          <p:cNvPicPr>
            <a:picLocks noChangeAspect="1" noChangeArrowheads="1"/>
          </p:cNvPicPr>
          <p:nvPr/>
        </p:nvPicPr>
        <p:blipFill>
          <a:blip r:embed="rId2" cstate="print"/>
          <a:srcRect/>
          <a:stretch>
            <a:fillRect/>
          </a:stretch>
        </p:blipFill>
        <p:spPr bwMode="auto">
          <a:xfrm>
            <a:off x="487363" y="114300"/>
            <a:ext cx="2195512" cy="365125"/>
          </a:xfrm>
          <a:prstGeom prst="rect">
            <a:avLst/>
          </a:prstGeom>
          <a:noFill/>
          <a:ln w="9525">
            <a:noFill/>
            <a:miter lim="800000"/>
            <a:headEnd/>
            <a:tailEnd/>
          </a:ln>
        </p:spPr>
      </p:pic>
      <p:sp>
        <p:nvSpPr>
          <p:cNvPr id="28675" name="Rectangle 7"/>
          <p:cNvSpPr>
            <a:spLocks noChangeArrowheads="1"/>
          </p:cNvSpPr>
          <p:nvPr/>
        </p:nvSpPr>
        <p:spPr bwMode="auto">
          <a:xfrm>
            <a:off x="80963" y="9042400"/>
            <a:ext cx="5283200" cy="481013"/>
          </a:xfrm>
          <a:prstGeom prst="rect">
            <a:avLst/>
          </a:prstGeom>
          <a:noFill/>
          <a:ln w="9525">
            <a:noFill/>
            <a:miter lim="800000"/>
            <a:headEnd/>
            <a:tailEnd/>
          </a:ln>
        </p:spPr>
        <p:txBody>
          <a:bodyPr lIns="96661" tIns="48331" rIns="96661" bIns="48331" anchor="b"/>
          <a:lstStyle/>
          <a:p>
            <a:pPr defTabSz="966788"/>
            <a:r>
              <a:rPr lang="en-US" sz="600"/>
              <a:t>© 2010 Quantum Corporation. Company Confidential. Forward-looking information is based upon multiple assumptions and uncertainties, does not necessarily represent the company</a:t>
            </a:r>
            <a:r>
              <a:rPr lang="ja-JP" altLang="en-US" sz="600"/>
              <a:t>’</a:t>
            </a:r>
            <a:r>
              <a:rPr lang="en-US" altLang="ja-JP" sz="600"/>
              <a:t>s outlook and is for planning purposes only.</a:t>
            </a:r>
            <a:endParaRPr lang="en-US" sz="600"/>
          </a:p>
        </p:txBody>
      </p:sp>
      <p:sp>
        <p:nvSpPr>
          <p:cNvPr id="28676" name="Rectangle 8"/>
          <p:cNvSpPr>
            <a:spLocks noChangeArrowheads="1"/>
          </p:cNvSpPr>
          <p:nvPr/>
        </p:nvSpPr>
        <p:spPr bwMode="auto">
          <a:xfrm>
            <a:off x="5689600" y="9040813"/>
            <a:ext cx="1624013" cy="481012"/>
          </a:xfrm>
          <a:prstGeom prst="rect">
            <a:avLst/>
          </a:prstGeom>
          <a:noFill/>
          <a:ln w="9525">
            <a:noFill/>
            <a:miter lim="800000"/>
            <a:headEnd/>
            <a:tailEnd/>
          </a:ln>
        </p:spPr>
        <p:txBody>
          <a:bodyPr lIns="96661" tIns="48331" rIns="96661" bIns="48331" anchor="b"/>
          <a:lstStyle/>
          <a:p>
            <a:pPr algn="r" defTabSz="966788"/>
            <a:fld id="{0B9C449B-7861-463A-A699-DD536859EB26}" type="slidenum">
              <a:rPr lang="en-US" sz="1300"/>
              <a:pPr algn="r" defTabSz="966788"/>
              <a:t>‹#›</a:t>
            </a:fld>
            <a:endParaRPr lang="en-US" sz="1300"/>
          </a:p>
        </p:txBody>
      </p:sp>
    </p:spTree>
    <p:extLst>
      <p:ext uri="{BB962C8B-B14F-4D97-AF65-F5344CB8AC3E}">
        <p14:creationId xmlns:p14="http://schemas.microsoft.com/office/powerpoint/2010/main" val="115010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161925" y="4560888"/>
            <a:ext cx="6991350"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80963" y="9040813"/>
            <a:ext cx="5283200" cy="481012"/>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600"/>
            </a:lvl1pPr>
          </a:lstStyle>
          <a:p>
            <a:r>
              <a:rPr lang="en-US"/>
              <a:t>© 2010 Quantum Corporation. Company Confidential. Forward-looking information is based upon multiple assumptions and uncertainties, does not necessarily represent the company</a:t>
            </a:r>
            <a:r>
              <a:rPr lang="ja-JP" altLang="en-US"/>
              <a:t>’</a:t>
            </a:r>
            <a:r>
              <a:rPr lang="en-US" altLang="ja-JP"/>
              <a:t>s outlook and is for planning purposes only.</a:t>
            </a:r>
            <a:endParaRPr lang="en-US"/>
          </a:p>
        </p:txBody>
      </p:sp>
      <p:sp>
        <p:nvSpPr>
          <p:cNvPr id="10247" name="Rectangle 7"/>
          <p:cNvSpPr>
            <a:spLocks noGrp="1" noChangeArrowheads="1"/>
          </p:cNvSpPr>
          <p:nvPr>
            <p:ph type="sldNum" sz="quarter" idx="5"/>
          </p:nvPr>
        </p:nvSpPr>
        <p:spPr bwMode="auto">
          <a:xfrm>
            <a:off x="5689600" y="9040813"/>
            <a:ext cx="1624013" cy="481012"/>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vl1pPr>
          </a:lstStyle>
          <a:p>
            <a:fld id="{999A1025-D24E-42B9-B06C-3A19B860F00D}" type="slidenum">
              <a:rPr lang="en-US"/>
              <a:pPr/>
              <a:t>‹#›</a:t>
            </a:fld>
            <a:endParaRPr lang="en-US"/>
          </a:p>
        </p:txBody>
      </p:sp>
      <p:pic>
        <p:nvPicPr>
          <p:cNvPr id="32774" name="Picture 8" descr="logo_blue"/>
          <p:cNvPicPr>
            <a:picLocks noChangeAspect="1" noChangeArrowheads="1"/>
          </p:cNvPicPr>
          <p:nvPr/>
        </p:nvPicPr>
        <p:blipFill>
          <a:blip r:embed="rId2"/>
          <a:srcRect/>
          <a:stretch>
            <a:fillRect/>
          </a:stretch>
        </p:blipFill>
        <p:spPr bwMode="auto">
          <a:xfrm>
            <a:off x="487363" y="114300"/>
            <a:ext cx="2195512" cy="365125"/>
          </a:xfrm>
          <a:prstGeom prst="rect">
            <a:avLst/>
          </a:prstGeom>
          <a:noFill/>
          <a:ln w="9525">
            <a:noFill/>
            <a:miter lim="800000"/>
            <a:headEnd/>
            <a:tailEnd/>
          </a:ln>
        </p:spPr>
      </p:pic>
    </p:spTree>
    <p:extLst>
      <p:ext uri="{BB962C8B-B14F-4D97-AF65-F5344CB8AC3E}">
        <p14:creationId xmlns:p14="http://schemas.microsoft.com/office/powerpoint/2010/main" val="1446930921"/>
      </p:ext>
    </p:extLst>
  </p:cSld>
  <p:clrMap bg1="lt1" tx1="dk1" bg2="lt2" tx2="dk2" accent1="accent1" accent2="accent2" accent3="accent3" accent4="accent4" accent5="accent5" accent6="accent6" hlink="hlink" folHlink="folHlink"/>
  <p:hf hdr="0" dt="0"/>
  <p:notesStyle>
    <a:lvl1pPr algn="l" rtl="0" eaLnBrk="0" fontAlgn="base" hangingPunct="0">
      <a:spcBef>
        <a:spcPct val="10000"/>
      </a:spcBef>
      <a:spcAft>
        <a:spcPct val="0"/>
      </a:spcAft>
      <a:defRPr sz="1000" kern="1200">
        <a:solidFill>
          <a:schemeClr val="tx1"/>
        </a:solidFill>
        <a:latin typeface="Arial" charset="0"/>
        <a:ea typeface="ＭＳ Ｐゴシック" charset="0"/>
        <a:cs typeface="ＭＳ Ｐゴシック" charset="-128"/>
      </a:defRPr>
    </a:lvl1pPr>
    <a:lvl2pPr marL="457200" algn="l" rtl="0" eaLnBrk="0" fontAlgn="base" hangingPunct="0">
      <a:spcBef>
        <a:spcPct val="10000"/>
      </a:spcBef>
      <a:spcAft>
        <a:spcPct val="0"/>
      </a:spcAft>
      <a:defRPr sz="1000" kern="1200">
        <a:solidFill>
          <a:schemeClr val="tx1"/>
        </a:solidFill>
        <a:latin typeface="Arial" charset="0"/>
        <a:ea typeface="ＭＳ Ｐゴシック" charset="0"/>
        <a:cs typeface="+mn-cs"/>
      </a:defRPr>
    </a:lvl2pPr>
    <a:lvl3pPr marL="914400" algn="l" rtl="0" eaLnBrk="0" fontAlgn="base" hangingPunct="0">
      <a:spcBef>
        <a:spcPct val="10000"/>
      </a:spcBef>
      <a:spcAft>
        <a:spcPct val="0"/>
      </a:spcAft>
      <a:defRPr sz="1000" kern="1200">
        <a:solidFill>
          <a:schemeClr val="tx1"/>
        </a:solidFill>
        <a:latin typeface="Arial" charset="0"/>
        <a:ea typeface="ＭＳ Ｐゴシック" charset="0"/>
        <a:cs typeface="+mn-cs"/>
      </a:defRPr>
    </a:lvl3pPr>
    <a:lvl4pPr marL="1371600" algn="l" rtl="0" eaLnBrk="0" fontAlgn="base" hangingPunct="0">
      <a:spcBef>
        <a:spcPct val="10000"/>
      </a:spcBef>
      <a:spcAft>
        <a:spcPct val="0"/>
      </a:spcAft>
      <a:defRPr sz="1000" kern="1200">
        <a:solidFill>
          <a:schemeClr val="tx1"/>
        </a:solidFill>
        <a:latin typeface="Arial" charset="0"/>
        <a:ea typeface="ＭＳ Ｐゴシック" charset="0"/>
        <a:cs typeface="+mn-cs"/>
      </a:defRPr>
    </a:lvl4pPr>
    <a:lvl5pPr marL="1828800" algn="l" rtl="0" eaLnBrk="0" fontAlgn="base" hangingPunct="0">
      <a:spcBef>
        <a:spcPct val="10000"/>
      </a:spcBef>
      <a:spcAft>
        <a:spcPct val="0"/>
      </a:spcAft>
      <a:defRPr sz="10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5"/>
          <p:cNvPicPr>
            <a:picLocks noChangeAspect="1" noChangeArrowheads="1"/>
          </p:cNvPicPr>
          <p:nvPr/>
        </p:nvPicPr>
        <p:blipFill>
          <a:blip r:embed="rId2" cstate="print"/>
          <a:srcRect/>
          <a:stretch>
            <a:fillRect/>
          </a:stretch>
        </p:blipFill>
        <p:spPr bwMode="auto">
          <a:xfrm>
            <a:off x="1457325" y="1211263"/>
            <a:ext cx="6229350" cy="4435475"/>
          </a:xfrm>
          <a:prstGeom prst="rect">
            <a:avLst/>
          </a:prstGeom>
          <a:noFill/>
          <a:ln w="9525">
            <a:noFill/>
            <a:miter lim="800000"/>
            <a:headEnd/>
            <a:tailEnd/>
          </a:ln>
        </p:spPr>
      </p:pic>
      <p:pic>
        <p:nvPicPr>
          <p:cNvPr id="8" name="Picture 24" descr="QTM_Logo_white"/>
          <p:cNvPicPr>
            <a:picLocks noChangeAspect="1" noChangeArrowheads="1"/>
          </p:cNvPicPr>
          <p:nvPr/>
        </p:nvPicPr>
        <p:blipFill>
          <a:blip r:embed="rId3" cstate="print"/>
          <a:srcRect/>
          <a:stretch>
            <a:fillRect/>
          </a:stretch>
        </p:blipFill>
        <p:spPr bwMode="auto">
          <a:xfrm>
            <a:off x="7370763" y="288925"/>
            <a:ext cx="1416050" cy="212725"/>
          </a:xfrm>
          <a:prstGeom prst="rect">
            <a:avLst/>
          </a:prstGeom>
          <a:noFill/>
          <a:ln w="9525">
            <a:noFill/>
            <a:miter lim="800000"/>
            <a:headEnd/>
            <a:tailEnd/>
          </a:ln>
        </p:spPr>
      </p:pic>
      <p:sp>
        <p:nvSpPr>
          <p:cNvPr id="17" name="Text Placeholder 16"/>
          <p:cNvSpPr>
            <a:spLocks noGrp="1"/>
          </p:cNvSpPr>
          <p:nvPr>
            <p:ph type="body" sz="quarter" idx="13"/>
          </p:nvPr>
        </p:nvSpPr>
        <p:spPr>
          <a:xfrm>
            <a:off x="1981199" y="3140075"/>
            <a:ext cx="3534937" cy="1073150"/>
          </a:xfrm>
          <a:noFill/>
          <a:ln w="9525">
            <a:noFill/>
            <a:miter lim="800000"/>
            <a:headEnd/>
            <a:tailEnd/>
          </a:ln>
        </p:spPr>
        <p:txBody>
          <a:bodyPr>
            <a:normAutofit/>
          </a:bodyPr>
          <a:lstStyle>
            <a:lvl1pPr marL="0" indent="0">
              <a:buNone/>
              <a:defRPr lang="en-US" sz="1600" b="1" i="0" kern="1200" dirty="0" smtClean="0">
                <a:solidFill>
                  <a:srgbClr val="B9CDE5"/>
                </a:solidFill>
                <a:latin typeface="Arial" pitchFamily="34" charset="0"/>
                <a:ea typeface="+mn-ea"/>
                <a:cs typeface="Arial" pitchFamily="34" charset="0"/>
              </a:defRPr>
            </a:lvl1pPr>
          </a:lstStyle>
          <a:p>
            <a:pPr lvl="0"/>
            <a:r>
              <a:rPr lang="en-US" dirty="0" smtClean="0"/>
              <a:t>Click to edit Master text styles</a:t>
            </a:r>
          </a:p>
        </p:txBody>
      </p:sp>
      <p:sp>
        <p:nvSpPr>
          <p:cNvPr id="19" name="Text Placeholder 18"/>
          <p:cNvSpPr>
            <a:spLocks noGrp="1"/>
          </p:cNvSpPr>
          <p:nvPr>
            <p:ph type="body" sz="quarter" idx="14"/>
          </p:nvPr>
        </p:nvSpPr>
        <p:spPr>
          <a:xfrm>
            <a:off x="1981200" y="6248400"/>
            <a:ext cx="3899210" cy="215444"/>
          </a:xfrm>
          <a:noFill/>
          <a:ln w="9525">
            <a:noFill/>
            <a:miter lim="800000"/>
            <a:headEnd/>
            <a:tailEnd/>
          </a:ln>
        </p:spPr>
        <p:txBody>
          <a:bodyPr>
            <a:spAutoFit/>
          </a:bodyPr>
          <a:lstStyle>
            <a:lvl1pPr>
              <a:buNone/>
              <a:defRPr kumimoji="0" lang="en-US" sz="8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dirty="0" smtClean="0"/>
              <a:t>Click to edit Master text styles</a:t>
            </a:r>
          </a:p>
        </p:txBody>
      </p:sp>
      <p:sp>
        <p:nvSpPr>
          <p:cNvPr id="21" name="Text Placeholder 20"/>
          <p:cNvSpPr>
            <a:spLocks noGrp="1"/>
          </p:cNvSpPr>
          <p:nvPr>
            <p:ph type="body" sz="quarter" idx="15"/>
          </p:nvPr>
        </p:nvSpPr>
        <p:spPr>
          <a:xfrm>
            <a:off x="1981200" y="4206875"/>
            <a:ext cx="3549805" cy="338554"/>
          </a:xfrm>
          <a:noFill/>
          <a:ln w="9525">
            <a:noFill/>
            <a:miter lim="800000"/>
            <a:headEnd/>
            <a:tailEnd/>
          </a:ln>
        </p:spPr>
        <p:txBody>
          <a:bodyPr>
            <a:spAutoFit/>
          </a:bodyPr>
          <a:lstStyle>
            <a:lvl1pPr marL="0" indent="0">
              <a:buNone/>
              <a:defRPr kumimoji="0" lang="en-US" sz="16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dirty="0" smtClean="0"/>
              <a:t>Click to edit Master text styles</a:t>
            </a:r>
          </a:p>
        </p:txBody>
      </p:sp>
      <p:sp>
        <p:nvSpPr>
          <p:cNvPr id="23" name="Text Placeholder 22"/>
          <p:cNvSpPr>
            <a:spLocks noGrp="1"/>
          </p:cNvSpPr>
          <p:nvPr>
            <p:ph type="body" sz="quarter" idx="16"/>
          </p:nvPr>
        </p:nvSpPr>
        <p:spPr>
          <a:xfrm>
            <a:off x="1981200" y="685800"/>
            <a:ext cx="3527502" cy="2530475"/>
          </a:xfrm>
          <a:noFill/>
          <a:ln w="9525">
            <a:noFill/>
            <a:miter lim="800000"/>
            <a:headEnd/>
            <a:tailEnd/>
          </a:ln>
        </p:spPr>
        <p:txBody>
          <a:bodyPr rtlCol="0" anchor="b">
            <a:normAutofit/>
          </a:bodyPr>
          <a:lstStyle>
            <a:lvl1pPr marL="0" indent="0">
              <a:buNone/>
              <a:defRPr kumimoji="0" lang="en-US" sz="3200" b="1" i="0" u="none" strike="noStrike" kern="0" cap="all" spc="0" normalizeH="0" baseline="0" noProof="0" dirty="0" smtClean="0">
                <a:ln>
                  <a:noFill/>
                </a:ln>
                <a:solidFill>
                  <a:srgbClr val="FFFFFF"/>
                </a:solidFill>
                <a:effectLst/>
                <a:uLnTx/>
                <a:uFillTx/>
                <a:latin typeface="Arial" charset="0"/>
                <a:ea typeface="ＭＳ Ｐゴシック" charset="-128"/>
                <a:cs typeface="ＭＳ Ｐゴシック" charset="-128"/>
              </a:defRPr>
            </a:lvl1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 Brackets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58087"/>
              </a:gs>
              <a:gs pos="50000">
                <a:srgbClr val="454E52"/>
              </a:gs>
              <a:gs pos="59000">
                <a:srgbClr val="3E4448"/>
              </a:gs>
              <a:gs pos="100000">
                <a:srgbClr val="171A1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58087"/>
              </a:gs>
              <a:gs pos="50000">
                <a:srgbClr val="454E52"/>
              </a:gs>
              <a:gs pos="59000">
                <a:srgbClr val="3E4448"/>
              </a:gs>
              <a:gs pos="100000">
                <a:srgbClr val="171A1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727D84"/>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e Certain Closer - BLUE">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13"/>
          <p:cNvGrpSpPr>
            <a:grpSpLocks/>
          </p:cNvGrpSpPr>
          <p:nvPr/>
        </p:nvGrpSpPr>
        <p:grpSpPr bwMode="auto">
          <a:xfrm>
            <a:off x="2684463" y="1589088"/>
            <a:ext cx="4791075" cy="3411537"/>
            <a:chOff x="2647950" y="1589088"/>
            <a:chExt cx="4791075" cy="3411537"/>
          </a:xfrm>
        </p:grpSpPr>
        <p:pic>
          <p:nvPicPr>
            <p:cNvPr id="4" name="Picture 5"/>
            <p:cNvPicPr>
              <a:picLocks noChangeAspect="1" noChangeArrowheads="1"/>
            </p:cNvPicPr>
            <p:nvPr/>
          </p:nvPicPr>
          <p:blipFill>
            <a:blip r:embed="rId2" cstate="print"/>
            <a:srcRect/>
            <a:stretch>
              <a:fillRect/>
            </a:stretch>
          </p:blipFill>
          <p:spPr bwMode="auto">
            <a:xfrm>
              <a:off x="2647950" y="1589088"/>
              <a:ext cx="4791075" cy="3411537"/>
            </a:xfrm>
            <a:prstGeom prst="rect">
              <a:avLst/>
            </a:prstGeom>
            <a:noFill/>
            <a:ln w="9525">
              <a:noFill/>
              <a:miter lim="800000"/>
              <a:headEnd/>
              <a:tailEnd/>
            </a:ln>
          </p:spPr>
        </p:pic>
        <p:pic>
          <p:nvPicPr>
            <p:cNvPr id="5" name="Picture 2" descr="F:\My Box Files\Powerpoint\Quantum Certainty Master\Assets\be_certain-white.png"/>
            <p:cNvPicPr>
              <a:picLocks noChangeAspect="1" noChangeArrowheads="1"/>
            </p:cNvPicPr>
            <p:nvPr/>
          </p:nvPicPr>
          <p:blipFill>
            <a:blip r:embed="rId3" cstate="print"/>
            <a:srcRect/>
            <a:stretch>
              <a:fillRect/>
            </a:stretch>
          </p:blipFill>
          <p:spPr bwMode="auto">
            <a:xfrm>
              <a:off x="3460750" y="3095625"/>
              <a:ext cx="2138363" cy="296863"/>
            </a:xfrm>
            <a:prstGeom prst="rect">
              <a:avLst/>
            </a:prstGeom>
            <a:noFill/>
            <a:ln w="9525">
              <a:noFill/>
              <a:miter lim="800000"/>
              <a:headEnd/>
              <a:tailEnd/>
            </a:ln>
          </p:spPr>
        </p:pic>
      </p:grpSp>
      <p:sp>
        <p:nvSpPr>
          <p:cNvPr id="6" name="TextBox 5"/>
          <p:cNvSpPr txBox="1"/>
          <p:nvPr/>
        </p:nvSpPr>
        <p:spPr>
          <a:xfrm>
            <a:off x="885825" y="6300788"/>
            <a:ext cx="7310438" cy="338137"/>
          </a:xfrm>
          <a:prstGeom prst="rect">
            <a:avLst/>
          </a:prstGeom>
          <a:noFill/>
        </p:spPr>
        <p:txBody>
          <a:bodyPr>
            <a:spAutoFit/>
          </a:bodyPr>
          <a:lstStyle/>
          <a:p>
            <a:pPr algn="ctr" fontAlgn="auto">
              <a:spcBef>
                <a:spcPts val="0"/>
              </a:spcBef>
              <a:spcAft>
                <a:spcPts val="0"/>
              </a:spcAft>
              <a:defRPr/>
            </a:pPr>
            <a:r>
              <a:rPr lang="en-US" sz="800" kern="0" dirty="0">
                <a:solidFill>
                  <a:sysClr val="window" lastClr="FFFFFF"/>
                </a:solidFill>
                <a:ea typeface="ＭＳ Ｐゴシック" charset="-128"/>
                <a:cs typeface="+mn-cs"/>
              </a:rPr>
              <a:t>© 2012 Quantum Corporation. Company Confidential. Forward-looking information is based upon multiple assumptions and uncertainties,</a:t>
            </a:r>
            <a:br>
              <a:rPr lang="en-US" sz="800" kern="0" dirty="0">
                <a:solidFill>
                  <a:sysClr val="window" lastClr="FFFFFF"/>
                </a:solidFill>
                <a:ea typeface="ＭＳ Ｐゴシック" charset="-128"/>
                <a:cs typeface="+mn-cs"/>
              </a:rPr>
            </a:br>
            <a:r>
              <a:rPr lang="en-US" sz="800" kern="0" dirty="0">
                <a:solidFill>
                  <a:sysClr val="window" lastClr="FFFFFF"/>
                </a:solidFill>
                <a:ea typeface="ＭＳ Ｐゴシック" charset="-128"/>
                <a:cs typeface="+mn-cs"/>
              </a:rPr>
              <a:t>does not necessarily represent the company’s outlook and is for planning purposes only.</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 Certain Closer - WHITE">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8"/>
          <p:cNvGrpSpPr>
            <a:grpSpLocks/>
          </p:cNvGrpSpPr>
          <p:nvPr/>
        </p:nvGrpSpPr>
        <p:grpSpPr bwMode="auto">
          <a:xfrm>
            <a:off x="2687638" y="1589088"/>
            <a:ext cx="4792662" cy="3411537"/>
            <a:chOff x="2646363" y="1589088"/>
            <a:chExt cx="4792662" cy="3411537"/>
          </a:xfrm>
        </p:grpSpPr>
        <p:pic>
          <p:nvPicPr>
            <p:cNvPr id="4" name="Picture 4"/>
            <p:cNvPicPr>
              <a:picLocks noChangeAspect="1" noChangeArrowheads="1"/>
            </p:cNvPicPr>
            <p:nvPr/>
          </p:nvPicPr>
          <p:blipFill>
            <a:blip r:embed="rId2" cstate="print"/>
            <a:srcRect/>
            <a:stretch>
              <a:fillRect/>
            </a:stretch>
          </p:blipFill>
          <p:spPr bwMode="auto">
            <a:xfrm>
              <a:off x="2646363" y="1589088"/>
              <a:ext cx="4792662" cy="3411537"/>
            </a:xfrm>
            <a:prstGeom prst="rect">
              <a:avLst/>
            </a:prstGeom>
            <a:noFill/>
            <a:ln w="9525">
              <a:noFill/>
              <a:miter lim="800000"/>
              <a:headEnd/>
              <a:tailEnd/>
            </a:ln>
          </p:spPr>
        </p:pic>
        <p:pic>
          <p:nvPicPr>
            <p:cNvPr id="5" name="Picture 2" descr="F:\My Box Files\Powerpoint\Quantum Certainty Master\Assets\be_certain-ltblue.png"/>
            <p:cNvPicPr>
              <a:picLocks noChangeAspect="1" noChangeArrowheads="1"/>
            </p:cNvPicPr>
            <p:nvPr/>
          </p:nvPicPr>
          <p:blipFill>
            <a:blip r:embed="rId3" cstate="print"/>
            <a:srcRect/>
            <a:stretch>
              <a:fillRect/>
            </a:stretch>
          </p:blipFill>
          <p:spPr bwMode="auto">
            <a:xfrm>
              <a:off x="3467100" y="3100388"/>
              <a:ext cx="2143125" cy="290512"/>
            </a:xfrm>
            <a:prstGeom prst="rect">
              <a:avLst/>
            </a:prstGeom>
            <a:noFill/>
            <a:ln w="9525">
              <a:noFill/>
              <a:miter lim="800000"/>
              <a:headEnd/>
              <a:tailEnd/>
            </a:ln>
          </p:spPr>
        </p:pic>
      </p:grpSp>
      <p:sp>
        <p:nvSpPr>
          <p:cNvPr id="6" name="TextBox 5"/>
          <p:cNvSpPr txBox="1"/>
          <p:nvPr/>
        </p:nvSpPr>
        <p:spPr>
          <a:xfrm>
            <a:off x="885825" y="6300788"/>
            <a:ext cx="7310438" cy="338137"/>
          </a:xfrm>
          <a:prstGeom prst="rect">
            <a:avLst/>
          </a:prstGeom>
          <a:noFill/>
        </p:spPr>
        <p:txBody>
          <a:bodyPr>
            <a:spAutoFit/>
          </a:bodyPr>
          <a:lstStyle/>
          <a:p>
            <a:pPr algn="ctr" fontAlgn="auto">
              <a:spcBef>
                <a:spcPts val="0"/>
              </a:spcBef>
              <a:spcAft>
                <a:spcPts val="0"/>
              </a:spcAft>
              <a:defRPr/>
            </a:pPr>
            <a:r>
              <a:rPr lang="en-US" sz="800" kern="0" dirty="0">
                <a:solidFill>
                  <a:srgbClr val="00B0F0"/>
                </a:solidFill>
                <a:ea typeface="ＭＳ Ｐゴシック" charset="-128"/>
                <a:cs typeface="+mn-cs"/>
              </a:rPr>
              <a:t>© 2012 Quantum Corporation. Company Confidential. Forward-looking information is based upon multiple assumptions and uncertainties,</a:t>
            </a:r>
            <a:br>
              <a:rPr lang="en-US" sz="800" kern="0" dirty="0">
                <a:solidFill>
                  <a:srgbClr val="00B0F0"/>
                </a:solidFill>
                <a:ea typeface="ＭＳ Ｐゴシック" charset="-128"/>
                <a:cs typeface="+mn-cs"/>
              </a:rPr>
            </a:br>
            <a:r>
              <a:rPr lang="en-US" sz="800" kern="0" dirty="0">
                <a:solidFill>
                  <a:srgbClr val="00B0F0"/>
                </a:solidFill>
                <a:ea typeface="ＭＳ Ｐゴシック" charset="-128"/>
                <a:cs typeface="+mn-cs"/>
              </a:rPr>
              <a:t>does not necessarily represent the company’s outlook and is for planning purposes only.</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228600" y="6618288"/>
            <a:ext cx="463550" cy="246062"/>
          </a:xfrm>
        </p:spPr>
        <p:txBody>
          <a:bodyPr/>
          <a:lstStyle>
            <a:lvl1pPr>
              <a:defRPr smtClean="0"/>
            </a:lvl1pPr>
          </a:lstStyle>
          <a:p>
            <a:pPr>
              <a:defRPr/>
            </a:pPr>
            <a:fld id="{57A86A9D-C2DD-4FE8-979C-05B1E7D494B4}" type="slidenum">
              <a:rPr/>
              <a:pPr>
                <a:defRPr/>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8" descr="Photo-FPO.jpg"/>
          <p:cNvPicPr>
            <a:picLocks noChangeAspect="1"/>
          </p:cNvPicPr>
          <p:nvPr/>
        </p:nvPicPr>
        <p:blipFill>
          <a:blip r:embed="rId2" cstate="print"/>
          <a:srcRect/>
          <a:stretch>
            <a:fillRect/>
          </a:stretch>
        </p:blipFill>
        <p:spPr bwMode="auto">
          <a:xfrm>
            <a:off x="1271588" y="1820863"/>
            <a:ext cx="3295650" cy="2984500"/>
          </a:xfrm>
          <a:prstGeom prst="rect">
            <a:avLst/>
          </a:prstGeom>
          <a:noFill/>
          <a:ln w="9525">
            <a:noFill/>
            <a:miter lim="800000"/>
            <a:headEnd/>
            <a:tailEnd/>
          </a:ln>
        </p:spPr>
      </p:pic>
      <p:pic>
        <p:nvPicPr>
          <p:cNvPr id="9" name="Picture 24" descr="QTM_Logo_white"/>
          <p:cNvPicPr>
            <a:picLocks noChangeAspect="1" noChangeArrowheads="1"/>
          </p:cNvPicPr>
          <p:nvPr/>
        </p:nvPicPr>
        <p:blipFill>
          <a:blip r:embed="rId3" cstate="print"/>
          <a:srcRect/>
          <a:stretch>
            <a:fillRect/>
          </a:stretch>
        </p:blipFill>
        <p:spPr bwMode="auto">
          <a:xfrm>
            <a:off x="7370763" y="288925"/>
            <a:ext cx="1416050" cy="212725"/>
          </a:xfrm>
          <a:prstGeom prst="rect">
            <a:avLst/>
          </a:prstGeom>
          <a:noFill/>
          <a:ln w="9525">
            <a:noFill/>
            <a:miter lim="800000"/>
            <a:headEnd/>
            <a:tailEnd/>
          </a:ln>
        </p:spPr>
      </p:pic>
      <p:pic>
        <p:nvPicPr>
          <p:cNvPr id="10" name="Picture 5"/>
          <p:cNvPicPr>
            <a:picLocks noChangeAspect="1" noChangeArrowheads="1"/>
          </p:cNvPicPr>
          <p:nvPr/>
        </p:nvPicPr>
        <p:blipFill>
          <a:blip r:embed="rId4" cstate="print"/>
          <a:srcRect/>
          <a:stretch>
            <a:fillRect/>
          </a:stretch>
        </p:blipFill>
        <p:spPr bwMode="auto">
          <a:xfrm>
            <a:off x="1035050" y="1582738"/>
            <a:ext cx="4789488" cy="3409950"/>
          </a:xfrm>
          <a:prstGeom prst="rect">
            <a:avLst/>
          </a:prstGeom>
          <a:noFill/>
          <a:ln w="9525">
            <a:noFill/>
            <a:miter lim="800000"/>
            <a:headEnd/>
            <a:tailEnd/>
          </a:ln>
        </p:spPr>
      </p:pic>
      <p:sp>
        <p:nvSpPr>
          <p:cNvPr id="21" name="Text Placeholder 20"/>
          <p:cNvSpPr>
            <a:spLocks noGrp="1"/>
          </p:cNvSpPr>
          <p:nvPr>
            <p:ph type="body" sz="quarter" idx="15"/>
          </p:nvPr>
        </p:nvSpPr>
        <p:spPr>
          <a:xfrm>
            <a:off x="5064125" y="4114800"/>
            <a:ext cx="3138842" cy="338554"/>
          </a:xfrm>
          <a:noFill/>
          <a:ln w="9525">
            <a:noFill/>
            <a:miter lim="800000"/>
            <a:headEnd/>
            <a:tailEnd/>
          </a:ln>
        </p:spPr>
        <p:txBody>
          <a:bodyPr>
            <a:spAutoFit/>
          </a:bodyPr>
          <a:lstStyle>
            <a:lvl1pPr>
              <a:buNone/>
              <a:defRPr kumimoji="0" lang="en-US" sz="16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
        <p:nvSpPr>
          <p:cNvPr id="23" name="Text Placeholder 22"/>
          <p:cNvSpPr>
            <a:spLocks noGrp="1"/>
          </p:cNvSpPr>
          <p:nvPr>
            <p:ph type="body" sz="quarter" idx="16"/>
          </p:nvPr>
        </p:nvSpPr>
        <p:spPr>
          <a:xfrm>
            <a:off x="5029199" y="593725"/>
            <a:ext cx="3539067" cy="2530475"/>
          </a:xfrm>
          <a:noFill/>
          <a:ln w="9525">
            <a:noFill/>
            <a:miter lim="800000"/>
            <a:headEnd/>
            <a:tailEnd/>
          </a:ln>
        </p:spPr>
        <p:txBody>
          <a:bodyPr rtlCol="0" anchor="b">
            <a:normAutofit/>
          </a:bodyPr>
          <a:lstStyle>
            <a:lvl1pPr marL="0" indent="0">
              <a:buNone/>
              <a:defRPr kumimoji="0" lang="en-US" sz="3200" b="1" i="0" u="none" strike="noStrike" kern="0" cap="all" spc="0" normalizeH="0" baseline="0" noProof="0" dirty="0" smtClean="0">
                <a:ln>
                  <a:noFill/>
                </a:ln>
                <a:solidFill>
                  <a:srgbClr val="FFFFFF"/>
                </a:solidFill>
                <a:effectLst/>
                <a:uLnTx/>
                <a:uFillTx/>
                <a:latin typeface="Arial" charset="0"/>
                <a:ea typeface="ＭＳ Ｐゴシック" charset="-128"/>
                <a:cs typeface="ＭＳ Ｐゴシック" charset="-128"/>
              </a:defRPr>
            </a:lvl1pPr>
          </a:lstStyle>
          <a:p>
            <a:pPr lvl="0"/>
            <a:r>
              <a:rPr lang="en-US" smtClean="0"/>
              <a:t>Click to edit Master text styles</a:t>
            </a:r>
          </a:p>
        </p:txBody>
      </p:sp>
      <p:sp>
        <p:nvSpPr>
          <p:cNvPr id="14" name="Text Placeholder 13"/>
          <p:cNvSpPr>
            <a:spLocks noGrp="1"/>
          </p:cNvSpPr>
          <p:nvPr>
            <p:ph type="body" sz="quarter" idx="17"/>
          </p:nvPr>
        </p:nvSpPr>
        <p:spPr>
          <a:xfrm>
            <a:off x="5029200" y="3048000"/>
            <a:ext cx="3403600" cy="914400"/>
          </a:xfrm>
        </p:spPr>
        <p:txBody>
          <a:bodyPr>
            <a:noAutofit/>
          </a:bodyPr>
          <a:lstStyle>
            <a:lvl1pPr marL="0" indent="0">
              <a:buNone/>
              <a:defRPr sz="1600" b="1" i="0">
                <a:solidFill>
                  <a:srgbClr val="B9CDE5"/>
                </a:solidFill>
                <a:latin typeface="Arial" pitchFamily="34" charset="0"/>
                <a:cs typeface="Arial" pitchFamily="34" charset="0"/>
              </a:defRPr>
            </a:lvl1pPr>
            <a:lvl2pPr>
              <a:defRPr sz="1600" b="1" i="0">
                <a:solidFill>
                  <a:srgbClr val="B9CDE5"/>
                </a:solidFill>
                <a:latin typeface="Arial" pitchFamily="34" charset="0"/>
                <a:cs typeface="Arial" pitchFamily="34" charset="0"/>
              </a:defRPr>
            </a:lvl2pPr>
            <a:lvl3pPr>
              <a:defRPr sz="1600" b="1" i="0">
                <a:solidFill>
                  <a:srgbClr val="B9CDE5"/>
                </a:solidFill>
                <a:latin typeface="Arial" pitchFamily="34" charset="0"/>
                <a:cs typeface="Arial" pitchFamily="34" charset="0"/>
              </a:defRPr>
            </a:lvl3pPr>
            <a:lvl4pPr>
              <a:defRPr sz="1600" b="1" i="0">
                <a:solidFill>
                  <a:srgbClr val="B9CDE5"/>
                </a:solidFill>
                <a:latin typeface="Arial" pitchFamily="34" charset="0"/>
                <a:cs typeface="Arial" pitchFamily="34" charset="0"/>
              </a:defRPr>
            </a:lvl4pPr>
            <a:lvl5pPr>
              <a:defRPr sz="1600" b="1" i="0">
                <a:solidFill>
                  <a:srgbClr val="B9CDE5"/>
                </a:solidFill>
                <a:latin typeface="Arial" pitchFamily="34" charset="0"/>
                <a:cs typeface="Arial" pitchFamily="34" charset="0"/>
              </a:defRPr>
            </a:lvl5pPr>
          </a:lstStyle>
          <a:p>
            <a:pPr lvl="0"/>
            <a:r>
              <a:rPr lang="en-US" smtClean="0"/>
              <a:t>Click to edit Master text styles</a:t>
            </a:r>
          </a:p>
        </p:txBody>
      </p:sp>
      <p:sp>
        <p:nvSpPr>
          <p:cNvPr id="8" name="Text Placeholder 18"/>
          <p:cNvSpPr>
            <a:spLocks noGrp="1"/>
          </p:cNvSpPr>
          <p:nvPr>
            <p:ph type="body" sz="quarter" idx="14"/>
          </p:nvPr>
        </p:nvSpPr>
        <p:spPr>
          <a:xfrm>
            <a:off x="1419494" y="6248400"/>
            <a:ext cx="1582484" cy="215444"/>
          </a:xfrm>
          <a:noFill/>
          <a:ln w="9525">
            <a:noFill/>
            <a:miter lim="800000"/>
            <a:headEnd/>
            <a:tailEnd/>
          </a:ln>
        </p:spPr>
        <p:txBody>
          <a:bodyPr wrap="none">
            <a:spAutoFit/>
          </a:bodyPr>
          <a:lstStyle>
            <a:lvl1pPr>
              <a:buNone/>
              <a:defRPr kumimoji="0" lang="en-US" sz="8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2123609-0244-4E01-A68D-E98E1F7387BF}" type="slidenum">
              <a:rPr/>
              <a:pPr>
                <a:defRPr/>
              </a:pPr>
              <a:t>‹#›</a:t>
            </a:fld>
            <a:endParaRPr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Brackets Cyan">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 Placeholder 15"/>
          <p:cNvSpPr>
            <a:spLocks noGrp="1"/>
          </p:cNvSpPr>
          <p:nvPr>
            <p:ph type="body" sz="quarter" idx="11"/>
          </p:nvPr>
        </p:nvSpPr>
        <p:spPr>
          <a:xfrm>
            <a:off x="904875" y="1970088"/>
            <a:ext cx="3560763" cy="604837"/>
          </a:xfrm>
        </p:spPr>
        <p:txBody>
          <a:bodyPr/>
          <a:lstStyle>
            <a:lvl1pPr marL="342900" indent="-342900" algn="l" defTabSz="457200" rtl="0" eaLnBrk="0" fontAlgn="base" hangingPunct="0">
              <a:spcBef>
                <a:spcPct val="20000"/>
              </a:spcBef>
              <a:spcAft>
                <a:spcPct val="0"/>
              </a:spcAft>
              <a:buSzPct val="75000"/>
              <a:buNone/>
              <a:defRPr lang="en-US" sz="1600" b="1" kern="1200" dirty="0" smtClean="0">
                <a:solidFill>
                  <a:srgbClr val="7DD8F4"/>
                </a:solidFill>
                <a:latin typeface="Arial" charset="0"/>
                <a:ea typeface="ＭＳ Ｐゴシック" charset="-128"/>
                <a:cs typeface="ＭＳ Ｐゴシック" charset="-128"/>
              </a:defRPr>
            </a:lvl1pPr>
          </a:lstStyle>
          <a:p>
            <a:pPr lvl="0"/>
            <a:r>
              <a:rPr lang="en-US" smtClean="0"/>
              <a:t>Click to edit Master text styles</a:t>
            </a:r>
          </a:p>
        </p:txBody>
      </p:sp>
      <p:sp>
        <p:nvSpPr>
          <p:cNvPr id="12"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Brackets Green">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FDB9C"/>
              </a:gs>
              <a:gs pos="50000">
                <a:srgbClr val="9CC26D"/>
              </a:gs>
              <a:gs pos="50000">
                <a:srgbClr val="79A83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FDB9C"/>
              </a:gs>
              <a:gs pos="50000">
                <a:srgbClr val="9CC26D"/>
              </a:gs>
              <a:gs pos="50000">
                <a:srgbClr val="79A83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BED99B"/>
                </a:solidFill>
                <a:latin typeface="Arial" charset="0"/>
                <a:ea typeface="ＭＳ Ｐゴシック" charset="-128"/>
                <a:cs typeface="ＭＳ Ｐゴシック" charset="-128"/>
              </a:defRPr>
            </a:lvl1pPr>
          </a:lstStyle>
          <a:p>
            <a:pPr lvl="0"/>
            <a:r>
              <a:rPr lang="en-US" smtClean="0"/>
              <a:t>Click to edit Master text styles</a:t>
            </a:r>
          </a:p>
        </p:txBody>
      </p:sp>
      <p:sp>
        <p:nvSpPr>
          <p:cNvPr id="11"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Brackets Yellow">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FDF92"/>
              </a:gs>
              <a:gs pos="50000">
                <a:srgbClr val="FFC948"/>
              </a:gs>
              <a:gs pos="50000">
                <a:srgbClr val="FFB70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FDF92"/>
              </a:gs>
              <a:gs pos="50000">
                <a:srgbClr val="FFC948"/>
              </a:gs>
              <a:gs pos="50000">
                <a:srgbClr val="FFB70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 Placeholder 15"/>
          <p:cNvSpPr>
            <a:spLocks noGrp="1"/>
          </p:cNvSpPr>
          <p:nvPr>
            <p:ph type="body" sz="quarter" idx="11"/>
          </p:nvPr>
        </p:nvSpPr>
        <p:spPr>
          <a:xfrm>
            <a:off x="904875" y="1970088"/>
            <a:ext cx="3560763" cy="604837"/>
          </a:xfrm>
        </p:spPr>
        <p:txBody>
          <a:bodyPr/>
          <a:lstStyle>
            <a:lvl1pPr marL="342900" indent="-342900" algn="l" defTabSz="457200" rtl="0" eaLnBrk="0" fontAlgn="base" hangingPunct="0">
              <a:spcBef>
                <a:spcPct val="20000"/>
              </a:spcBef>
              <a:spcAft>
                <a:spcPct val="0"/>
              </a:spcAft>
              <a:buSzPct val="75000"/>
              <a:buNone/>
              <a:defRPr lang="en-US" sz="1600" b="1" kern="1200" dirty="0" smtClean="0">
                <a:solidFill>
                  <a:srgbClr val="FFDC90"/>
                </a:solidFill>
                <a:latin typeface="Arial" charset="0"/>
                <a:ea typeface="ＭＳ Ｐゴシック" charset="-128"/>
                <a:cs typeface="ＭＳ Ｐゴシック" charset="-128"/>
              </a:defRPr>
            </a:lvl1pPr>
          </a:lstStyle>
          <a:p>
            <a:pPr lvl="0"/>
            <a:r>
              <a:rPr lang="en-US" smtClean="0"/>
              <a:t>Click to edit Master text styles</a:t>
            </a:r>
          </a:p>
        </p:txBody>
      </p:sp>
      <p:sp>
        <p:nvSpPr>
          <p:cNvPr id="12"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ter Brackets Go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1C894"/>
              </a:gs>
              <a:gs pos="50000">
                <a:srgbClr val="E9AE64"/>
              </a:gs>
              <a:gs pos="50000">
                <a:srgbClr val="E2953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1C894"/>
              </a:gs>
              <a:gs pos="50000">
                <a:srgbClr val="E9AE64"/>
              </a:gs>
              <a:gs pos="50000">
                <a:srgbClr val="E2953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F0C593"/>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pter Brackets Pin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9B4D3"/>
              </a:gs>
              <a:gs pos="50000">
                <a:srgbClr val="F378B3"/>
              </a:gs>
              <a:gs pos="50000">
                <a:srgbClr val="EF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9B4D3"/>
              </a:gs>
              <a:gs pos="50000">
                <a:srgbClr val="F378B3"/>
              </a:gs>
              <a:gs pos="50000">
                <a:srgbClr val="EF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F6B2D1"/>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 Brackets Viole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88ABD"/>
              </a:gs>
              <a:gs pos="50000">
                <a:srgbClr val="9163A8"/>
              </a:gs>
              <a:gs pos="50000">
                <a:srgbClr val="6B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88ABD"/>
              </a:gs>
              <a:gs pos="50000">
                <a:srgbClr val="9163A8"/>
              </a:gs>
              <a:gs pos="50000">
                <a:srgbClr val="6B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B589BB"/>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gradFill>
            <a:gsLst>
              <a:gs pos="0">
                <a:srgbClr val="E8EEF1"/>
              </a:gs>
              <a:gs pos="25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0" y="6629400"/>
            <a:ext cx="9144000" cy="228600"/>
          </a:xfrm>
          <a:prstGeom prst="rect">
            <a:avLst/>
          </a:prstGeom>
          <a:gradFill>
            <a:gsLst>
              <a:gs pos="0">
                <a:srgbClr val="E3E9EF"/>
              </a:gs>
              <a:gs pos="50000">
                <a:srgbClr val="F0F3F7"/>
              </a:gs>
              <a:gs pos="100000">
                <a:srgbClr val="FDFEF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8" name="Title Placeholder 1"/>
          <p:cNvSpPr>
            <a:spLocks noGrp="1"/>
          </p:cNvSpPr>
          <p:nvPr>
            <p:ph type="title"/>
          </p:nvPr>
        </p:nvSpPr>
        <p:spPr bwMode="auto">
          <a:xfrm>
            <a:off x="228600" y="228600"/>
            <a:ext cx="77724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301625" y="1143000"/>
            <a:ext cx="75438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228600" y="6618288"/>
            <a:ext cx="463550" cy="246062"/>
          </a:xfrm>
          <a:prstGeom prst="rect">
            <a:avLst/>
          </a:prstGeom>
          <a:noFill/>
          <a:ln w="9525">
            <a:noFill/>
            <a:miter lim="800000"/>
            <a:headEnd/>
            <a:tailEnd/>
          </a:ln>
        </p:spPr>
        <p:txBody>
          <a:bodyPr/>
          <a:lstStyle>
            <a:lvl1pPr algn="l" rtl="0" fontAlgn="base">
              <a:spcBef>
                <a:spcPct val="0"/>
              </a:spcBef>
              <a:spcAft>
                <a:spcPct val="0"/>
              </a:spcAft>
              <a:defRPr lang="en-US" sz="1000" kern="1200">
                <a:solidFill>
                  <a:srgbClr val="0DB6EC"/>
                </a:solidFill>
                <a:latin typeface="Arial" charset="0"/>
                <a:ea typeface="ＭＳ Ｐゴシック" charset="-128"/>
                <a:cs typeface="+mn-cs"/>
              </a:defRPr>
            </a:lvl1pPr>
          </a:lstStyle>
          <a:p>
            <a:pPr>
              <a:defRPr/>
            </a:pPr>
            <a:fld id="{253649FE-1D28-4E17-AFDE-62F7CEF1E808}" type="slidenum">
              <a:rPr/>
              <a:pPr>
                <a:defRPr/>
              </a:pPr>
              <a:t>‹#›</a:t>
            </a:fld>
            <a:endParaRPr dirty="0"/>
          </a:p>
        </p:txBody>
      </p:sp>
      <p:sp>
        <p:nvSpPr>
          <p:cNvPr id="10" name="Slide Number Placeholder 4"/>
          <p:cNvSpPr txBox="1">
            <a:spLocks/>
          </p:cNvSpPr>
          <p:nvPr/>
        </p:nvSpPr>
        <p:spPr bwMode="auto">
          <a:xfrm>
            <a:off x="576263" y="6616700"/>
            <a:ext cx="4572000" cy="427038"/>
          </a:xfrm>
          <a:prstGeom prst="rect">
            <a:avLst/>
          </a:prstGeom>
          <a:noFill/>
          <a:ln w="9525">
            <a:noFill/>
            <a:miter lim="800000"/>
            <a:headEnd/>
            <a:tailEnd/>
          </a:ln>
        </p:spPr>
        <p:txBody>
          <a:bodyPr/>
          <a:lstStyle/>
          <a:p>
            <a:pPr>
              <a:defRPr/>
            </a:pPr>
            <a:r>
              <a:rPr lang="en-US" sz="1000" dirty="0">
                <a:solidFill>
                  <a:srgbClr val="A3A3A3"/>
                </a:solidFill>
                <a:ea typeface="ＭＳ Ｐゴシック" charset="-128"/>
                <a:cs typeface="+mn-cs"/>
              </a:rPr>
              <a:t>Quantum Confidential</a:t>
            </a:r>
          </a:p>
        </p:txBody>
      </p:sp>
      <p:sp>
        <p:nvSpPr>
          <p:cNvPr id="11" name="Rectangle 7"/>
          <p:cNvSpPr>
            <a:spLocks noGrp="1" noChangeArrowheads="1"/>
          </p:cNvSpPr>
          <p:nvPr/>
        </p:nvSpPr>
        <p:spPr bwMode="auto">
          <a:xfrm>
            <a:off x="455613" y="6605588"/>
            <a:ext cx="171450" cy="247650"/>
          </a:xfrm>
          <a:prstGeom prst="rect">
            <a:avLst/>
          </a:prstGeom>
          <a:noFill/>
          <a:ln w="9525">
            <a:noFill/>
            <a:miter lim="800000"/>
            <a:headEnd/>
            <a:tailEnd/>
          </a:ln>
        </p:spPr>
        <p:txBody>
          <a:bodyPr/>
          <a:lstStyle/>
          <a:p>
            <a:pPr>
              <a:defRPr/>
            </a:pPr>
            <a:r>
              <a:rPr lang="en-US" sz="1100" dirty="0">
                <a:solidFill>
                  <a:srgbClr val="A3A3A3"/>
                </a:solidFill>
                <a:ea typeface="ＭＳ Ｐゴシック" charset="-128"/>
                <a:cs typeface="+mn-cs"/>
              </a:rPr>
              <a:t>|</a:t>
            </a:r>
          </a:p>
        </p:txBody>
      </p:sp>
      <p:cxnSp>
        <p:nvCxnSpPr>
          <p:cNvPr id="12" name="Straight Connector 11"/>
          <p:cNvCxnSpPr/>
          <p:nvPr/>
        </p:nvCxnSpPr>
        <p:spPr>
          <a:xfrm>
            <a:off x="381000"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pic>
        <p:nvPicPr>
          <p:cNvPr id="1034" name="Picture 12" descr="Logo_lockup_042012.png"/>
          <p:cNvPicPr>
            <a:picLocks noChangeAspect="1"/>
          </p:cNvPicPr>
          <p:nvPr/>
        </p:nvPicPr>
        <p:blipFill>
          <a:blip r:embed="rId15" cstate="print"/>
          <a:srcRect/>
          <a:stretch>
            <a:fillRect/>
          </a:stretch>
        </p:blipFill>
        <p:spPr bwMode="auto">
          <a:xfrm>
            <a:off x="7561263" y="6173788"/>
            <a:ext cx="1354137" cy="6842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43" r:id="rId1"/>
    <p:sldLayoutId id="2147484144" r:id="rId2"/>
    <p:sldLayoutId id="2147484141"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 id="2147484153" r:id="rId12"/>
    <p:sldLayoutId id="2147484142" r:id="rId13"/>
  </p:sldLayoutIdLst>
  <p:txStyles>
    <p:titleStyle>
      <a:lvl1pPr algn="l" rtl="0" fontAlgn="base">
        <a:spcBef>
          <a:spcPct val="0"/>
        </a:spcBef>
        <a:spcAft>
          <a:spcPct val="0"/>
        </a:spcAft>
        <a:defRPr lang="en-US" sz="3200" kern="1200" dirty="0">
          <a:solidFill>
            <a:srgbClr val="0076BB"/>
          </a:solidFill>
          <a:latin typeface="Arial" pitchFamily="34" charset="0"/>
          <a:ea typeface="ＭＳ Ｐゴシック" charset="-128"/>
          <a:cs typeface="Arial" pitchFamily="34" charset="0"/>
        </a:defRPr>
      </a:lvl1pPr>
      <a:lvl2pPr algn="l" rtl="0" fontAlgn="base">
        <a:spcBef>
          <a:spcPct val="0"/>
        </a:spcBef>
        <a:spcAft>
          <a:spcPct val="0"/>
        </a:spcAft>
        <a:defRPr sz="3200">
          <a:solidFill>
            <a:srgbClr val="0076BB"/>
          </a:solidFill>
          <a:latin typeface="Arial" charset="0"/>
          <a:ea typeface="ＭＳ Ｐゴシック" charset="-128"/>
          <a:cs typeface="Arial" charset="0"/>
        </a:defRPr>
      </a:lvl2pPr>
      <a:lvl3pPr algn="l" rtl="0" fontAlgn="base">
        <a:spcBef>
          <a:spcPct val="0"/>
        </a:spcBef>
        <a:spcAft>
          <a:spcPct val="0"/>
        </a:spcAft>
        <a:defRPr sz="3200">
          <a:solidFill>
            <a:srgbClr val="0076BB"/>
          </a:solidFill>
          <a:latin typeface="Arial" charset="0"/>
          <a:ea typeface="ＭＳ Ｐゴシック" charset="-128"/>
          <a:cs typeface="Arial" charset="0"/>
        </a:defRPr>
      </a:lvl3pPr>
      <a:lvl4pPr algn="l" rtl="0" fontAlgn="base">
        <a:spcBef>
          <a:spcPct val="0"/>
        </a:spcBef>
        <a:spcAft>
          <a:spcPct val="0"/>
        </a:spcAft>
        <a:defRPr sz="3200">
          <a:solidFill>
            <a:srgbClr val="0076BB"/>
          </a:solidFill>
          <a:latin typeface="Arial" charset="0"/>
          <a:ea typeface="ＭＳ Ｐゴシック" charset="-128"/>
          <a:cs typeface="Arial" charset="0"/>
        </a:defRPr>
      </a:lvl4pPr>
      <a:lvl5pPr algn="l" rtl="0" fontAlgn="base">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fontAlgn="base">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fontAlgn="base">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fontAlgn="base">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fontAlgn="base">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fontAlgn="base">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238375" y="3671888"/>
            <a:ext cx="2484438" cy="947737"/>
          </a:xfrm>
        </p:spPr>
        <p:txBody>
          <a:bodyPr/>
          <a:lstStyle/>
          <a:p>
            <a:r>
              <a:rPr lang="en-US" dirty="0" smtClean="0">
                <a:latin typeface="Arial" charset="0"/>
                <a:ea typeface="ＭＳ Ｐゴシック" pitchFamily="34" charset="-128"/>
                <a:cs typeface="Arial" charset="0"/>
              </a:rPr>
              <a:t>Frank Usnick</a:t>
            </a:r>
            <a:endParaRPr dirty="0">
              <a:latin typeface="Arial" charset="0"/>
              <a:ea typeface="ＭＳ Ｐゴシック" pitchFamily="34" charset="-128"/>
              <a:cs typeface="Arial" charset="0"/>
            </a:endParaRPr>
          </a:p>
        </p:txBody>
      </p:sp>
      <p:sp>
        <p:nvSpPr>
          <p:cNvPr id="4" name="Text Placeholder 3"/>
          <p:cNvSpPr>
            <a:spLocks noGrp="1"/>
          </p:cNvSpPr>
          <p:nvPr>
            <p:ph type="body" sz="quarter" idx="15"/>
          </p:nvPr>
        </p:nvSpPr>
        <p:spPr>
          <a:xfrm>
            <a:off x="2238375" y="4525963"/>
            <a:ext cx="2505075" cy="336550"/>
          </a:xfrm>
        </p:spPr>
        <p:txBody>
          <a:bodyPr/>
          <a:lstStyle/>
          <a:p>
            <a:r>
              <a:rPr dirty="0" smtClean="0">
                <a:ea typeface="ＭＳ Ｐゴシック" pitchFamily="34" charset="-128"/>
                <a:cs typeface="Arial" charset="0"/>
              </a:rPr>
              <a:t>July, 2013</a:t>
            </a:r>
            <a:endParaRPr dirty="0">
              <a:ea typeface="ＭＳ Ｐゴシック" pitchFamily="34" charset="-128"/>
              <a:cs typeface="Arial" charset="0"/>
            </a:endParaRPr>
          </a:p>
        </p:txBody>
      </p:sp>
      <p:sp>
        <p:nvSpPr>
          <p:cNvPr id="5" name="Text Placeholder 4"/>
          <p:cNvSpPr>
            <a:spLocks noGrp="1"/>
          </p:cNvSpPr>
          <p:nvPr>
            <p:ph type="body" sz="quarter" idx="16"/>
          </p:nvPr>
        </p:nvSpPr>
        <p:spPr>
          <a:xfrm>
            <a:off x="2125663" y="1889125"/>
            <a:ext cx="3573462" cy="1162419"/>
          </a:xfrm>
        </p:spPr>
        <p:txBody>
          <a:bodyPr>
            <a:normAutofit lnSpcReduction="10000"/>
          </a:bodyPr>
          <a:lstStyle/>
          <a:p>
            <a:r>
              <a:rPr lang="en-US" cap="none" dirty="0" smtClean="0">
                <a:ea typeface="ＭＳ Ｐゴシック" pitchFamily="34" charset="-128"/>
                <a:cs typeface="Arial" charset="0"/>
              </a:rPr>
              <a:t>Storage Manager</a:t>
            </a:r>
          </a:p>
          <a:p>
            <a:r>
              <a:rPr lang="en-US" cap="none" dirty="0" smtClean="0">
                <a:ea typeface="ＭＳ Ｐゴシック" pitchFamily="34" charset="-128"/>
                <a:cs typeface="Arial" charset="0"/>
              </a:rPr>
              <a:t>Lattus Updates</a:t>
            </a:r>
            <a:endParaRPr cap="none" dirty="0">
              <a:ea typeface="ＭＳ Ｐゴシック" pitchFamily="34" charset="-128"/>
              <a:cs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le 5"/>
          <p:cNvSpPr>
            <a:spLocks noGrp="1"/>
          </p:cNvSpPr>
          <p:nvPr>
            <p:ph type="title" idx="4294967295"/>
          </p:nvPr>
        </p:nvSpPr>
        <p:spPr/>
        <p:txBody>
          <a:bodyPr/>
          <a:lstStyle/>
          <a:p>
            <a:r>
              <a:rPr lang="en-US" dirty="0" smtClean="0">
                <a:latin typeface="Arial" charset="0"/>
                <a:ea typeface="ＭＳ Ｐゴシック" pitchFamily="34" charset="-128"/>
                <a:cs typeface="Arial" charset="0"/>
              </a:rPr>
              <a:t>SNPD to SM Conversion</a:t>
            </a:r>
            <a:r>
              <a:rPr lang="en-US" dirty="0" smtClean="0">
                <a:latin typeface="Arial" charset="0"/>
                <a:ea typeface="ＭＳ Ｐゴシック" pitchFamily="34" charset="-128"/>
                <a:cs typeface="Arial" charset="0"/>
              </a:rPr>
              <a:t> </a:t>
            </a:r>
            <a:endParaRPr dirty="0" smtClean="0">
              <a:latin typeface="Arial" charset="0"/>
              <a:ea typeface="ＭＳ Ｐゴシック" pitchFamily="34" charset="-128"/>
              <a:cs typeface="Arial" charset="0"/>
            </a:endParaRPr>
          </a:p>
        </p:txBody>
      </p:sp>
      <p:sp>
        <p:nvSpPr>
          <p:cNvPr id="161795" name="Content Placeholder 6"/>
          <p:cNvSpPr>
            <a:spLocks noGrp="1"/>
          </p:cNvSpPr>
          <p:nvPr>
            <p:ph idx="4294967295"/>
          </p:nvPr>
        </p:nvSpPr>
        <p:spPr>
          <a:xfrm>
            <a:off x="369888" y="1143000"/>
            <a:ext cx="8269287" cy="5029200"/>
          </a:xfrm>
        </p:spPr>
        <p:txBody>
          <a:bodyPr/>
          <a:lstStyle/>
          <a:p>
            <a:r>
              <a:rPr dirty="0" smtClean="0">
                <a:latin typeface="Arial" charset="0"/>
                <a:ea typeface="ＭＳ Ｐゴシック" pitchFamily="34" charset="-128"/>
                <a:cs typeface="Arial" charset="0"/>
              </a:rPr>
              <a:t> </a:t>
            </a:r>
            <a:r>
              <a:rPr dirty="0" smtClean="0">
                <a:latin typeface="Arial" charset="0"/>
                <a:ea typeface="ＭＳ Ｐゴシック" pitchFamily="34" charset="-128"/>
                <a:cs typeface="Arial" charset="0"/>
              </a:rPr>
              <a:t>After the conversion of an A10 to an M662 the SNPD policies still need conversion to Storage Manager policy classes.</a:t>
            </a:r>
          </a:p>
          <a:p>
            <a:r>
              <a:rPr lang="en-US" dirty="0" smtClean="0">
                <a:latin typeface="Arial" charset="0"/>
                <a:ea typeface="ＭＳ Ｐゴシック" pitchFamily="34" charset="-128"/>
                <a:cs typeface="Arial" charset="0"/>
              </a:rPr>
              <a:t>This conversion is to be done via the existing </a:t>
            </a:r>
            <a:r>
              <a:rPr lang="en-US" dirty="0" err="1" smtClean="0">
                <a:latin typeface="Arial" charset="0"/>
                <a:ea typeface="ＭＳ Ｐゴシック" pitchFamily="34" charset="-128"/>
                <a:cs typeface="Arial" charset="0"/>
              </a:rPr>
              <a:t>fsaddrelation</a:t>
            </a:r>
            <a:r>
              <a:rPr lang="en-US" dirty="0" smtClean="0">
                <a:latin typeface="Arial" charset="0"/>
                <a:ea typeface="ＭＳ Ｐゴシック" pitchFamily="34" charset="-128"/>
                <a:cs typeface="Arial" charset="0"/>
              </a:rPr>
              <a:t> command.</a:t>
            </a:r>
          </a:p>
          <a:p>
            <a:pPr lvl="1"/>
            <a:r>
              <a:rPr lang="en-US" dirty="0" smtClean="0">
                <a:latin typeface="Arial" charset="0"/>
                <a:ea typeface="ＭＳ Ｐゴシック" pitchFamily="34" charset="-128"/>
                <a:cs typeface="Arial" charset="0"/>
              </a:rPr>
              <a:t>The command was already used to add a policy class relationship to directories. (Both empty directories and populated directories.)</a:t>
            </a:r>
          </a:p>
          <a:p>
            <a:pPr lvl="1"/>
            <a:r>
              <a:rPr lang="en-US" dirty="0" smtClean="0">
                <a:latin typeface="Arial" charset="0"/>
                <a:ea typeface="ＭＳ Ｐゴシック" pitchFamily="34" charset="-128"/>
                <a:cs typeface="Arial" charset="0"/>
              </a:rPr>
              <a:t>Most of the work that was done when adding a relationship to a populated directory in the past is directly applicable to the SNPD directories that need conversion.</a:t>
            </a:r>
          </a:p>
          <a:p>
            <a:pPr lvl="2"/>
            <a:r>
              <a:rPr lang="en-US" dirty="0" smtClean="0">
                <a:latin typeface="Arial" charset="0"/>
                <a:ea typeface="ＭＳ Ｐゴシック" pitchFamily="34" charset="-128"/>
                <a:cs typeface="Arial" charset="0"/>
              </a:rPr>
              <a:t>Add the relation points to the SM database.</a:t>
            </a:r>
          </a:p>
          <a:p>
            <a:pPr lvl="2"/>
            <a:r>
              <a:rPr lang="en-US" dirty="0" smtClean="0">
                <a:latin typeface="Arial" charset="0"/>
                <a:ea typeface="ＭＳ Ｐゴシック" pitchFamily="34" charset="-128"/>
                <a:cs typeface="Arial" charset="0"/>
              </a:rPr>
              <a:t>Assign the SNEA attributes to the underlying files and directories.</a:t>
            </a:r>
          </a:p>
          <a:p>
            <a:pPr lvl="2"/>
            <a:r>
              <a:rPr lang="en-US" dirty="0" smtClean="0">
                <a:latin typeface="Arial" charset="0"/>
                <a:ea typeface="ＭＳ Ｐゴシック" pitchFamily="34" charset="-128"/>
                <a:cs typeface="Arial" charset="0"/>
              </a:rPr>
              <a:t>Assign keys to the directories in the tree.</a:t>
            </a:r>
          </a:p>
          <a:p>
            <a:pPr lvl="2"/>
            <a:r>
              <a:rPr lang="en-US" dirty="0" smtClean="0">
                <a:latin typeface="Arial" charset="0"/>
                <a:ea typeface="ＭＳ Ｐゴシック" pitchFamily="34" charset="-128"/>
                <a:cs typeface="Arial" charset="0"/>
              </a:rPr>
              <a:t>Add files as store candidates.</a:t>
            </a:r>
            <a:endParaRPr dirty="0" smtClean="0">
              <a:latin typeface="Arial" charset="0"/>
              <a:ea typeface="ＭＳ Ｐゴシック" pitchFamily="34" charset="-128"/>
              <a:cs typeface="Arial" charset="0"/>
            </a:endParaRPr>
          </a:p>
          <a:p>
            <a:endParaRPr dirty="0" smtClean="0">
              <a:latin typeface="Arial" charset="0"/>
              <a:ea typeface="ＭＳ Ｐゴシック" pitchFamily="34" charset="-128"/>
              <a:cs typeface="Arial" charset="0"/>
            </a:endParaRPr>
          </a:p>
        </p:txBody>
      </p:sp>
      <p:sp>
        <p:nvSpPr>
          <p:cNvPr id="161796"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0CE7AC03-9D50-4511-9C63-712F469CD98A}" type="slidenum">
              <a:rPr lang="en-US" sz="1000">
                <a:solidFill>
                  <a:srgbClr val="0DB6EC"/>
                </a:solidFill>
              </a:rPr>
              <a:pPr/>
              <a:t>2</a:t>
            </a:fld>
            <a:endParaRPr lang="en-US" sz="1000">
              <a:solidFill>
                <a:srgbClr val="0DB6EC"/>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SNPD to SM Conversion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1031357"/>
            <a:ext cx="8262938" cy="5273749"/>
          </a:xfrm>
        </p:spPr>
        <p:txBody>
          <a:bodyPr/>
          <a:lstStyle/>
          <a:p>
            <a:r>
              <a:rPr dirty="0" smtClean="0">
                <a:latin typeface="Arial" charset="0"/>
                <a:ea typeface="ＭＳ Ｐゴシック" pitchFamily="34" charset="-128"/>
                <a:cs typeface="Arial" charset="0"/>
              </a:rPr>
              <a:t>In addition to the existing functionality of </a:t>
            </a:r>
            <a:r>
              <a:rPr dirty="0" err="1" smtClean="0">
                <a:latin typeface="Arial" charset="0"/>
                <a:ea typeface="ＭＳ Ｐゴシック" pitchFamily="34" charset="-128"/>
                <a:cs typeface="Arial" charset="0"/>
              </a:rPr>
              <a:t>fsaddrelation</a:t>
            </a:r>
            <a:r>
              <a:rPr dirty="0" smtClean="0">
                <a:latin typeface="Arial" charset="0"/>
                <a:ea typeface="ＭＳ Ｐゴシック" pitchFamily="34" charset="-128"/>
                <a:cs typeface="Arial" charset="0"/>
              </a:rPr>
              <a:t> the following additional tasks were required for SNPD directories:</a:t>
            </a:r>
          </a:p>
          <a:p>
            <a:pPr lvl="1"/>
            <a:r>
              <a:rPr lang="en-US" dirty="0" smtClean="0">
                <a:latin typeface="Arial" charset="0"/>
                <a:ea typeface="ＭＳ Ｐゴシック" pitchFamily="34" charset="-128"/>
                <a:cs typeface="Arial" charset="0"/>
              </a:rPr>
              <a:t>For files that had been stored to Lattus by SNPD determine the object id and add that to the SM database. (The </a:t>
            </a:r>
            <a:r>
              <a:rPr lang="en-US" dirty="0" err="1" smtClean="0">
                <a:latin typeface="Arial" charset="0"/>
                <a:ea typeface="ＭＳ Ｐゴシック" pitchFamily="34" charset="-128"/>
                <a:cs typeface="Arial" charset="0"/>
              </a:rPr>
              <a:t>filecomp</a:t>
            </a:r>
            <a:r>
              <a:rPr lang="en-US" dirty="0" smtClean="0">
                <a:latin typeface="Arial" charset="0"/>
                <a:ea typeface="ＭＳ Ｐゴシック" pitchFamily="34" charset="-128"/>
                <a:cs typeface="Arial" charset="0"/>
              </a:rPr>
              <a:t> table.)</a:t>
            </a:r>
          </a:p>
          <a:p>
            <a:pPr lvl="1"/>
            <a:r>
              <a:rPr lang="en-US" dirty="0" smtClean="0">
                <a:latin typeface="Arial" charset="0"/>
                <a:ea typeface="ＭＳ Ｐゴシック" pitchFamily="34" charset="-128"/>
                <a:cs typeface="Arial" charset="0"/>
              </a:rPr>
              <a:t>Also for each file a count and space is tracked so that the </a:t>
            </a:r>
            <a:r>
              <a:rPr lang="en-US" dirty="0" err="1" smtClean="0">
                <a:latin typeface="Arial" charset="0"/>
                <a:ea typeface="ＭＳ Ｐゴシック" pitchFamily="34" charset="-128"/>
                <a:cs typeface="Arial" charset="0"/>
              </a:rPr>
              <a:t>mediadir</a:t>
            </a:r>
            <a:r>
              <a:rPr lang="en-US" dirty="0" smtClean="0">
                <a:latin typeface="Arial" charset="0"/>
                <a:ea typeface="ＭＳ Ｐゴシック" pitchFamily="34" charset="-128"/>
                <a:cs typeface="Arial" charset="0"/>
              </a:rPr>
              <a:t> entry can be updated for the media (Lattus namespace).</a:t>
            </a:r>
          </a:p>
          <a:p>
            <a:pPr lvl="2"/>
            <a:r>
              <a:rPr lang="en-US" dirty="0" smtClean="0">
                <a:latin typeface="Arial" charset="0"/>
                <a:ea typeface="ＭＳ Ｐゴシック" pitchFamily="34" charset="-128"/>
                <a:cs typeface="Arial" charset="0"/>
              </a:rPr>
              <a:t>This will be discussed more during the configuration talk but there is a one-to-one mapping of Lattus namespaces to SM media. Functionality that is available for other SM media is available for Lattus media.</a:t>
            </a:r>
          </a:p>
          <a:p>
            <a:pPr lvl="1"/>
            <a:r>
              <a:rPr lang="en-US" dirty="0" smtClean="0">
                <a:latin typeface="Arial" charset="0"/>
                <a:ea typeface="ＭＳ Ｐゴシック" pitchFamily="34" charset="-128"/>
                <a:cs typeface="Arial" charset="0"/>
              </a:rPr>
              <a:t>If the policy class to which the relation is being added is one copy only, turn on the ALL COPIES indicator for files and add them as truncate candidates.</a:t>
            </a:r>
          </a:p>
          <a:p>
            <a:pPr lvl="1"/>
            <a:r>
              <a:rPr lang="en-US" dirty="0" smtClean="0">
                <a:latin typeface="Arial" charset="0"/>
                <a:ea typeface="ＭＳ Ｐゴシック" pitchFamily="34" charset="-128"/>
                <a:cs typeface="Arial" charset="0"/>
              </a:rPr>
              <a:t>If the policy class is to contain multiple copies add the files</a:t>
            </a:r>
            <a:r>
              <a:rPr dirty="0" smtClean="0">
                <a:latin typeface="Arial" charset="0"/>
                <a:ea typeface="ＭＳ Ｐゴシック" pitchFamily="34" charset="-128"/>
                <a:cs typeface="Arial" charset="0"/>
              </a:rPr>
              <a:t> as store candidates so the other copies will be stored.</a:t>
            </a:r>
          </a:p>
          <a:p>
            <a:pPr lvl="1"/>
            <a:r>
              <a:rPr lang="en-US" dirty="0" smtClean="0">
                <a:latin typeface="Arial" charset="0"/>
                <a:ea typeface="ＭＳ Ｐゴシック" pitchFamily="34" charset="-128"/>
                <a:cs typeface="Arial" charset="0"/>
              </a:rPr>
              <a:t>If files are encountered with no object id add those files as store candidates as per usual.</a:t>
            </a:r>
            <a:endParaRPr dirty="0" smtClean="0">
              <a:latin typeface="Arial" charset="0"/>
              <a:ea typeface="ＭＳ Ｐゴシック" pitchFamily="34" charset="-128"/>
              <a:cs typeface="Arial" charset="0"/>
            </a:endParaRP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3</a:t>
            </a:fld>
            <a:endParaRPr lang="en-US" sz="1000">
              <a:solidFill>
                <a:srgbClr val="0DB6EC"/>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SNPD to SM Conversion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1143000"/>
            <a:ext cx="8262938" cy="5029200"/>
          </a:xfrm>
        </p:spPr>
        <p:txBody>
          <a:bodyPr/>
          <a:lstStyle/>
          <a:p>
            <a:r>
              <a:rPr dirty="0" smtClean="0">
                <a:latin typeface="Arial" charset="0"/>
                <a:ea typeface="ＭＳ Ｐゴシック" pitchFamily="34" charset="-128"/>
                <a:cs typeface="Arial" charset="0"/>
              </a:rPr>
              <a:t>Other notes on the </a:t>
            </a:r>
            <a:r>
              <a:rPr dirty="0" err="1" smtClean="0">
                <a:latin typeface="Arial" charset="0"/>
                <a:ea typeface="ＭＳ Ｐゴシック" pitchFamily="34" charset="-128"/>
                <a:cs typeface="Arial" charset="0"/>
              </a:rPr>
              <a:t>fsaddrelation</a:t>
            </a:r>
            <a:r>
              <a:rPr dirty="0" smtClean="0">
                <a:latin typeface="Arial" charset="0"/>
                <a:ea typeface="ＭＳ Ｐゴシック" pitchFamily="34" charset="-128"/>
                <a:cs typeface="Arial" charset="0"/>
              </a:rPr>
              <a:t> updates:</a:t>
            </a:r>
          </a:p>
          <a:p>
            <a:pPr lvl="1"/>
            <a:r>
              <a:rPr lang="en-US" dirty="0" smtClean="0">
                <a:latin typeface="Arial" charset="0"/>
                <a:ea typeface="ＭＳ Ｐゴシック" pitchFamily="34" charset="-128"/>
                <a:cs typeface="Arial" charset="0"/>
              </a:rPr>
              <a:t>A ‘-m’ option for specifying the Lattus media (namespace) was added to the command and is required when and SNPD conversion is being done.</a:t>
            </a:r>
          </a:p>
          <a:p>
            <a:pPr lvl="1"/>
            <a:r>
              <a:rPr lang="en-US" dirty="0" smtClean="0">
                <a:latin typeface="Arial" charset="0"/>
                <a:ea typeface="ＭＳ Ｐゴシック" pitchFamily="34" charset="-128"/>
                <a:cs typeface="Arial" charset="0"/>
              </a:rPr>
              <a:t>The command will fail if an attempt is made to add a relation to a directory that was managed by SNPD and the ‘-m’ is not provided.</a:t>
            </a:r>
          </a:p>
          <a:p>
            <a:pPr lvl="1"/>
            <a:r>
              <a:rPr lang="en-US" dirty="0" smtClean="0">
                <a:latin typeface="Arial" charset="0"/>
                <a:ea typeface="ＭＳ Ｐゴシック" pitchFamily="34" charset="-128"/>
                <a:cs typeface="Arial" charset="0"/>
              </a:rPr>
              <a:t>If the copy number of the media used is 2 </a:t>
            </a:r>
            <a:r>
              <a:rPr lang="en-US" dirty="0" err="1" smtClean="0">
                <a:latin typeface="Arial" charset="0"/>
                <a:ea typeface="ＭＳ Ｐゴシック" pitchFamily="34" charset="-128"/>
                <a:cs typeface="Arial" charset="0"/>
              </a:rPr>
              <a:t>etc</a:t>
            </a:r>
            <a:r>
              <a:rPr lang="en-US" dirty="0" smtClean="0">
                <a:latin typeface="Arial" charset="0"/>
                <a:ea typeface="ＭＳ Ｐゴシック" pitchFamily="34" charset="-128"/>
                <a:cs typeface="Arial" charset="0"/>
              </a:rPr>
              <a:t>, then the SNPD objects are added as the respective copy number in SM.</a:t>
            </a:r>
          </a:p>
          <a:p>
            <a:pPr lvl="1"/>
            <a:r>
              <a:rPr lang="en-US" dirty="0" smtClean="0">
                <a:latin typeface="Arial" charset="0"/>
                <a:ea typeface="ＭＳ Ｐゴシック" pitchFamily="34" charset="-128"/>
                <a:cs typeface="Arial" charset="0"/>
              </a:rPr>
              <a:t>During the process of adding the new relationship no file data on Lattus is touched. The operations are all on the file system metadata and the SM database.</a:t>
            </a:r>
          </a:p>
          <a:p>
            <a:pPr lvl="1"/>
            <a:r>
              <a:rPr lang="en-US" dirty="0" smtClean="0">
                <a:latin typeface="Arial" charset="0"/>
                <a:ea typeface="ＭＳ Ｐゴシック" pitchFamily="34" charset="-128"/>
                <a:cs typeface="Arial" charset="0"/>
              </a:rPr>
              <a:t>Work was done to ensure that if the process was stopped and re-started it would pick up where it left off and not duplicate </a:t>
            </a:r>
            <a:r>
              <a:rPr lang="en-US" dirty="0" err="1" smtClean="0">
                <a:latin typeface="Arial" charset="0"/>
                <a:ea typeface="ＭＳ Ｐゴシック" pitchFamily="34" charset="-128"/>
                <a:cs typeface="Arial" charset="0"/>
              </a:rPr>
              <a:t>db</a:t>
            </a:r>
            <a:r>
              <a:rPr lang="en-US" dirty="0" smtClean="0">
                <a:latin typeface="Arial" charset="0"/>
                <a:ea typeface="ＭＳ Ｐゴシック" pitchFamily="34" charset="-128"/>
                <a:cs typeface="Arial" charset="0"/>
              </a:rPr>
              <a:t> entries etc.</a:t>
            </a:r>
          </a:p>
          <a:p>
            <a:pPr lvl="1"/>
            <a:r>
              <a:rPr lang="en-US" dirty="0" smtClean="0">
                <a:latin typeface="Arial" charset="0"/>
                <a:ea typeface="ＭＳ Ｐゴシック" pitchFamily="34" charset="-128"/>
                <a:cs typeface="Arial" charset="0"/>
              </a:rPr>
              <a:t>Sample </a:t>
            </a:r>
            <a:r>
              <a:rPr lang="en-US" dirty="0" err="1" smtClean="0">
                <a:latin typeface="Arial" charset="0"/>
                <a:ea typeface="ＭＳ Ｐゴシック" pitchFamily="34" charset="-128"/>
                <a:cs typeface="Arial" charset="0"/>
              </a:rPr>
              <a:t>fsaddrelation</a:t>
            </a:r>
            <a:r>
              <a:rPr lang="en-US" dirty="0" smtClean="0">
                <a:latin typeface="Arial" charset="0"/>
                <a:ea typeface="ＭＳ Ｐゴシック" pitchFamily="34" charset="-128"/>
                <a:cs typeface="Arial" charset="0"/>
              </a:rPr>
              <a:t> command:</a:t>
            </a:r>
          </a:p>
          <a:p>
            <a:pPr marL="457200" lvl="1" indent="0">
              <a:buNone/>
            </a:pPr>
            <a:r>
              <a:rPr lang="en-US" dirty="0" smtClean="0">
                <a:latin typeface="Arial" charset="0"/>
                <a:ea typeface="ＭＳ Ｐゴシック" pitchFamily="34" charset="-128"/>
                <a:cs typeface="Arial" charset="0"/>
              </a:rPr>
              <a:t>% </a:t>
            </a:r>
            <a:r>
              <a:rPr lang="en-US" dirty="0" err="1" smtClean="0">
                <a:latin typeface="Arial" charset="0"/>
                <a:ea typeface="ＭＳ Ｐゴシック" pitchFamily="34" charset="-128"/>
                <a:cs typeface="Arial" charset="0"/>
              </a:rPr>
              <a:t>fsaddrelation</a:t>
            </a:r>
            <a:r>
              <a:rPr lang="en-US" dirty="0" smtClean="0">
                <a:latin typeface="Arial" charset="0"/>
                <a:ea typeface="ＭＳ Ｐゴシック" pitchFamily="34" charset="-128"/>
                <a:cs typeface="Arial" charset="0"/>
              </a:rPr>
              <a:t> –c was –m was001 /</a:t>
            </a:r>
            <a:r>
              <a:rPr lang="en-US" dirty="0" err="1" smtClean="0">
                <a:latin typeface="Arial" charset="0"/>
                <a:ea typeface="ＭＳ Ｐゴシック" pitchFamily="34" charset="-128"/>
                <a:cs typeface="Arial" charset="0"/>
              </a:rPr>
              <a:t>stornext</a:t>
            </a:r>
            <a:r>
              <a:rPr lang="en-US" dirty="0" smtClean="0">
                <a:latin typeface="Arial" charset="0"/>
                <a:ea typeface="ＭＳ Ｐゴシック" pitchFamily="34" charset="-128"/>
                <a:cs typeface="Arial" charset="0"/>
              </a:rPr>
              <a:t>/snfs1/snpd.1</a:t>
            </a: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4</a:t>
            </a:fld>
            <a:endParaRPr lang="en-US" sz="1000">
              <a:solidFill>
                <a:srgbClr val="0DB6EC"/>
              </a:solidFill>
            </a:endParaRPr>
          </a:p>
        </p:txBody>
      </p:sp>
    </p:spTree>
    <p:extLst>
      <p:ext uri="{BB962C8B-B14F-4D97-AF65-F5344CB8AC3E}">
        <p14:creationId xmlns:p14="http://schemas.microsoft.com/office/powerpoint/2010/main" val="6162579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itle 5"/>
          <p:cNvSpPr>
            <a:spLocks noGrp="1"/>
          </p:cNvSpPr>
          <p:nvPr>
            <p:ph type="title" idx="4294967295"/>
          </p:nvPr>
        </p:nvSpPr>
        <p:spPr>
          <a:xfrm>
            <a:off x="874713" y="1066800"/>
            <a:ext cx="7772400" cy="639763"/>
          </a:xfrm>
        </p:spPr>
        <p:txBody>
          <a:bodyPr/>
          <a:lstStyle/>
          <a:p>
            <a:pPr eaLnBrk="0" hangingPunct="0"/>
            <a:endParaRPr b="1" dirty="0" smtClean="0">
              <a:solidFill>
                <a:schemeClr val="bg1"/>
              </a:solidFill>
              <a:latin typeface="Arial" charset="0"/>
              <a:ea typeface="ＭＳ Ｐゴシック" pitchFamily="34" charset="-128"/>
              <a:cs typeface="Arial" charset="0"/>
            </a:endParaRPr>
          </a:p>
        </p:txBody>
      </p:sp>
      <p:pic>
        <p:nvPicPr>
          <p:cNvPr id="138244" name="Picture 34" descr="Z:\images\Software\StorNext\StorNext_monitor.png"/>
          <p:cNvPicPr>
            <a:picLocks noChangeAspect="1" noChangeArrowheads="1"/>
          </p:cNvPicPr>
          <p:nvPr/>
        </p:nvPicPr>
        <p:blipFill>
          <a:blip r:embed="rId2" cstate="print"/>
          <a:srcRect/>
          <a:stretch>
            <a:fillRect/>
          </a:stretch>
        </p:blipFill>
        <p:spPr bwMode="auto">
          <a:xfrm>
            <a:off x="2533650" y="2455863"/>
            <a:ext cx="3851275" cy="3043237"/>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Reports: </a:t>
            </a:r>
            <a:r>
              <a:rPr dirty="0" err="1" smtClean="0">
                <a:latin typeface="Arial" charset="0"/>
                <a:ea typeface="ＭＳ Ｐゴシック" pitchFamily="34" charset="-128"/>
                <a:cs typeface="Arial" charset="0"/>
              </a:rPr>
              <a:t>fsfileinfo</a:t>
            </a:r>
            <a:r>
              <a:rPr dirty="0" smtClean="0">
                <a:latin typeface="Arial" charset="0"/>
                <a:ea typeface="ＭＳ Ｐゴシック" pitchFamily="34" charset="-128"/>
                <a:cs typeface="Arial" charset="0"/>
              </a:rPr>
              <a:t> and </a:t>
            </a:r>
            <a:r>
              <a:rPr dirty="0" err="1" smtClean="0">
                <a:latin typeface="Arial" charset="0"/>
                <a:ea typeface="ＭＳ Ｐゴシック" pitchFamily="34" charset="-128"/>
                <a:cs typeface="Arial" charset="0"/>
              </a:rPr>
              <a:t>fsmedinfo</a:t>
            </a:r>
            <a:r>
              <a:rPr dirty="0" smtClean="0">
                <a:latin typeface="Arial" charset="0"/>
                <a:ea typeface="ＭＳ Ｐゴシック" pitchFamily="34" charset="-128"/>
                <a:cs typeface="Arial" charset="0"/>
              </a:rPr>
              <a:t>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1143000"/>
            <a:ext cx="8262938" cy="5029200"/>
          </a:xfrm>
        </p:spPr>
        <p:txBody>
          <a:bodyPr/>
          <a:lstStyle/>
          <a:p>
            <a:r>
              <a:rPr lang="en-US" dirty="0" smtClean="0">
                <a:latin typeface="Arial" charset="0"/>
                <a:ea typeface="ＭＳ Ｐゴシック" pitchFamily="34" charset="-128"/>
                <a:cs typeface="Arial" charset="0"/>
              </a:rPr>
              <a:t>The file and media reports (</a:t>
            </a:r>
            <a:r>
              <a:rPr lang="en-US" dirty="0" err="1" smtClean="0">
                <a:latin typeface="Arial" charset="0"/>
                <a:ea typeface="ＭＳ Ｐゴシック" pitchFamily="34" charset="-128"/>
                <a:cs typeface="Arial" charset="0"/>
              </a:rPr>
              <a:t>fsfileinfo</a:t>
            </a:r>
            <a:r>
              <a:rPr lang="en-US" dirty="0" smtClean="0">
                <a:latin typeface="Arial" charset="0"/>
                <a:ea typeface="ＭＳ Ｐゴシック" pitchFamily="34" charset="-128"/>
                <a:cs typeface="Arial" charset="0"/>
              </a:rPr>
              <a:t> and </a:t>
            </a:r>
            <a:r>
              <a:rPr lang="en-US" dirty="0" err="1" smtClean="0">
                <a:latin typeface="Arial" charset="0"/>
                <a:ea typeface="ＭＳ Ｐゴシック" pitchFamily="34" charset="-128"/>
                <a:cs typeface="Arial" charset="0"/>
              </a:rPr>
              <a:t>fsmedinfo</a:t>
            </a:r>
            <a:r>
              <a:rPr lang="en-US" dirty="0" smtClean="0">
                <a:latin typeface="Arial" charset="0"/>
                <a:ea typeface="ＭＳ Ｐゴシック" pitchFamily="34" charset="-128"/>
                <a:cs typeface="Arial" charset="0"/>
              </a:rPr>
              <a:t> respectively) were updated to report the object ids of files stored to Lattus media.</a:t>
            </a:r>
          </a:p>
          <a:p>
            <a:r>
              <a:rPr lang="en-US" dirty="0" smtClean="0">
                <a:latin typeface="Arial" charset="0"/>
                <a:ea typeface="ＭＳ Ｐゴシック" pitchFamily="34" charset="-128"/>
                <a:cs typeface="Arial" charset="0"/>
              </a:rPr>
              <a:t>For </a:t>
            </a:r>
            <a:r>
              <a:rPr lang="en-US" dirty="0" err="1" smtClean="0">
                <a:latin typeface="Arial" charset="0"/>
                <a:ea typeface="ＭＳ Ｐゴシック" pitchFamily="34" charset="-128"/>
                <a:cs typeface="Arial" charset="0"/>
              </a:rPr>
              <a:t>fsfileinfo</a:t>
            </a:r>
            <a:r>
              <a:rPr lang="en-US" dirty="0" smtClean="0">
                <a:latin typeface="Arial" charset="0"/>
                <a:ea typeface="ＭＳ Ｐゴシック" pitchFamily="34" charset="-128"/>
                <a:cs typeface="Arial" charset="0"/>
              </a:rPr>
              <a:t> the reporting of the object id strings are optional. The default is just to show if they exist:</a:t>
            </a:r>
          </a:p>
          <a:p>
            <a:pPr marL="0" indent="0">
              <a:buNone/>
            </a:pPr>
            <a:r>
              <a:rPr lang="en-US" sz="900" b="1" dirty="0">
                <a:latin typeface="Courier New" pitchFamily="49" charset="0"/>
                <a:ea typeface="ＭＳ Ｐゴシック" pitchFamily="34" charset="-128"/>
                <a:cs typeface="Courier New" pitchFamily="49" charset="0"/>
              </a:rPr>
              <a:t># </a:t>
            </a:r>
            <a:r>
              <a:rPr lang="en-US" sz="900" b="1" dirty="0" err="1">
                <a:latin typeface="Courier New" pitchFamily="49" charset="0"/>
                <a:ea typeface="ＭＳ Ｐゴシック" pitchFamily="34" charset="-128"/>
                <a:cs typeface="Courier New" pitchFamily="49" charset="0"/>
              </a:rPr>
              <a:t>fsfileinfo</a:t>
            </a:r>
            <a:r>
              <a:rPr lang="en-US" sz="900" b="1" dirty="0">
                <a:latin typeface="Courier New" pitchFamily="49" charset="0"/>
                <a:ea typeface="ＭＳ Ｐゴシック" pitchFamily="34" charset="-128"/>
                <a:cs typeface="Courier New" pitchFamily="49" charset="0"/>
              </a:rPr>
              <a:t> fs1_was_1sub1.1k.01</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File Information Report                       Fri Jul 12 16:35:08 2013</a:t>
            </a:r>
          </a:p>
          <a:p>
            <a:pPr marL="0" indent="0">
              <a:buNone/>
            </a:pPr>
            <a:r>
              <a:rPr lang="en-US" sz="900" b="1" dirty="0">
                <a:latin typeface="Courier New" pitchFamily="49" charset="0"/>
                <a:ea typeface="ＭＳ Ｐゴシック" pitchFamily="34" charset="-128"/>
                <a:cs typeface="Courier New" pitchFamily="49" charset="0"/>
              </a:rPr>
              <a:t> Filename:    /</a:t>
            </a:r>
            <a:r>
              <a:rPr lang="en-US" sz="900" b="1" dirty="0" err="1">
                <a:latin typeface="Courier New" pitchFamily="49" charset="0"/>
                <a:ea typeface="ＭＳ Ｐゴシック" pitchFamily="34" charset="-128"/>
                <a:cs typeface="Courier New" pitchFamily="49" charset="0"/>
              </a:rPr>
              <a:t>stornext</a:t>
            </a:r>
            <a:r>
              <a:rPr lang="en-US" sz="900" b="1" dirty="0">
                <a:latin typeface="Courier New" pitchFamily="49" charset="0"/>
                <a:ea typeface="ＭＳ Ｐゴシック" pitchFamily="34" charset="-128"/>
                <a:cs typeface="Courier New" pitchFamily="49" charset="0"/>
              </a:rPr>
              <a:t>/snfs1/fs1_was.1/fs1_was_1sub1/fs1_was_1sub1.1k.01</a:t>
            </a:r>
          </a:p>
          <a:p>
            <a:pPr marL="0" indent="0">
              <a:buNone/>
            </a:pPr>
            <a:r>
              <a:rPr lang="en-US" sz="900" b="1" dirty="0">
                <a:latin typeface="Courier New" pitchFamily="49" charset="0"/>
                <a:ea typeface="ＭＳ Ｐゴシック" pitchFamily="34" charset="-128"/>
                <a:cs typeface="Courier New" pitchFamily="49" charset="0"/>
              </a:rPr>
              <a:t> Stored path: &lt;same&gt;</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Last Modification: 12-jul-2013 15:29:02</a:t>
            </a:r>
          </a:p>
          <a:p>
            <a:pPr marL="0" indent="0">
              <a:buNone/>
            </a:pPr>
            <a:r>
              <a:rPr lang="en-US" sz="900" b="1" dirty="0">
                <a:latin typeface="Courier New" pitchFamily="49" charset="0"/>
                <a:ea typeface="ＭＳ Ｐゴシック" pitchFamily="34" charset="-128"/>
                <a:cs typeface="Courier New" pitchFamily="49" charset="0"/>
              </a:rPr>
              <a:t>      Owner:             root               Location:        DISK AND TAPE</a:t>
            </a:r>
          </a:p>
          <a:p>
            <a:pPr marL="0" indent="0">
              <a:buNone/>
            </a:pPr>
            <a:r>
              <a:rPr lang="en-US" sz="900" b="1" dirty="0">
                <a:latin typeface="Courier New" pitchFamily="49" charset="0"/>
                <a:ea typeface="ＭＳ Ｐゴシック" pitchFamily="34" charset="-128"/>
                <a:cs typeface="Courier New" pitchFamily="49" charset="0"/>
              </a:rPr>
              <a:t>      Group:             root               Existing Copies: 1</a:t>
            </a:r>
          </a:p>
          <a:p>
            <a:pPr marL="0" indent="0">
              <a:buNone/>
            </a:pPr>
            <a:r>
              <a:rPr lang="en-US" sz="900" b="1" dirty="0">
                <a:latin typeface="Courier New" pitchFamily="49" charset="0"/>
                <a:ea typeface="ＭＳ Ｐゴシック" pitchFamily="34" charset="-128"/>
                <a:cs typeface="Courier New" pitchFamily="49" charset="0"/>
              </a:rPr>
              <a:t>      Access:            644                Target Copies:   1</a:t>
            </a:r>
          </a:p>
          <a:p>
            <a:pPr marL="0" indent="0">
              <a:buNone/>
            </a:pPr>
            <a:r>
              <a:rPr lang="en-US" sz="900" b="1" dirty="0">
                <a:latin typeface="Courier New" pitchFamily="49" charset="0"/>
                <a:ea typeface="ＭＳ Ｐゴシック" pitchFamily="34" charset="-128"/>
                <a:cs typeface="Courier New" pitchFamily="49" charset="0"/>
              </a:rPr>
              <a:t>      Target Stub:       0 (KB)             Existing Stub:   n/a</a:t>
            </a:r>
          </a:p>
          <a:p>
            <a:pPr marL="0" indent="0">
              <a:buNone/>
            </a:pPr>
            <a:r>
              <a:rPr lang="en-US" sz="900" b="1" dirty="0">
                <a:latin typeface="Courier New" pitchFamily="49" charset="0"/>
                <a:ea typeface="ＭＳ Ｐゴシック" pitchFamily="34" charset="-128"/>
                <a:cs typeface="Courier New" pitchFamily="49" charset="0"/>
              </a:rPr>
              <a:t>      File size:         1,000              Store:           MINTIME</a:t>
            </a:r>
          </a:p>
          <a:p>
            <a:pPr marL="0" indent="0">
              <a:buNone/>
            </a:pPr>
            <a:r>
              <a:rPr lang="en-US" sz="900" b="1" dirty="0">
                <a:latin typeface="Courier New" pitchFamily="49" charset="0"/>
                <a:ea typeface="ＭＳ Ｐゴシック" pitchFamily="34" charset="-128"/>
                <a:cs typeface="Courier New" pitchFamily="49" charset="0"/>
              </a:rPr>
              <a:t>      Affinity:          n/a                </a:t>
            </a:r>
            <a:r>
              <a:rPr lang="en-US" sz="900" b="1" dirty="0" err="1">
                <a:latin typeface="Courier New" pitchFamily="49" charset="0"/>
                <a:ea typeface="ＭＳ Ｐゴシック" pitchFamily="34" charset="-128"/>
                <a:cs typeface="Courier New" pitchFamily="49" charset="0"/>
              </a:rPr>
              <a:t>Reloc</a:t>
            </a:r>
            <a:r>
              <a:rPr lang="en-US" sz="900" b="1" dirty="0">
                <a:latin typeface="Courier New" pitchFamily="49" charset="0"/>
                <a:ea typeface="ＭＳ Ｐゴシック" pitchFamily="34" charset="-128"/>
                <a:cs typeface="Courier New" pitchFamily="49" charset="0"/>
              </a:rPr>
              <a:t>:           MINTIME</a:t>
            </a:r>
          </a:p>
          <a:p>
            <a:pPr marL="0" indent="0">
              <a:buNone/>
            </a:pPr>
            <a:r>
              <a:rPr lang="en-US" sz="900" b="1" dirty="0">
                <a:latin typeface="Courier New" pitchFamily="49" charset="0"/>
                <a:ea typeface="ＭＳ Ｐゴシック" pitchFamily="34" charset="-128"/>
                <a:cs typeface="Courier New" pitchFamily="49" charset="0"/>
              </a:rPr>
              <a:t>      Class:             was                </a:t>
            </a:r>
            <a:r>
              <a:rPr lang="en-US" sz="900" b="1" dirty="0" err="1">
                <a:latin typeface="Courier New" pitchFamily="49" charset="0"/>
                <a:ea typeface="ＭＳ Ｐゴシック" pitchFamily="34" charset="-128"/>
                <a:cs typeface="Courier New" pitchFamily="49" charset="0"/>
              </a:rPr>
              <a:t>Trunc</a:t>
            </a:r>
            <a:r>
              <a:rPr lang="en-US" sz="900" b="1" dirty="0">
                <a:latin typeface="Courier New" pitchFamily="49" charset="0"/>
                <a:ea typeface="ＭＳ Ｐゴシック" pitchFamily="34" charset="-128"/>
                <a:cs typeface="Courier New" pitchFamily="49" charset="0"/>
              </a:rPr>
              <a:t>:           MINTIME</a:t>
            </a:r>
          </a:p>
          <a:p>
            <a:pPr marL="0" indent="0">
              <a:buNone/>
            </a:pPr>
            <a:r>
              <a:rPr lang="en-US" sz="900" b="1" dirty="0">
                <a:latin typeface="Courier New" pitchFamily="49" charset="0"/>
                <a:ea typeface="ＭＳ Ｐゴシック" pitchFamily="34" charset="-128"/>
                <a:cs typeface="Courier New" pitchFamily="49" charset="0"/>
              </a:rPr>
              <a:t>                                            Clean DB Info:   NO</a:t>
            </a:r>
          </a:p>
          <a:p>
            <a:pPr marL="0" indent="0">
              <a:buNone/>
            </a:pPr>
            <a:r>
              <a:rPr lang="en-US" sz="900" b="1" dirty="0">
                <a:latin typeface="Courier New" pitchFamily="49" charset="0"/>
                <a:ea typeface="ＭＳ Ｐゴシック" pitchFamily="34" charset="-128"/>
                <a:cs typeface="Courier New" pitchFamily="49" charset="0"/>
              </a:rPr>
              <a:t>      Media:      was1(1)              </a:t>
            </a:r>
          </a:p>
          <a:p>
            <a:pPr marL="0" indent="0">
              <a:buNone/>
            </a:pPr>
            <a:r>
              <a:rPr lang="en-US" sz="900" b="1" dirty="0">
                <a:latin typeface="Courier New" pitchFamily="49" charset="0"/>
                <a:ea typeface="ＭＳ Ｐゴシック" pitchFamily="34" charset="-128"/>
                <a:cs typeface="Courier New" pitchFamily="49" charset="0"/>
              </a:rPr>
              <a:t>      Checksum:   N</a:t>
            </a:r>
          </a:p>
          <a:p>
            <a:pPr marL="0" indent="0">
              <a:buNone/>
            </a:pPr>
            <a:r>
              <a:rPr lang="en-US" sz="900" b="1" dirty="0">
                <a:latin typeface="Courier New" pitchFamily="49" charset="0"/>
                <a:ea typeface="ＭＳ Ｐゴシック" pitchFamily="34" charset="-128"/>
                <a:cs typeface="Courier New" pitchFamily="49" charset="0"/>
              </a:rPr>
              <a:t>      </a:t>
            </a:r>
            <a:r>
              <a:rPr lang="en-US" sz="900" b="1" dirty="0">
                <a:solidFill>
                  <a:srgbClr val="FF0000"/>
                </a:solidFill>
                <a:latin typeface="Courier New" pitchFamily="49" charset="0"/>
                <a:ea typeface="ＭＳ Ｐゴシック" pitchFamily="34" charset="-128"/>
                <a:cs typeface="Courier New" pitchFamily="49" charset="0"/>
              </a:rPr>
              <a:t>Object Ids: Y</a:t>
            </a:r>
          </a:p>
          <a:p>
            <a:pPr marL="0" indent="0">
              <a:buNone/>
            </a:pPr>
            <a:endParaRPr lang="en-US" sz="900" b="1" dirty="0">
              <a:latin typeface="Courier New" pitchFamily="49" charset="0"/>
              <a:ea typeface="ＭＳ Ｐゴシック" pitchFamily="34" charset="-128"/>
              <a:cs typeface="Courier New" pitchFamily="49" charset="0"/>
            </a:endParaRPr>
          </a:p>
          <a:p>
            <a:pPr marL="0" indent="0">
              <a:buNone/>
            </a:pPr>
            <a:r>
              <a:rPr lang="en-US" sz="900" b="1" dirty="0">
                <a:latin typeface="Courier New" pitchFamily="49" charset="0"/>
                <a:ea typeface="ＭＳ Ｐゴシック" pitchFamily="34" charset="-128"/>
                <a:cs typeface="Courier New" pitchFamily="49" charset="0"/>
              </a:rPr>
              <a:t>FS0000 12 1119394396 </a:t>
            </a:r>
            <a:r>
              <a:rPr lang="en-US" sz="900" b="1" dirty="0" err="1">
                <a:latin typeface="Courier New" pitchFamily="49" charset="0"/>
                <a:ea typeface="ＭＳ Ｐゴシック" pitchFamily="34" charset="-128"/>
                <a:cs typeface="Courier New" pitchFamily="49" charset="0"/>
              </a:rPr>
              <a:t>fsfileinfo</a:t>
            </a:r>
            <a:r>
              <a:rPr lang="en-US" sz="900" b="1" dirty="0">
                <a:latin typeface="Courier New" pitchFamily="49" charset="0"/>
                <a:ea typeface="ＭＳ Ｐゴシック" pitchFamily="34" charset="-128"/>
                <a:cs typeface="Courier New" pitchFamily="49" charset="0"/>
              </a:rPr>
              <a:t> completed: Command Successful</a:t>
            </a:r>
            <a:r>
              <a:rPr lang="en-US" sz="900" b="1" dirty="0" smtClean="0">
                <a:latin typeface="Courier New" pitchFamily="49" charset="0"/>
                <a:ea typeface="ＭＳ Ｐゴシック" pitchFamily="34" charset="-128"/>
                <a:cs typeface="Courier New" pitchFamily="49" charset="0"/>
              </a:rPr>
              <a:t>.</a:t>
            </a:r>
            <a:endParaRPr lang="en-US" sz="900" b="1" dirty="0">
              <a:latin typeface="Courier New" pitchFamily="49" charset="0"/>
              <a:ea typeface="ＭＳ Ｐゴシック" pitchFamily="34" charset="-128"/>
              <a:cs typeface="Courier New" pitchFamily="49" charset="0"/>
            </a:endParaRP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6</a:t>
            </a:fld>
            <a:endParaRPr lang="en-US" sz="1000">
              <a:solidFill>
                <a:srgbClr val="0DB6EC"/>
              </a:solidFill>
            </a:endParaRPr>
          </a:p>
        </p:txBody>
      </p:sp>
    </p:spTree>
    <p:extLst>
      <p:ext uri="{BB962C8B-B14F-4D97-AF65-F5344CB8AC3E}">
        <p14:creationId xmlns:p14="http://schemas.microsoft.com/office/powerpoint/2010/main" val="32650316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Reports: </a:t>
            </a:r>
            <a:r>
              <a:rPr dirty="0" err="1" smtClean="0">
                <a:latin typeface="Arial" charset="0"/>
                <a:ea typeface="ＭＳ Ｐゴシック" pitchFamily="34" charset="-128"/>
                <a:cs typeface="Arial" charset="0"/>
              </a:rPr>
              <a:t>fsfileinfo</a:t>
            </a:r>
            <a:r>
              <a:rPr dirty="0" smtClean="0">
                <a:latin typeface="Arial" charset="0"/>
                <a:ea typeface="ＭＳ Ｐゴシック" pitchFamily="34" charset="-128"/>
                <a:cs typeface="Arial" charset="0"/>
              </a:rPr>
              <a:t> and </a:t>
            </a:r>
            <a:r>
              <a:rPr dirty="0" err="1" smtClean="0">
                <a:latin typeface="Arial" charset="0"/>
                <a:ea typeface="ＭＳ Ｐゴシック" pitchFamily="34" charset="-128"/>
                <a:cs typeface="Arial" charset="0"/>
              </a:rPr>
              <a:t>fsmedinfo</a:t>
            </a:r>
            <a:r>
              <a:rPr dirty="0" smtClean="0">
                <a:latin typeface="Arial" charset="0"/>
                <a:ea typeface="ＭＳ Ｐゴシック" pitchFamily="34" charset="-128"/>
                <a:cs typeface="Arial" charset="0"/>
              </a:rPr>
              <a:t>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1143000"/>
            <a:ext cx="8262938" cy="5029200"/>
          </a:xfrm>
        </p:spPr>
        <p:txBody>
          <a:bodyPr/>
          <a:lstStyle/>
          <a:p>
            <a:r>
              <a:rPr lang="en-US" dirty="0" smtClean="0">
                <a:latin typeface="Arial" charset="0"/>
                <a:ea typeface="ＭＳ Ｐゴシック" pitchFamily="34" charset="-128"/>
                <a:cs typeface="Arial" charset="0"/>
              </a:rPr>
              <a:t>The complete </a:t>
            </a:r>
            <a:r>
              <a:rPr lang="en-US" dirty="0" err="1" smtClean="0">
                <a:latin typeface="Arial" charset="0"/>
                <a:ea typeface="ＭＳ Ｐゴシック" pitchFamily="34" charset="-128"/>
                <a:cs typeface="Arial" charset="0"/>
              </a:rPr>
              <a:t>fsfileinfo</a:t>
            </a:r>
            <a:r>
              <a:rPr lang="en-US" dirty="0" smtClean="0">
                <a:latin typeface="Arial" charset="0"/>
                <a:ea typeface="ＭＳ Ｐゴシック" pitchFamily="34" charset="-128"/>
                <a:cs typeface="Arial" charset="0"/>
              </a:rPr>
              <a:t> report:</a:t>
            </a:r>
          </a:p>
          <a:p>
            <a:pPr marL="0" indent="0">
              <a:buNone/>
            </a:pPr>
            <a:r>
              <a:rPr lang="en-US" sz="900" b="1" dirty="0" smtClean="0">
                <a:latin typeface="Courier New" pitchFamily="49" charset="0"/>
                <a:ea typeface="ＭＳ Ｐゴシック" pitchFamily="34" charset="-128"/>
                <a:cs typeface="Courier New" pitchFamily="49" charset="0"/>
              </a:rPr>
              <a:t># </a:t>
            </a:r>
            <a:r>
              <a:rPr lang="en-US" sz="900" b="1" dirty="0" err="1">
                <a:latin typeface="Courier New" pitchFamily="49" charset="0"/>
                <a:ea typeface="ＭＳ Ｐゴシック" pitchFamily="34" charset="-128"/>
                <a:cs typeface="Courier New" pitchFamily="49" charset="0"/>
              </a:rPr>
              <a:t>fsfileinfo</a:t>
            </a:r>
            <a:r>
              <a:rPr lang="en-US" sz="900" b="1" dirty="0">
                <a:latin typeface="Courier New" pitchFamily="49" charset="0"/>
                <a:ea typeface="ＭＳ Ｐゴシック" pitchFamily="34" charset="-128"/>
                <a:cs typeface="Courier New" pitchFamily="49" charset="0"/>
              </a:rPr>
              <a:t> </a:t>
            </a:r>
            <a:r>
              <a:rPr lang="en-US" sz="900" b="1" dirty="0">
                <a:solidFill>
                  <a:srgbClr val="FF0000"/>
                </a:solidFill>
                <a:latin typeface="Courier New" pitchFamily="49" charset="0"/>
                <a:ea typeface="ＭＳ Ｐゴシック" pitchFamily="34" charset="-128"/>
                <a:cs typeface="Courier New" pitchFamily="49" charset="0"/>
              </a:rPr>
              <a:t>-o </a:t>
            </a:r>
            <a:r>
              <a:rPr lang="en-US" sz="900" b="1" dirty="0">
                <a:latin typeface="Courier New" pitchFamily="49" charset="0"/>
                <a:ea typeface="ＭＳ Ｐゴシック" pitchFamily="34" charset="-128"/>
                <a:cs typeface="Courier New" pitchFamily="49" charset="0"/>
              </a:rPr>
              <a:t>fs1_was_1sub1.1k.01</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File Information Report                       Fri Jul 12 16:37:38 2013</a:t>
            </a:r>
          </a:p>
          <a:p>
            <a:pPr marL="0" indent="0">
              <a:buNone/>
            </a:pPr>
            <a:r>
              <a:rPr lang="en-US" sz="900" b="1" dirty="0">
                <a:latin typeface="Courier New" pitchFamily="49" charset="0"/>
                <a:ea typeface="ＭＳ Ｐゴシック" pitchFamily="34" charset="-128"/>
                <a:cs typeface="Courier New" pitchFamily="49" charset="0"/>
              </a:rPr>
              <a:t> Filename:    /</a:t>
            </a:r>
            <a:r>
              <a:rPr lang="en-US" sz="900" b="1" dirty="0" err="1">
                <a:latin typeface="Courier New" pitchFamily="49" charset="0"/>
                <a:ea typeface="ＭＳ Ｐゴシック" pitchFamily="34" charset="-128"/>
                <a:cs typeface="Courier New" pitchFamily="49" charset="0"/>
              </a:rPr>
              <a:t>stornext</a:t>
            </a:r>
            <a:r>
              <a:rPr lang="en-US" sz="900" b="1" dirty="0">
                <a:latin typeface="Courier New" pitchFamily="49" charset="0"/>
                <a:ea typeface="ＭＳ Ｐゴシック" pitchFamily="34" charset="-128"/>
                <a:cs typeface="Courier New" pitchFamily="49" charset="0"/>
              </a:rPr>
              <a:t>/snfs1/fs1_was.1/fs1_was_1sub1/fs1_was_1sub1.1k.01</a:t>
            </a:r>
          </a:p>
          <a:p>
            <a:pPr marL="0" indent="0">
              <a:buNone/>
            </a:pPr>
            <a:r>
              <a:rPr lang="en-US" sz="900" b="1" dirty="0">
                <a:latin typeface="Courier New" pitchFamily="49" charset="0"/>
                <a:ea typeface="ＭＳ Ｐゴシック" pitchFamily="34" charset="-128"/>
                <a:cs typeface="Courier New" pitchFamily="49" charset="0"/>
              </a:rPr>
              <a:t> Stored path: &lt;same&gt;</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Last Modification: 12-jul-2013 15:29:02</a:t>
            </a:r>
          </a:p>
          <a:p>
            <a:pPr marL="0" indent="0">
              <a:buNone/>
            </a:pPr>
            <a:r>
              <a:rPr lang="en-US" sz="900" b="1" dirty="0">
                <a:latin typeface="Courier New" pitchFamily="49" charset="0"/>
                <a:ea typeface="ＭＳ Ｐゴシック" pitchFamily="34" charset="-128"/>
                <a:cs typeface="Courier New" pitchFamily="49" charset="0"/>
              </a:rPr>
              <a:t>      Owner:             root               Location:        DISK AND TAPE</a:t>
            </a:r>
          </a:p>
          <a:p>
            <a:pPr marL="0" indent="0">
              <a:buNone/>
            </a:pPr>
            <a:r>
              <a:rPr lang="en-US" sz="900" b="1" dirty="0">
                <a:latin typeface="Courier New" pitchFamily="49" charset="0"/>
                <a:ea typeface="ＭＳ Ｐゴシック" pitchFamily="34" charset="-128"/>
                <a:cs typeface="Courier New" pitchFamily="49" charset="0"/>
              </a:rPr>
              <a:t>      Group:             root               Existing Copies: 1</a:t>
            </a:r>
          </a:p>
          <a:p>
            <a:pPr marL="0" indent="0">
              <a:buNone/>
            </a:pPr>
            <a:r>
              <a:rPr lang="en-US" sz="900" b="1" dirty="0">
                <a:latin typeface="Courier New" pitchFamily="49" charset="0"/>
                <a:ea typeface="ＭＳ Ｐゴシック" pitchFamily="34" charset="-128"/>
                <a:cs typeface="Courier New" pitchFamily="49" charset="0"/>
              </a:rPr>
              <a:t>      Access:            644                Target Copies:   1</a:t>
            </a:r>
          </a:p>
          <a:p>
            <a:pPr marL="0" indent="0">
              <a:buNone/>
            </a:pPr>
            <a:r>
              <a:rPr lang="en-US" sz="900" b="1" dirty="0">
                <a:latin typeface="Courier New" pitchFamily="49" charset="0"/>
                <a:ea typeface="ＭＳ Ｐゴシック" pitchFamily="34" charset="-128"/>
                <a:cs typeface="Courier New" pitchFamily="49" charset="0"/>
              </a:rPr>
              <a:t>      Target Stub:       0 (KB)             Existing Stub:   n/a</a:t>
            </a:r>
          </a:p>
          <a:p>
            <a:pPr marL="0" indent="0">
              <a:buNone/>
            </a:pPr>
            <a:r>
              <a:rPr lang="en-US" sz="900" b="1" dirty="0">
                <a:latin typeface="Courier New" pitchFamily="49" charset="0"/>
                <a:ea typeface="ＭＳ Ｐゴシック" pitchFamily="34" charset="-128"/>
                <a:cs typeface="Courier New" pitchFamily="49" charset="0"/>
              </a:rPr>
              <a:t>      File size:         1,000              Store:           MINTIME</a:t>
            </a:r>
          </a:p>
          <a:p>
            <a:pPr marL="0" indent="0">
              <a:buNone/>
            </a:pPr>
            <a:r>
              <a:rPr lang="en-US" sz="900" b="1" dirty="0">
                <a:latin typeface="Courier New" pitchFamily="49" charset="0"/>
                <a:ea typeface="ＭＳ Ｐゴシック" pitchFamily="34" charset="-128"/>
                <a:cs typeface="Courier New" pitchFamily="49" charset="0"/>
              </a:rPr>
              <a:t>      Affinity:          n/a                </a:t>
            </a:r>
            <a:r>
              <a:rPr lang="en-US" sz="900" b="1" dirty="0" err="1">
                <a:latin typeface="Courier New" pitchFamily="49" charset="0"/>
                <a:ea typeface="ＭＳ Ｐゴシック" pitchFamily="34" charset="-128"/>
                <a:cs typeface="Courier New" pitchFamily="49" charset="0"/>
              </a:rPr>
              <a:t>Reloc</a:t>
            </a:r>
            <a:r>
              <a:rPr lang="en-US" sz="900" b="1" dirty="0">
                <a:latin typeface="Courier New" pitchFamily="49" charset="0"/>
                <a:ea typeface="ＭＳ Ｐゴシック" pitchFamily="34" charset="-128"/>
                <a:cs typeface="Courier New" pitchFamily="49" charset="0"/>
              </a:rPr>
              <a:t>:           MINTIME</a:t>
            </a:r>
          </a:p>
          <a:p>
            <a:pPr marL="0" indent="0">
              <a:buNone/>
            </a:pPr>
            <a:r>
              <a:rPr lang="en-US" sz="900" b="1" dirty="0">
                <a:latin typeface="Courier New" pitchFamily="49" charset="0"/>
                <a:ea typeface="ＭＳ Ｐゴシック" pitchFamily="34" charset="-128"/>
                <a:cs typeface="Courier New" pitchFamily="49" charset="0"/>
              </a:rPr>
              <a:t>      Class:             was                </a:t>
            </a:r>
            <a:r>
              <a:rPr lang="en-US" sz="900" b="1" dirty="0" err="1">
                <a:latin typeface="Courier New" pitchFamily="49" charset="0"/>
                <a:ea typeface="ＭＳ Ｐゴシック" pitchFamily="34" charset="-128"/>
                <a:cs typeface="Courier New" pitchFamily="49" charset="0"/>
              </a:rPr>
              <a:t>Trunc</a:t>
            </a:r>
            <a:r>
              <a:rPr lang="en-US" sz="900" b="1" dirty="0">
                <a:latin typeface="Courier New" pitchFamily="49" charset="0"/>
                <a:ea typeface="ＭＳ Ｐゴシック" pitchFamily="34" charset="-128"/>
                <a:cs typeface="Courier New" pitchFamily="49" charset="0"/>
              </a:rPr>
              <a:t>:           MINTIME</a:t>
            </a:r>
          </a:p>
          <a:p>
            <a:pPr marL="0" indent="0">
              <a:buNone/>
            </a:pPr>
            <a:r>
              <a:rPr lang="en-US" sz="900" b="1" dirty="0">
                <a:latin typeface="Courier New" pitchFamily="49" charset="0"/>
                <a:ea typeface="ＭＳ Ｐゴシック" pitchFamily="34" charset="-128"/>
                <a:cs typeface="Courier New" pitchFamily="49" charset="0"/>
              </a:rPr>
              <a:t>                                            Clean DB Info:   NO</a:t>
            </a:r>
          </a:p>
          <a:p>
            <a:pPr marL="0" indent="0">
              <a:buNone/>
            </a:pPr>
            <a:r>
              <a:rPr lang="en-US" sz="900" b="1" dirty="0">
                <a:latin typeface="Courier New" pitchFamily="49" charset="0"/>
                <a:ea typeface="ＭＳ Ｐゴシック" pitchFamily="34" charset="-128"/>
                <a:cs typeface="Courier New" pitchFamily="49" charset="0"/>
              </a:rPr>
              <a:t>      Media:      was1(1)              </a:t>
            </a:r>
          </a:p>
          <a:p>
            <a:pPr marL="0" indent="0">
              <a:buNone/>
            </a:pPr>
            <a:r>
              <a:rPr lang="en-US" sz="900" b="1" dirty="0">
                <a:latin typeface="Courier New" pitchFamily="49" charset="0"/>
                <a:ea typeface="ＭＳ Ｐゴシック" pitchFamily="34" charset="-128"/>
                <a:cs typeface="Courier New" pitchFamily="49" charset="0"/>
              </a:rPr>
              <a:t>      Checksum:   N</a:t>
            </a:r>
          </a:p>
          <a:p>
            <a:pPr marL="0" indent="0">
              <a:buNone/>
            </a:pPr>
            <a:r>
              <a:rPr lang="en-US" sz="900" b="1" dirty="0">
                <a:latin typeface="Courier New" pitchFamily="49" charset="0"/>
                <a:ea typeface="ＭＳ Ｐゴシック" pitchFamily="34" charset="-128"/>
                <a:cs typeface="Courier New" pitchFamily="49" charset="0"/>
              </a:rPr>
              <a:t>      </a:t>
            </a:r>
            <a:r>
              <a:rPr lang="en-US" sz="900" b="1" dirty="0">
                <a:solidFill>
                  <a:srgbClr val="FF0000"/>
                </a:solidFill>
                <a:latin typeface="Courier New" pitchFamily="49" charset="0"/>
                <a:ea typeface="ＭＳ Ｐゴシック" pitchFamily="34" charset="-128"/>
                <a:cs typeface="Courier New" pitchFamily="49" charset="0"/>
              </a:rPr>
              <a:t>Object Ids: sm058F329456E104000000000000000084000000000000CY29NEGB7BFVRMKS7A(1)       </a:t>
            </a:r>
            <a:r>
              <a:rPr lang="en-US" sz="900" b="1" dirty="0" smtClean="0">
                <a:solidFill>
                  <a:srgbClr val="FF0000"/>
                </a:solidFill>
                <a:latin typeface="Courier New" pitchFamily="49" charset="0"/>
                <a:ea typeface="ＭＳ Ｐゴシック" pitchFamily="34" charset="-128"/>
                <a:cs typeface="Courier New" pitchFamily="49" charset="0"/>
              </a:rPr>
              <a:t>      </a:t>
            </a:r>
            <a:r>
              <a:rPr lang="en-US" sz="900" b="1" dirty="0">
                <a:solidFill>
                  <a:srgbClr val="FF0000"/>
                </a:solidFill>
                <a:latin typeface="Courier New" pitchFamily="49" charset="0"/>
                <a:ea typeface="ＭＳ Ｐゴシック" pitchFamily="34" charset="-128"/>
                <a:cs typeface="Courier New" pitchFamily="49" charset="0"/>
              </a:rPr>
              <a:t>0  </a:t>
            </a:r>
            <a:r>
              <a:rPr lang="en-US" sz="900" b="1" dirty="0" smtClean="0">
                <a:solidFill>
                  <a:srgbClr val="FF0000"/>
                </a:solidFill>
                <a:latin typeface="Courier New" pitchFamily="49" charset="0"/>
                <a:ea typeface="ＭＳ Ｐゴシック" pitchFamily="34" charset="-128"/>
                <a:cs typeface="Courier New" pitchFamily="49" charset="0"/>
              </a:rPr>
              <a:t>       </a:t>
            </a:r>
            <a:r>
              <a:rPr lang="en-US" sz="900" b="1" dirty="0">
                <a:solidFill>
                  <a:srgbClr val="FF0000"/>
                </a:solidFill>
                <a:latin typeface="Courier New" pitchFamily="49" charset="0"/>
                <a:ea typeface="ＭＳ Ｐゴシック" pitchFamily="34" charset="-128"/>
                <a:cs typeface="Courier New" pitchFamily="49" charset="0"/>
              </a:rPr>
              <a:t>1000</a:t>
            </a:r>
          </a:p>
          <a:p>
            <a:pPr marL="0" indent="0">
              <a:buNone/>
            </a:pPr>
            <a:endParaRPr lang="en-US" sz="900" b="1" dirty="0">
              <a:latin typeface="Courier New" pitchFamily="49" charset="0"/>
              <a:ea typeface="ＭＳ Ｐゴシック" pitchFamily="34" charset="-128"/>
              <a:cs typeface="Courier New" pitchFamily="49" charset="0"/>
            </a:endParaRPr>
          </a:p>
          <a:p>
            <a:pPr marL="0" indent="0">
              <a:buNone/>
            </a:pPr>
            <a:r>
              <a:rPr lang="en-US" sz="900" b="1" dirty="0">
                <a:latin typeface="Courier New" pitchFamily="49" charset="0"/>
                <a:ea typeface="ＭＳ Ｐゴシック" pitchFamily="34" charset="-128"/>
                <a:cs typeface="Courier New" pitchFamily="49" charset="0"/>
              </a:rPr>
              <a:t>FS0000 12 1119394397 </a:t>
            </a:r>
            <a:r>
              <a:rPr lang="en-US" sz="900" b="1" dirty="0" err="1">
                <a:latin typeface="Courier New" pitchFamily="49" charset="0"/>
                <a:ea typeface="ＭＳ Ｐゴシック" pitchFamily="34" charset="-128"/>
                <a:cs typeface="Courier New" pitchFamily="49" charset="0"/>
              </a:rPr>
              <a:t>fsfileinfo</a:t>
            </a:r>
            <a:r>
              <a:rPr lang="en-US" sz="900" b="1" dirty="0">
                <a:latin typeface="Courier New" pitchFamily="49" charset="0"/>
                <a:ea typeface="ＭＳ Ｐゴシック" pitchFamily="34" charset="-128"/>
                <a:cs typeface="Courier New" pitchFamily="49" charset="0"/>
              </a:rPr>
              <a:t> completed: Command Successful.</a:t>
            </a:r>
          </a:p>
          <a:p>
            <a:r>
              <a:rPr lang="en-US" dirty="0">
                <a:latin typeface="Arial" charset="0"/>
                <a:ea typeface="ＭＳ Ｐゴシック" pitchFamily="34" charset="-128"/>
                <a:cs typeface="Arial" charset="0"/>
              </a:rPr>
              <a:t>O</a:t>
            </a:r>
            <a:r>
              <a:rPr lang="en-US" dirty="0" smtClean="0">
                <a:latin typeface="Arial" charset="0"/>
                <a:ea typeface="ＭＳ Ｐゴシック" pitchFamily="34" charset="-128"/>
                <a:cs typeface="Arial" charset="0"/>
              </a:rPr>
              <a:t>ne of the main reasons for the addition of the object ids was for use via WSAPI. As such the –F &lt;type&gt; option is supported for reporting XML or JSON output.</a:t>
            </a:r>
            <a:endParaRPr lang="en-US" sz="900" dirty="0">
              <a:latin typeface="Courier New" pitchFamily="49" charset="0"/>
              <a:ea typeface="ＭＳ Ｐゴシック" pitchFamily="34" charset="-128"/>
              <a:cs typeface="Courier New" pitchFamily="49" charset="0"/>
            </a:endParaRP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7</a:t>
            </a:fld>
            <a:endParaRPr lang="en-US" sz="1000">
              <a:solidFill>
                <a:srgbClr val="0DB6EC"/>
              </a:solidFill>
            </a:endParaRPr>
          </a:p>
        </p:txBody>
      </p:sp>
    </p:spTree>
    <p:extLst>
      <p:ext uri="{BB962C8B-B14F-4D97-AF65-F5344CB8AC3E}">
        <p14:creationId xmlns:p14="http://schemas.microsoft.com/office/powerpoint/2010/main" val="286936041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Reports: </a:t>
            </a:r>
            <a:r>
              <a:rPr dirty="0" err="1" smtClean="0">
                <a:latin typeface="Arial" charset="0"/>
                <a:ea typeface="ＭＳ Ｐゴシック" pitchFamily="34" charset="-128"/>
                <a:cs typeface="Arial" charset="0"/>
              </a:rPr>
              <a:t>fsfileinfo</a:t>
            </a:r>
            <a:r>
              <a:rPr dirty="0" smtClean="0">
                <a:latin typeface="Arial" charset="0"/>
                <a:ea typeface="ＭＳ Ｐゴシック" pitchFamily="34" charset="-128"/>
                <a:cs typeface="Arial" charset="0"/>
              </a:rPr>
              <a:t> and </a:t>
            </a:r>
            <a:r>
              <a:rPr dirty="0" err="1" smtClean="0">
                <a:latin typeface="Arial" charset="0"/>
                <a:ea typeface="ＭＳ Ｐゴシック" pitchFamily="34" charset="-128"/>
                <a:cs typeface="Arial" charset="0"/>
              </a:rPr>
              <a:t>fsmedinfo</a:t>
            </a:r>
            <a:r>
              <a:rPr dirty="0" smtClean="0">
                <a:latin typeface="Arial" charset="0"/>
                <a:ea typeface="ＭＳ Ｐゴシック" pitchFamily="34" charset="-128"/>
                <a:cs typeface="Arial" charset="0"/>
              </a:rPr>
              <a:t>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956930"/>
            <a:ext cx="8262938" cy="5215270"/>
          </a:xfrm>
        </p:spPr>
        <p:txBody>
          <a:bodyPr/>
          <a:lstStyle/>
          <a:p>
            <a:r>
              <a:rPr lang="en-US" dirty="0" smtClean="0">
                <a:latin typeface="Arial" charset="0"/>
                <a:ea typeface="ＭＳ Ｐゴシック" pitchFamily="34" charset="-128"/>
                <a:cs typeface="Arial" charset="0"/>
              </a:rPr>
              <a:t>The </a:t>
            </a:r>
            <a:r>
              <a:rPr lang="en-US" dirty="0" err="1" smtClean="0">
                <a:latin typeface="Arial" charset="0"/>
                <a:ea typeface="ＭＳ Ｐゴシック" pitchFamily="34" charset="-128"/>
                <a:cs typeface="Arial" charset="0"/>
              </a:rPr>
              <a:t>fsmedinfo</a:t>
            </a:r>
            <a:r>
              <a:rPr lang="en-US" dirty="0" smtClean="0">
                <a:latin typeface="Arial" charset="0"/>
                <a:ea typeface="ＭＳ Ｐゴシック" pitchFamily="34" charset="-128"/>
                <a:cs typeface="Arial" charset="0"/>
              </a:rPr>
              <a:t> command now reports object ids as part of its long output:</a:t>
            </a:r>
          </a:p>
          <a:p>
            <a:pPr marL="0" indent="0">
              <a:buNone/>
            </a:pPr>
            <a:r>
              <a:rPr lang="en-US" sz="900" b="1" dirty="0">
                <a:latin typeface="Courier New" pitchFamily="49" charset="0"/>
                <a:ea typeface="ＭＳ Ｐゴシック" pitchFamily="34" charset="-128"/>
                <a:cs typeface="Courier New" pitchFamily="49" charset="0"/>
              </a:rPr>
              <a:t># </a:t>
            </a:r>
            <a:r>
              <a:rPr lang="en-US" sz="900" b="1" dirty="0" err="1" smtClean="0">
                <a:latin typeface="Courier New" pitchFamily="49" charset="0"/>
                <a:ea typeface="ＭＳ Ｐゴシック" pitchFamily="34" charset="-128"/>
                <a:cs typeface="Courier New" pitchFamily="49" charset="0"/>
              </a:rPr>
              <a:t>fsmedinfo</a:t>
            </a:r>
            <a:r>
              <a:rPr lang="en-US" sz="900" b="1" dirty="0" smtClean="0">
                <a:latin typeface="Courier New" pitchFamily="49" charset="0"/>
                <a:ea typeface="ＭＳ Ｐゴシック" pitchFamily="34" charset="-128"/>
                <a:cs typeface="Courier New" pitchFamily="49" charset="0"/>
              </a:rPr>
              <a:t> </a:t>
            </a:r>
            <a:r>
              <a:rPr lang="en-US" sz="900" b="1" dirty="0">
                <a:latin typeface="Courier New" pitchFamily="49" charset="0"/>
                <a:ea typeface="ＭＳ Ｐゴシック" pitchFamily="34" charset="-128"/>
                <a:cs typeface="Courier New" pitchFamily="49" charset="0"/>
              </a:rPr>
              <a:t>-l was1</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Media Information Report                      Fri Jul 12 16:44:18 2013</a:t>
            </a:r>
          </a:p>
          <a:p>
            <a:pPr marL="0" indent="0">
              <a:buNone/>
            </a:pPr>
            <a:r>
              <a:rPr lang="en-US" sz="900" b="1" dirty="0">
                <a:latin typeface="Courier New" pitchFamily="49" charset="0"/>
                <a:ea typeface="ＭＳ Ｐゴシック" pitchFamily="34" charset="-128"/>
                <a:cs typeface="Courier New" pitchFamily="49" charset="0"/>
              </a:rPr>
              <a:t> Media ID:   was1(1)</a:t>
            </a:r>
          </a:p>
          <a:p>
            <a:pPr marL="0" indent="0">
              <a:buNone/>
            </a:pPr>
            <a:r>
              <a:rPr lang="en-US" sz="900" b="1" dirty="0">
                <a:latin typeface="Courier New" pitchFamily="49" charset="0"/>
                <a:ea typeface="ＭＳ Ｐゴシック" pitchFamily="34" charset="-128"/>
                <a:cs typeface="Courier New" pitchFamily="49" charset="0"/>
              </a:rPr>
              <a:t> Media Type: LATTUS</a:t>
            </a:r>
          </a:p>
          <a:p>
            <a:pPr marL="0" indent="0">
              <a:buNone/>
            </a:pPr>
            <a:r>
              <a:rPr lang="en-US" sz="900" b="1" dirty="0">
                <a:latin typeface="Courier New" pitchFamily="49" charset="0"/>
                <a:ea typeface="ＭＳ Ｐゴシック" pitchFamily="34" charset="-128"/>
                <a:cs typeface="Courier New" pitchFamily="49" charset="0"/>
              </a:rPr>
              <a:t>-------------------------------------------------------------------------------</a:t>
            </a:r>
          </a:p>
          <a:p>
            <a:pPr marL="0" indent="0">
              <a:buNone/>
            </a:pPr>
            <a:r>
              <a:rPr lang="en-US" sz="900" b="1" dirty="0">
                <a:latin typeface="Courier New" pitchFamily="49" charset="0"/>
                <a:ea typeface="ＭＳ Ｐゴシック" pitchFamily="34" charset="-128"/>
                <a:cs typeface="Courier New" pitchFamily="49" charset="0"/>
              </a:rPr>
              <a:t>       Storage Area: Was1</a:t>
            </a:r>
          </a:p>
          <a:p>
            <a:pPr marL="0" indent="0">
              <a:buNone/>
            </a:pPr>
            <a:r>
              <a:rPr lang="en-US" sz="900" b="1" dirty="0">
                <a:latin typeface="Courier New" pitchFamily="49" charset="0"/>
                <a:ea typeface="ＭＳ Ｐゴシック" pitchFamily="34" charset="-128"/>
                <a:cs typeface="Courier New" pitchFamily="49" charset="0"/>
              </a:rPr>
              <a:t>           Class ID: N/A                            Bytes Used: 73,947,736</a:t>
            </a:r>
          </a:p>
          <a:p>
            <a:pPr marL="0" indent="0">
              <a:buNone/>
            </a:pPr>
            <a:r>
              <a:rPr lang="en-US" sz="900" b="1" dirty="0">
                <a:latin typeface="Courier New" pitchFamily="49" charset="0"/>
                <a:ea typeface="ＭＳ Ｐゴシック" pitchFamily="34" charset="-128"/>
                <a:cs typeface="Courier New" pitchFamily="49" charset="0"/>
              </a:rPr>
              <a:t>      Last Accessed: 12-jul-2013 16:05:39      Space Remaining: unknown</a:t>
            </a:r>
          </a:p>
          <a:p>
            <a:pPr marL="0" indent="0">
              <a:buNone/>
            </a:pPr>
            <a:r>
              <a:rPr lang="en-US" sz="900" b="1" dirty="0">
                <a:latin typeface="Courier New" pitchFamily="49" charset="0"/>
                <a:ea typeface="ＭＳ Ｐゴシック" pitchFamily="34" charset="-128"/>
                <a:cs typeface="Courier New" pitchFamily="49" charset="0"/>
              </a:rPr>
              <a:t>       Media Status: AVAIL                        Percent Used: unknown</a:t>
            </a:r>
          </a:p>
          <a:p>
            <a:pPr marL="0" indent="0">
              <a:buNone/>
            </a:pPr>
            <a:r>
              <a:rPr lang="en-US" sz="900" b="1" dirty="0">
                <a:latin typeface="Courier New" pitchFamily="49" charset="0"/>
                <a:ea typeface="ＭＳ Ｐゴシック" pitchFamily="34" charset="-128"/>
                <a:cs typeface="Courier New" pitchFamily="49" charset="0"/>
              </a:rPr>
              <a:t>      Write Protect: N                           Suspect Count: 0</a:t>
            </a:r>
          </a:p>
          <a:p>
            <a:pPr marL="0" indent="0">
              <a:buNone/>
            </a:pPr>
            <a:r>
              <a:rPr lang="en-US" sz="900" b="1" dirty="0">
                <a:latin typeface="Courier New" pitchFamily="49" charset="0"/>
                <a:ea typeface="ＭＳ Ｐゴシック" pitchFamily="34" charset="-128"/>
                <a:cs typeface="Courier New" pitchFamily="49" charset="0"/>
              </a:rPr>
              <a:t>        Mark Status: UNMARKED                      Mount Count: N/A</a:t>
            </a:r>
          </a:p>
          <a:p>
            <a:pPr marL="0" indent="0">
              <a:buNone/>
            </a:pPr>
            <a:r>
              <a:rPr lang="en-US" sz="900" b="1" dirty="0">
                <a:latin typeface="Courier New" pitchFamily="49" charset="0"/>
                <a:ea typeface="ＭＳ Ｐゴシック" pitchFamily="34" charset="-128"/>
                <a:cs typeface="Courier New" pitchFamily="49" charset="0"/>
              </a:rPr>
              <a:t>    Medium Location: ns1</a:t>
            </a:r>
          </a:p>
          <a:p>
            <a:pPr marL="0" indent="0">
              <a:buNone/>
            </a:pPr>
            <a:r>
              <a:rPr lang="en-US" sz="900" b="1" dirty="0">
                <a:latin typeface="Courier New" pitchFamily="49" charset="0"/>
                <a:ea typeface="ＭＳ Ｐゴシック" pitchFamily="34" charset="-128"/>
                <a:cs typeface="Courier New" pitchFamily="49" charset="0"/>
              </a:rPr>
              <a:t>          Formatted: Y</a:t>
            </a:r>
          </a:p>
          <a:p>
            <a:pPr marL="0" indent="0">
              <a:buNone/>
            </a:pPr>
            <a:r>
              <a:rPr lang="en-US" sz="900" b="1" dirty="0">
                <a:latin typeface="Courier New" pitchFamily="49" charset="0"/>
                <a:ea typeface="ＭＳ Ｐゴシック" pitchFamily="34" charset="-128"/>
                <a:cs typeface="Courier New" pitchFamily="49" charset="0"/>
              </a:rPr>
              <a:t> Number of Segments: 99                        </a:t>
            </a:r>
          </a:p>
          <a:p>
            <a:pPr marL="0" indent="0">
              <a:buNone/>
            </a:pPr>
            <a:r>
              <a:rPr lang="en-US" sz="900" b="1" dirty="0">
                <a:latin typeface="Courier New" pitchFamily="49" charset="0"/>
                <a:ea typeface="ＭＳ Ｐゴシック" pitchFamily="34" charset="-128"/>
                <a:cs typeface="Courier New" pitchFamily="49" charset="0"/>
              </a:rPr>
              <a:t>  External Location: N/A</a:t>
            </a:r>
          </a:p>
          <a:p>
            <a:pPr marL="0" indent="0">
              <a:buNone/>
            </a:pPr>
            <a:endParaRPr lang="en-US" sz="900" b="1" dirty="0">
              <a:latin typeface="Courier New" pitchFamily="49" charset="0"/>
              <a:ea typeface="ＭＳ Ｐゴシック" pitchFamily="34" charset="-128"/>
              <a:cs typeface="Courier New" pitchFamily="49" charset="0"/>
            </a:endParaRPr>
          </a:p>
          <a:p>
            <a:pPr marL="0" indent="0">
              <a:buNone/>
            </a:pPr>
            <a:r>
              <a:rPr lang="en-US" sz="900" b="1" dirty="0">
                <a:latin typeface="Courier New" pitchFamily="49" charset="0"/>
                <a:ea typeface="ＭＳ Ｐゴシック" pitchFamily="34" charset="-128"/>
                <a:cs typeface="Courier New" pitchFamily="49" charset="0"/>
              </a:rPr>
              <a:t>  NOTE: ((</a:t>
            </a:r>
            <a:r>
              <a:rPr lang="en-US" sz="900" b="1" dirty="0" err="1">
                <a:latin typeface="Courier New" pitchFamily="49" charset="0"/>
                <a:ea typeface="ＭＳ Ｐゴシック" pitchFamily="34" charset="-128"/>
                <a:cs typeface="Courier New" pitchFamily="49" charset="0"/>
              </a:rPr>
              <a:t>ver</a:t>
            </a:r>
            <a:r>
              <a:rPr lang="en-US" sz="900" b="1" dirty="0">
                <a:latin typeface="Courier New" pitchFamily="49" charset="0"/>
                <a:ea typeface="ＭＳ Ｐゴシック" pitchFamily="34" charset="-128"/>
                <a:cs typeface="Courier New" pitchFamily="49" charset="0"/>
              </a:rPr>
              <a:t>))    : Version is inactive.</a:t>
            </a:r>
          </a:p>
          <a:p>
            <a:pPr marL="0" indent="0">
              <a:buNone/>
            </a:pPr>
            <a:r>
              <a:rPr lang="en-US" sz="900" b="1" dirty="0">
                <a:latin typeface="Courier New" pitchFamily="49" charset="0"/>
                <a:ea typeface="ＭＳ Ｐゴシック" pitchFamily="34" charset="-128"/>
                <a:cs typeface="Courier New" pitchFamily="49" charset="0"/>
              </a:rPr>
              <a:t>        -key:/path : File /path no longer exists on disk.</a:t>
            </a:r>
          </a:p>
          <a:p>
            <a:pPr marL="0" indent="0">
              <a:buNone/>
            </a:pPr>
            <a:endParaRPr lang="en-US" sz="900" b="1" dirty="0">
              <a:latin typeface="Courier New" pitchFamily="49" charset="0"/>
              <a:ea typeface="ＭＳ Ｐゴシック" pitchFamily="34" charset="-128"/>
              <a:cs typeface="Courier New" pitchFamily="49" charset="0"/>
            </a:endParaRPr>
          </a:p>
          <a:p>
            <a:pPr marL="0" indent="0">
              <a:buNone/>
            </a:pPr>
            <a:r>
              <a:rPr lang="en-US" sz="900" b="1" dirty="0">
                <a:latin typeface="Courier New" pitchFamily="49" charset="0"/>
                <a:ea typeface="ＭＳ Ｐゴシック" pitchFamily="34" charset="-128"/>
                <a:cs typeface="Courier New" pitchFamily="49" charset="0"/>
              </a:rPr>
              <a:t>  Segment Offset   Segment Length  Version  Modify/Delete Date    </a:t>
            </a:r>
            <a:r>
              <a:rPr lang="en-US" sz="900" b="1" dirty="0" smtClean="0">
                <a:solidFill>
                  <a:srgbClr val="FF0000"/>
                </a:solidFill>
                <a:latin typeface="Courier New" pitchFamily="49" charset="0"/>
                <a:ea typeface="ＭＳ Ｐゴシック" pitchFamily="34" charset="-128"/>
                <a:cs typeface="Courier New" pitchFamily="49" charset="0"/>
              </a:rPr>
              <a:t>Object </a:t>
            </a:r>
            <a:r>
              <a:rPr lang="en-US" sz="900" b="1" dirty="0">
                <a:solidFill>
                  <a:srgbClr val="FF0000"/>
                </a:solidFill>
                <a:latin typeface="Courier New" pitchFamily="49" charset="0"/>
                <a:ea typeface="ＭＳ Ｐゴシック" pitchFamily="34" charset="-128"/>
                <a:cs typeface="Courier New" pitchFamily="49" charset="0"/>
              </a:rPr>
              <a:t>ID   </a:t>
            </a:r>
            <a:r>
              <a:rPr lang="en-US" sz="900" b="1" dirty="0" smtClean="0">
                <a:solidFill>
                  <a:srgbClr val="FF0000"/>
                </a:solidFill>
                <a:latin typeface="Courier New" pitchFamily="49" charset="0"/>
                <a:ea typeface="ＭＳ Ｐゴシック" pitchFamily="34" charset="-128"/>
                <a:cs typeface="Courier New" pitchFamily="49" charset="0"/>
              </a:rPr>
              <a:t>     </a:t>
            </a:r>
            <a:r>
              <a:rPr lang="en-US" sz="900" b="1" dirty="0" err="1" smtClean="0">
                <a:latin typeface="Courier New" pitchFamily="49" charset="0"/>
                <a:ea typeface="ＭＳ Ｐゴシック" pitchFamily="34" charset="-128"/>
                <a:cs typeface="Courier New" pitchFamily="49" charset="0"/>
              </a:rPr>
              <a:t>Key:Pathname</a:t>
            </a:r>
            <a:r>
              <a:rPr lang="en-US" sz="900" b="1" dirty="0" smtClean="0">
                <a:latin typeface="Courier New" pitchFamily="49" charset="0"/>
                <a:ea typeface="ＭＳ Ｐゴシック" pitchFamily="34" charset="-128"/>
                <a:cs typeface="Courier New" pitchFamily="49" charset="0"/>
              </a:rPr>
              <a:t> </a:t>
            </a:r>
            <a:r>
              <a:rPr lang="en-US" sz="900" b="1" dirty="0">
                <a:latin typeface="Courier New" pitchFamily="49" charset="0"/>
                <a:ea typeface="ＭＳ Ｐゴシック" pitchFamily="34" charset="-128"/>
                <a:cs typeface="Courier New" pitchFamily="49" charset="0"/>
              </a:rPr>
              <a:t>(name at store time) </a:t>
            </a:r>
          </a:p>
          <a:p>
            <a:pPr marL="0" indent="0">
              <a:buNone/>
            </a:pPr>
            <a:r>
              <a:rPr lang="en-US" sz="900" b="1" dirty="0" smtClean="0">
                <a:latin typeface="Courier New" pitchFamily="49" charset="0"/>
                <a:ea typeface="ＭＳ Ｐゴシック" pitchFamily="34" charset="-128"/>
                <a:cs typeface="Courier New" pitchFamily="49" charset="0"/>
              </a:rPr>
              <a:t>…</a:t>
            </a:r>
            <a:endParaRPr lang="en-US" sz="900" dirty="0">
              <a:latin typeface="Courier New" pitchFamily="49" charset="0"/>
              <a:ea typeface="ＭＳ Ｐゴシック" pitchFamily="34" charset="-128"/>
              <a:cs typeface="Courier New" pitchFamily="49" charset="0"/>
            </a:endParaRPr>
          </a:p>
          <a:p>
            <a:r>
              <a:rPr lang="en-US" dirty="0" smtClean="0">
                <a:latin typeface="Arial" charset="0"/>
                <a:ea typeface="ＭＳ Ｐゴシック" pitchFamily="34" charset="-128"/>
                <a:cs typeface="Arial" charset="0"/>
              </a:rPr>
              <a:t>As with </a:t>
            </a:r>
            <a:r>
              <a:rPr lang="en-US" dirty="0" err="1" smtClean="0">
                <a:latin typeface="Arial" charset="0"/>
                <a:ea typeface="ＭＳ Ｐゴシック" pitchFamily="34" charset="-128"/>
                <a:cs typeface="Arial" charset="0"/>
              </a:rPr>
              <a:t>fsfileinfo</a:t>
            </a:r>
            <a:r>
              <a:rPr lang="en-US" dirty="0" smtClean="0">
                <a:latin typeface="Arial" charset="0"/>
                <a:ea typeface="ＭＳ Ｐゴシック" pitchFamily="34" charset="-128"/>
                <a:cs typeface="Arial" charset="0"/>
              </a:rPr>
              <a:t> the –F &lt;type&gt; option is available for </a:t>
            </a:r>
            <a:r>
              <a:rPr lang="en-US" dirty="0" err="1" smtClean="0">
                <a:latin typeface="Arial" charset="0"/>
                <a:ea typeface="ＭＳ Ｐゴシック" pitchFamily="34" charset="-128"/>
                <a:cs typeface="Arial" charset="0"/>
              </a:rPr>
              <a:t>fsmedinfo</a:t>
            </a:r>
            <a:endParaRPr lang="en-US" dirty="0" smtClean="0">
              <a:latin typeface="Arial" charset="0"/>
              <a:ea typeface="ＭＳ Ｐゴシック" pitchFamily="34" charset="-128"/>
              <a:cs typeface="Arial" charset="0"/>
            </a:endParaRP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8</a:t>
            </a:fld>
            <a:endParaRPr lang="en-US" sz="1000">
              <a:solidFill>
                <a:srgbClr val="0DB6EC"/>
              </a:solidFill>
            </a:endParaRPr>
          </a:p>
        </p:txBody>
      </p:sp>
    </p:spTree>
    <p:extLst>
      <p:ext uri="{BB962C8B-B14F-4D97-AF65-F5344CB8AC3E}">
        <p14:creationId xmlns:p14="http://schemas.microsoft.com/office/powerpoint/2010/main" val="270383804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5"/>
          <p:cNvSpPr>
            <a:spLocks noGrp="1"/>
          </p:cNvSpPr>
          <p:nvPr>
            <p:ph type="title" idx="4294967295"/>
          </p:nvPr>
        </p:nvSpPr>
        <p:spPr/>
        <p:txBody>
          <a:bodyPr/>
          <a:lstStyle/>
          <a:p>
            <a:r>
              <a:rPr dirty="0" smtClean="0">
                <a:latin typeface="Arial" charset="0"/>
                <a:ea typeface="ＭＳ Ｐゴシック" pitchFamily="34" charset="-128"/>
                <a:cs typeface="Arial" charset="0"/>
              </a:rPr>
              <a:t>Reports: </a:t>
            </a:r>
            <a:r>
              <a:rPr dirty="0" err="1" smtClean="0">
                <a:latin typeface="Arial" charset="0"/>
                <a:ea typeface="ＭＳ Ｐゴシック" pitchFamily="34" charset="-128"/>
                <a:cs typeface="Arial" charset="0"/>
              </a:rPr>
              <a:t>fsfileinfo</a:t>
            </a:r>
            <a:r>
              <a:rPr dirty="0" smtClean="0">
                <a:latin typeface="Arial" charset="0"/>
                <a:ea typeface="ＭＳ Ｐゴシック" pitchFamily="34" charset="-128"/>
                <a:cs typeface="Arial" charset="0"/>
              </a:rPr>
              <a:t> and </a:t>
            </a:r>
            <a:r>
              <a:rPr dirty="0" err="1" smtClean="0">
                <a:latin typeface="Arial" charset="0"/>
                <a:ea typeface="ＭＳ Ｐゴシック" pitchFamily="34" charset="-128"/>
                <a:cs typeface="Arial" charset="0"/>
              </a:rPr>
              <a:t>fsmedinfo</a:t>
            </a:r>
            <a:r>
              <a:rPr dirty="0" smtClean="0">
                <a:latin typeface="Arial" charset="0"/>
                <a:ea typeface="ＭＳ Ｐゴシック" pitchFamily="34" charset="-128"/>
                <a:cs typeface="Arial" charset="0"/>
              </a:rPr>
              <a:t>  </a:t>
            </a:r>
            <a:endParaRPr dirty="0" smtClean="0">
              <a:latin typeface="Arial" charset="0"/>
              <a:ea typeface="ＭＳ Ｐゴシック" pitchFamily="34" charset="-128"/>
              <a:cs typeface="Arial" charset="0"/>
            </a:endParaRPr>
          </a:p>
        </p:txBody>
      </p:sp>
      <p:sp>
        <p:nvSpPr>
          <p:cNvPr id="165891" name="Content Placeholder 6"/>
          <p:cNvSpPr>
            <a:spLocks noGrp="1"/>
          </p:cNvSpPr>
          <p:nvPr>
            <p:ph idx="4294967295"/>
          </p:nvPr>
        </p:nvSpPr>
        <p:spPr>
          <a:xfrm>
            <a:off x="403225" y="1143000"/>
            <a:ext cx="8262938" cy="5029200"/>
          </a:xfrm>
        </p:spPr>
        <p:txBody>
          <a:bodyPr/>
          <a:lstStyle/>
          <a:p>
            <a:r>
              <a:rPr lang="en-US" dirty="0" smtClean="0">
                <a:latin typeface="Arial" charset="0"/>
                <a:ea typeface="ＭＳ Ｐゴシック" pitchFamily="34" charset="-128"/>
                <a:cs typeface="Arial" charset="0"/>
              </a:rPr>
              <a:t>A new set of options was added to </a:t>
            </a:r>
            <a:r>
              <a:rPr lang="en-US" dirty="0" err="1" smtClean="0">
                <a:latin typeface="Arial" charset="0"/>
                <a:ea typeface="ＭＳ Ｐゴシック" pitchFamily="34" charset="-128"/>
                <a:cs typeface="Arial" charset="0"/>
              </a:rPr>
              <a:t>fsmedinfo</a:t>
            </a:r>
            <a:r>
              <a:rPr lang="en-US" dirty="0" smtClean="0">
                <a:latin typeface="Arial" charset="0"/>
                <a:ea typeface="ＭＳ Ｐゴシック" pitchFamily="34" charset="-128"/>
                <a:cs typeface="Arial" charset="0"/>
              </a:rPr>
              <a:t> for Lattus: the –s &lt;</a:t>
            </a:r>
            <a:r>
              <a:rPr lang="en-US" dirty="0" err="1" smtClean="0">
                <a:latin typeface="Arial" charset="0"/>
                <a:ea typeface="ＭＳ Ｐゴシック" pitchFamily="34" charset="-128"/>
                <a:cs typeface="Arial" charset="0"/>
              </a:rPr>
              <a:t>startTime</a:t>
            </a:r>
            <a:r>
              <a:rPr lang="en-US" dirty="0" smtClean="0">
                <a:latin typeface="Arial" charset="0"/>
                <a:ea typeface="ＭＳ Ｐゴシック" pitchFamily="34" charset="-128"/>
                <a:cs typeface="Arial" charset="0"/>
              </a:rPr>
              <a:t>&gt; and –e &lt;</a:t>
            </a:r>
            <a:r>
              <a:rPr lang="en-US" dirty="0" err="1" smtClean="0">
                <a:latin typeface="Arial" charset="0"/>
                <a:ea typeface="ＭＳ Ｐゴシック" pitchFamily="34" charset="-128"/>
                <a:cs typeface="Arial" charset="0"/>
              </a:rPr>
              <a:t>endtime</a:t>
            </a:r>
            <a:r>
              <a:rPr lang="en-US" dirty="0" smtClean="0">
                <a:latin typeface="Arial" charset="0"/>
                <a:ea typeface="ＭＳ Ｐゴシック" pitchFamily="34" charset="-128"/>
                <a:cs typeface="Arial" charset="0"/>
              </a:rPr>
              <a:t>&gt;</a:t>
            </a:r>
          </a:p>
          <a:p>
            <a:r>
              <a:rPr lang="en-US" dirty="0" smtClean="0">
                <a:latin typeface="Arial" charset="0"/>
                <a:ea typeface="ＭＳ Ｐゴシック" pitchFamily="34" charset="-128"/>
                <a:cs typeface="Arial" charset="0"/>
              </a:rPr>
              <a:t>These options are used with the –l option and are to limit the files reported when listing files on the media. While created for Lattus the options are valid with any media.</a:t>
            </a:r>
          </a:p>
          <a:p>
            <a:r>
              <a:rPr lang="en-US" dirty="0">
                <a:latin typeface="Arial" charset="0"/>
                <a:ea typeface="ＭＳ Ｐゴシック" pitchFamily="34" charset="-128"/>
                <a:cs typeface="Arial" charset="0"/>
              </a:rPr>
              <a:t>Time format: </a:t>
            </a:r>
            <a:r>
              <a:rPr lang="en-US" dirty="0" err="1" smtClean="0">
                <a:latin typeface="Arial" charset="0"/>
                <a:ea typeface="ＭＳ Ｐゴシック" pitchFamily="34" charset="-128"/>
                <a:cs typeface="Arial" charset="0"/>
              </a:rPr>
              <a:t>YYYY:MM:DD:hh:mm:ss</a:t>
            </a:r>
            <a:endParaRPr lang="en-US" dirty="0" smtClean="0">
              <a:latin typeface="Arial" charset="0"/>
              <a:ea typeface="ＭＳ Ｐゴシック" pitchFamily="34" charset="-128"/>
              <a:cs typeface="Arial" charset="0"/>
            </a:endParaRPr>
          </a:p>
          <a:p>
            <a:r>
              <a:rPr lang="en-US" dirty="0" smtClean="0">
                <a:latin typeface="Arial" charset="0"/>
                <a:ea typeface="ＭＳ Ｐゴシック" pitchFamily="34" charset="-128"/>
                <a:cs typeface="Arial" charset="0"/>
              </a:rPr>
              <a:t>Only files “valid” during the specified time are reported. (Note that for active files the </a:t>
            </a:r>
            <a:r>
              <a:rPr lang="en-US" dirty="0" err="1" smtClean="0">
                <a:latin typeface="Arial" charset="0"/>
                <a:ea typeface="ＭＳ Ｐゴシック" pitchFamily="34" charset="-128"/>
                <a:cs typeface="Arial" charset="0"/>
              </a:rPr>
              <a:t>mtime</a:t>
            </a:r>
            <a:r>
              <a:rPr lang="en-US" dirty="0" smtClean="0">
                <a:latin typeface="Arial" charset="0"/>
                <a:ea typeface="ＭＳ Ｐゴシック" pitchFamily="34" charset="-128"/>
                <a:cs typeface="Arial" charset="0"/>
              </a:rPr>
              <a:t> is used and for deleted file the remove time is used.)</a:t>
            </a:r>
          </a:p>
          <a:p>
            <a:r>
              <a:rPr lang="en-US" dirty="0" smtClean="0">
                <a:latin typeface="Arial" charset="0"/>
                <a:ea typeface="ＭＳ Ｐゴシック" pitchFamily="34" charset="-128"/>
                <a:cs typeface="Arial" charset="0"/>
              </a:rPr>
              <a:t>Note that the new options are only valid with the ‘-l’.</a:t>
            </a:r>
          </a:p>
          <a:p>
            <a:r>
              <a:rPr lang="en-US" dirty="0" smtClean="0">
                <a:latin typeface="Arial" charset="0"/>
                <a:ea typeface="ＭＳ Ｐゴシック" pitchFamily="34" charset="-128"/>
                <a:cs typeface="Arial" charset="0"/>
              </a:rPr>
              <a:t>Note also that the options do not affect the space used, file count fields reported for the media.</a:t>
            </a:r>
          </a:p>
        </p:txBody>
      </p:sp>
      <p:sp>
        <p:nvSpPr>
          <p:cNvPr id="165892" name="Slide Number Placeholder 11"/>
          <p:cNvSpPr txBox="1">
            <a:spLocks noGrp="1"/>
          </p:cNvSpPr>
          <p:nvPr/>
        </p:nvSpPr>
        <p:spPr bwMode="auto">
          <a:xfrm>
            <a:off x="228600" y="6618288"/>
            <a:ext cx="463550" cy="246062"/>
          </a:xfrm>
          <a:prstGeom prst="rect">
            <a:avLst/>
          </a:prstGeom>
          <a:noFill/>
          <a:ln w="9525">
            <a:noFill/>
            <a:miter lim="800000"/>
            <a:headEnd/>
            <a:tailEnd/>
          </a:ln>
        </p:spPr>
        <p:txBody>
          <a:bodyPr/>
          <a:lstStyle/>
          <a:p>
            <a:fld id="{89EF8340-DA52-44E1-82EF-EE371135CFAC}" type="slidenum">
              <a:rPr lang="en-US" sz="1000">
                <a:solidFill>
                  <a:srgbClr val="0DB6EC"/>
                </a:solidFill>
              </a:rPr>
              <a:pPr/>
              <a:t>9</a:t>
            </a:fld>
            <a:endParaRPr lang="en-US" sz="1000">
              <a:solidFill>
                <a:srgbClr val="0DB6EC"/>
              </a:solidFill>
            </a:endParaRPr>
          </a:p>
        </p:txBody>
      </p:sp>
    </p:spTree>
    <p:extLst>
      <p:ext uri="{BB962C8B-B14F-4D97-AF65-F5344CB8AC3E}">
        <p14:creationId xmlns:p14="http://schemas.microsoft.com/office/powerpoint/2010/main" val="3731722343"/>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quot;/&gt;&lt;property id=&quot;20307&quot; value=&quot;323&quot;/&gt;&lt;/object&gt;&lt;object type=&quot;3&quot; unique_id=&quot;10005&quot;&gt;&lt;property id=&quot;20148&quot; value=&quot;5&quot;/&gt;&lt;property id=&quot;20300&quot; value=&quot;Slide 1&quot;/&gt;&lt;property id=&quot;20307&quot; value=&quot;345&quot;/&gt;&lt;/object&gt;&lt;object type=&quot;3&quot; unique_id=&quot;10006&quot;&gt;&lt;property id=&quot;20148&quot; value=&quot;5&quot;/&gt;&lt;property id=&quot;20300&quot; value=&quot;Slide 3 - &amp;quot;Title Goes Here&amp;quot;&quot;/&gt;&lt;property id=&quot;20307&quot; value=&quot;325&quot;/&gt;&lt;/object&gt;&lt;object type=&quot;3&quot; unique_id=&quot;10007&quot;&gt;&lt;property id=&quot;20148&quot; value=&quot;5&quot;/&gt;&lt;property id=&quot;20300&quot; value=&quot;Slide 16&quot;/&gt;&lt;property id=&quot;20307&quot; value=&quot;331&quot;/&gt;&lt;/object&gt;&lt;object type=&quot;3&quot; unique_id=&quot;10008&quot;&gt;&lt;property id=&quot;20148&quot; value=&quot;5&quot;/&gt;&lt;property id=&quot;20300&quot; value=&quot;Slide 19 - &amp;quot;CHAPTER HEADLINE &amp;#x0D;&amp;#x0A;GOES HERE&amp;quot;&quot;/&gt;&lt;property id=&quot;20307&quot; value=&quot;333&quot;/&gt;&lt;/object&gt;&lt;object type=&quot;3&quot; unique_id=&quot;10009&quot;&gt;&lt;property id=&quot;20148&quot; value=&quot;5&quot;/&gt;&lt;property id=&quot;20300&quot; value=&quot;Slide 17 - &amp;quot;CHAPTER HEADLINE&amp;#x0D;&amp;#x0A;GOES HERE&amp;quot;&quot;/&gt;&lt;property id=&quot;20307&quot; value=&quot;334&quot;/&gt;&lt;/object&gt;&lt;object type=&quot;3&quot; unique_id=&quot;10010&quot;&gt;&lt;property id=&quot;20148&quot; value=&quot;5&quot;/&gt;&lt;property id=&quot;20300&quot; value=&quot;Slide 18 - &amp;quot;CHAPTER HEADLINE &amp;#x0D;&amp;#x0A;GOES HERE&amp;quot;&quot;/&gt;&lt;property id=&quot;20307&quot; value=&quot;338&quot;/&gt;&lt;/object&gt;&lt;object type=&quot;3&quot; unique_id=&quot;10011&quot;&gt;&lt;property id=&quot;20148&quot; value=&quot;5&quot;/&gt;&lt;property id=&quot;20300&quot; value=&quot;Slide 20 - &amp;quot;CHAPTER HEADLINE&amp;#x0D;&amp;#x0A;GOES HERE&amp;quot;&quot;/&gt;&lt;property id=&quot;20307&quot; value=&quot;336&quot;/&gt;&lt;/object&gt;&lt;object type=&quot;3&quot; unique_id=&quot;10625&quot;&gt;&lt;property id=&quot;20148&quot; value=&quot;5&quot;/&gt;&lt;property id=&quot;20300&quot; value=&quot;Slide 4 - &amp;quot;Before you begin…&amp;quot;&quot;/&gt;&lt;property id=&quot;20307&quot; value=&quot;346&quot;/&gt;&lt;/object&gt;&lt;object type=&quot;3&quot; unique_id=&quot;10626&quot;&gt;&lt;property id=&quot;20148&quot; value=&quot;5&quot;/&gt;&lt;property id=&quot;20300&quot; value=&quot;Slide 5 - &amp;quot;Headline goes here&amp;quot;&quot;/&gt;&lt;property id=&quot;20307&quot; value=&quot;347&quot;/&gt;&lt;/object&gt;&lt;object type=&quot;3&quot; unique_id=&quot;10627&quot;&gt;&lt;property id=&quot;20148&quot; value=&quot;5&quot;/&gt;&lt;property id=&quot;20300&quot; value=&quot;Slide 6 - &amp;quot;Converting old presentations to the new format&amp;quot;&quot;/&gt;&lt;property id=&quot;20307&quot; value=&quot;348&quot;/&gt;&lt;/object&gt;&lt;object type=&quot;3&quot; unique_id=&quot;10628&quot;&gt;&lt;property id=&quot;20148&quot; value=&quot;5&quot;/&gt;&lt;property id=&quot;20300&quot; value=&quot;Slide 7 - &amp;quot;Converting old presentations to the new format&amp;quot;&quot;/&gt;&lt;property id=&quot;20307&quot; value=&quot;349&quot;/&gt;&lt;/object&gt;&lt;object type=&quot;3&quot; unique_id=&quot;10629&quot;&gt;&lt;property id=&quot;20148&quot; value=&quot;5&quot;/&gt;&lt;property id=&quot;20300&quot; value=&quot;Slide 8 - &amp;quot;Converting old presentations to the new format&amp;quot;&quot;/&gt;&lt;property id=&quot;20307&quot; value=&quot;350&quot;/&gt;&lt;/object&gt;&lt;object type=&quot;3&quot; unique_id=&quot;10630&quot;&gt;&lt;property id=&quot;20148&quot; value=&quot;5&quot;/&gt;&lt;property id=&quot;20300&quot; value=&quot;Slide 9 - &amp;quot;Converting old presentations to the new format&amp;quot;&quot;/&gt;&lt;property id=&quot;20307&quot; value=&quot;351&quot;/&gt;&lt;/object&gt;&lt;object type=&quot;3&quot; unique_id=&quot;10631&quot;&gt;&lt;property id=&quot;20148&quot; value=&quot;5&quot;/&gt;&lt;property id=&quot;20300&quot; value=&quot;Slide 10 - &amp;quot;Converting old presentations to the new format&amp;quot;&quot;/&gt;&lt;property id=&quot;20307&quot; value=&quot;352&quot;/&gt;&lt;/object&gt;&lt;object type=&quot;3&quot; unique_id=&quot;10632&quot;&gt;&lt;property id=&quot;20148&quot; value=&quot;5&quot;/&gt;&lt;property id=&quot;20300&quot; value=&quot;Slide 11 - &amp;quot;Converting old presentations to the new format&amp;quot;&quot;/&gt;&lt;property id=&quot;20307&quot; value=&quot;353&quot;/&gt;&lt;/object&gt;&lt;object type=&quot;3&quot; unique_id=&quot;10633&quot;&gt;&lt;property id=&quot;20148&quot; value=&quot;5&quot;/&gt;&lt;property id=&quot;20300&quot; value=&quot;Slide 12 - &amp;quot;Converting old presentations to the new format&amp;quot;&quot;/&gt;&lt;property id=&quot;20307&quot; value=&quot;354&quot;/&gt;&lt;/object&gt;&lt;object type=&quot;3&quot; unique_id=&quot;10634&quot;&gt;&lt;property id=&quot;20148&quot; value=&quot;5&quot;/&gt;&lt;property id=&quot;20300&quot; value=&quot;Slide 13 - &amp;quot;Converting old presentations to the new format&amp;quot;&quot;/&gt;&lt;property id=&quot;20307&quot; value=&quot;355&quot;/&gt;&lt;/object&gt;&lt;object type=&quot;3&quot; unique_id=&quot;10635&quot;&gt;&lt;property id=&quot;20148&quot; value=&quot;5&quot;/&gt;&lt;property id=&quot;20300&quot; value=&quot;Slide 14 - &amp;quot;Converting old presentations to the new format&amp;quot;&quot;/&gt;&lt;property id=&quot;20307&quot; value=&quot;356&quot;/&gt;&lt;/object&gt;&lt;object type=&quot;3&quot; unique_id=&quot;10636&quot;&gt;&lt;property id=&quot;20148&quot; value=&quot;5&quot;/&gt;&lt;property id=&quot;20300&quot; value=&quot;Slide 15 - &amp;quot;Converting old presentations to the new format&amp;quot;&quot;/&gt;&lt;property id=&quot;20307&quot; value=&quot;357&quot;/&gt;&lt;/object&gt;&lt;/object&gt;&lt;/object&gt;&lt;/database&gt;"/>
  <p:tag name="SECTOMILLISECCONVERTED" val="1"/>
</p:tagLst>
</file>

<file path=ppt/theme/theme1.xml><?xml version="1.0" encoding="utf-8"?>
<a:theme xmlns:a="http://schemas.openxmlformats.org/drawingml/2006/main" name="MySQL">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MySQL</Template>
  <TotalTime>2357</TotalTime>
  <Words>1141</Words>
  <Application>Microsoft Office PowerPoint</Application>
  <PresentationFormat>On-screen Show (4:3)</PresentationFormat>
  <Paragraphs>115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MySQL</vt:lpstr>
      <vt:lpstr>PowerPoint Presentation</vt:lpstr>
      <vt:lpstr>SNPD to SM Conversion </vt:lpstr>
      <vt:lpstr>SNPD to SM Conversion  </vt:lpstr>
      <vt:lpstr>SNPD to SM Conversion  </vt:lpstr>
      <vt:lpstr>PowerPoint Presentation</vt:lpstr>
      <vt:lpstr>Reports: fsfileinfo and fsmedinfo  </vt:lpstr>
      <vt:lpstr>Reports: fsfileinfo and fsmedinfo  </vt:lpstr>
      <vt:lpstr>Reports: fsfileinfo and fsmedinfo  </vt:lpstr>
      <vt:lpstr>Reports: fsfileinfo and fsmedinfo  </vt:lpstr>
      <vt:lpstr>PowerPoint Presentation</vt:lpstr>
    </vt:vector>
  </TitlesOfParts>
  <Company>Quantum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Master Template</dc:subject>
  <dc:creator>ctaylor</dc:creator>
  <cp:keywords>Powerpoint, template, Certainty, Certain, Quantum</cp:keywords>
  <dc:description>Any issues or problems please contact Quantum's creative services at: 
isaac.alves@quantum.com
All feedback or comments are welcome.</dc:description>
  <cp:lastModifiedBy>Frank Usnick</cp:lastModifiedBy>
  <cp:revision>62</cp:revision>
  <cp:lastPrinted>2012-04-03T01:06:05Z</cp:lastPrinted>
  <dcterms:created xsi:type="dcterms:W3CDTF">2012-05-13T21:08:07Z</dcterms:created>
  <dcterms:modified xsi:type="dcterms:W3CDTF">2013-07-12T22:09:08Z</dcterms:modified>
  <cp:category>Template</cp:category>
  <cp:contentStatus>RELEASED</cp:contentStatus>
</cp:coreProperties>
</file>