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7" r:id="rId2"/>
    <p:sldId id="276" r:id="rId3"/>
    <p:sldId id="257" r:id="rId4"/>
    <p:sldId id="279" r:id="rId5"/>
    <p:sldId id="278" r:id="rId6"/>
    <p:sldId id="280" r:id="rId7"/>
    <p:sldId id="281" r:id="rId8"/>
    <p:sldId id="282" r:id="rId9"/>
    <p:sldId id="283" r:id="rId10"/>
    <p:sldId id="285" r:id="rId11"/>
    <p:sldId id="28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9A32C-B1FD-4CF2-A35F-F9A6FA6A4985}" type="datetimeFigureOut">
              <a:rPr lang="en-US" smtClean="0"/>
              <a:pPr/>
              <a:t>7/16/2013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2A63A-36B9-4DD1-AAC7-E8775C809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 txBox="1">
            <a:spLocks noGrp="1" noChangeArrowheads="1"/>
          </p:cNvSpPr>
          <p:nvPr/>
        </p:nvSpPr>
        <p:spPr bwMode="auto">
          <a:xfrm>
            <a:off x="305098" y="8610298"/>
            <a:ext cx="4647902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defTabSz="914485">
              <a:spcBef>
                <a:spcPct val="0"/>
              </a:spcBef>
            </a:pPr>
            <a:r>
              <a:rPr lang="en-US" sz="800" dirty="0"/>
              <a:t>© 2008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5182195" y="8610298"/>
            <a:ext cx="137070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 defTabSz="914485">
              <a:spcBef>
                <a:spcPct val="0"/>
              </a:spcBef>
            </a:pPr>
            <a:fld id="{23340974-F454-4813-8314-328958C8B97B}" type="slidenum">
              <a:rPr lang="en-US" sz="1200"/>
              <a:pPr algn="r" defTabSz="914485">
                <a:spcBef>
                  <a:spcPct val="0"/>
                </a:spcBef>
              </a:pPr>
              <a:t>1</a:t>
            </a:fld>
            <a:endParaRPr lang="en-US" sz="1200" dirty="0"/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7325" y="1211263"/>
            <a:ext cx="622935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QTM_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981199" y="3140075"/>
            <a:ext cx="3534937" cy="1073150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>
              <a:buNone/>
              <a:defRPr lang="en-US" sz="1600" b="1" i="0" kern="1200" dirty="0" smtClean="0">
                <a:solidFill>
                  <a:srgbClr val="B9CDE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981200" y="6248400"/>
            <a:ext cx="3899210" cy="21544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1981200" y="4206875"/>
            <a:ext cx="3549805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1981200" y="685800"/>
            <a:ext cx="3527502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727D8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 Certain Clos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684463" y="1589088"/>
            <a:ext cx="4791075" cy="3411537"/>
            <a:chOff x="2647950" y="1589088"/>
            <a:chExt cx="4791075" cy="3411537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7950" y="1589088"/>
              <a:ext cx="4791075" cy="3411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 descr="F:\My Box Files\Powerpoint\Quantum Certainty Master\Assets\be_certain-whit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60750" y="3095625"/>
              <a:ext cx="2138363" cy="296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© 2012 Quantum Corporation. Company Confidential. Forward-looking information is based upon multiple assumptions and uncertainties,</a:t>
            </a:r>
            <a:b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</a:b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does not necessarily represent the company’s outlook and is for planning purposes only.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 Certain Clos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687638" y="1589088"/>
            <a:ext cx="4792662" cy="3411537"/>
            <a:chOff x="2646363" y="1589088"/>
            <a:chExt cx="4792662" cy="3411537"/>
          </a:xfrm>
        </p:grpSpPr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6363" y="1589088"/>
              <a:ext cx="4792662" cy="3411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 descr="F:\My Box Files\Powerpoint\Quantum Certainty Master\Assets\be_certain-ltblu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67100" y="3100388"/>
              <a:ext cx="2143125" cy="290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  <a:t>© 2012 Quantum Corporation. Company Confidential. Forward-looking information is based upon multiple assumptions and uncertainties,</a:t>
            </a:r>
            <a:b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</a:br>
            <a: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  <a:t>does not necessarily represent the company’s outlook and is for planning purposes only.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EC7EB7-C48F-4B26-BA18-1E3C3CBE1305}" type="datetimeFigureOut">
              <a:rPr lang="en-US" smtClean="0"/>
              <a:pPr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BD93F-8A3C-4E23-B7FD-0AA1893611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Photo-FP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1588" y="1820863"/>
            <a:ext cx="3295650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QTM_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5064125" y="4114800"/>
            <a:ext cx="3138842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5029199" y="593725"/>
            <a:ext cx="3539067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5029200" y="3048000"/>
            <a:ext cx="3403600" cy="914400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19494" y="6248400"/>
            <a:ext cx="1582484" cy="215444"/>
          </a:xfr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ABD93F-8A3C-4E23-B7FD-0AA1893611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7DD8F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ED99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FFDC9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0C5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6B2D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589B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E8EEF1"/>
              </a:gs>
              <a:gs pos="25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gradFill>
            <a:gsLst>
              <a:gs pos="0">
                <a:srgbClr val="E3E9EF"/>
              </a:gs>
              <a:gs pos="50000">
                <a:srgbClr val="F0F3F7"/>
              </a:gs>
              <a:gs pos="100000">
                <a:srgbClr val="FDFE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228600"/>
            <a:ext cx="77724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1625" y="11430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618288"/>
            <a:ext cx="4635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0DB6EC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fld id="{EDABD93F-8A3C-4E23-B7FD-0AA1893611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576263" y="6616700"/>
            <a:ext cx="4572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rgbClr val="A3A3A3"/>
                </a:solidFill>
                <a:ea typeface="ＭＳ Ｐゴシック" charset="-128"/>
                <a:cs typeface="+mn-cs"/>
              </a:rPr>
              <a:t>Quantum Confidential</a:t>
            </a:r>
          </a:p>
        </p:txBody>
      </p:sp>
      <p:sp>
        <p:nvSpPr>
          <p:cNvPr id="11" name="Rectangle 7"/>
          <p:cNvSpPr>
            <a:spLocks noGrp="1" noChangeArrowheads="1"/>
          </p:cNvSpPr>
          <p:nvPr/>
        </p:nvSpPr>
        <p:spPr bwMode="auto">
          <a:xfrm>
            <a:off x="455613" y="6605588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>
                <a:solidFill>
                  <a:srgbClr val="A3A3A3"/>
                </a:solidFill>
                <a:ea typeface="ＭＳ Ｐゴシック" charset="-128"/>
                <a:cs typeface="+mn-cs"/>
              </a:rPr>
              <a:t>|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34" name="Picture 12" descr="Logo_lockup_042012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61263" y="6173788"/>
            <a:ext cx="1354137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304800" y="2438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spcBef>
                <a:spcPct val="0"/>
              </a:spcBef>
            </a:pPr>
            <a:r>
              <a:rPr lang="en-US" sz="4000" dirty="0" err="1" smtClean="0">
                <a:solidFill>
                  <a:schemeClr val="bg1"/>
                </a:solidFill>
              </a:rPr>
              <a:t>Lattus</a:t>
            </a:r>
            <a:r>
              <a:rPr lang="en-US" sz="4000" dirty="0" smtClean="0">
                <a:solidFill>
                  <a:schemeClr val="bg1"/>
                </a:solidFill>
              </a:rPr>
              <a:t>-X A10 TOI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304800" y="32004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 eaLnBrk="1" hangingPunct="1">
              <a:spcBef>
                <a:spcPct val="20000"/>
              </a:spcBef>
              <a:buSzPct val="75000"/>
            </a:pPr>
            <a:r>
              <a:rPr lang="en-US" sz="1800" b="1" dirty="0" smtClean="0">
                <a:solidFill>
                  <a:schemeClr val="bg1">
                    <a:lumMod val="85000"/>
                  </a:schemeClr>
                </a:solidFill>
              </a:rPr>
              <a:t>Brent Petit</a:t>
            </a:r>
            <a:endParaRPr lang="en-US" sz="1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304800" y="4083050"/>
            <a:ext cx="118654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solidFill>
                  <a:schemeClr val="bg1"/>
                </a:solidFill>
              </a:rPr>
              <a:t>17 JUL 2013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When in doubt… Review the A10 install guide</a:t>
            </a:r>
          </a:p>
          <a:p>
            <a:pPr lvl="1"/>
            <a:r>
              <a:rPr lang="en-US" sz="2400" dirty="0" smtClean="0"/>
              <a:t>There are pretty explicit instructions for most pieces of the install and </a:t>
            </a:r>
            <a:r>
              <a:rPr lang="en-US" sz="2400" dirty="0" smtClean="0"/>
              <a:t>configuration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A10 install guide also gives guidance on how to configure NFS clients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Questions?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11"/>
          <p:cNvSpPr>
            <a:spLocks noGrp="1"/>
          </p:cNvSpPr>
          <p:nvPr>
            <p:ph type="sldNum" sz="quarter" idx="10"/>
          </p:nvPr>
        </p:nvSpPr>
        <p:spPr bwMode="auto"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AF562927-480A-48E1-B2BC-6B0453E9EEDC}" type="slidenum">
              <a:rPr smtClean="0">
                <a:ea typeface="ＭＳ Ｐゴシック" pitchFamily="34" charset="-128"/>
              </a:rPr>
              <a:pPr/>
              <a:t>2</a:t>
            </a:fld>
            <a:endParaRPr smtClean="0">
              <a:ea typeface="ＭＳ Ｐゴシック" pitchFamily="34" charset="-128"/>
            </a:endParaRPr>
          </a:p>
        </p:txBody>
      </p:sp>
      <p:pic>
        <p:nvPicPr>
          <p:cNvPr id="15370" name="Picture 10" descr="KnowledgeTransfer_MainScr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Lattus</a:t>
            </a:r>
            <a:r>
              <a:rPr lang="en-US" dirty="0" smtClean="0"/>
              <a:t>-X A10 Overview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A10 is the </a:t>
            </a:r>
            <a:r>
              <a:rPr lang="en-US" sz="2800" dirty="0" err="1" smtClean="0"/>
              <a:t>Lattus</a:t>
            </a:r>
            <a:r>
              <a:rPr lang="en-US" sz="2800" dirty="0" smtClean="0"/>
              <a:t>-X Access node</a:t>
            </a:r>
          </a:p>
          <a:p>
            <a:pPr lvl="1"/>
            <a:r>
              <a:rPr lang="en-US" sz="2400" dirty="0" smtClean="0"/>
              <a:t>Provides NFS and CIFS/SMB access to </a:t>
            </a:r>
            <a:r>
              <a:rPr lang="en-US" sz="2400" dirty="0" err="1" smtClean="0"/>
              <a:t>Lattus</a:t>
            </a:r>
            <a:endParaRPr lang="en-US" sz="2400" dirty="0" smtClean="0"/>
          </a:p>
          <a:p>
            <a:pPr lvl="2"/>
            <a:r>
              <a:rPr lang="en-US" sz="2000" dirty="0" smtClean="0"/>
              <a:t>2x 10Gb </a:t>
            </a:r>
            <a:r>
              <a:rPr lang="en-US" sz="2000" dirty="0" smtClean="0"/>
              <a:t>Ethernet for NFS/CIFS access</a:t>
            </a:r>
          </a:p>
          <a:p>
            <a:pPr lvl="1"/>
            <a:r>
              <a:rPr lang="en-US" sz="2400" dirty="0" smtClean="0"/>
              <a:t>Migrates ingested data out to Wide Area Storage based on </a:t>
            </a:r>
            <a:r>
              <a:rPr lang="en-US" sz="2400" dirty="0" err="1" smtClean="0"/>
              <a:t>snpolicy</a:t>
            </a:r>
            <a:r>
              <a:rPr lang="en-US" sz="2400" dirty="0" smtClean="0"/>
              <a:t> configuration</a:t>
            </a:r>
          </a:p>
          <a:p>
            <a:pPr lvl="2"/>
            <a:r>
              <a:rPr lang="en-US" sz="2000" dirty="0" smtClean="0"/>
              <a:t>2x 10Gb Ethernet for WAS access</a:t>
            </a:r>
          </a:p>
          <a:p>
            <a:pPr lvl="1"/>
            <a:r>
              <a:rPr lang="en-US" sz="2400" dirty="0" smtClean="0"/>
              <a:t>Provides Vanilla NFS stack via </a:t>
            </a:r>
            <a:r>
              <a:rPr lang="en-US" sz="2400" dirty="0" err="1" smtClean="0"/>
              <a:t>CentOS</a:t>
            </a:r>
            <a:r>
              <a:rPr lang="en-US" sz="2400" dirty="0" smtClean="0"/>
              <a:t> 6.3 Distribution</a:t>
            </a:r>
          </a:p>
          <a:p>
            <a:pPr lvl="2"/>
            <a:r>
              <a:rPr lang="en-US" sz="2000" dirty="0" smtClean="0"/>
              <a:t>Supports NFSv3 and NFSv4</a:t>
            </a:r>
          </a:p>
          <a:p>
            <a:pPr lvl="1"/>
            <a:r>
              <a:rPr lang="en-US" sz="2400" dirty="0" smtClean="0"/>
              <a:t>Provides Samba stack via Centrify Enabled Samba</a:t>
            </a:r>
          </a:p>
          <a:p>
            <a:pPr lvl="2"/>
            <a:r>
              <a:rPr lang="en-US" sz="2000" dirty="0" smtClean="0"/>
              <a:t>Provides SMB1 and SMB2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Lattus</a:t>
            </a:r>
            <a:r>
              <a:rPr lang="en-US" dirty="0" smtClean="0"/>
              <a:t>-X A10 Overview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Hardware</a:t>
            </a:r>
            <a:endParaRPr lang="en-US" sz="2800" dirty="0" smtClean="0"/>
          </a:p>
          <a:p>
            <a:pPr lvl="1"/>
            <a:r>
              <a:rPr lang="en-US" sz="2400" dirty="0" smtClean="0"/>
              <a:t>Dual Xenon CPU</a:t>
            </a:r>
          </a:p>
          <a:p>
            <a:pPr lvl="1"/>
            <a:r>
              <a:rPr lang="en-US" sz="2400" dirty="0" smtClean="0"/>
              <a:t>256GB of Memory</a:t>
            </a:r>
          </a:p>
          <a:p>
            <a:pPr lvl="1"/>
            <a:r>
              <a:rPr lang="en-US" sz="2400" dirty="0" smtClean="0"/>
              <a:t>Boot Volume</a:t>
            </a:r>
          </a:p>
          <a:p>
            <a:pPr lvl="2"/>
            <a:r>
              <a:rPr lang="en-US" sz="2200" dirty="0" smtClean="0"/>
              <a:t>1TB </a:t>
            </a:r>
            <a:r>
              <a:rPr lang="en-US" sz="2200" dirty="0" smtClean="0"/>
              <a:t>(RAID1</a:t>
            </a:r>
            <a:r>
              <a:rPr lang="en-US" sz="2200" dirty="0" smtClean="0"/>
              <a:t>, </a:t>
            </a:r>
            <a:r>
              <a:rPr lang="en-US" sz="2200" dirty="0" smtClean="0"/>
              <a:t>1+1)</a:t>
            </a:r>
            <a:endParaRPr lang="en-US" sz="2200" dirty="0" smtClean="0"/>
          </a:p>
          <a:p>
            <a:pPr lvl="1"/>
            <a:r>
              <a:rPr lang="en-US" sz="2400" dirty="0" smtClean="0"/>
              <a:t>SNFS Volumes</a:t>
            </a:r>
          </a:p>
          <a:p>
            <a:pPr lvl="2"/>
            <a:r>
              <a:rPr lang="en-US" sz="2200" dirty="0" smtClean="0"/>
              <a:t>2x ~9000GB Volumes (RAID6, 10+2)</a:t>
            </a:r>
          </a:p>
          <a:p>
            <a:pPr lvl="3"/>
            <a:r>
              <a:rPr lang="en-US" sz="2200" dirty="0" smtClean="0"/>
              <a:t>2x 1.4TB SNFS Metadata (2.8TB Total)</a:t>
            </a:r>
          </a:p>
          <a:p>
            <a:pPr lvl="3"/>
            <a:r>
              <a:rPr lang="en-US" sz="2200" dirty="0" smtClean="0"/>
              <a:t>2x 800GB SNFS DR FS (1.6TB Total)</a:t>
            </a:r>
          </a:p>
          <a:p>
            <a:pPr lvl="3"/>
            <a:r>
              <a:rPr lang="en-US" sz="2200" dirty="0" smtClean="0"/>
              <a:t>2x 6TB SNFS Data (12TB Total)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Lattus</a:t>
            </a:r>
            <a:r>
              <a:rPr lang="en-US" dirty="0" smtClean="0"/>
              <a:t>-X A10 Overview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WAS Policy driven by </a:t>
            </a:r>
            <a:r>
              <a:rPr lang="en-US" sz="2800" dirty="0" err="1" smtClean="0"/>
              <a:t>snpolicyd</a:t>
            </a:r>
            <a:endParaRPr lang="en-US" sz="2800" dirty="0" smtClean="0"/>
          </a:p>
          <a:p>
            <a:r>
              <a:rPr lang="en-US" sz="2800" dirty="0" smtClean="0"/>
              <a:t>Two SNFS file systems configured</a:t>
            </a:r>
          </a:p>
          <a:p>
            <a:pPr lvl="1"/>
            <a:r>
              <a:rPr lang="en-US" sz="2400" dirty="0" smtClean="0"/>
              <a:t>snfs1 – User Data with WAS policy</a:t>
            </a:r>
          </a:p>
          <a:p>
            <a:pPr lvl="2"/>
            <a:r>
              <a:rPr lang="en-US" sz="2400" dirty="0" smtClean="0"/>
              <a:t>12TB of space for user files</a:t>
            </a:r>
          </a:p>
          <a:p>
            <a:pPr lvl="1"/>
            <a:r>
              <a:rPr lang="en-US" sz="2400" dirty="0" err="1" smtClean="0"/>
              <a:t>snfsdr</a:t>
            </a:r>
            <a:r>
              <a:rPr lang="en-US" sz="2400" dirty="0" smtClean="0"/>
              <a:t> – Holds </a:t>
            </a:r>
            <a:r>
              <a:rPr lang="en-US" sz="2400" dirty="0" err="1" smtClean="0"/>
              <a:t>metadump</a:t>
            </a:r>
            <a:r>
              <a:rPr lang="en-US" sz="2400" dirty="0" smtClean="0"/>
              <a:t> and database files</a:t>
            </a:r>
          </a:p>
          <a:p>
            <a:pPr lvl="2"/>
            <a:r>
              <a:rPr lang="en-US" sz="2400" dirty="0" smtClean="0"/>
              <a:t>1.6TB of space for DR files</a:t>
            </a:r>
          </a:p>
          <a:p>
            <a:pPr lvl="2"/>
            <a:r>
              <a:rPr lang="en-US" sz="2400" dirty="0" err="1" smtClean="0"/>
              <a:t>Metadumps</a:t>
            </a:r>
            <a:r>
              <a:rPr lang="en-US" sz="2400" dirty="0" smtClean="0"/>
              <a:t> and database backed up to </a:t>
            </a:r>
            <a:r>
              <a:rPr lang="en-US" sz="2400" dirty="0" err="1" smtClean="0"/>
              <a:t>Lattus</a:t>
            </a:r>
            <a:r>
              <a:rPr lang="en-US" sz="2400" dirty="0" smtClean="0"/>
              <a:t> via </a:t>
            </a:r>
            <a:r>
              <a:rPr lang="en-US" sz="2400" dirty="0" err="1" smtClean="0"/>
              <a:t>snbackup</a:t>
            </a:r>
            <a:endParaRPr lang="en-US" sz="2400" dirty="0" smtClean="0"/>
          </a:p>
          <a:p>
            <a:r>
              <a:rPr lang="en-US" sz="2800" dirty="0" smtClean="0"/>
              <a:t>User file system configures </a:t>
            </a:r>
            <a:r>
              <a:rPr lang="en-US" sz="2800" dirty="0" err="1" smtClean="0"/>
              <a:t>buffercachecap</a:t>
            </a:r>
            <a:r>
              <a:rPr lang="en-US" sz="2800" dirty="0" smtClean="0"/>
              <a:t> to </a:t>
            </a:r>
            <a:r>
              <a:rPr lang="en-US" sz="2800" dirty="0" smtClean="0"/>
              <a:t>224000 (megabytes)</a:t>
            </a:r>
            <a:endParaRPr lang="en-US" sz="2800" dirty="0" smtClean="0"/>
          </a:p>
          <a:p>
            <a:pPr lvl="1"/>
            <a:r>
              <a:rPr lang="en-US" sz="2200" dirty="0" smtClean="0"/>
              <a:t>Lots of buffer cache – trying to move data to </a:t>
            </a:r>
            <a:r>
              <a:rPr lang="en-US" sz="2200" dirty="0" err="1" smtClean="0"/>
              <a:t>Lattus</a:t>
            </a:r>
            <a:r>
              <a:rPr lang="en-US" sz="2200" dirty="0" smtClean="0"/>
              <a:t> before pushing it out of the client buffer cache</a:t>
            </a:r>
          </a:p>
          <a:p>
            <a:endParaRPr lang="en-US" sz="2200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Lattus</a:t>
            </a:r>
            <a:r>
              <a:rPr lang="en-US" dirty="0" smtClean="0"/>
              <a:t>-X A10 Overview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NFS</a:t>
            </a:r>
          </a:p>
          <a:p>
            <a:pPr lvl="1"/>
            <a:r>
              <a:rPr lang="en-US" sz="2200" dirty="0" smtClean="0"/>
              <a:t>Standard </a:t>
            </a:r>
            <a:r>
              <a:rPr lang="en-US" sz="2200" dirty="0" err="1" smtClean="0"/>
              <a:t>RedHat</a:t>
            </a:r>
            <a:r>
              <a:rPr lang="en-US" sz="2200" dirty="0" smtClean="0"/>
              <a:t>/</a:t>
            </a:r>
            <a:r>
              <a:rPr lang="en-US" sz="2200" dirty="0" err="1" smtClean="0"/>
              <a:t>CentOS</a:t>
            </a:r>
            <a:r>
              <a:rPr lang="en-US" sz="2200" dirty="0" smtClean="0"/>
              <a:t> components</a:t>
            </a:r>
            <a:endParaRPr lang="en-US" sz="2200" dirty="0" smtClean="0"/>
          </a:p>
          <a:p>
            <a:r>
              <a:rPr lang="en-US" sz="2800" dirty="0" smtClean="0"/>
              <a:t>CIFS</a:t>
            </a:r>
          </a:p>
          <a:p>
            <a:pPr lvl="1"/>
            <a:r>
              <a:rPr lang="en-US" sz="2200" dirty="0" smtClean="0"/>
              <a:t>Centrify enabled Samba</a:t>
            </a:r>
          </a:p>
          <a:p>
            <a:pPr lvl="2"/>
            <a:r>
              <a:rPr lang="en-US" sz="2000" dirty="0" smtClean="0"/>
              <a:t>This is different from the full Centrify Suite</a:t>
            </a:r>
          </a:p>
          <a:p>
            <a:pPr lvl="1"/>
            <a:r>
              <a:rPr lang="en-US" sz="2200" dirty="0" smtClean="0"/>
              <a:t>Standard Samba component with enhancements for connecting to Active Directory</a:t>
            </a:r>
          </a:p>
          <a:p>
            <a:pPr lvl="1"/>
            <a:r>
              <a:rPr lang="en-US" sz="2200" dirty="0" smtClean="0"/>
              <a:t>Support RFC 2307 – UID/GID mapping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Lattus</a:t>
            </a:r>
            <a:r>
              <a:rPr lang="en-US" dirty="0" smtClean="0"/>
              <a:t>-X A10 Overview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Centrify enabled Samba</a:t>
            </a:r>
          </a:p>
          <a:p>
            <a:pPr lvl="1"/>
            <a:r>
              <a:rPr lang="en-US" dirty="0" smtClean="0"/>
              <a:t>Separately installed package </a:t>
            </a:r>
          </a:p>
          <a:p>
            <a:pPr lvl="1"/>
            <a:r>
              <a:rPr lang="en-US" dirty="0" smtClean="0"/>
              <a:t>Instructions for installation and configuration are in the A10 install guide</a:t>
            </a:r>
          </a:p>
          <a:p>
            <a:r>
              <a:rPr lang="en-US" dirty="0" smtClean="0"/>
              <a:t>Checking connectivity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usr</a:t>
            </a:r>
            <a:r>
              <a:rPr lang="en-US" dirty="0" smtClean="0"/>
              <a:t>/share/</a:t>
            </a:r>
            <a:r>
              <a:rPr lang="en-US" dirty="0" err="1" smtClean="0"/>
              <a:t>centrifydc</a:t>
            </a:r>
            <a:r>
              <a:rPr lang="en-US" dirty="0" smtClean="0"/>
              <a:t>/bin/</a:t>
            </a:r>
            <a:r>
              <a:rPr lang="en-US" dirty="0" err="1" smtClean="0"/>
              <a:t>adcheck</a:t>
            </a:r>
            <a:r>
              <a:rPr lang="en-US" dirty="0" smtClean="0"/>
              <a:t> &lt;domain&gt;</a:t>
            </a:r>
          </a:p>
          <a:p>
            <a:pPr lvl="2"/>
            <a:r>
              <a:rPr lang="en-US" dirty="0" smtClean="0"/>
              <a:t>Runs through a series of configuration and connectivity checks</a:t>
            </a:r>
          </a:p>
          <a:p>
            <a:pPr lvl="2"/>
            <a:r>
              <a:rPr lang="en-US" dirty="0" smtClean="0"/>
              <a:t>Is the Centrify software installed correctly?</a:t>
            </a:r>
          </a:p>
          <a:p>
            <a:pPr lvl="2"/>
            <a:r>
              <a:rPr lang="en-US" dirty="0" smtClean="0"/>
              <a:t>Do the configuration files look reasonable?</a:t>
            </a:r>
          </a:p>
          <a:p>
            <a:pPr lvl="2"/>
            <a:r>
              <a:rPr lang="en-US" dirty="0" smtClean="0"/>
              <a:t>Can the host connect to the Domain Controller?</a:t>
            </a:r>
          </a:p>
          <a:p>
            <a:pPr lvl="2"/>
            <a:r>
              <a:rPr lang="en-US" dirty="0" smtClean="0"/>
              <a:t>Is DNS working correctly?</a:t>
            </a:r>
          </a:p>
          <a:p>
            <a:r>
              <a:rPr lang="en-US" dirty="0" smtClean="0"/>
              <a:t>Updating configuration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usr</a:t>
            </a:r>
            <a:r>
              <a:rPr lang="en-US" dirty="0" smtClean="0"/>
              <a:t>/share/</a:t>
            </a:r>
            <a:r>
              <a:rPr lang="en-US" dirty="0" err="1" smtClean="0"/>
              <a:t>centrifydc</a:t>
            </a:r>
            <a:r>
              <a:rPr lang="en-US" dirty="0" smtClean="0"/>
              <a:t>/bin/adbindproxy.pl</a:t>
            </a:r>
          </a:p>
          <a:p>
            <a:pPr lvl="1"/>
            <a:r>
              <a:rPr lang="en-US" dirty="0" smtClean="0"/>
              <a:t>Script prompts for needed input (Domain, DNS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Sets up Active Directory connection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Lattus</a:t>
            </a:r>
            <a:r>
              <a:rPr lang="en-US" dirty="0" smtClean="0"/>
              <a:t>-X A10 Overview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Centrify enabled Samba</a:t>
            </a:r>
          </a:p>
          <a:p>
            <a:pPr lvl="1"/>
            <a:r>
              <a:rPr lang="en-US" sz="2400" dirty="0" smtClean="0"/>
              <a:t>Active Directory not required</a:t>
            </a:r>
          </a:p>
          <a:p>
            <a:pPr lvl="1"/>
            <a:r>
              <a:rPr lang="en-US" sz="2400" dirty="0" smtClean="0"/>
              <a:t>Samba can be set up to use </a:t>
            </a:r>
            <a:r>
              <a:rPr lang="en-US" sz="2400" dirty="0" err="1" smtClean="0"/>
              <a:t>smbpassword</a:t>
            </a:r>
            <a:endParaRPr lang="en-US" sz="2400" dirty="0" smtClean="0"/>
          </a:p>
          <a:p>
            <a:pPr lvl="2"/>
            <a:r>
              <a:rPr lang="en-US" sz="2000" dirty="0" smtClean="0"/>
              <a:t>See the A10 Install guide for details</a:t>
            </a:r>
          </a:p>
          <a:p>
            <a:pPr lvl="1"/>
            <a:r>
              <a:rPr lang="en-US" sz="2400" dirty="0" err="1" smtClean="0"/>
              <a:t>Lattus</a:t>
            </a:r>
            <a:r>
              <a:rPr lang="en-US" sz="2400" dirty="0" smtClean="0"/>
              <a:t>-X </a:t>
            </a:r>
            <a:r>
              <a:rPr lang="en-US" sz="2400" dirty="0" smtClean="0"/>
              <a:t>Install </a:t>
            </a:r>
            <a:r>
              <a:rPr lang="en-US" sz="2400" dirty="0" smtClean="0"/>
              <a:t>media includes a </a:t>
            </a:r>
            <a:r>
              <a:rPr lang="en-US" sz="2400" dirty="0" smtClean="0"/>
              <a:t>“Lattus_users.sh” </a:t>
            </a:r>
            <a:r>
              <a:rPr lang="en-US" sz="2400" dirty="0" smtClean="0"/>
              <a:t>script to automate adding users to the </a:t>
            </a:r>
            <a:r>
              <a:rPr lang="en-US" sz="2400" dirty="0" err="1" smtClean="0"/>
              <a:t>smbpassword</a:t>
            </a:r>
            <a:r>
              <a:rPr lang="en-US" sz="2400" dirty="0" smtClean="0"/>
              <a:t> file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Exporting the same directory with both NFS and Samba is not currently supported</a:t>
            </a:r>
          </a:p>
          <a:p>
            <a:pPr lvl="1"/>
            <a:r>
              <a:rPr lang="en-US" sz="2400" dirty="0" smtClean="0"/>
              <a:t>Due to impact of differing permissions </a:t>
            </a:r>
            <a:r>
              <a:rPr lang="en-US" sz="2400" dirty="0" smtClean="0"/>
              <a:t>models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Do not set truncation time to zero</a:t>
            </a:r>
          </a:p>
          <a:p>
            <a:pPr lvl="1"/>
            <a:r>
              <a:rPr lang="en-US" sz="2400" dirty="0" smtClean="0"/>
              <a:t>NFS does not keep files open on the server</a:t>
            </a:r>
          </a:p>
          <a:p>
            <a:pPr lvl="1"/>
            <a:r>
              <a:rPr lang="en-US" sz="2400" dirty="0" smtClean="0"/>
              <a:t>Note: this extends beyond A10 to NFS and managed </a:t>
            </a:r>
            <a:r>
              <a:rPr lang="en-US" sz="2400" dirty="0" smtClean="0"/>
              <a:t>directories</a:t>
            </a:r>
            <a:endParaRPr lang="en-US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antum Certainty Master Template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</TotalTime>
  <Words>482</Words>
  <Application>Microsoft Office PowerPoint</Application>
  <PresentationFormat>On-screen Show (4:3)</PresentationFormat>
  <Paragraphs>84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Quantum Certainty Master Template</vt:lpstr>
      <vt:lpstr>Slide 1</vt:lpstr>
      <vt:lpstr>Slide 2</vt:lpstr>
      <vt:lpstr>Lattus-X A10 Overview</vt:lpstr>
      <vt:lpstr>Lattus-X A10 Overview</vt:lpstr>
      <vt:lpstr>Lattus-X A10 Overview</vt:lpstr>
      <vt:lpstr>Lattus-X A10 Overview</vt:lpstr>
      <vt:lpstr>Lattus-X A10 Overview</vt:lpstr>
      <vt:lpstr>Lattus-X A10 Overview</vt:lpstr>
      <vt:lpstr>Notes</vt:lpstr>
      <vt:lpstr>Slide 10</vt:lpstr>
      <vt:lpstr>Slide 11</vt:lpstr>
    </vt:vector>
  </TitlesOfParts>
  <Company>Quantum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 Preslan</dc:creator>
  <cp:lastModifiedBy>bpetit</cp:lastModifiedBy>
  <cp:revision>84</cp:revision>
  <dcterms:created xsi:type="dcterms:W3CDTF">2012-07-12T14:17:09Z</dcterms:created>
  <dcterms:modified xsi:type="dcterms:W3CDTF">2013-07-16T19:59:43Z</dcterms:modified>
</cp:coreProperties>
</file>