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57" r:id="rId3"/>
    <p:sldId id="261" r:id="rId4"/>
    <p:sldId id="263" r:id="rId5"/>
    <p:sldId id="267" r:id="rId6"/>
    <p:sldId id="268" r:id="rId7"/>
    <p:sldId id="269" r:id="rId8"/>
    <p:sldId id="270" r:id="rId9"/>
    <p:sldId id="262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D6"/>
    <a:srgbClr val="FFBA00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84561" autoAdjust="0"/>
  </p:normalViewPr>
  <p:slideViewPr>
    <p:cSldViewPr>
      <p:cViewPr varScale="1">
        <p:scale>
          <a:sx n="62" d="100"/>
          <a:sy n="62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600">
                <a:cs typeface="+mn-cs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D942D76B-8C63-40EB-95DC-0370C276448C}" type="slidenum">
              <a:rPr lang="en-US" sz="1200">
                <a:cs typeface="+mn-cs"/>
              </a:rPr>
              <a:pPr algn="r">
                <a:defRPr/>
              </a:pPr>
              <a:t>‹#›</a:t>
            </a:fld>
            <a:endParaRPr lang="en-US" sz="12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E11895-3197-4827-BD7D-3BDECC473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8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C4CCF-495B-4F14-8E1B-ADF0ADAE52FA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A771D-0D65-441E-8387-90C586951F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534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534400" cy="9906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F73A-0DCC-47DD-B459-3D0686953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04AA-3975-4A8F-A88A-D1EAE0B77855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1717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98438"/>
            <a:ext cx="63627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CA3B-F189-4074-9A7E-AF319727E1BC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14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6979-E9BF-445D-85D2-9991D4BC45FF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FD2F-6CAB-4750-A423-2EF7CC75A74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7F53-BAD9-42A9-9C4B-FDB4D5FA8032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E13C6-8E35-425F-B1E6-CE253AB14DBB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4162-9C2A-4EBB-A60E-6AB3D690BDF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AECB-E867-42AC-9792-FDD81B873109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A3A3-90B9-4EEB-A45D-B41F229E53F7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3B31-6690-4B58-BAA7-FF6754077F74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3826-4B9C-400F-A722-FEFDFD9A58E1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8438"/>
            <a:ext cx="868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 goes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70338" y="6424613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30963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BA00"/>
                </a:solidFill>
                <a:cs typeface="+mn-cs"/>
              </a:defRPr>
            </a:lvl1pPr>
          </a:lstStyle>
          <a:p>
            <a:pPr>
              <a:defRPr/>
            </a:pPr>
            <a:fld id="{534EEA54-818F-4BED-8A9D-0E092AA0827D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pic>
        <p:nvPicPr>
          <p:cNvPr id="2" name="Picture 8" descr="Dotted_Line.png"/>
          <p:cNvPicPr preferRelativeResize="0">
            <a:picLocks/>
          </p:cNvPicPr>
          <p:nvPr/>
        </p:nvPicPr>
        <p:blipFill>
          <a:blip r:embed="rId15" cstate="print"/>
          <a:srcRect l="1334"/>
          <a:stretch>
            <a:fillRect/>
          </a:stretch>
        </p:blipFill>
        <p:spPr bwMode="auto">
          <a:xfrm>
            <a:off x="46038" y="762000"/>
            <a:ext cx="9021762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827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21" r:id="rId9"/>
    <p:sldLayoutId id="2147483820" r:id="rId10"/>
    <p:sldLayoutId id="2147483819" r:id="rId11"/>
    <p:sldLayoutId id="214748381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AD6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400">
          <a:solidFill>
            <a:srgbClr val="21212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>
          <a:solidFill>
            <a:srgbClr val="212121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Arial" charset="0"/>
        <a:buChar char="–"/>
        <a:defRPr sz="1600">
          <a:solidFill>
            <a:srgbClr val="212121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6AD6"/>
        </a:buClr>
        <a:buFont typeface="Wingdings" pitchFamily="2" charset="2"/>
        <a:buChar char="§"/>
        <a:defRPr sz="1600">
          <a:solidFill>
            <a:srgbClr val="21212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dirty="0" smtClean="0">
                <a:solidFill>
                  <a:srgbClr val="006AD6"/>
                </a:solidFill>
              </a:rPr>
              <a:t>Using FSM debugging and </a:t>
            </a:r>
            <a:r>
              <a:rPr lang="en-US" sz="3200" dirty="0" err="1" smtClean="0">
                <a:solidFill>
                  <a:srgbClr val="006AD6"/>
                </a:solidFill>
              </a:rPr>
              <a:t>cvdb</a:t>
            </a:r>
            <a:r>
              <a:rPr lang="en-US" sz="3200" dirty="0" smtClean="0">
                <a:solidFill>
                  <a:srgbClr val="006AD6"/>
                </a:solidFill>
              </a:rPr>
              <a:t> tracing</a:t>
            </a:r>
            <a:endParaRPr lang="en-US" sz="3200" dirty="0">
              <a:solidFill>
                <a:srgbClr val="006AD6"/>
              </a:solidFill>
            </a:endParaRPr>
          </a:p>
          <a:p>
            <a:r>
              <a:rPr lang="en-US" dirty="0">
                <a:solidFill>
                  <a:srgbClr val="006AD6"/>
                </a:solidFill>
              </a:rPr>
              <a:t>SNFS Development Team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04800" y="3124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endParaRPr lang="en-US" sz="1600" b="1">
              <a:solidFill>
                <a:srgbClr val="666666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1462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666666"/>
                </a:solidFill>
              </a:rPr>
              <a:t>7-March-2012</a:t>
            </a:r>
            <a:endParaRPr lang="en-US" sz="16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messages will show up when a block allocation request exceeds the previous maximum latency value (in microseconds)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[0215 13:41:58.641992] 0x7f4c2c168700 (Debug)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max us latency 237240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0x15 byte hint 0x6300000 actual 0x6300000</a:t>
            </a:r>
          </a:p>
          <a:p>
            <a:r>
              <a:rPr lang="en-US" dirty="0" smtClean="0"/>
              <a:t>Latency messages will also show up in the logs if a Disk I/O exceeds the warning threshold (3 seconds)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[0215 11:45:58.641974] 0x7f687004c2c1 (Debug)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FsmIO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disk latency exceeds threshold – 4.5 seconds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Courier New" pitchFamily="49" charset="0"/>
              </a:rPr>
              <a:t>Neither message is fatal – But high latency on either operation will affect 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perfomance</a:t>
            </a:r>
            <a:endParaRPr lang="en-US" sz="2800" dirty="0" smtClean="0">
              <a:latin typeface="+mj-lt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10</a:t>
            </a:fld>
            <a:endParaRPr lang="en-US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These are non-fatal messages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[0219 19:40:35] 0x7f4c2c2ee700 (Warning) Please update license file! SNFS Client brubeck-mdc1.domain.com (0x5056a507f4) license will expire on Fri Mar 16 23:59:59 2012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[0219 21:06:48] 0x7f4c25939700 (Warning)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pio_directio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22 retry 0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bufaddr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0x1fe1000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seekaddr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0x184000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512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0x80 ERROR 5!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cs typeface="Courier New" pitchFamily="49" charset="0"/>
              </a:rPr>
              <a:t>More on this second error on the next slide…</a:t>
            </a:r>
          </a:p>
          <a:p>
            <a:pPr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11</a:t>
            </a:fld>
            <a:endParaRPr lang="en-US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more to the I/O error story on the previous page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[0219 21:06:48] 0x7f4c25939700 (Warning)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pio_directio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22 retry 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bufaddr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0x1fe1000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seekaddr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0x184000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512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0x80 ERROR 5!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[0219 21:06:48] 0x7f4c25939700 (Warning)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pio_directio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22 retry 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bufaddr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0x1fe1000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seekaddr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0x184000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512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0x80 ERROR 5!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[0219 21:06:48] 0x7f4c25939700 (Warning)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pio_directio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22 retry 2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bufaddr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0x1fe1000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seekaddr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0x184000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512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0x80 ERROR 5!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[0219 21:06:48] 0x7f4c25939700 (Warning)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pio_directio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22 retry 3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bufaddr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0x1fe1000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seekaddr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0x184000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512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0x80 ERROR 5!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[0219 21:06:48] 0x7f4c25939700 (Warning)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pio_directio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22 retry 4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bufaddr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0x1fe1000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seekaddr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0x184000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512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0x80 ERROR 5!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[0219 21:06:48] 0x7f4c25939700 (**Error**)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PioIO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pio_status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/5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[0219 21:06:48] 0x7f4c25939700 (**FATAL**) PANIC: 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cvfs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fsm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"Cannot check arbitration block! - 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errno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115]: Operation now in progress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The erring I/Os are retried 5 times, each of which fails. This results in a fatal I/O failure and a subsequent panic.</a:t>
            </a:r>
          </a:p>
          <a:p>
            <a:pPr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12</a:t>
            </a:fld>
            <a:endParaRPr 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SNFS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of the fatal errors seen by the SNFS FSM process will result in a panic</a:t>
            </a:r>
          </a:p>
          <a:p>
            <a:pPr lvl="1"/>
            <a:r>
              <a:rPr lang="en-US" sz="2400" dirty="0" smtClean="0"/>
              <a:t>Some panic calls will create a core file and some wont</a:t>
            </a:r>
          </a:p>
          <a:p>
            <a:pPr lvl="1"/>
            <a:r>
              <a:rPr lang="en-US" sz="2400" dirty="0" smtClean="0"/>
              <a:t>The core files are an important part of debugging errors</a:t>
            </a:r>
          </a:p>
          <a:p>
            <a:r>
              <a:rPr lang="en-US" sz="3000" dirty="0" smtClean="0"/>
              <a:t>In most instances we will request the core files that are generated by the FSM panic events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13</a:t>
            </a:fld>
            <a:endParaRPr lang="en-US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additional FSM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cvadmin</a:t>
            </a:r>
            <a:r>
              <a:rPr lang="en-US" sz="2000" dirty="0" smtClean="0"/>
              <a:t> command contains a debug command which will enable additional information in the </a:t>
            </a:r>
            <a:r>
              <a:rPr lang="en-US" sz="2000" dirty="0" err="1" smtClean="0"/>
              <a:t>cvlogs</a:t>
            </a:r>
            <a:endParaRPr lang="en-US" sz="2000" dirty="0" smtClean="0"/>
          </a:p>
          <a:p>
            <a:pPr lvl="1"/>
            <a:r>
              <a:rPr lang="en-US" dirty="0" smtClean="0"/>
              <a:t>Most of the additional logging requires knowledge of the SNFS code</a:t>
            </a:r>
          </a:p>
          <a:p>
            <a:pPr lvl="1"/>
            <a:r>
              <a:rPr lang="en-US" dirty="0" smtClean="0"/>
              <a:t>But there are a few options that can be interesting in getting visibility into the FSM</a:t>
            </a:r>
          </a:p>
          <a:p>
            <a:r>
              <a:rPr lang="en-US" sz="2000" dirty="0" smtClean="0"/>
              <a:t>To enable extra debugging </a:t>
            </a:r>
          </a:p>
          <a:p>
            <a:pPr lvl="1"/>
            <a:r>
              <a:rPr lang="en-US" dirty="0" smtClean="0"/>
              <a:t>Run “</a:t>
            </a:r>
            <a:r>
              <a:rPr lang="en-US" dirty="0" err="1" smtClean="0"/>
              <a:t>cvadmin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At the </a:t>
            </a:r>
            <a:r>
              <a:rPr lang="en-US" dirty="0" err="1" smtClean="0"/>
              <a:t>cvadmin</a:t>
            </a:r>
            <a:r>
              <a:rPr lang="en-US" dirty="0" smtClean="0"/>
              <a:t> prompt select the appropriate file system</a:t>
            </a:r>
          </a:p>
          <a:p>
            <a:pPr lvl="2"/>
            <a:r>
              <a:rPr lang="en-US" dirty="0" smtClean="0"/>
              <a:t>‘select &lt;</a:t>
            </a:r>
            <a:r>
              <a:rPr lang="en-US" dirty="0" err="1" smtClean="0"/>
              <a:t>fsname</a:t>
            </a:r>
            <a:r>
              <a:rPr lang="en-US" dirty="0" smtClean="0"/>
              <a:t>&gt;’</a:t>
            </a:r>
          </a:p>
          <a:p>
            <a:pPr lvl="1"/>
            <a:r>
              <a:rPr lang="en-US" dirty="0" smtClean="0"/>
              <a:t>Type the ‘debug’ command</a:t>
            </a:r>
          </a:p>
          <a:p>
            <a:pPr lvl="2"/>
            <a:r>
              <a:rPr lang="en-US" dirty="0" smtClean="0"/>
              <a:t>A list of the debug </a:t>
            </a:r>
            <a:r>
              <a:rPr lang="en-US" dirty="0" err="1" smtClean="0"/>
              <a:t>oprations</a:t>
            </a:r>
            <a:r>
              <a:rPr lang="en-US" dirty="0" smtClean="0"/>
              <a:t> will be shown</a:t>
            </a:r>
          </a:p>
          <a:p>
            <a:pPr lvl="1"/>
            <a:r>
              <a:rPr lang="en-US" dirty="0" smtClean="0"/>
              <a:t>Enter the hexadecimal value for the desired debug info</a:t>
            </a:r>
          </a:p>
          <a:p>
            <a:pPr lvl="1"/>
            <a:r>
              <a:rPr lang="en-US" dirty="0" smtClean="0"/>
              <a:t>The select debug info will now be seen in the </a:t>
            </a:r>
            <a:r>
              <a:rPr lang="en-US" dirty="0" err="1" smtClean="0"/>
              <a:t>cvlog</a:t>
            </a:r>
            <a:r>
              <a:rPr lang="en-US" dirty="0" smtClean="0"/>
              <a:t> file</a:t>
            </a:r>
          </a:p>
          <a:p>
            <a:r>
              <a:rPr lang="en-US" sz="2000" dirty="0" smtClean="0"/>
              <a:t>The key traces are the VOP traces</a:t>
            </a:r>
          </a:p>
          <a:p>
            <a:pPr lvl="1"/>
            <a:r>
              <a:rPr lang="en-US" dirty="0" smtClean="0"/>
              <a:t>Connections 	- 0x00000008 (traces client connects and disconnects)</a:t>
            </a:r>
          </a:p>
          <a:p>
            <a:pPr lvl="1"/>
            <a:r>
              <a:rPr lang="en-US" dirty="0" smtClean="0"/>
              <a:t>VOPs			- 0x00000020 (traces high level file system operations)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14</a:t>
            </a:fld>
            <a:endParaRPr 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traces (Looking at VOPs)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VOP traces show the high level file system requests coming in from each client (for example, a </a:t>
            </a:r>
            <a:r>
              <a:rPr lang="en-US" dirty="0" err="1" smtClean="0"/>
              <a:t>readdir</a:t>
            </a:r>
            <a:r>
              <a:rPr lang="en-US" dirty="0" smtClean="0"/>
              <a:t> (</a:t>
            </a:r>
            <a:r>
              <a:rPr lang="en-US" dirty="0" err="1" smtClean="0"/>
              <a:t>ls</a:t>
            </a:r>
            <a:r>
              <a:rPr lang="en-US" dirty="0" smtClean="0"/>
              <a:t>) from node 11)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[0313 00:22:32.259694] 0x7fb1a3924700 (Debug) [Node 11] Pmsgq:0x2f11d50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Readdir2 Request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Inode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 [0x2] key:[0x0]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keylen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:[0]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keyname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[] length(2048) flags 0x0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blockno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0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j-lt"/>
                <a:cs typeface="Courier New" pitchFamily="49" charset="0"/>
              </a:rPr>
              <a:t>Where the Node identifies a particular client connection. From earlier in the logs we see…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[0313 00:20:40] 0x7fb1a8206700 (Info) Node [9] [bpetit-brubeck-mdc1.:56306] Client Logout (active 0).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[0313 00:20:44.784437] 0x7fb1a8ff6700 (Debug) Node [11] [brubeck-client1.domain.com:33037] connected.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15</a:t>
            </a:fld>
            <a:endParaRPr 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gathered with VOPs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400" dirty="0" err="1" smtClean="0"/>
              <a:t>DataTokenRequest</a:t>
            </a:r>
            <a:r>
              <a:rPr lang="en-US" sz="2400" dirty="0" smtClean="0"/>
              <a:t> (Block Allocation Requests)</a:t>
            </a:r>
          </a:p>
          <a:p>
            <a:pPr lvl="2"/>
            <a:r>
              <a:rPr lang="en-US" sz="2400" dirty="0" smtClean="0"/>
              <a:t>Lookup (stat)</a:t>
            </a:r>
          </a:p>
          <a:p>
            <a:pPr lvl="2"/>
            <a:r>
              <a:rPr lang="en-US" sz="2400" dirty="0" smtClean="0"/>
              <a:t>Create (</a:t>
            </a:r>
            <a:r>
              <a:rPr lang="en-US" sz="2400" dirty="0" err="1" smtClean="0"/>
              <a:t>creat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err="1" smtClean="0"/>
              <a:t>Mkdir</a:t>
            </a:r>
            <a:r>
              <a:rPr lang="en-US" sz="2400" dirty="0" smtClean="0"/>
              <a:t> (</a:t>
            </a:r>
            <a:r>
              <a:rPr lang="en-US" sz="2400" dirty="0" err="1" smtClean="0"/>
              <a:t>mkdir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Readdir2 (</a:t>
            </a:r>
            <a:r>
              <a:rPr lang="en-US" sz="2400" dirty="0" err="1" smtClean="0"/>
              <a:t>readdir</a:t>
            </a:r>
            <a:r>
              <a:rPr lang="en-US" sz="2400" dirty="0" smtClean="0"/>
              <a:t> or </a:t>
            </a:r>
            <a:r>
              <a:rPr lang="en-US" sz="2400" dirty="0" err="1" smtClean="0"/>
              <a:t>ls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Remove (</a:t>
            </a:r>
            <a:r>
              <a:rPr lang="en-US" sz="2400" dirty="0" err="1" smtClean="0"/>
              <a:t>rm</a:t>
            </a:r>
            <a:r>
              <a:rPr lang="en-US" sz="2400" dirty="0" smtClean="0"/>
              <a:t>, unlink)</a:t>
            </a:r>
          </a:p>
          <a:p>
            <a:pPr lvl="2"/>
            <a:r>
              <a:rPr lang="en-US" sz="2400" dirty="0" smtClean="0"/>
              <a:t>Rename (</a:t>
            </a:r>
            <a:r>
              <a:rPr lang="en-US" sz="2400" dirty="0" err="1" smtClean="0"/>
              <a:t>mv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/>
              <a:t>Link (</a:t>
            </a:r>
            <a:r>
              <a:rPr lang="en-US" sz="2400" dirty="0" err="1" smtClean="0"/>
              <a:t>ln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err="1" smtClean="0"/>
              <a:t>SymLink</a:t>
            </a:r>
            <a:r>
              <a:rPr lang="en-US" sz="2400" dirty="0" smtClean="0"/>
              <a:t> (</a:t>
            </a:r>
            <a:r>
              <a:rPr lang="en-US" sz="2400" dirty="0" err="1" smtClean="0"/>
              <a:t>ln</a:t>
            </a:r>
            <a:r>
              <a:rPr lang="en-US" sz="2400" dirty="0" smtClean="0"/>
              <a:t> –s)</a:t>
            </a:r>
          </a:p>
          <a:p>
            <a:pPr lvl="2"/>
            <a:r>
              <a:rPr lang="en-US" sz="2400" dirty="0" smtClean="0"/>
              <a:t>Open (file open)</a:t>
            </a:r>
          </a:p>
          <a:p>
            <a:pPr lvl="2"/>
            <a:r>
              <a:rPr lang="en-US" sz="2400" dirty="0" err="1" smtClean="0"/>
              <a:t>VopClose</a:t>
            </a:r>
            <a:r>
              <a:rPr lang="en-US" sz="2400" dirty="0" smtClean="0"/>
              <a:t> (file close)</a:t>
            </a:r>
          </a:p>
          <a:p>
            <a:pPr lvl="2"/>
            <a:r>
              <a:rPr lang="en-US" sz="2400" dirty="0" err="1" smtClean="0"/>
              <a:t>VopNamedStreams</a:t>
            </a:r>
            <a:r>
              <a:rPr lang="en-US" sz="2400" dirty="0" smtClean="0"/>
              <a:t> (</a:t>
            </a:r>
            <a:r>
              <a:rPr lang="en-US" sz="2400" dirty="0" err="1" smtClean="0"/>
              <a:t>Xsan</a:t>
            </a:r>
            <a:r>
              <a:rPr lang="en-US" sz="2400" dirty="0" smtClean="0"/>
              <a:t> clients only)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16</a:t>
            </a:fld>
            <a:endParaRPr 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SNFS </a:t>
            </a:r>
            <a:r>
              <a:rPr lang="en-US" dirty="0" err="1" smtClean="0"/>
              <a:t>cvdb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Cvdb</a:t>
            </a:r>
            <a:r>
              <a:rPr lang="en-US" dirty="0" smtClean="0"/>
              <a:t> has a handful of options for debugging the SNFS client side</a:t>
            </a:r>
          </a:p>
          <a:p>
            <a:pPr lvl="1"/>
            <a:r>
              <a:rPr lang="en-US" dirty="0" smtClean="0"/>
              <a:t>Get client I/O performance traces</a:t>
            </a:r>
          </a:p>
          <a:p>
            <a:pPr lvl="1"/>
            <a:r>
              <a:rPr lang="en-US" dirty="0" smtClean="0"/>
              <a:t>Get client </a:t>
            </a:r>
            <a:r>
              <a:rPr lang="en-US" dirty="0" err="1" smtClean="0"/>
              <a:t>buffercache</a:t>
            </a:r>
            <a:r>
              <a:rPr lang="en-US" dirty="0" smtClean="0"/>
              <a:t> statistics</a:t>
            </a:r>
          </a:p>
          <a:p>
            <a:pPr lvl="1"/>
            <a:r>
              <a:rPr lang="en-US" dirty="0" smtClean="0"/>
              <a:t>Enable client </a:t>
            </a:r>
            <a:r>
              <a:rPr lang="en-US" smtClean="0"/>
              <a:t>debug traces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17</a:t>
            </a:fld>
            <a:endParaRPr lang="en-US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Cvdb</a:t>
            </a:r>
            <a:r>
              <a:rPr lang="en-US" dirty="0" smtClean="0"/>
              <a:t> client performance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Execute the following command</a:t>
            </a:r>
          </a:p>
          <a:p>
            <a:pPr lvl="1">
              <a:buNone/>
            </a:pPr>
            <a:r>
              <a:rPr lang="en-US" sz="1600" dirty="0" err="1" smtClean="0"/>
              <a:t>c</a:t>
            </a:r>
            <a:r>
              <a:rPr lang="en-US" sz="1600" dirty="0" err="1" smtClean="0"/>
              <a:t>vdbset</a:t>
            </a:r>
            <a:r>
              <a:rPr lang="en-US" sz="1600" dirty="0" smtClean="0"/>
              <a:t> </a:t>
            </a:r>
            <a:r>
              <a:rPr lang="en-US" sz="1600" dirty="0" err="1" smtClean="0"/>
              <a:t>perf</a:t>
            </a:r>
            <a:endParaRPr lang="en-US" sz="1600" dirty="0" smtClean="0"/>
          </a:p>
          <a:p>
            <a:r>
              <a:rPr lang="en-US" sz="2000" dirty="0" smtClean="0"/>
              <a:t>Run I/O load</a:t>
            </a:r>
          </a:p>
          <a:p>
            <a:r>
              <a:rPr lang="en-US" sz="2000" dirty="0" smtClean="0"/>
              <a:t>Dump out performance traces</a:t>
            </a:r>
          </a:p>
          <a:p>
            <a:pPr lvl="1">
              <a:buNone/>
            </a:pPr>
            <a:r>
              <a:rPr lang="en-US" sz="1600" dirty="0" err="1" smtClean="0"/>
              <a:t>c</a:t>
            </a:r>
            <a:r>
              <a:rPr lang="en-US" sz="1600" dirty="0" err="1" smtClean="0"/>
              <a:t>vdb</a:t>
            </a:r>
            <a:r>
              <a:rPr lang="en-US" sz="1600" dirty="0" smtClean="0"/>
              <a:t> –g</a:t>
            </a:r>
          </a:p>
          <a:p>
            <a:pPr lvl="1">
              <a:buNone/>
            </a:pPr>
            <a:r>
              <a:rPr lang="en-US" sz="1600" dirty="0" smtClean="0"/>
              <a:t>Run ‘</a:t>
            </a:r>
            <a:r>
              <a:rPr lang="en-US" sz="1600" dirty="0" err="1" smtClean="0"/>
              <a:t>cvdb</a:t>
            </a:r>
            <a:r>
              <a:rPr lang="en-US" sz="1600" dirty="0" smtClean="0"/>
              <a:t> –d’ to disable traces afterwards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&lt;1:8487:219.634909&gt; PERF: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write_cvp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0xffff88005bb7f080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uio_offset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uio_resid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8192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cursize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&lt;1:8487:219.634911&gt; PERF: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cvp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0xffff88005bb7f080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uio_offset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uio_resid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cursize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fileflags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0xc001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ioflags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0x0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&lt;1:8487:219.634918&gt; PERF:[280102] Device Write Start: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&lt;1:2031:219.635109&gt; PERF:[280102] Device Write Completed: 41 MB/s (189us)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 unit 1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&lt;1:8487:219.635118&gt; PERF: VFS Write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EofDmaAlgn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37 MB/s (209us) off 0x9c36000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0x2000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0x214196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18</a:t>
            </a:fld>
            <a:endParaRPr lang="en-US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buffer cache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</a:t>
            </a:r>
            <a:r>
              <a:rPr lang="en-US" dirty="0" err="1" smtClean="0"/>
              <a:t>cvdb</a:t>
            </a:r>
            <a:r>
              <a:rPr lang="en-US" dirty="0" smtClean="0"/>
              <a:t> –b command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prod-nfs1:~ # 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cvfs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cvdb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-b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Buffer Cache Stats for 1 buffer cache: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65536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cachebufsize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used by 1 mount. 4096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bufs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consumes 256 MBs.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cache_hits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520120 (85.96%)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cache_misses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84966 (14.04%)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No buffer write throttling detected 0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dirty_checks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Mount Info Cache Stats for 1 mount max is 24: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"/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stornext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/home": 65536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cachebufsize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32 MB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rsvd_req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"/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stornext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/home" 0 buffer dirty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1 files dirty 63 max files dirty.</a:t>
            </a:r>
          </a:p>
          <a:p>
            <a:pPr>
              <a:buNone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19</a:t>
            </a:fld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F5216-A4FB-4A79-B938-D695A18910AD}" type="slidenum">
              <a:rPr lang="en-US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Reading SNFS Logs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FSM Server logs (</a:t>
            </a:r>
            <a:r>
              <a:rPr lang="en-US" sz="2800" dirty="0" err="1" smtClean="0">
                <a:solidFill>
                  <a:srgbClr val="000000"/>
                </a:solidFill>
              </a:rPr>
              <a:t>cvlogs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Other notable items in the </a:t>
            </a:r>
            <a:r>
              <a:rPr lang="en-US" sz="2400" dirty="0" err="1" smtClean="0">
                <a:solidFill>
                  <a:srgbClr val="000000"/>
                </a:solidFill>
              </a:rPr>
              <a:t>cvlogs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Tracing high level file systems operations </a:t>
            </a:r>
          </a:p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00"/>
                </a:solidFill>
              </a:rPr>
              <a:t>Server side </a:t>
            </a:r>
            <a:r>
              <a:rPr lang="en-US" sz="3000" dirty="0" err="1" smtClean="0">
                <a:solidFill>
                  <a:srgbClr val="000000"/>
                </a:solidFill>
              </a:rPr>
              <a:t>cvfsdb</a:t>
            </a:r>
            <a:r>
              <a:rPr lang="en-US" sz="3000" dirty="0" smtClean="0">
                <a:solidFill>
                  <a:srgbClr val="000000"/>
                </a:solidFill>
              </a:rPr>
              <a:t> command</a:t>
            </a: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Used to investigate SNFS metadata</a:t>
            </a:r>
          </a:p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000000"/>
                </a:solidFill>
              </a:rPr>
              <a:t>Cvdb</a:t>
            </a:r>
            <a:r>
              <a:rPr lang="en-US" sz="2800" dirty="0" smtClean="0">
                <a:solidFill>
                  <a:srgbClr val="000000"/>
                </a:solidFill>
              </a:rPr>
              <a:t> options</a:t>
            </a:r>
          </a:p>
          <a:p>
            <a:pPr marL="338138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Client </a:t>
            </a:r>
            <a:r>
              <a:rPr lang="en-US" sz="2800" dirty="0" err="1" smtClean="0">
                <a:solidFill>
                  <a:srgbClr val="000000"/>
                </a:solidFill>
              </a:rPr>
              <a:t>cvdb</a:t>
            </a:r>
            <a:r>
              <a:rPr lang="en-US" sz="2800" dirty="0" smtClean="0">
                <a:solidFill>
                  <a:srgbClr val="000000"/>
                </a:solidFill>
              </a:rPr>
              <a:t> traces</a:t>
            </a: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Tracing high level file system operations</a:t>
            </a:r>
          </a:p>
          <a:p>
            <a:pPr marL="738188" lvl="1" indent="-338138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</a:rPr>
              <a:t>Performance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debug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primarily for debug purposes</a:t>
            </a:r>
          </a:p>
          <a:p>
            <a:pPr lvl="1"/>
            <a:r>
              <a:rPr lang="en-US" dirty="0" err="1" smtClean="0"/>
              <a:t>Perf</a:t>
            </a:r>
            <a:r>
              <a:rPr lang="en-US" dirty="0" smtClean="0"/>
              <a:t> traces can be used for general analysis and tuning and analysis</a:t>
            </a:r>
          </a:p>
          <a:p>
            <a:pPr lvl="1"/>
            <a:r>
              <a:rPr lang="en-US" dirty="0" smtClean="0"/>
              <a:t>In addition, VNOP tracing can be used to trace high level file system operations at the client side</a:t>
            </a:r>
          </a:p>
          <a:p>
            <a:r>
              <a:rPr lang="en-US" dirty="0" smtClean="0"/>
              <a:t>To enable </a:t>
            </a:r>
            <a:r>
              <a:rPr lang="en-US" dirty="0" err="1" smtClean="0"/>
              <a:t>cvdb</a:t>
            </a:r>
            <a:r>
              <a:rPr lang="en-US" dirty="0" smtClean="0"/>
              <a:t> traces</a:t>
            </a:r>
          </a:p>
          <a:p>
            <a:pPr lvl="1"/>
            <a:r>
              <a:rPr lang="en-US" dirty="0" smtClean="0"/>
              <a:t>Run ‘</a:t>
            </a:r>
            <a:r>
              <a:rPr lang="en-US" dirty="0" err="1" smtClean="0"/>
              <a:t>cvdbset</a:t>
            </a:r>
            <a:r>
              <a:rPr lang="en-US" dirty="0" smtClean="0"/>
              <a:t> </a:t>
            </a:r>
            <a:r>
              <a:rPr lang="en-US" dirty="0" err="1" smtClean="0"/>
              <a:t>vnops</a:t>
            </a:r>
            <a:r>
              <a:rPr lang="en-US" dirty="0" smtClean="0"/>
              <a:t> </a:t>
            </a:r>
            <a:r>
              <a:rPr lang="en-US" dirty="0" err="1" smtClean="0"/>
              <a:t>md_vnops</a:t>
            </a:r>
            <a:r>
              <a:rPr lang="en-US" dirty="0" smtClean="0"/>
              <a:t>’ command</a:t>
            </a:r>
          </a:p>
          <a:p>
            <a:pPr lvl="1"/>
            <a:r>
              <a:rPr lang="en-US" dirty="0" smtClean="0"/>
              <a:t>Execute file system operations</a:t>
            </a:r>
          </a:p>
          <a:p>
            <a:pPr lvl="1"/>
            <a:r>
              <a:rPr lang="en-US" dirty="0" smtClean="0"/>
              <a:t>Run ‘</a:t>
            </a:r>
            <a:r>
              <a:rPr lang="en-US" dirty="0" err="1" smtClean="0"/>
              <a:t>cvdb</a:t>
            </a:r>
            <a:r>
              <a:rPr lang="en-US" dirty="0" smtClean="0"/>
              <a:t> –g’ to dump out traces</a:t>
            </a:r>
          </a:p>
          <a:p>
            <a:pPr lvl="1"/>
            <a:r>
              <a:rPr lang="en-US" dirty="0" smtClean="0"/>
              <a:t>Look for file system entry points;</a:t>
            </a:r>
          </a:p>
          <a:p>
            <a:pPr lvl="2"/>
            <a:r>
              <a:rPr lang="en-US" dirty="0" err="1" smtClean="0"/>
              <a:t>cvfs_lookup</a:t>
            </a:r>
            <a:r>
              <a:rPr lang="en-US" dirty="0" smtClean="0"/>
              <a:t>, </a:t>
            </a:r>
            <a:r>
              <a:rPr lang="en-US" dirty="0" err="1" smtClean="0"/>
              <a:t>cvfs_create</a:t>
            </a:r>
            <a:r>
              <a:rPr lang="en-US" dirty="0" smtClean="0"/>
              <a:t>, </a:t>
            </a:r>
            <a:r>
              <a:rPr lang="en-US" dirty="0" err="1" smtClean="0"/>
              <a:t>cvfs_readdir</a:t>
            </a:r>
            <a:r>
              <a:rPr lang="en-US" dirty="0" smtClean="0"/>
              <a:t>, </a:t>
            </a:r>
            <a:r>
              <a:rPr lang="en-US" dirty="0" err="1" smtClean="0"/>
              <a:t>cvfs_remove</a:t>
            </a:r>
            <a:r>
              <a:rPr lang="en-US" dirty="0" smtClean="0"/>
              <a:t>, </a:t>
            </a:r>
            <a:r>
              <a:rPr lang="en-US" dirty="0" err="1" smtClean="0"/>
              <a:t>cvfs_rename</a:t>
            </a:r>
            <a:r>
              <a:rPr lang="en-US" dirty="0" smtClean="0"/>
              <a:t>, </a:t>
            </a:r>
            <a:r>
              <a:rPr lang="en-US" dirty="0" err="1" smtClean="0"/>
              <a:t>cvfs_link</a:t>
            </a:r>
            <a:r>
              <a:rPr lang="en-US" dirty="0" smtClean="0"/>
              <a:t>, </a:t>
            </a:r>
            <a:r>
              <a:rPr lang="en-US" dirty="0" err="1" smtClean="0"/>
              <a:t>cvfs_symlink</a:t>
            </a:r>
            <a:r>
              <a:rPr lang="en-US" dirty="0" smtClean="0"/>
              <a:t>, </a:t>
            </a:r>
            <a:r>
              <a:rPr lang="en-US" dirty="0" err="1" smtClean="0"/>
              <a:t>cvfs_open</a:t>
            </a:r>
            <a:r>
              <a:rPr lang="en-US" dirty="0" smtClean="0"/>
              <a:t>, </a:t>
            </a:r>
            <a:r>
              <a:rPr lang="en-US" dirty="0" err="1" smtClean="0"/>
              <a:t>cvfs_close</a:t>
            </a:r>
            <a:endParaRPr lang="en-US" dirty="0" smtClean="0"/>
          </a:p>
          <a:p>
            <a:r>
              <a:rPr lang="en-US" dirty="0" smtClean="0"/>
              <a:t>Remember to disable </a:t>
            </a:r>
            <a:r>
              <a:rPr lang="en-US" dirty="0" err="1" smtClean="0"/>
              <a:t>cvdb</a:t>
            </a:r>
            <a:r>
              <a:rPr lang="en-US" dirty="0" smtClean="0"/>
              <a:t> tracing when finished</a:t>
            </a:r>
          </a:p>
          <a:p>
            <a:pPr lvl="1"/>
            <a:r>
              <a:rPr lang="en-US" dirty="0" smtClean="0"/>
              <a:t>Run ‘</a:t>
            </a:r>
            <a:r>
              <a:rPr lang="en-US" dirty="0" err="1" smtClean="0"/>
              <a:t>cvdb</a:t>
            </a:r>
            <a:r>
              <a:rPr lang="en-US" dirty="0" smtClean="0"/>
              <a:t> –d’ to disable tracing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20</a:t>
            </a:fld>
            <a:endParaRPr lang="en-US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21</a:t>
            </a:fld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FSM Server logs - </a:t>
            </a:r>
            <a:r>
              <a:rPr lang="en-US" dirty="0" err="1" smtClean="0"/>
              <a:t>cvlogs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The primary message, error and debug log for the FSM server is the </a:t>
            </a:r>
            <a:r>
              <a:rPr lang="en-US" dirty="0" err="1" smtClean="0"/>
              <a:t>cvlog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FSM startup/activation/shutdown logging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Client connect/disconnect logging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Latency event logging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Warning logging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Error logging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Note: As of 4.2.0, hourly statistics are no longer present in the </a:t>
            </a:r>
            <a:r>
              <a:rPr lang="en-US" sz="2200" dirty="0" err="1" smtClean="0"/>
              <a:t>cvlogs</a:t>
            </a:r>
            <a:endParaRPr lang="en-US" sz="22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These statistics have been moved into the </a:t>
            </a:r>
            <a:r>
              <a:rPr lang="en-US" sz="2400" dirty="0" err="1" smtClean="0"/>
              <a:t>qustat</a:t>
            </a:r>
            <a:r>
              <a:rPr lang="en-US" sz="2400" dirty="0" smtClean="0"/>
              <a:t> infrastructure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05F89-B827-4396-837D-52C757307B61}" type="slidenum">
              <a:rPr lang="en-US" smtClean="0"/>
              <a:pPr>
                <a:defRPr/>
              </a:pPr>
              <a:t>3</a:t>
            </a:fld>
            <a:endParaRPr 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Startup/Shutdown Logging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number of data points are available when the FSM process starts up</a:t>
            </a:r>
          </a:p>
          <a:p>
            <a:pPr lvl="1"/>
            <a:r>
              <a:rPr lang="en-US" dirty="0" smtClean="0"/>
              <a:t>Configuration information – Can be used to determine if basic layout of FS changed between startups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13:28:20] 0x7f4c2d8ec700 (Info)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Configuration: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DiskTypes-1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Disks-4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StripeGroups-2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MaxConnections-32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ThreadPoolSize-32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StripeAlignSize-128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FsBlockSize-16384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BufferCacheSize-32M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InodeCacheSize-32768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RestoreJournal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-Disabled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RestoreJournalDir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-None</a:t>
            </a:r>
          </a:p>
          <a:p>
            <a:pPr lvl="1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7860D7-E1B1-4E33-ADE2-BBF093564CA8}" type="slidenum">
              <a:rPr lang="en-US" smtClean="0"/>
              <a:pPr>
                <a:defRPr/>
              </a:pPr>
              <a:t>4</a:t>
            </a:fld>
            <a:endParaRPr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Startup/Shutdown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License information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[0215 13:28:20] 0x7f4c2d8ec700 (Info)   Product: server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System:             System1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Company:            Quantum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Identifier:         5056A507F4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Number Clients:     65535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Options:            BWM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Expiration Date:    2012 3/16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Expiration Time:    23:59:59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Description:        Server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License (FULL):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server 1 5056A507F4 65535 AAAAAWH996JJCXXFA942NAC9THJ7EB2TF5BN2BHUGK7HQ765QXS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TempLicense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-</a:t>
            </a:r>
          </a:p>
          <a:p>
            <a:pPr>
              <a:buNone/>
            </a:pPr>
            <a:r>
              <a:rPr lang="en-US" dirty="0" smtClean="0"/>
              <a:t>May also find a similar proxy (DLC) license entry in the </a:t>
            </a:r>
            <a:r>
              <a:rPr lang="en-US" dirty="0" err="1" smtClean="0"/>
              <a:t>cvlogs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5</a:t>
            </a:fld>
            <a:endParaRPr 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Startup/Shutdown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FSM is in standby mode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[0215 13:28:20] 0x7f4c2d8ec700 (Info) Service standing by on host 'brubeck-mdc1.domain.com:46480'.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FSM will remain in this state until an activation is requested either by a SNFS client or through the Admin tool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When an FSM for a file system is not accessible the clients will request an election for a new active FSM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election is administered by the </a:t>
            </a:r>
            <a:r>
              <a:rPr lang="en-US" sz="2000" dirty="0" err="1" smtClean="0"/>
              <a:t>fsnameservers</a:t>
            </a:r>
            <a:r>
              <a:rPr lang="en-US" sz="2000" dirty="0" smtClean="0"/>
              <a:t> coordinator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Activation requests are made by the </a:t>
            </a:r>
            <a:r>
              <a:rPr lang="en-US" sz="2000" dirty="0" err="1" smtClean="0"/>
              <a:t>fsmpm</a:t>
            </a:r>
            <a:r>
              <a:rPr lang="en-US" sz="2000" dirty="0" smtClean="0"/>
              <a:t> process on behalf of the voting clients</a:t>
            </a:r>
          </a:p>
          <a:p>
            <a:pPr>
              <a:buNone/>
            </a:pPr>
            <a:r>
              <a:rPr lang="en-US" dirty="0" smtClean="0"/>
              <a:t>An incoming Activation request…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[0215 13:28:22] 0x7f4c2d8ec700 (Info) Standby service brubeck-mdc1.domain.com:46480 received PORTMAP_ACTIVATE_FSM message - votes 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6</a:t>
            </a:fld>
            <a:endParaRPr lang="en-US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Startup/Shutdown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The FSM is now activating – Steps include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cs typeface="Courier New" pitchFamily="49" charset="0"/>
              </a:rPr>
              <a:t>Take ownership of the arbitration block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13:28:22] 0x7f4c2d8ec700 (Info) Branding Arbitration Block (attempt 1) votes 1.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13:28:24] 0x7f4c2d8ec700 (Info) Takeover is complete</a:t>
            </a:r>
            <a:endParaRPr lang="en-US" sz="2000" dirty="0" smtClean="0">
              <a:cs typeface="Courier New" pitchFamily="49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cs typeface="Courier New" pitchFamily="49" charset="0"/>
              </a:rPr>
              <a:t>Replay the metadata journal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13:28:24.538638] 0x7f4c2d8ec700 (Debug) Starting journal log recovery.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13:28:25.078639] 0x7f4c2d8ec700 (Debug) Completed journal log recovery.</a:t>
            </a:r>
            <a:endParaRPr lang="en-US" sz="2000" dirty="0" smtClean="0">
              <a:cs typeface="Courier New" pitchFamily="49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cs typeface="Courier New" pitchFamily="49" charset="0"/>
              </a:rPr>
              <a:t>Load on-disk metadata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13:28:25] 0x7f4c25731700 (Info) FSM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Alloc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 Loading Stripe Group "sg0". 7.99 GB.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000" dirty="0" smtClean="0">
                <a:cs typeface="Courier New" pitchFamily="49" charset="0"/>
              </a:rPr>
              <a:t>Accept client connections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13:28:26.648582] 0x7f4c2d8ec700 (Debug) Node [2] [brubeck-mdc1.domain.com:35690] connected.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[0215 13:28:26.662846] 0x7f4c2d8ec700 (Debug) Node [3] [brubeck-mdc1.domain.com:35694] connected.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7</a:t>
            </a:fld>
            <a:endParaRPr 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Startup/Shutdown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An active FSM is asked to shutdown</a:t>
            </a:r>
            <a:endParaRPr lang="en-US" sz="2000" dirty="0" smtClean="0">
              <a:cs typeface="Courier New" pitchFamily="49" charset="0"/>
            </a:endParaRP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18:14:46] 0x7f9d3eb90700 (Info) File System 'snfs1' stopped by FSM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Portmapper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18:14:46] 0x7f9d3eb90700 (Info) Shutting down file system.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18:14:46] 0x7f9d3eb90700 (Info) File system shut down successful.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18:14:46.314456] 0x7f9d3eb90700 (Debug) FSM memory SUMMARY virtual size 1104MB resident size 87MB.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18:14:46.814644] 0x7f9d3eb90700 (Debug)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PioRIOQuiescent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All devices are idle.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18:14:46.814660] 0x7f9d3eb90700 (Debug)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journal_quiescent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journal_writeq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is empty.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18:14:46] 0x7f9d3eb90700 (Info) wait for last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block update.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18:14:46] 0x7f9d3cbd1700 (Info) Failover -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fsm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has written the IO Quiescent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block!</a:t>
            </a:r>
          </a:p>
          <a:p>
            <a:pPr marL="457200" indent="-45720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[0226 18:14:46] 0x7f9d3eb90700 (Info) Exiting.</a:t>
            </a:r>
          </a:p>
          <a:p>
            <a:pPr marL="457200" indent="-45720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A8FD2F-6CAB-4750-A423-2EF7CC75A741}" type="slidenum">
              <a:rPr lang="en-US" smtClean="0"/>
              <a:pPr>
                <a:defRPr/>
              </a:pPr>
              <a:t>8</a:t>
            </a:fld>
            <a:endParaRPr 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FSM Hourly Log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j-lt"/>
                <a:cs typeface="Courier New" pitchFamily="49" charset="0"/>
              </a:rPr>
              <a:t>Every hour statistics will be saved on the prior hour’s activity – Details to follow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[0215 14:06:00.326795] 0x7f4c2c22b700 (Debug) FSM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qustat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archive created: 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cvfs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qustats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/FSM/snfs1/brubeck-mdc1/qustat_FSM_snfs1_brubeck-mdc1_1329336360.csv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[0215 14:06:00.327132] 0x7f4c2c22b700 (Debug) FSM memory SUMMARY virtual size 1104MB resident size 89MB.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681774-CE88-42CD-8D96-57398A701957}" type="slidenum">
              <a:rPr lang="en-US" smtClean="0"/>
              <a:pPr>
                <a:defRPr/>
              </a:pPr>
              <a:t>9</a:t>
            </a:fld>
            <a:endParaRPr 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ntum_Presentation_Template-v3">
  <a:themeElements>
    <a:clrScheme name="New Template for PowerPoint 2003 to test with 2007 02APR10 with update instructions 13">
      <a:dk1>
        <a:srgbClr val="000000"/>
      </a:dk1>
      <a:lt1>
        <a:srgbClr val="FFFFFF"/>
      </a:lt1>
      <a:dk2>
        <a:srgbClr val="006AD6"/>
      </a:dk2>
      <a:lt2>
        <a:srgbClr val="808080"/>
      </a:lt2>
      <a:accent1>
        <a:srgbClr val="41A2EF"/>
      </a:accent1>
      <a:accent2>
        <a:srgbClr val="FFA600"/>
      </a:accent2>
      <a:accent3>
        <a:srgbClr val="FFFFFF"/>
      </a:accent3>
      <a:accent4>
        <a:srgbClr val="000000"/>
      </a:accent4>
      <a:accent5>
        <a:srgbClr val="B0CEF6"/>
      </a:accent5>
      <a:accent6>
        <a:srgbClr val="E79600"/>
      </a:accent6>
      <a:hlink>
        <a:srgbClr val="666666"/>
      </a:hlink>
      <a:folHlink>
        <a:srgbClr val="999999"/>
      </a:folHlink>
    </a:clrScheme>
    <a:fontScheme name="New Template for PowerPoint 2003 to test with 2007 02APR10 with update instruction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Template for PowerPoint 2003 to test with 2007 02APR10 with update instruc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emplate for PowerPoint 2003 to test with 2007 02APR10 with update instructions 13">
        <a:dk1>
          <a:srgbClr val="000000"/>
        </a:dk1>
        <a:lt1>
          <a:srgbClr val="FFFFFF"/>
        </a:lt1>
        <a:dk2>
          <a:srgbClr val="006AD6"/>
        </a:dk2>
        <a:lt2>
          <a:srgbClr val="808080"/>
        </a:lt2>
        <a:accent1>
          <a:srgbClr val="41A2EF"/>
        </a:accent1>
        <a:accent2>
          <a:srgbClr val="FFA600"/>
        </a:accent2>
        <a:accent3>
          <a:srgbClr val="FFFFFF"/>
        </a:accent3>
        <a:accent4>
          <a:srgbClr val="000000"/>
        </a:accent4>
        <a:accent5>
          <a:srgbClr val="B0CEF6"/>
        </a:accent5>
        <a:accent6>
          <a:srgbClr val="E79600"/>
        </a:accent6>
        <a:hlink>
          <a:srgbClr val="666666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Quantum_Presentation_Template-v3</Template>
  <TotalTime>7352</TotalTime>
  <Words>2499</Words>
  <Application>Microsoft Office PowerPoint</Application>
  <PresentationFormat>On-screen Show (4:3)</PresentationFormat>
  <Paragraphs>250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Quantum_Presentation_Template-v3</vt:lpstr>
      <vt:lpstr>Slide 1</vt:lpstr>
      <vt:lpstr>Reading SNFS Logs</vt:lpstr>
      <vt:lpstr>Intro to FSM Server logs - cvlogs</vt:lpstr>
      <vt:lpstr>Startup/Shutdown Logging</vt:lpstr>
      <vt:lpstr>Startup/Shutdown Logging</vt:lpstr>
      <vt:lpstr>Startup/Shutdown Logging</vt:lpstr>
      <vt:lpstr>Startup/Shutdown Logging</vt:lpstr>
      <vt:lpstr>Startup/Shutdown Logging</vt:lpstr>
      <vt:lpstr>FSM Hourly Log</vt:lpstr>
      <vt:lpstr>Latency Events</vt:lpstr>
      <vt:lpstr>Warning logging</vt:lpstr>
      <vt:lpstr>Error Logging</vt:lpstr>
      <vt:lpstr>Fatal SNFS errors</vt:lpstr>
      <vt:lpstr>Enabling additional FSM debugging</vt:lpstr>
      <vt:lpstr>FSM traces (Looking at VOPs)</vt:lpstr>
      <vt:lpstr>What can be gathered with VOPs tracing</vt:lpstr>
      <vt:lpstr>SNFS cvdb options</vt:lpstr>
      <vt:lpstr>Cvdb client performance traces</vt:lpstr>
      <vt:lpstr>Client buffer cache statistics</vt:lpstr>
      <vt:lpstr>Client side debug traces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Valgrind</dc:title>
  <dc:subject>Valgrind</dc:subject>
  <dc:creator>Joe Habermann</dc:creator>
  <cp:keywords>Valgrind Memory Quality Bug</cp:keywords>
  <dc:description>Template version 3 (20APR10)</dc:description>
  <cp:lastModifiedBy>Brent Petit</cp:lastModifiedBy>
  <cp:revision>71</cp:revision>
  <dcterms:created xsi:type="dcterms:W3CDTF">2010-05-13T18:06:43Z</dcterms:created>
  <dcterms:modified xsi:type="dcterms:W3CDTF">2012-03-13T12:58:51Z</dcterms:modified>
</cp:coreProperties>
</file>